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81" r:id="rId2"/>
  </p:sldMasterIdLst>
  <p:notesMasterIdLst>
    <p:notesMasterId r:id="rId11"/>
  </p:notesMasterIdLst>
  <p:sldIdLst>
    <p:sldId id="256" r:id="rId3"/>
    <p:sldId id="271" r:id="rId4"/>
    <p:sldId id="258" r:id="rId5"/>
    <p:sldId id="259" r:id="rId6"/>
    <p:sldId id="263" r:id="rId7"/>
    <p:sldId id="257" r:id="rId8"/>
    <p:sldId id="260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48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90" autoAdjust="0"/>
    <p:restoredTop sz="95587" autoAdjust="0"/>
  </p:normalViewPr>
  <p:slideViewPr>
    <p:cSldViewPr>
      <p:cViewPr varScale="1">
        <p:scale>
          <a:sx n="93" d="100"/>
          <a:sy n="93" d="100"/>
        </p:scale>
        <p:origin x="125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0399C-7228-4A1C-911B-2CE65F1E6F87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51E85-5A57-43B3-A804-55D47E13C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218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PU_NIGH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588336" y="620714"/>
            <a:ext cx="2504212" cy="307777"/>
          </a:xfrm>
          <a:prstGeom prst="rect">
            <a:avLst/>
          </a:prstGeom>
          <a:noFill/>
          <a:ln w="12700" cap="rnd" algn="ctr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1">
                <a:solidFill>
                  <a:srgbClr val="FFFFFF"/>
                </a:solidFill>
              </a:rPr>
              <a:t>2D  </a:t>
            </a:r>
            <a:r>
              <a:rPr kumimoji="1" lang="ko-KR" altLang="en-US" sz="1400" b="1">
                <a:solidFill>
                  <a:srgbClr val="FFFFFF"/>
                </a:solidFill>
              </a:rPr>
              <a:t>게임프로그래밍 프로젝트</a:t>
            </a:r>
          </a:p>
        </p:txBody>
      </p:sp>
      <p:sp>
        <p:nvSpPr>
          <p:cNvPr id="6" name="Text Box 6"/>
          <p:cNvSpPr txBox="1">
            <a:spLocks noChangeArrowheads="1"/>
          </p:cNvSpPr>
          <p:nvPr userDrawn="1"/>
        </p:nvSpPr>
        <p:spPr bwMode="auto">
          <a:xfrm>
            <a:off x="10344604" y="42864"/>
            <a:ext cx="1569660" cy="276999"/>
          </a:xfrm>
          <a:prstGeom prst="rect">
            <a:avLst/>
          </a:prstGeom>
          <a:noFill/>
          <a:ln w="12700" cap="rnd" algn="ctr">
            <a:noFill/>
            <a:miter lim="800000"/>
            <a:headEnd/>
            <a:tailEnd/>
          </a:ln>
          <a:effectLst>
            <a:outerShdw dist="17961" dir="2700000" algn="ctr" rotWithShape="0">
              <a:schemeClr val="tx2"/>
            </a:outerShdw>
          </a:effec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b="1">
                <a:solidFill>
                  <a:srgbClr val="FFFFFF"/>
                </a:solidFill>
              </a:rPr>
              <a:t>한국산업기술대학교</a:t>
            </a:r>
          </a:p>
        </p:txBody>
      </p:sp>
      <p:sp>
        <p:nvSpPr>
          <p:cNvPr id="70659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239184" y="2997201"/>
            <a:ext cx="3649133" cy="358775"/>
          </a:xfrm>
          <a:effectLst>
            <a:outerShdw dist="17961" dir="2700000" algn="ctr" rotWithShape="0">
              <a:schemeClr val="tx2"/>
            </a:outerShdw>
          </a:effectLst>
        </p:spPr>
        <p:txBody>
          <a:bodyPr/>
          <a:lstStyle>
            <a:lvl1pPr marL="0" indent="0">
              <a:buFont typeface="Wingdings" pitchFamily="2" charset="2"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70660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239184" y="1412876"/>
            <a:ext cx="10363200" cy="506413"/>
          </a:xfrm>
          <a:effectLst>
            <a:outerShdw dist="17961" dir="2700000" algn="ctr" rotWithShape="0">
              <a:schemeClr val="tx2"/>
            </a:outerShdw>
          </a:effectLst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6069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65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097434" y="49214"/>
            <a:ext cx="2950633" cy="6359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39185" y="49214"/>
            <a:ext cx="8655049" cy="6359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99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184" y="49213"/>
            <a:ext cx="11808883" cy="4762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239185" y="647700"/>
            <a:ext cx="11713633" cy="5761038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37424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45DC013-1429-4D44-A1A9-3261D8BEDC50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0690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498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407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40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030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2648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55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4494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4449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7810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671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7567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48277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1088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0865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9545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8340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C013-1429-4D44-A1A9-3261D8BEDC50}" type="datetimeFigureOut">
              <a:rPr lang="ko-KR" altLang="en-US" smtClean="0"/>
              <a:pPr/>
              <a:t>2016-09-22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F1B1-6732-49AC-A712-71E4F60426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766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54490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39184" y="647700"/>
            <a:ext cx="5755216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1" y="647700"/>
            <a:ext cx="5755217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89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56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561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549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860723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970810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kpu.ac.kr/xelpa/users/kpu/index.jsp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5.jp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42" name="Rectangle 18"/>
          <p:cNvSpPr>
            <a:spLocks noChangeArrowheads="1"/>
          </p:cNvSpPr>
          <p:nvPr userDrawn="1"/>
        </p:nvSpPr>
        <p:spPr bwMode="auto">
          <a:xfrm>
            <a:off x="0" y="6516689"/>
            <a:ext cx="10405533" cy="344487"/>
          </a:xfrm>
          <a:prstGeom prst="rect">
            <a:avLst/>
          </a:prstGeom>
          <a:gradFill rotWithShape="1">
            <a:gsLst>
              <a:gs pos="0">
                <a:srgbClr val="CCCCFF"/>
              </a:gs>
              <a:gs pos="100000">
                <a:srgbClr val="FFFFFF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1800">
              <a:solidFill>
                <a:srgbClr val="000000"/>
              </a:solidFill>
            </a:endParaRPr>
          </a:p>
        </p:txBody>
      </p:sp>
      <p:sp>
        <p:nvSpPr>
          <p:cNvPr id="10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185" y="647700"/>
            <a:ext cx="11713633" cy="576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05841" name="Rectangle 17"/>
          <p:cNvSpPr>
            <a:spLocks noChangeArrowheads="1"/>
          </p:cNvSpPr>
          <p:nvPr userDrawn="1"/>
        </p:nvSpPr>
        <p:spPr bwMode="auto">
          <a:xfrm>
            <a:off x="1" y="-3175"/>
            <a:ext cx="12181417" cy="544513"/>
          </a:xfrm>
          <a:prstGeom prst="rect">
            <a:avLst/>
          </a:prstGeom>
          <a:solidFill>
            <a:srgbClr val="CCCC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1800">
              <a:solidFill>
                <a:srgbClr val="000000"/>
              </a:solidFill>
            </a:endParaRPr>
          </a:p>
        </p:txBody>
      </p: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239184" y="49213"/>
            <a:ext cx="1180888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pic>
        <p:nvPicPr>
          <p:cNvPr id="1030" name="Picture 20" descr="logo">
            <a:hlinkClick r:id="rId14"/>
          </p:cNvPr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0320867" y="6473825"/>
            <a:ext cx="187113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845" name="Text Box 21"/>
          <p:cNvSpPr txBox="1">
            <a:spLocks noChangeArrowheads="1"/>
          </p:cNvSpPr>
          <p:nvPr userDrawn="1"/>
        </p:nvSpPr>
        <p:spPr bwMode="auto">
          <a:xfrm>
            <a:off x="46567" y="6542089"/>
            <a:ext cx="2497667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b="1">
                <a:solidFill>
                  <a:srgbClr val="000000"/>
                </a:solidFill>
              </a:rPr>
              <a:t>게임엔진 </a:t>
            </a:r>
            <a:r>
              <a:rPr kumimoji="1" lang="en-US" altLang="ko-KR" sz="1200" b="1">
                <a:solidFill>
                  <a:srgbClr val="000000"/>
                </a:solidFill>
              </a:rPr>
              <a:t>Term Project</a:t>
            </a:r>
          </a:p>
        </p:txBody>
      </p:sp>
    </p:spTree>
    <p:extLst>
      <p:ext uri="{BB962C8B-B14F-4D97-AF65-F5344CB8AC3E}">
        <p14:creationId xmlns:p14="http://schemas.microsoft.com/office/powerpoint/2010/main" val="23531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나눔고딕" pitchFamily="50" charset="-127"/>
          <a:ea typeface="나눔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1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9/22/2016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745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Block crash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1</a:t>
            </a:r>
            <a:r>
              <a:rPr lang="ko-KR" altLang="en-US" dirty="0" smtClean="0"/>
              <a:t>차 발표 </a:t>
            </a:r>
            <a:r>
              <a:rPr lang="en-US" altLang="ko-KR" dirty="0"/>
              <a:t>-</a:t>
            </a:r>
            <a:r>
              <a:rPr lang="en-US" altLang="ko-KR" dirty="0" smtClean="0"/>
              <a:t> 2013182030  </a:t>
            </a:r>
            <a:r>
              <a:rPr lang="ko-KR" altLang="en-US" dirty="0" smtClean="0"/>
              <a:t>이상기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 rot="21445611">
            <a:off x="413807" y="5579202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/>
                  </a:solidFill>
                </a:ln>
                <a:solidFill>
                  <a:srgbClr val="00FF48"/>
                </a:solidFill>
              </a:rPr>
              <a:t>한국 산업기술대학교  </a:t>
            </a:r>
            <a:r>
              <a:rPr lang="ko-KR" altLang="en-US" dirty="0" err="1" smtClean="0">
                <a:ln>
                  <a:solidFill>
                    <a:schemeClr val="bg1"/>
                  </a:solidFill>
                </a:ln>
                <a:solidFill>
                  <a:srgbClr val="00FF48"/>
                </a:solidFill>
              </a:rPr>
              <a:t>게임공학과</a:t>
            </a:r>
            <a:endParaRPr lang="ko-KR" altLang="en-US" dirty="0">
              <a:ln>
                <a:solidFill>
                  <a:schemeClr val="bg1"/>
                </a:solidFill>
              </a:ln>
              <a:solidFill>
                <a:srgbClr val="00FF4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21445611">
            <a:off x="413807" y="5073722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/>
                  </a:solidFill>
                </a:ln>
                <a:solidFill>
                  <a:srgbClr val="00FF48"/>
                </a:solidFill>
              </a:rPr>
              <a:t>2D </a:t>
            </a:r>
            <a:r>
              <a:rPr lang="ko-KR" altLang="en-US" dirty="0" smtClean="0">
                <a:ln>
                  <a:solidFill>
                    <a:schemeClr val="bg1"/>
                  </a:solidFill>
                </a:ln>
                <a:solidFill>
                  <a:srgbClr val="00FF48"/>
                </a:solidFill>
              </a:rPr>
              <a:t>게임 프로그래밍 프로젝트</a:t>
            </a:r>
            <a:endParaRPr lang="ko-KR" altLang="en-US" dirty="0">
              <a:ln>
                <a:solidFill>
                  <a:schemeClr val="bg1"/>
                </a:solidFill>
              </a:ln>
              <a:solidFill>
                <a:srgbClr val="00FF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94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9020"/>
            <a:ext cx="11682000" cy="521491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3" name="부제목 2"/>
          <p:cNvSpPr txBox="1">
            <a:spLocks/>
          </p:cNvSpPr>
          <p:nvPr/>
        </p:nvSpPr>
        <p:spPr>
          <a:xfrm>
            <a:off x="2471525" y="5513924"/>
            <a:ext cx="7016824" cy="98296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 smtClean="0">
                <a:ln w="1270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innerShdw blurRad="63500" dist="50800" dir="13500000">
                    <a:schemeClr val="bg1">
                      <a:alpha val="50000"/>
                    </a:schemeClr>
                  </a:innerShdw>
                </a:effectLst>
              </a:rPr>
              <a:t>• </a:t>
            </a:r>
            <a:r>
              <a:rPr lang="ko-KR" altLang="en-US" b="1" dirty="0" smtClean="0">
                <a:ln w="1270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innerShdw blurRad="63500" dist="50800" dir="13500000">
                    <a:schemeClr val="bg1">
                      <a:alpha val="50000"/>
                    </a:schemeClr>
                  </a:innerShdw>
                </a:effectLst>
              </a:rPr>
              <a:t>끊임없이 밀려오는 벽에 압사당하기 전에 파괴하라</a:t>
            </a:r>
            <a:r>
              <a:rPr lang="en-US" altLang="ko-KR" b="1" dirty="0" smtClean="0">
                <a:ln w="1270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innerShdw blurRad="63500" dist="50800" dir="13500000">
                    <a:schemeClr val="bg1">
                      <a:alpha val="50000"/>
                    </a:schemeClr>
                  </a:innerShdw>
                </a:effectLst>
              </a:rPr>
              <a:t>!</a:t>
            </a:r>
          </a:p>
          <a:p>
            <a:pPr marL="0" indent="0">
              <a:buNone/>
            </a:pPr>
            <a:r>
              <a:rPr lang="en-US" altLang="ko-KR" b="1" dirty="0" smtClean="0">
                <a:ln w="1270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innerShdw blurRad="63500" dist="50800" dir="13500000">
                    <a:schemeClr val="bg1">
                      <a:alpha val="50000"/>
                    </a:schemeClr>
                  </a:innerShdw>
                </a:effectLst>
              </a:rPr>
              <a:t>• </a:t>
            </a:r>
            <a:r>
              <a:rPr lang="ko-KR" altLang="en-US" b="1" dirty="0" smtClean="0">
                <a:ln w="1270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innerShdw blurRad="63500" dist="50800" dir="13500000">
                    <a:schemeClr val="bg1">
                      <a:alpha val="50000"/>
                    </a:schemeClr>
                  </a:innerShdw>
                </a:effectLst>
              </a:rPr>
              <a:t>아이템과 기술들은 적절히 사용하여 최대한 오래 살아남아라</a:t>
            </a:r>
            <a:r>
              <a:rPr lang="en-US" altLang="ko-KR" b="1" dirty="0" smtClean="0">
                <a:ln w="1270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innerShdw blurRad="63500" dist="50800" dir="13500000">
                    <a:schemeClr val="bg1">
                      <a:alpha val="50000"/>
                    </a:schemeClr>
                  </a:innerShdw>
                </a:effectLst>
              </a:rPr>
              <a:t>!</a:t>
            </a:r>
            <a:endParaRPr lang="ko-KR" altLang="en-US" b="1" dirty="0">
              <a:ln w="12700">
                <a:solidFill>
                  <a:schemeClr val="tx1"/>
                </a:solidFill>
              </a:ln>
              <a:solidFill>
                <a:srgbClr val="FFFF00"/>
              </a:solidFill>
              <a:effectLst>
                <a:innerShdw blurRad="63500" dist="50800" dir="13500000">
                  <a:schemeClr val="bg1">
                    <a:alpha val="50000"/>
                  </a:schemeClr>
                </a:inn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1682000" cy="3290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게임 컨셉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559496" y="404664"/>
            <a:ext cx="8840882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0" dirty="0" smtClean="0">
                <a:ln w="25400">
                  <a:solidFill>
                    <a:srgbClr val="292929"/>
                  </a:solidFill>
                </a:ln>
                <a:solidFill>
                  <a:srgbClr val="FF0000"/>
                </a:solidFill>
              </a:rPr>
              <a:t>Dead</a:t>
            </a:r>
            <a:r>
              <a:rPr lang="ko-KR" altLang="en-US" sz="10000" dirty="0" smtClean="0">
                <a:ln w="25400">
                  <a:solidFill>
                    <a:srgbClr val="292929"/>
                  </a:solidFill>
                </a:ln>
                <a:solidFill>
                  <a:srgbClr val="FF0000"/>
                </a:solidFill>
              </a:rPr>
              <a:t> </a:t>
            </a:r>
            <a:r>
              <a:rPr lang="ko-KR" altLang="en-US" sz="10000" dirty="0" err="1">
                <a:ln w="25400">
                  <a:solidFill>
                    <a:srgbClr val="292929"/>
                  </a:solidFill>
                </a:ln>
                <a:solidFill>
                  <a:srgbClr val="FF0000"/>
                </a:solidFill>
              </a:rPr>
              <a:t>or</a:t>
            </a:r>
            <a:r>
              <a:rPr lang="ko-KR" altLang="en-US" sz="10000" dirty="0">
                <a:ln w="25400">
                  <a:solidFill>
                    <a:srgbClr val="292929"/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altLang="ko-KR" sz="10000" dirty="0" smtClean="0">
                <a:ln w="25400">
                  <a:solidFill>
                    <a:srgbClr val="292929"/>
                  </a:solidFill>
                </a:ln>
                <a:solidFill>
                  <a:srgbClr val="FF0000"/>
                </a:solidFill>
              </a:rPr>
              <a:t>Crashed</a:t>
            </a:r>
            <a:endParaRPr lang="ko-KR" altLang="en-US" sz="10000" dirty="0">
              <a:ln w="25400">
                <a:solidFill>
                  <a:srgbClr val="292929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76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1682000" cy="3290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게임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9020"/>
            <a:ext cx="11682000" cy="5214912"/>
          </a:xfrm>
          <a:prstGeom prst="roundRect">
            <a:avLst>
              <a:gd name="adj" fmla="val 4167"/>
            </a:avLst>
          </a:prstGeom>
          <a:noFill/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970" y="487197"/>
            <a:ext cx="8209680" cy="4824536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1636971" y="1319254"/>
            <a:ext cx="6121448" cy="3477897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636970" y="487197"/>
            <a:ext cx="3889200" cy="77747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174014" y="496371"/>
            <a:ext cx="3672636" cy="77747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2357051" y="2687407"/>
            <a:ext cx="864096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046450" y="1308498"/>
            <a:ext cx="1800201" cy="3477897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1199456" y="496371"/>
            <a:ext cx="431280" cy="700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7328" y="487197"/>
            <a:ext cx="1152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SP </a:t>
            </a:r>
            <a:r>
              <a:rPr lang="ko-KR" altLang="en-US" dirty="0" smtClean="0">
                <a:solidFill>
                  <a:srgbClr val="FF0000"/>
                </a:solidFill>
              </a:rPr>
              <a:t>및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캐릭터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상태 표시 </a:t>
            </a:r>
            <a:r>
              <a:rPr lang="en-US" altLang="ko-KR" dirty="0" smtClean="0">
                <a:solidFill>
                  <a:srgbClr val="FF0000"/>
                </a:solidFill>
              </a:rPr>
              <a:t>UI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왼쪽 화살표 18"/>
          <p:cNvSpPr/>
          <p:nvPr/>
        </p:nvSpPr>
        <p:spPr>
          <a:xfrm>
            <a:off x="9853292" y="487197"/>
            <a:ext cx="430872" cy="7683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300268" y="423444"/>
            <a:ext cx="13911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스코어 및 진행시간 표시</a:t>
            </a:r>
            <a:r>
              <a:rPr lang="en-US" altLang="ko-KR" dirty="0" smtClean="0">
                <a:solidFill>
                  <a:srgbClr val="FF0000"/>
                </a:solidFill>
              </a:rPr>
              <a:t>UI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왼쪽 화살표 22"/>
          <p:cNvSpPr/>
          <p:nvPr/>
        </p:nvSpPr>
        <p:spPr>
          <a:xfrm>
            <a:off x="9891518" y="2724729"/>
            <a:ext cx="430872" cy="7683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335673" y="2402304"/>
            <a:ext cx="13911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벽 오브젝트 </a:t>
            </a:r>
            <a:r>
              <a:rPr lang="ko-KR" altLang="en-US" dirty="0" err="1" smtClean="0">
                <a:solidFill>
                  <a:srgbClr val="FF0000"/>
                </a:solidFill>
              </a:rPr>
              <a:t>생성위치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생성된 후 왼쪽으로 이동한다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2979452" y="1248177"/>
            <a:ext cx="1368152" cy="359853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574413" y="1486646"/>
            <a:ext cx="233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n w="12700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캐릭터의 활동범위</a:t>
            </a:r>
            <a:endParaRPr lang="ko-KR" altLang="en-US" b="1" dirty="0">
              <a:ln w="12700"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146189" y="658041"/>
            <a:ext cx="3157723" cy="210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703512" y="603230"/>
            <a:ext cx="59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SP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143672" y="651260"/>
            <a:ext cx="2159214" cy="2174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146189" y="938476"/>
            <a:ext cx="421419" cy="2582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왼쪽 화살표 31"/>
          <p:cNvSpPr/>
          <p:nvPr/>
        </p:nvSpPr>
        <p:spPr>
          <a:xfrm>
            <a:off x="2658571" y="914075"/>
            <a:ext cx="430872" cy="316230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55882" y="882005"/>
            <a:ext cx="266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12700">
                  <a:solidFill>
                    <a:schemeClr val="tx1"/>
                  </a:solidFill>
                </a:ln>
                <a:solidFill>
                  <a:srgbClr val="92D050"/>
                </a:solidFill>
              </a:rPr>
              <a:t>Ex)</a:t>
            </a:r>
            <a:r>
              <a:rPr lang="ko-KR" altLang="en-US" b="1" dirty="0" err="1" smtClean="0">
                <a:ln w="12700">
                  <a:solidFill>
                    <a:schemeClr val="tx1"/>
                  </a:solidFill>
                </a:ln>
                <a:solidFill>
                  <a:srgbClr val="92D050"/>
                </a:solidFill>
              </a:rPr>
              <a:t>아이템사용</a:t>
            </a:r>
            <a:r>
              <a:rPr lang="ko-KR" altLang="en-US" b="1" dirty="0" smtClean="0">
                <a:ln w="12700">
                  <a:solidFill>
                    <a:schemeClr val="tx1"/>
                  </a:solidFill>
                </a:ln>
                <a:solidFill>
                  <a:srgbClr val="92D050"/>
                </a:solidFill>
              </a:rPr>
              <a:t> 상태표시</a:t>
            </a:r>
            <a:endParaRPr lang="ko-KR" altLang="en-US" b="1" dirty="0">
              <a:ln w="12700">
                <a:solidFill>
                  <a:schemeClr val="tx1"/>
                </a:solidFill>
              </a:ln>
              <a:solidFill>
                <a:srgbClr val="92D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18688" y="2077951"/>
            <a:ext cx="2334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초기 캐릭터 위치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키보드로 캐릭터 조작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213802" y="3140968"/>
            <a:ext cx="1152128" cy="165618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왼쪽 화살표 34"/>
          <p:cNvSpPr/>
          <p:nvPr/>
        </p:nvSpPr>
        <p:spPr>
          <a:xfrm>
            <a:off x="4377081" y="2596474"/>
            <a:ext cx="232327" cy="522697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680127" y="2336311"/>
            <a:ext cx="16957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n w="12700">
                  <a:solidFill>
                    <a:schemeClr val="tx1"/>
                  </a:solidFill>
                </a:ln>
                <a:solidFill>
                  <a:srgbClr val="92D050"/>
                </a:solidFill>
              </a:rPr>
              <a:t>벽</a:t>
            </a:r>
            <a:r>
              <a:rPr lang="en-US" altLang="ko-KR" b="1" dirty="0" smtClean="0">
                <a:ln w="12700">
                  <a:solidFill>
                    <a:schemeClr val="tx1"/>
                  </a:solidFill>
                </a:ln>
                <a:solidFill>
                  <a:srgbClr val="92D050"/>
                </a:solidFill>
              </a:rPr>
              <a:t>, </a:t>
            </a:r>
            <a:r>
              <a:rPr lang="ko-KR" altLang="en-US" b="1" dirty="0" smtClean="0">
                <a:ln w="12700">
                  <a:solidFill>
                    <a:schemeClr val="tx1"/>
                  </a:solidFill>
                </a:ln>
                <a:solidFill>
                  <a:srgbClr val="92D050"/>
                </a:solidFill>
              </a:rPr>
              <a:t>캐릭터를 밀어낸다</a:t>
            </a:r>
            <a:r>
              <a:rPr lang="en-US" altLang="ko-KR" b="1" dirty="0" smtClean="0">
                <a:ln w="12700">
                  <a:solidFill>
                    <a:schemeClr val="tx1"/>
                  </a:solidFill>
                </a:ln>
                <a:solidFill>
                  <a:srgbClr val="92D050"/>
                </a:solidFill>
              </a:rPr>
              <a:t>. </a:t>
            </a:r>
            <a:r>
              <a:rPr lang="ko-KR" altLang="en-US" b="1" dirty="0" smtClean="0">
                <a:ln w="12700">
                  <a:solidFill>
                    <a:schemeClr val="tx1"/>
                  </a:solidFill>
                </a:ln>
                <a:solidFill>
                  <a:srgbClr val="92D050"/>
                </a:solidFill>
              </a:rPr>
              <a:t>캐릭터가 화면 왼쪽 끝까지 밀리면 </a:t>
            </a:r>
            <a:r>
              <a:rPr lang="en-US" altLang="ko-KR" b="1" dirty="0" err="1" smtClean="0">
                <a:ln w="12700">
                  <a:solidFill>
                    <a:schemeClr val="tx1"/>
                  </a:solidFill>
                </a:ln>
                <a:solidFill>
                  <a:srgbClr val="92D050"/>
                </a:solidFill>
              </a:rPr>
              <a:t>GameOver</a:t>
            </a:r>
            <a:endParaRPr lang="ko-KR" altLang="en-US" b="1" dirty="0">
              <a:ln w="12700">
                <a:solidFill>
                  <a:schemeClr val="tx1"/>
                </a:solidFill>
              </a:ln>
              <a:solidFill>
                <a:srgbClr val="92D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75014" y="598851"/>
            <a:ext cx="342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n w="12700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Score : 1000	Time: 12:03:22</a:t>
            </a:r>
            <a:endParaRPr lang="ko-KR" altLang="en-US" b="1" dirty="0">
              <a:ln w="12700"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36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-14560"/>
            <a:ext cx="11685600" cy="3290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게임 실행 흐름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9020"/>
            <a:ext cx="11682000" cy="5214912"/>
          </a:xfrm>
          <a:prstGeom prst="roundRect">
            <a:avLst>
              <a:gd name="adj" fmla="val 4167"/>
            </a:avLst>
          </a:prstGeom>
          <a:noFill/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3" y="476672"/>
            <a:ext cx="2549927" cy="186690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72" y="476672"/>
            <a:ext cx="2447925" cy="186690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3999" y="476672"/>
            <a:ext cx="3159854" cy="186690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77" y="3059870"/>
            <a:ext cx="2714667" cy="176120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715" y="2969741"/>
            <a:ext cx="2447925" cy="1941458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219358" y="2329871"/>
            <a:ext cx="25219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 w="12700">
                  <a:solidFill>
                    <a:schemeClr val="bg1"/>
                  </a:solidFill>
                </a:ln>
                <a:solidFill>
                  <a:srgbClr val="92D050"/>
                </a:solidFill>
              </a:rPr>
              <a:t>로고 씬</a:t>
            </a:r>
            <a:endParaRPr lang="ko-KR" altLang="en-US" b="1" dirty="0">
              <a:ln w="12700">
                <a:solidFill>
                  <a:schemeClr val="bg1"/>
                </a:solidFill>
              </a:ln>
              <a:solidFill>
                <a:srgbClr val="92D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42374" y="2327063"/>
            <a:ext cx="25219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 w="12700">
                  <a:solidFill>
                    <a:schemeClr val="bg1"/>
                  </a:solidFill>
                </a:ln>
                <a:solidFill>
                  <a:srgbClr val="92D050"/>
                </a:solidFill>
              </a:rPr>
              <a:t>타이틀 씬</a:t>
            </a:r>
            <a:endParaRPr lang="ko-KR" altLang="en-US" b="1" dirty="0">
              <a:ln w="12700">
                <a:solidFill>
                  <a:schemeClr val="bg1"/>
                </a:solidFill>
              </a:ln>
              <a:solidFill>
                <a:srgbClr val="92D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43672" y="4911199"/>
            <a:ext cx="25219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 w="12700">
                  <a:solidFill>
                    <a:schemeClr val="bg1"/>
                  </a:solidFill>
                </a:ln>
                <a:solidFill>
                  <a:srgbClr val="92D050"/>
                </a:solidFill>
              </a:rPr>
              <a:t>랭킹 씬</a:t>
            </a:r>
            <a:endParaRPr lang="ko-KR" altLang="en-US" b="1" dirty="0">
              <a:ln w="12700">
                <a:solidFill>
                  <a:schemeClr val="bg1"/>
                </a:solidFill>
              </a:ln>
              <a:solidFill>
                <a:srgbClr val="92D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61443" y="4835630"/>
            <a:ext cx="25219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 w="12700">
                  <a:solidFill>
                    <a:schemeClr val="bg1"/>
                  </a:solidFill>
                </a:ln>
                <a:solidFill>
                  <a:srgbClr val="92D050"/>
                </a:solidFill>
              </a:rPr>
              <a:t>게임오버 씬</a:t>
            </a:r>
            <a:endParaRPr lang="ko-KR" altLang="en-US" b="1" dirty="0">
              <a:ln w="12700">
                <a:solidFill>
                  <a:schemeClr val="bg1"/>
                </a:solidFill>
              </a:ln>
              <a:solidFill>
                <a:srgbClr val="92D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84032" y="2310349"/>
            <a:ext cx="25219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 w="12700">
                  <a:solidFill>
                    <a:schemeClr val="bg1"/>
                  </a:solidFill>
                </a:ln>
                <a:solidFill>
                  <a:srgbClr val="92D050"/>
                </a:solidFill>
              </a:rPr>
              <a:t>게임 플레이 씬</a:t>
            </a:r>
            <a:endParaRPr lang="ko-KR" altLang="en-US" b="1" dirty="0">
              <a:ln w="12700">
                <a:solidFill>
                  <a:schemeClr val="bg1"/>
                </a:solidFill>
              </a:ln>
              <a:solidFill>
                <a:srgbClr val="92D050"/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2741270" y="1124744"/>
            <a:ext cx="426445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5598028" y="1115601"/>
            <a:ext cx="426445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아래쪽 화살표 21"/>
          <p:cNvSpPr/>
          <p:nvPr/>
        </p:nvSpPr>
        <p:spPr>
          <a:xfrm>
            <a:off x="7392960" y="2681709"/>
            <a:ext cx="504056" cy="3781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왼쪽 화살표 25"/>
          <p:cNvSpPr/>
          <p:nvPr/>
        </p:nvSpPr>
        <p:spPr>
          <a:xfrm>
            <a:off x="5615640" y="3645024"/>
            <a:ext cx="480360" cy="5760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위쪽 화살표 26"/>
          <p:cNvSpPr/>
          <p:nvPr/>
        </p:nvSpPr>
        <p:spPr>
          <a:xfrm>
            <a:off x="3995633" y="2616918"/>
            <a:ext cx="792088" cy="33826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186570" y="1587487"/>
            <a:ext cx="130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 w="3175">
                  <a:solidFill>
                    <a:schemeClr val="accent1"/>
                  </a:solidFill>
                </a:ln>
                <a:solidFill>
                  <a:srgbClr val="FFFF00"/>
                </a:solidFill>
              </a:rPr>
              <a:t>게임시작</a:t>
            </a:r>
            <a:endParaRPr lang="ko-KR" altLang="en-US" dirty="0">
              <a:ln w="3175">
                <a:solidFill>
                  <a:schemeClr val="accent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944035" y="2409124"/>
            <a:ext cx="1688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n w="3175">
                  <a:solidFill>
                    <a:schemeClr val="accent1"/>
                  </a:solidFill>
                </a:ln>
                <a:solidFill>
                  <a:srgbClr val="FFFF00"/>
                </a:solidFill>
              </a:rPr>
              <a:t>게임오버를</a:t>
            </a:r>
            <a:r>
              <a:rPr lang="ko-KR" altLang="en-US" dirty="0" smtClean="0">
                <a:ln w="3175">
                  <a:solidFill>
                    <a:schemeClr val="accent1"/>
                  </a:solidFill>
                </a:ln>
                <a:solidFill>
                  <a:srgbClr val="FFFF00"/>
                </a:solidFill>
              </a:rPr>
              <a:t> 당하면 </a:t>
            </a:r>
            <a:r>
              <a:rPr lang="ko-KR" altLang="en-US" dirty="0" err="1" smtClean="0">
                <a:ln w="3175">
                  <a:solidFill>
                    <a:schemeClr val="accent1"/>
                  </a:solidFill>
                </a:ln>
                <a:solidFill>
                  <a:srgbClr val="FFFF00"/>
                </a:solidFill>
              </a:rPr>
              <a:t>게임오버씬으로</a:t>
            </a:r>
            <a:r>
              <a:rPr lang="ko-KR" altLang="en-US" dirty="0" smtClean="0">
                <a:ln w="3175">
                  <a:solidFill>
                    <a:schemeClr val="accent1"/>
                  </a:solidFill>
                </a:ln>
                <a:solidFill>
                  <a:srgbClr val="FFFF00"/>
                </a:solidFill>
              </a:rPr>
              <a:t> 이동</a:t>
            </a:r>
            <a:endParaRPr lang="ko-KR" altLang="en-US" dirty="0">
              <a:ln w="3175">
                <a:solidFill>
                  <a:schemeClr val="accent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54239" y="3574757"/>
            <a:ext cx="2100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 w="3175">
                  <a:solidFill>
                    <a:schemeClr val="accent1"/>
                  </a:solidFill>
                </a:ln>
                <a:solidFill>
                  <a:srgbClr val="FFFF00"/>
                </a:solidFill>
              </a:rPr>
              <a:t>랭킹에 스코어와 플레이타임 기록</a:t>
            </a:r>
            <a:endParaRPr lang="en-US" altLang="ko-KR" dirty="0" smtClean="0">
              <a:ln w="3175">
                <a:solidFill>
                  <a:schemeClr val="accent1"/>
                </a:solidFill>
              </a:ln>
              <a:solidFill>
                <a:srgbClr val="FFFF00"/>
              </a:solidFill>
            </a:endParaRPr>
          </a:p>
          <a:p>
            <a:r>
              <a:rPr lang="en-US" altLang="ko-KR" dirty="0" smtClean="0">
                <a:ln w="3175">
                  <a:solidFill>
                    <a:schemeClr val="accent1"/>
                  </a:solidFill>
                </a:ln>
                <a:solidFill>
                  <a:srgbClr val="FFFF00"/>
                </a:solidFill>
              </a:rPr>
              <a:t>(</a:t>
            </a:r>
            <a:r>
              <a:rPr lang="ko-KR" altLang="en-US" dirty="0" smtClean="0">
                <a:ln w="3175">
                  <a:solidFill>
                    <a:schemeClr val="accent1"/>
                  </a:solidFill>
                </a:ln>
                <a:solidFill>
                  <a:srgbClr val="FFFF00"/>
                </a:solidFill>
              </a:rPr>
              <a:t>추가개발범위</a:t>
            </a:r>
            <a:r>
              <a:rPr lang="en-US" altLang="ko-KR" dirty="0" smtClean="0">
                <a:ln w="3175">
                  <a:solidFill>
                    <a:schemeClr val="accent1"/>
                  </a:solidFill>
                </a:ln>
                <a:solidFill>
                  <a:srgbClr val="FFFF00"/>
                </a:solidFill>
              </a:rPr>
              <a:t>)</a:t>
            </a:r>
            <a:endParaRPr lang="ko-KR" altLang="en-US" dirty="0">
              <a:ln w="3175">
                <a:solidFill>
                  <a:schemeClr val="accent1"/>
                </a:solidFill>
              </a:ln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92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1685600" cy="3290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게임 실행 </a:t>
            </a:r>
            <a:r>
              <a:rPr lang="ko-KR" altLang="en-US" dirty="0"/>
              <a:t>흐름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9020"/>
            <a:ext cx="11682000" cy="5214912"/>
          </a:xfrm>
          <a:prstGeom prst="roundRect">
            <a:avLst>
              <a:gd name="adj" fmla="val 4167"/>
            </a:avLst>
          </a:prstGeom>
          <a:noFill/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43" y="476672"/>
            <a:ext cx="3534473" cy="2088232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3143672" y="1412776"/>
            <a:ext cx="28803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97623" y="2603458"/>
            <a:ext cx="252191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 w="12700">
                  <a:solidFill>
                    <a:schemeClr val="bg1"/>
                  </a:solidFill>
                </a:ln>
                <a:solidFill>
                  <a:srgbClr val="92D050"/>
                </a:solidFill>
              </a:rPr>
              <a:t>벽이 맵 오른쪽 밖에서부터 왼쪽으로 나타남</a:t>
            </a:r>
            <a:r>
              <a:rPr lang="en-US" altLang="ko-KR" b="1" dirty="0" smtClean="0">
                <a:ln w="12700">
                  <a:solidFill>
                    <a:schemeClr val="bg1"/>
                  </a:solidFill>
                </a:ln>
                <a:solidFill>
                  <a:srgbClr val="92D050"/>
                </a:solidFill>
              </a:rPr>
              <a:t>.</a:t>
            </a:r>
            <a:endParaRPr lang="ko-KR" altLang="en-US" b="1" dirty="0">
              <a:ln w="12700">
                <a:solidFill>
                  <a:schemeClr val="bg1"/>
                </a:solidFill>
              </a:ln>
              <a:solidFill>
                <a:srgbClr val="92D05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6034" y="476672"/>
            <a:ext cx="3534473" cy="2088232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3917159" y="2603458"/>
            <a:ext cx="36033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 w="12700">
                  <a:solidFill>
                    <a:schemeClr val="bg1"/>
                  </a:solidFill>
                </a:ln>
                <a:solidFill>
                  <a:srgbClr val="92D050"/>
                </a:solidFill>
              </a:rPr>
              <a:t>벽이 왼쪽으로 이동해서 </a:t>
            </a:r>
            <a:r>
              <a:rPr lang="ko-KR" altLang="en-US" b="1" smtClean="0">
                <a:ln w="12700">
                  <a:solidFill>
                    <a:schemeClr val="bg1"/>
                  </a:solidFill>
                </a:ln>
                <a:solidFill>
                  <a:srgbClr val="92D050"/>
                </a:solidFill>
              </a:rPr>
              <a:t>캐릭터에 접근해 캐릭터를 왼쪽으로 밀어냄</a:t>
            </a:r>
            <a:endParaRPr lang="ko-KR" altLang="en-US" b="1" dirty="0">
              <a:ln w="12700">
                <a:solidFill>
                  <a:schemeClr val="bg1"/>
                </a:solidFill>
              </a:ln>
              <a:solidFill>
                <a:srgbClr val="92D05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43872" y="1459764"/>
            <a:ext cx="28803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1202" y="476672"/>
            <a:ext cx="3534473" cy="2088232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8287482" y="2603458"/>
            <a:ext cx="25219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 w="12700">
                  <a:solidFill>
                    <a:schemeClr val="bg1"/>
                  </a:solidFill>
                </a:ln>
                <a:solidFill>
                  <a:srgbClr val="92D050"/>
                </a:solidFill>
              </a:rPr>
              <a:t>캐릭터가 벽을 공격 </a:t>
            </a:r>
            <a:endParaRPr lang="ko-KR" altLang="en-US" b="1" dirty="0">
              <a:ln w="12700">
                <a:solidFill>
                  <a:schemeClr val="bg1"/>
                </a:solidFill>
              </a:ln>
              <a:solidFill>
                <a:srgbClr val="92D05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478345" y="1482497"/>
            <a:ext cx="28803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184232" y="1700808"/>
            <a:ext cx="72008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공격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9643" y="3196246"/>
            <a:ext cx="3534473" cy="2088232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19" name="TextBox 18"/>
          <p:cNvSpPr txBox="1"/>
          <p:nvPr/>
        </p:nvSpPr>
        <p:spPr>
          <a:xfrm>
            <a:off x="8184232" y="5325104"/>
            <a:ext cx="279862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 w="12700">
                  <a:solidFill>
                    <a:schemeClr val="bg1"/>
                  </a:solidFill>
                </a:ln>
                <a:solidFill>
                  <a:srgbClr val="92D050"/>
                </a:solidFill>
              </a:rPr>
              <a:t>벽이  피해를 입으면 분리되어 사방으로 </a:t>
            </a:r>
            <a:r>
              <a:rPr lang="ko-KR" altLang="en-US" b="1" dirty="0" err="1" smtClean="0">
                <a:ln w="12700">
                  <a:solidFill>
                    <a:schemeClr val="bg1"/>
                  </a:solidFill>
                </a:ln>
                <a:solidFill>
                  <a:srgbClr val="92D050"/>
                </a:solidFill>
              </a:rPr>
              <a:t>날아감</a:t>
            </a:r>
            <a:endParaRPr lang="ko-KR" altLang="en-US" b="1" dirty="0">
              <a:ln w="12700">
                <a:solidFill>
                  <a:schemeClr val="bg1"/>
                </a:solidFill>
              </a:ln>
              <a:solidFill>
                <a:srgbClr val="92D050"/>
              </a:solidFill>
            </a:endParaRPr>
          </a:p>
        </p:txBody>
      </p:sp>
      <p:sp>
        <p:nvSpPr>
          <p:cNvPr id="17" name="사다리꼴 16"/>
          <p:cNvSpPr/>
          <p:nvPr/>
        </p:nvSpPr>
        <p:spPr>
          <a:xfrm rot="18085045">
            <a:off x="8936228" y="3957987"/>
            <a:ext cx="335526" cy="26302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다리꼴 21"/>
          <p:cNvSpPr/>
          <p:nvPr/>
        </p:nvSpPr>
        <p:spPr>
          <a:xfrm rot="2228225">
            <a:off x="9242883" y="4860192"/>
            <a:ext cx="281138" cy="215227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다리꼴 22"/>
          <p:cNvSpPr/>
          <p:nvPr/>
        </p:nvSpPr>
        <p:spPr>
          <a:xfrm rot="2228225">
            <a:off x="9745315" y="4327251"/>
            <a:ext cx="281138" cy="215227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 23"/>
          <p:cNvSpPr/>
          <p:nvPr/>
        </p:nvSpPr>
        <p:spPr>
          <a:xfrm>
            <a:off x="8440615" y="4129873"/>
            <a:ext cx="836167" cy="1135463"/>
          </a:xfrm>
          <a:custGeom>
            <a:avLst/>
            <a:gdLst>
              <a:gd name="connsiteX0" fmla="*/ 0 w 836167"/>
              <a:gd name="connsiteY0" fmla="*/ 462224 h 1135463"/>
              <a:gd name="connsiteX1" fmla="*/ 60290 w 836167"/>
              <a:gd name="connsiteY1" fmla="*/ 351692 h 1135463"/>
              <a:gd name="connsiteX2" fmla="*/ 90436 w 836167"/>
              <a:gd name="connsiteY2" fmla="*/ 311498 h 1135463"/>
              <a:gd name="connsiteX3" fmla="*/ 100484 w 836167"/>
              <a:gd name="connsiteY3" fmla="*/ 271305 h 1135463"/>
              <a:gd name="connsiteX4" fmla="*/ 150726 w 836167"/>
              <a:gd name="connsiteY4" fmla="*/ 211015 h 1135463"/>
              <a:gd name="connsiteX5" fmla="*/ 170822 w 836167"/>
              <a:gd name="connsiteY5" fmla="*/ 150725 h 1135463"/>
              <a:gd name="connsiteX6" fmla="*/ 180871 w 836167"/>
              <a:gd name="connsiteY6" fmla="*/ 120580 h 1135463"/>
              <a:gd name="connsiteX7" fmla="*/ 211016 w 836167"/>
              <a:gd name="connsiteY7" fmla="*/ 110531 h 1135463"/>
              <a:gd name="connsiteX8" fmla="*/ 221064 w 836167"/>
              <a:gd name="connsiteY8" fmla="*/ 60290 h 1135463"/>
              <a:gd name="connsiteX9" fmla="*/ 251209 w 836167"/>
              <a:gd name="connsiteY9" fmla="*/ 30145 h 1135463"/>
              <a:gd name="connsiteX10" fmla="*/ 261258 w 836167"/>
              <a:gd name="connsiteY10" fmla="*/ 0 h 1135463"/>
              <a:gd name="connsiteX11" fmla="*/ 281354 w 836167"/>
              <a:gd name="connsiteY11" fmla="*/ 50241 h 1135463"/>
              <a:gd name="connsiteX12" fmla="*/ 321548 w 836167"/>
              <a:gd name="connsiteY12" fmla="*/ 371789 h 1135463"/>
              <a:gd name="connsiteX13" fmla="*/ 381838 w 836167"/>
              <a:gd name="connsiteY13" fmla="*/ 351692 h 1135463"/>
              <a:gd name="connsiteX14" fmla="*/ 442128 w 836167"/>
              <a:gd name="connsiteY14" fmla="*/ 331595 h 1135463"/>
              <a:gd name="connsiteX15" fmla="*/ 532563 w 836167"/>
              <a:gd name="connsiteY15" fmla="*/ 311498 h 1135463"/>
              <a:gd name="connsiteX16" fmla="*/ 663192 w 836167"/>
              <a:gd name="connsiteY16" fmla="*/ 281353 h 1135463"/>
              <a:gd name="connsiteX17" fmla="*/ 703385 w 836167"/>
              <a:gd name="connsiteY17" fmla="*/ 261257 h 1135463"/>
              <a:gd name="connsiteX18" fmla="*/ 753627 w 836167"/>
              <a:gd name="connsiteY18" fmla="*/ 271305 h 1135463"/>
              <a:gd name="connsiteX19" fmla="*/ 723482 w 836167"/>
              <a:gd name="connsiteY19" fmla="*/ 281353 h 1135463"/>
              <a:gd name="connsiteX20" fmla="*/ 663192 w 836167"/>
              <a:gd name="connsiteY20" fmla="*/ 341643 h 1135463"/>
              <a:gd name="connsiteX21" fmla="*/ 622998 w 836167"/>
              <a:gd name="connsiteY21" fmla="*/ 351692 h 1135463"/>
              <a:gd name="connsiteX22" fmla="*/ 572756 w 836167"/>
              <a:gd name="connsiteY22" fmla="*/ 401934 h 1135463"/>
              <a:gd name="connsiteX23" fmla="*/ 532563 w 836167"/>
              <a:gd name="connsiteY23" fmla="*/ 432079 h 1135463"/>
              <a:gd name="connsiteX24" fmla="*/ 582805 w 836167"/>
              <a:gd name="connsiteY24" fmla="*/ 472272 h 1135463"/>
              <a:gd name="connsiteX25" fmla="*/ 612950 w 836167"/>
              <a:gd name="connsiteY25" fmla="*/ 482320 h 1135463"/>
              <a:gd name="connsiteX26" fmla="*/ 713433 w 836167"/>
              <a:gd name="connsiteY26" fmla="*/ 502417 h 1135463"/>
              <a:gd name="connsiteX27" fmla="*/ 753627 w 836167"/>
              <a:gd name="connsiteY27" fmla="*/ 522514 h 1135463"/>
              <a:gd name="connsiteX28" fmla="*/ 793820 w 836167"/>
              <a:gd name="connsiteY28" fmla="*/ 532562 h 1135463"/>
              <a:gd name="connsiteX29" fmla="*/ 823965 w 836167"/>
              <a:gd name="connsiteY29" fmla="*/ 542611 h 1135463"/>
              <a:gd name="connsiteX30" fmla="*/ 834014 w 836167"/>
              <a:gd name="connsiteY30" fmla="*/ 572756 h 1135463"/>
              <a:gd name="connsiteX31" fmla="*/ 783772 w 836167"/>
              <a:gd name="connsiteY31" fmla="*/ 582804 h 1135463"/>
              <a:gd name="connsiteX32" fmla="*/ 753627 w 836167"/>
              <a:gd name="connsiteY32" fmla="*/ 592852 h 1135463"/>
              <a:gd name="connsiteX33" fmla="*/ 633047 w 836167"/>
              <a:gd name="connsiteY33" fmla="*/ 612949 h 1135463"/>
              <a:gd name="connsiteX34" fmla="*/ 542611 w 836167"/>
              <a:gd name="connsiteY34" fmla="*/ 633046 h 1135463"/>
              <a:gd name="connsiteX35" fmla="*/ 472273 w 836167"/>
              <a:gd name="connsiteY35" fmla="*/ 653142 h 1135463"/>
              <a:gd name="connsiteX36" fmla="*/ 612950 w 836167"/>
              <a:gd name="connsiteY36" fmla="*/ 733529 h 1135463"/>
              <a:gd name="connsiteX37" fmla="*/ 673240 w 836167"/>
              <a:gd name="connsiteY37" fmla="*/ 773723 h 1135463"/>
              <a:gd name="connsiteX38" fmla="*/ 673240 w 836167"/>
              <a:gd name="connsiteY38" fmla="*/ 834013 h 1135463"/>
              <a:gd name="connsiteX39" fmla="*/ 643095 w 836167"/>
              <a:gd name="connsiteY39" fmla="*/ 844061 h 1135463"/>
              <a:gd name="connsiteX40" fmla="*/ 562708 w 836167"/>
              <a:gd name="connsiteY40" fmla="*/ 884254 h 1135463"/>
              <a:gd name="connsiteX41" fmla="*/ 331596 w 836167"/>
              <a:gd name="connsiteY41" fmla="*/ 874206 h 1135463"/>
              <a:gd name="connsiteX42" fmla="*/ 261258 w 836167"/>
              <a:gd name="connsiteY42" fmla="*/ 844061 h 1135463"/>
              <a:gd name="connsiteX43" fmla="*/ 211016 w 836167"/>
              <a:gd name="connsiteY43" fmla="*/ 823964 h 1135463"/>
              <a:gd name="connsiteX44" fmla="*/ 160774 w 836167"/>
              <a:gd name="connsiteY44" fmla="*/ 934496 h 1135463"/>
              <a:gd name="connsiteX45" fmla="*/ 150726 w 836167"/>
              <a:gd name="connsiteY45" fmla="*/ 964641 h 1135463"/>
              <a:gd name="connsiteX46" fmla="*/ 110532 w 836167"/>
              <a:gd name="connsiteY46" fmla="*/ 1014883 h 1135463"/>
              <a:gd name="connsiteX47" fmla="*/ 100484 w 836167"/>
              <a:gd name="connsiteY47" fmla="*/ 1065125 h 1135463"/>
              <a:gd name="connsiteX48" fmla="*/ 60290 w 836167"/>
              <a:gd name="connsiteY48" fmla="*/ 1105318 h 1135463"/>
              <a:gd name="connsiteX49" fmla="*/ 50242 w 836167"/>
              <a:gd name="connsiteY49" fmla="*/ 1135463 h 1135463"/>
              <a:gd name="connsiteX50" fmla="*/ 20097 w 836167"/>
              <a:gd name="connsiteY50" fmla="*/ 1105318 h 1135463"/>
              <a:gd name="connsiteX51" fmla="*/ 40194 w 836167"/>
              <a:gd name="connsiteY51" fmla="*/ 753626 h 1135463"/>
              <a:gd name="connsiteX52" fmla="*/ 50242 w 836167"/>
              <a:gd name="connsiteY52" fmla="*/ 612949 h 1135463"/>
              <a:gd name="connsiteX53" fmla="*/ 40194 w 836167"/>
              <a:gd name="connsiteY53" fmla="*/ 512465 h 1135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836167" h="1135463">
                <a:moveTo>
                  <a:pt x="0" y="462224"/>
                </a:moveTo>
                <a:cubicBezTo>
                  <a:pt x="22885" y="416455"/>
                  <a:pt x="32488" y="393395"/>
                  <a:pt x="60290" y="351692"/>
                </a:cubicBezTo>
                <a:cubicBezTo>
                  <a:pt x="69580" y="337757"/>
                  <a:pt x="80387" y="324896"/>
                  <a:pt x="90436" y="311498"/>
                </a:cubicBezTo>
                <a:cubicBezTo>
                  <a:pt x="93785" y="298100"/>
                  <a:pt x="95044" y="283998"/>
                  <a:pt x="100484" y="271305"/>
                </a:cubicBezTo>
                <a:cubicBezTo>
                  <a:pt x="110976" y="246824"/>
                  <a:pt x="132619" y="229122"/>
                  <a:pt x="150726" y="211015"/>
                </a:cubicBezTo>
                <a:lnTo>
                  <a:pt x="170822" y="150725"/>
                </a:lnTo>
                <a:cubicBezTo>
                  <a:pt x="174171" y="140677"/>
                  <a:pt x="170823" y="123930"/>
                  <a:pt x="180871" y="120580"/>
                </a:cubicBezTo>
                <a:lnTo>
                  <a:pt x="211016" y="110531"/>
                </a:lnTo>
                <a:cubicBezTo>
                  <a:pt x="214365" y="93784"/>
                  <a:pt x="213426" y="75566"/>
                  <a:pt x="221064" y="60290"/>
                </a:cubicBezTo>
                <a:cubicBezTo>
                  <a:pt x="227419" y="47580"/>
                  <a:pt x="243326" y="41969"/>
                  <a:pt x="251209" y="30145"/>
                </a:cubicBezTo>
                <a:cubicBezTo>
                  <a:pt x="257084" y="21332"/>
                  <a:pt x="257908" y="10048"/>
                  <a:pt x="261258" y="0"/>
                </a:cubicBezTo>
                <a:cubicBezTo>
                  <a:pt x="267957" y="16747"/>
                  <a:pt x="280853" y="32211"/>
                  <a:pt x="281354" y="50241"/>
                </a:cubicBezTo>
                <a:cubicBezTo>
                  <a:pt x="290591" y="382777"/>
                  <a:pt x="166176" y="340713"/>
                  <a:pt x="321548" y="371789"/>
                </a:cubicBezTo>
                <a:lnTo>
                  <a:pt x="381838" y="351692"/>
                </a:lnTo>
                <a:cubicBezTo>
                  <a:pt x="401935" y="344993"/>
                  <a:pt x="421356" y="335749"/>
                  <a:pt x="442128" y="331595"/>
                </a:cubicBezTo>
                <a:cubicBezTo>
                  <a:pt x="470829" y="325855"/>
                  <a:pt x="504169" y="320016"/>
                  <a:pt x="532563" y="311498"/>
                </a:cubicBezTo>
                <a:cubicBezTo>
                  <a:pt x="632871" y="281405"/>
                  <a:pt x="552261" y="297201"/>
                  <a:pt x="663192" y="281353"/>
                </a:cubicBezTo>
                <a:cubicBezTo>
                  <a:pt x="676590" y="274654"/>
                  <a:pt x="688498" y="262911"/>
                  <a:pt x="703385" y="261257"/>
                </a:cubicBezTo>
                <a:cubicBezTo>
                  <a:pt x="720360" y="259371"/>
                  <a:pt x="741550" y="259229"/>
                  <a:pt x="753627" y="271305"/>
                </a:cubicBezTo>
                <a:cubicBezTo>
                  <a:pt x="761117" y="278794"/>
                  <a:pt x="733530" y="278004"/>
                  <a:pt x="723482" y="281353"/>
                </a:cubicBezTo>
                <a:cubicBezTo>
                  <a:pt x="703385" y="301450"/>
                  <a:pt x="686475" y="325345"/>
                  <a:pt x="663192" y="341643"/>
                </a:cubicBezTo>
                <a:cubicBezTo>
                  <a:pt x="651878" y="349563"/>
                  <a:pt x="634489" y="344031"/>
                  <a:pt x="622998" y="351692"/>
                </a:cubicBezTo>
                <a:cubicBezTo>
                  <a:pt x="603291" y="364830"/>
                  <a:pt x="590458" y="386199"/>
                  <a:pt x="572756" y="401934"/>
                </a:cubicBezTo>
                <a:cubicBezTo>
                  <a:pt x="560239" y="413060"/>
                  <a:pt x="545961" y="422031"/>
                  <a:pt x="532563" y="432079"/>
                </a:cubicBezTo>
                <a:cubicBezTo>
                  <a:pt x="549310" y="445477"/>
                  <a:pt x="564618" y="460905"/>
                  <a:pt x="582805" y="472272"/>
                </a:cubicBezTo>
                <a:cubicBezTo>
                  <a:pt x="591787" y="477886"/>
                  <a:pt x="602629" y="479938"/>
                  <a:pt x="612950" y="482320"/>
                </a:cubicBezTo>
                <a:cubicBezTo>
                  <a:pt x="646233" y="490001"/>
                  <a:pt x="679939" y="495718"/>
                  <a:pt x="713433" y="502417"/>
                </a:cubicBezTo>
                <a:cubicBezTo>
                  <a:pt x="726831" y="509116"/>
                  <a:pt x="739601" y="517254"/>
                  <a:pt x="753627" y="522514"/>
                </a:cubicBezTo>
                <a:cubicBezTo>
                  <a:pt x="766558" y="527363"/>
                  <a:pt x="780541" y="528768"/>
                  <a:pt x="793820" y="532562"/>
                </a:cubicBezTo>
                <a:cubicBezTo>
                  <a:pt x="804004" y="535472"/>
                  <a:pt x="813917" y="539261"/>
                  <a:pt x="823965" y="542611"/>
                </a:cubicBezTo>
                <a:cubicBezTo>
                  <a:pt x="827315" y="552659"/>
                  <a:pt x="841504" y="565266"/>
                  <a:pt x="834014" y="572756"/>
                </a:cubicBezTo>
                <a:cubicBezTo>
                  <a:pt x="821937" y="584833"/>
                  <a:pt x="800341" y="578662"/>
                  <a:pt x="783772" y="582804"/>
                </a:cubicBezTo>
                <a:cubicBezTo>
                  <a:pt x="773496" y="585373"/>
                  <a:pt x="763811" y="589942"/>
                  <a:pt x="753627" y="592852"/>
                </a:cubicBezTo>
                <a:cubicBezTo>
                  <a:pt x="694685" y="609693"/>
                  <a:pt x="712570" y="600715"/>
                  <a:pt x="633047" y="612949"/>
                </a:cubicBezTo>
                <a:cubicBezTo>
                  <a:pt x="610590" y="616404"/>
                  <a:pt x="565956" y="626376"/>
                  <a:pt x="542611" y="633046"/>
                </a:cubicBezTo>
                <a:cubicBezTo>
                  <a:pt x="441732" y="661869"/>
                  <a:pt x="597885" y="621740"/>
                  <a:pt x="472273" y="653142"/>
                </a:cubicBezTo>
                <a:cubicBezTo>
                  <a:pt x="626941" y="730477"/>
                  <a:pt x="525264" y="672149"/>
                  <a:pt x="612950" y="733529"/>
                </a:cubicBezTo>
                <a:cubicBezTo>
                  <a:pt x="632737" y="747380"/>
                  <a:pt x="673240" y="773723"/>
                  <a:pt x="673240" y="773723"/>
                </a:cubicBezTo>
                <a:cubicBezTo>
                  <a:pt x="679939" y="793819"/>
                  <a:pt x="693336" y="813917"/>
                  <a:pt x="673240" y="834013"/>
                </a:cubicBezTo>
                <a:cubicBezTo>
                  <a:pt x="665750" y="841503"/>
                  <a:pt x="652569" y="839324"/>
                  <a:pt x="643095" y="844061"/>
                </a:cubicBezTo>
                <a:cubicBezTo>
                  <a:pt x="548176" y="891520"/>
                  <a:pt x="630685" y="861596"/>
                  <a:pt x="562708" y="884254"/>
                </a:cubicBezTo>
                <a:cubicBezTo>
                  <a:pt x="485671" y="880905"/>
                  <a:pt x="408479" y="880120"/>
                  <a:pt x="331596" y="874206"/>
                </a:cubicBezTo>
                <a:cubicBezTo>
                  <a:pt x="312875" y="872766"/>
                  <a:pt x="274672" y="850023"/>
                  <a:pt x="261258" y="844061"/>
                </a:cubicBezTo>
                <a:cubicBezTo>
                  <a:pt x="244775" y="836735"/>
                  <a:pt x="227763" y="830663"/>
                  <a:pt x="211016" y="823964"/>
                </a:cubicBezTo>
                <a:cubicBezTo>
                  <a:pt x="181663" y="882669"/>
                  <a:pt x="182104" y="877616"/>
                  <a:pt x="160774" y="934496"/>
                </a:cubicBezTo>
                <a:cubicBezTo>
                  <a:pt x="157055" y="944413"/>
                  <a:pt x="156340" y="955659"/>
                  <a:pt x="150726" y="964641"/>
                </a:cubicBezTo>
                <a:cubicBezTo>
                  <a:pt x="139359" y="982828"/>
                  <a:pt x="123930" y="998136"/>
                  <a:pt x="110532" y="1014883"/>
                </a:cubicBezTo>
                <a:cubicBezTo>
                  <a:pt x="107183" y="1031630"/>
                  <a:pt x="108778" y="1050195"/>
                  <a:pt x="100484" y="1065125"/>
                </a:cubicBezTo>
                <a:cubicBezTo>
                  <a:pt x="91282" y="1081688"/>
                  <a:pt x="71303" y="1089900"/>
                  <a:pt x="60290" y="1105318"/>
                </a:cubicBezTo>
                <a:cubicBezTo>
                  <a:pt x="54134" y="1113937"/>
                  <a:pt x="53591" y="1125415"/>
                  <a:pt x="50242" y="1135463"/>
                </a:cubicBezTo>
                <a:cubicBezTo>
                  <a:pt x="40194" y="1125415"/>
                  <a:pt x="21042" y="1119497"/>
                  <a:pt x="20097" y="1105318"/>
                </a:cubicBezTo>
                <a:cubicBezTo>
                  <a:pt x="5071" y="879925"/>
                  <a:pt x="26700" y="902058"/>
                  <a:pt x="40194" y="753626"/>
                </a:cubicBezTo>
                <a:cubicBezTo>
                  <a:pt x="44450" y="706807"/>
                  <a:pt x="46893" y="659841"/>
                  <a:pt x="50242" y="612949"/>
                </a:cubicBezTo>
                <a:lnTo>
                  <a:pt x="40194" y="51246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8531051" y="4360985"/>
            <a:ext cx="527295" cy="721339"/>
          </a:xfrm>
          <a:custGeom>
            <a:avLst/>
            <a:gdLst>
              <a:gd name="connsiteX0" fmla="*/ 20096 w 527295"/>
              <a:gd name="connsiteY0" fmla="*/ 391885 h 721339"/>
              <a:gd name="connsiteX1" fmla="*/ 100483 w 527295"/>
              <a:gd name="connsiteY1" fmla="*/ 271305 h 721339"/>
              <a:gd name="connsiteX2" fmla="*/ 110531 w 527295"/>
              <a:gd name="connsiteY2" fmla="*/ 70338 h 721339"/>
              <a:gd name="connsiteX3" fmla="*/ 120580 w 527295"/>
              <a:gd name="connsiteY3" fmla="*/ 100483 h 721339"/>
              <a:gd name="connsiteX4" fmla="*/ 140676 w 527295"/>
              <a:gd name="connsiteY4" fmla="*/ 200967 h 721339"/>
              <a:gd name="connsiteX5" fmla="*/ 150725 w 527295"/>
              <a:gd name="connsiteY5" fmla="*/ 452175 h 721339"/>
              <a:gd name="connsiteX6" fmla="*/ 160773 w 527295"/>
              <a:gd name="connsiteY6" fmla="*/ 422030 h 721339"/>
              <a:gd name="connsiteX7" fmla="*/ 200967 w 527295"/>
              <a:gd name="connsiteY7" fmla="*/ 391885 h 721339"/>
              <a:gd name="connsiteX8" fmla="*/ 251208 w 527295"/>
              <a:gd name="connsiteY8" fmla="*/ 351692 h 721339"/>
              <a:gd name="connsiteX9" fmla="*/ 291402 w 527295"/>
              <a:gd name="connsiteY9" fmla="*/ 311499 h 721339"/>
              <a:gd name="connsiteX10" fmla="*/ 341644 w 527295"/>
              <a:gd name="connsiteY10" fmla="*/ 281353 h 721339"/>
              <a:gd name="connsiteX11" fmla="*/ 401934 w 527295"/>
              <a:gd name="connsiteY11" fmla="*/ 221063 h 721339"/>
              <a:gd name="connsiteX12" fmla="*/ 462224 w 527295"/>
              <a:gd name="connsiteY12" fmla="*/ 180870 h 721339"/>
              <a:gd name="connsiteX13" fmla="*/ 492369 w 527295"/>
              <a:gd name="connsiteY13" fmla="*/ 160773 h 721339"/>
              <a:gd name="connsiteX14" fmla="*/ 351692 w 527295"/>
              <a:gd name="connsiteY14" fmla="*/ 170822 h 721339"/>
              <a:gd name="connsiteX15" fmla="*/ 321547 w 527295"/>
              <a:gd name="connsiteY15" fmla="*/ 200967 h 721339"/>
              <a:gd name="connsiteX16" fmla="*/ 281353 w 527295"/>
              <a:gd name="connsiteY16" fmla="*/ 221063 h 721339"/>
              <a:gd name="connsiteX17" fmla="*/ 241160 w 527295"/>
              <a:gd name="connsiteY17" fmla="*/ 281353 h 721339"/>
              <a:gd name="connsiteX18" fmla="*/ 381837 w 527295"/>
              <a:gd name="connsiteY18" fmla="*/ 311499 h 721339"/>
              <a:gd name="connsiteX19" fmla="*/ 301450 w 527295"/>
              <a:gd name="connsiteY19" fmla="*/ 351692 h 721339"/>
              <a:gd name="connsiteX20" fmla="*/ 261257 w 527295"/>
              <a:gd name="connsiteY20" fmla="*/ 371789 h 721339"/>
              <a:gd name="connsiteX21" fmla="*/ 180870 w 527295"/>
              <a:gd name="connsiteY21" fmla="*/ 391885 h 721339"/>
              <a:gd name="connsiteX22" fmla="*/ 231112 w 527295"/>
              <a:gd name="connsiteY22" fmla="*/ 411982 h 721339"/>
              <a:gd name="connsiteX23" fmla="*/ 261257 w 527295"/>
              <a:gd name="connsiteY23" fmla="*/ 422030 h 721339"/>
              <a:gd name="connsiteX24" fmla="*/ 331595 w 527295"/>
              <a:gd name="connsiteY24" fmla="*/ 462224 h 721339"/>
              <a:gd name="connsiteX25" fmla="*/ 361740 w 527295"/>
              <a:gd name="connsiteY25" fmla="*/ 492369 h 721339"/>
              <a:gd name="connsiteX26" fmla="*/ 391885 w 527295"/>
              <a:gd name="connsiteY26" fmla="*/ 512466 h 721339"/>
              <a:gd name="connsiteX27" fmla="*/ 200967 w 527295"/>
              <a:gd name="connsiteY27" fmla="*/ 502417 h 721339"/>
              <a:gd name="connsiteX28" fmla="*/ 150725 w 527295"/>
              <a:gd name="connsiteY28" fmla="*/ 522514 h 721339"/>
              <a:gd name="connsiteX29" fmla="*/ 140676 w 527295"/>
              <a:gd name="connsiteY29" fmla="*/ 552659 h 721339"/>
              <a:gd name="connsiteX30" fmla="*/ 50241 w 527295"/>
              <a:gd name="connsiteY30" fmla="*/ 683288 h 721339"/>
              <a:gd name="connsiteX31" fmla="*/ 20096 w 527295"/>
              <a:gd name="connsiteY31" fmla="*/ 683288 h 721339"/>
              <a:gd name="connsiteX32" fmla="*/ 50241 w 527295"/>
              <a:gd name="connsiteY32" fmla="*/ 572756 h 721339"/>
              <a:gd name="connsiteX33" fmla="*/ 80386 w 527295"/>
              <a:gd name="connsiteY33" fmla="*/ 482320 h 721339"/>
              <a:gd name="connsiteX34" fmla="*/ 100483 w 527295"/>
              <a:gd name="connsiteY34" fmla="*/ 130628 h 721339"/>
              <a:gd name="connsiteX35" fmla="*/ 110531 w 527295"/>
              <a:gd name="connsiteY35" fmla="*/ 60290 h 721339"/>
              <a:gd name="connsiteX36" fmla="*/ 130628 w 527295"/>
              <a:gd name="connsiteY36" fmla="*/ 0 h 721339"/>
              <a:gd name="connsiteX37" fmla="*/ 140676 w 527295"/>
              <a:gd name="connsiteY37" fmla="*/ 90435 h 721339"/>
              <a:gd name="connsiteX38" fmla="*/ 160773 w 527295"/>
              <a:gd name="connsiteY38" fmla="*/ 170822 h 721339"/>
              <a:gd name="connsiteX39" fmla="*/ 170822 w 527295"/>
              <a:gd name="connsiteY39" fmla="*/ 221063 h 721339"/>
              <a:gd name="connsiteX40" fmla="*/ 231112 w 527295"/>
              <a:gd name="connsiteY40" fmla="*/ 211015 h 721339"/>
              <a:gd name="connsiteX41" fmla="*/ 291402 w 527295"/>
              <a:gd name="connsiteY41" fmla="*/ 190918 h 721339"/>
              <a:gd name="connsiteX42" fmla="*/ 341644 w 527295"/>
              <a:gd name="connsiteY42" fmla="*/ 180870 h 721339"/>
              <a:gd name="connsiteX43" fmla="*/ 401934 w 527295"/>
              <a:gd name="connsiteY43" fmla="*/ 160773 h 721339"/>
              <a:gd name="connsiteX44" fmla="*/ 411982 w 527295"/>
              <a:gd name="connsiteY44" fmla="*/ 190918 h 721339"/>
              <a:gd name="connsiteX45" fmla="*/ 371789 w 527295"/>
              <a:gd name="connsiteY45" fmla="*/ 211015 h 721339"/>
              <a:gd name="connsiteX46" fmla="*/ 301450 w 527295"/>
              <a:gd name="connsiteY46" fmla="*/ 261257 h 721339"/>
              <a:gd name="connsiteX47" fmla="*/ 281353 w 527295"/>
              <a:gd name="connsiteY47" fmla="*/ 301450 h 721339"/>
              <a:gd name="connsiteX48" fmla="*/ 291402 w 527295"/>
              <a:gd name="connsiteY48" fmla="*/ 321547 h 721339"/>
              <a:gd name="connsiteX49" fmla="*/ 522514 w 527295"/>
              <a:gd name="connsiteY49" fmla="*/ 311499 h 721339"/>
              <a:gd name="connsiteX50" fmla="*/ 452175 w 527295"/>
              <a:gd name="connsiteY50" fmla="*/ 321547 h 721339"/>
              <a:gd name="connsiteX51" fmla="*/ 422030 w 527295"/>
              <a:gd name="connsiteY51" fmla="*/ 331595 h 721339"/>
              <a:gd name="connsiteX52" fmla="*/ 341644 w 527295"/>
              <a:gd name="connsiteY52" fmla="*/ 351692 h 721339"/>
              <a:gd name="connsiteX53" fmla="*/ 271305 w 527295"/>
              <a:gd name="connsiteY53" fmla="*/ 371789 h 721339"/>
              <a:gd name="connsiteX54" fmla="*/ 241160 w 527295"/>
              <a:gd name="connsiteY54" fmla="*/ 391885 h 721339"/>
              <a:gd name="connsiteX55" fmla="*/ 281353 w 527295"/>
              <a:gd name="connsiteY55" fmla="*/ 422030 h 721339"/>
              <a:gd name="connsiteX56" fmla="*/ 341644 w 527295"/>
              <a:gd name="connsiteY56" fmla="*/ 472272 h 721339"/>
              <a:gd name="connsiteX57" fmla="*/ 371789 w 527295"/>
              <a:gd name="connsiteY57" fmla="*/ 492369 h 721339"/>
              <a:gd name="connsiteX58" fmla="*/ 311498 w 527295"/>
              <a:gd name="connsiteY58" fmla="*/ 542611 h 721339"/>
              <a:gd name="connsiteX59" fmla="*/ 281353 w 527295"/>
              <a:gd name="connsiteY59" fmla="*/ 532562 h 721339"/>
              <a:gd name="connsiteX60" fmla="*/ 160773 w 527295"/>
              <a:gd name="connsiteY60" fmla="*/ 512466 h 721339"/>
              <a:gd name="connsiteX61" fmla="*/ 170822 w 527295"/>
              <a:gd name="connsiteY61" fmla="*/ 472272 h 721339"/>
              <a:gd name="connsiteX62" fmla="*/ 200967 w 527295"/>
              <a:gd name="connsiteY62" fmla="*/ 452175 h 721339"/>
              <a:gd name="connsiteX63" fmla="*/ 180870 w 527295"/>
              <a:gd name="connsiteY63" fmla="*/ 482320 h 721339"/>
              <a:gd name="connsiteX64" fmla="*/ 150725 w 527295"/>
              <a:gd name="connsiteY64" fmla="*/ 502417 h 721339"/>
              <a:gd name="connsiteX65" fmla="*/ 130628 w 527295"/>
              <a:gd name="connsiteY65" fmla="*/ 532562 h 721339"/>
              <a:gd name="connsiteX66" fmla="*/ 70338 w 527295"/>
              <a:gd name="connsiteY66" fmla="*/ 582804 h 721339"/>
              <a:gd name="connsiteX67" fmla="*/ 60290 w 527295"/>
              <a:gd name="connsiteY67" fmla="*/ 612949 h 721339"/>
              <a:gd name="connsiteX68" fmla="*/ 20096 w 527295"/>
              <a:gd name="connsiteY68" fmla="*/ 643094 h 721339"/>
              <a:gd name="connsiteX69" fmla="*/ 0 w 527295"/>
              <a:gd name="connsiteY69" fmla="*/ 673239 h 721339"/>
              <a:gd name="connsiteX70" fmla="*/ 10048 w 527295"/>
              <a:gd name="connsiteY70" fmla="*/ 622997 h 721339"/>
              <a:gd name="connsiteX71" fmla="*/ 30145 w 527295"/>
              <a:gd name="connsiteY71" fmla="*/ 562707 h 721339"/>
              <a:gd name="connsiteX72" fmla="*/ 40193 w 527295"/>
              <a:gd name="connsiteY72" fmla="*/ 512466 h 721339"/>
              <a:gd name="connsiteX73" fmla="*/ 60290 w 527295"/>
              <a:gd name="connsiteY73" fmla="*/ 452175 h 721339"/>
              <a:gd name="connsiteX74" fmla="*/ 70338 w 527295"/>
              <a:gd name="connsiteY74" fmla="*/ 422030 h 721339"/>
              <a:gd name="connsiteX75" fmla="*/ 80386 w 527295"/>
              <a:gd name="connsiteY75" fmla="*/ 331595 h 721339"/>
              <a:gd name="connsiteX76" fmla="*/ 120580 w 527295"/>
              <a:gd name="connsiteY76" fmla="*/ 351692 h 721339"/>
              <a:gd name="connsiteX77" fmla="*/ 130628 w 527295"/>
              <a:gd name="connsiteY77" fmla="*/ 381837 h 721339"/>
              <a:gd name="connsiteX78" fmla="*/ 180870 w 527295"/>
              <a:gd name="connsiteY78" fmla="*/ 331595 h 721339"/>
              <a:gd name="connsiteX79" fmla="*/ 211015 w 527295"/>
              <a:gd name="connsiteY79" fmla="*/ 311499 h 721339"/>
              <a:gd name="connsiteX80" fmla="*/ 231112 w 527295"/>
              <a:gd name="connsiteY80" fmla="*/ 281353 h 721339"/>
              <a:gd name="connsiteX81" fmla="*/ 211015 w 527295"/>
              <a:gd name="connsiteY81" fmla="*/ 351692 h 721339"/>
              <a:gd name="connsiteX82" fmla="*/ 180870 w 527295"/>
              <a:gd name="connsiteY82" fmla="*/ 432079 h 721339"/>
              <a:gd name="connsiteX83" fmla="*/ 170822 w 527295"/>
              <a:gd name="connsiteY83" fmla="*/ 462224 h 721339"/>
              <a:gd name="connsiteX84" fmla="*/ 140676 w 527295"/>
              <a:gd name="connsiteY84" fmla="*/ 291402 h 721339"/>
              <a:gd name="connsiteX85" fmla="*/ 190918 w 527295"/>
              <a:gd name="connsiteY85" fmla="*/ 301450 h 721339"/>
              <a:gd name="connsiteX86" fmla="*/ 221063 w 527295"/>
              <a:gd name="connsiteY86" fmla="*/ 311499 h 721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527295" h="721339">
                <a:moveTo>
                  <a:pt x="20096" y="391885"/>
                </a:moveTo>
                <a:cubicBezTo>
                  <a:pt x="46892" y="351692"/>
                  <a:pt x="87404" y="317807"/>
                  <a:pt x="100483" y="271305"/>
                </a:cubicBezTo>
                <a:cubicBezTo>
                  <a:pt x="118643" y="206737"/>
                  <a:pt x="102694" y="136951"/>
                  <a:pt x="110531" y="70338"/>
                </a:cubicBezTo>
                <a:cubicBezTo>
                  <a:pt x="111769" y="59819"/>
                  <a:pt x="117670" y="90299"/>
                  <a:pt x="120580" y="100483"/>
                </a:cubicBezTo>
                <a:cubicBezTo>
                  <a:pt x="132570" y="142449"/>
                  <a:pt x="132782" y="153601"/>
                  <a:pt x="140676" y="200967"/>
                </a:cubicBezTo>
                <a:cubicBezTo>
                  <a:pt x="144026" y="284703"/>
                  <a:pt x="143138" y="368716"/>
                  <a:pt x="150725" y="452175"/>
                </a:cubicBezTo>
                <a:cubicBezTo>
                  <a:pt x="151684" y="462723"/>
                  <a:pt x="153992" y="430167"/>
                  <a:pt x="160773" y="422030"/>
                </a:cubicBezTo>
                <a:cubicBezTo>
                  <a:pt x="171494" y="409164"/>
                  <a:pt x="187569" y="401933"/>
                  <a:pt x="200967" y="391885"/>
                </a:cubicBezTo>
                <a:cubicBezTo>
                  <a:pt x="249934" y="318432"/>
                  <a:pt x="189438" y="395813"/>
                  <a:pt x="251208" y="351692"/>
                </a:cubicBezTo>
                <a:cubicBezTo>
                  <a:pt x="266626" y="340679"/>
                  <a:pt x="276446" y="323132"/>
                  <a:pt x="291402" y="311499"/>
                </a:cubicBezTo>
                <a:cubicBezTo>
                  <a:pt x="306819" y="299508"/>
                  <a:pt x="326528" y="293721"/>
                  <a:pt x="341644" y="281353"/>
                </a:cubicBezTo>
                <a:cubicBezTo>
                  <a:pt x="363641" y="263356"/>
                  <a:pt x="378286" y="236828"/>
                  <a:pt x="401934" y="221063"/>
                </a:cubicBezTo>
                <a:lnTo>
                  <a:pt x="462224" y="180870"/>
                </a:lnTo>
                <a:cubicBezTo>
                  <a:pt x="472272" y="174171"/>
                  <a:pt x="504415" y="159913"/>
                  <a:pt x="492369" y="160773"/>
                </a:cubicBezTo>
                <a:lnTo>
                  <a:pt x="351692" y="170822"/>
                </a:lnTo>
                <a:cubicBezTo>
                  <a:pt x="341644" y="180870"/>
                  <a:pt x="333111" y="192707"/>
                  <a:pt x="321547" y="200967"/>
                </a:cubicBezTo>
                <a:cubicBezTo>
                  <a:pt x="309358" y="209673"/>
                  <a:pt x="291945" y="210471"/>
                  <a:pt x="281353" y="221063"/>
                </a:cubicBezTo>
                <a:cubicBezTo>
                  <a:pt x="264274" y="238142"/>
                  <a:pt x="241160" y="281353"/>
                  <a:pt x="241160" y="281353"/>
                </a:cubicBezTo>
                <a:cubicBezTo>
                  <a:pt x="355186" y="304158"/>
                  <a:pt x="308506" y="293165"/>
                  <a:pt x="381837" y="311499"/>
                </a:cubicBezTo>
                <a:cubicBezTo>
                  <a:pt x="328453" y="347087"/>
                  <a:pt x="375198" y="318914"/>
                  <a:pt x="301450" y="351692"/>
                </a:cubicBezTo>
                <a:cubicBezTo>
                  <a:pt x="287762" y="357776"/>
                  <a:pt x="275467" y="367052"/>
                  <a:pt x="261257" y="371789"/>
                </a:cubicBezTo>
                <a:cubicBezTo>
                  <a:pt x="235054" y="380523"/>
                  <a:pt x="180870" y="391885"/>
                  <a:pt x="180870" y="391885"/>
                </a:cubicBezTo>
                <a:cubicBezTo>
                  <a:pt x="197617" y="398584"/>
                  <a:pt x="214223" y="405649"/>
                  <a:pt x="231112" y="411982"/>
                </a:cubicBezTo>
                <a:cubicBezTo>
                  <a:pt x="241029" y="415701"/>
                  <a:pt x="251522" y="417858"/>
                  <a:pt x="261257" y="422030"/>
                </a:cubicBezTo>
                <a:cubicBezTo>
                  <a:pt x="281491" y="430702"/>
                  <a:pt x="313787" y="447384"/>
                  <a:pt x="331595" y="462224"/>
                </a:cubicBezTo>
                <a:cubicBezTo>
                  <a:pt x="342512" y="471321"/>
                  <a:pt x="350823" y="483272"/>
                  <a:pt x="361740" y="492369"/>
                </a:cubicBezTo>
                <a:cubicBezTo>
                  <a:pt x="371018" y="500100"/>
                  <a:pt x="403938" y="511713"/>
                  <a:pt x="391885" y="512466"/>
                </a:cubicBezTo>
                <a:lnTo>
                  <a:pt x="200967" y="502417"/>
                </a:lnTo>
                <a:cubicBezTo>
                  <a:pt x="184220" y="509116"/>
                  <a:pt x="164582" y="510967"/>
                  <a:pt x="150725" y="522514"/>
                </a:cubicBezTo>
                <a:cubicBezTo>
                  <a:pt x="142588" y="529295"/>
                  <a:pt x="145698" y="543333"/>
                  <a:pt x="140676" y="552659"/>
                </a:cubicBezTo>
                <a:cubicBezTo>
                  <a:pt x="88097" y="650305"/>
                  <a:pt x="102540" y="630987"/>
                  <a:pt x="50241" y="683288"/>
                </a:cubicBezTo>
                <a:cubicBezTo>
                  <a:pt x="49835" y="684507"/>
                  <a:pt x="30721" y="768290"/>
                  <a:pt x="20096" y="683288"/>
                </a:cubicBezTo>
                <a:cubicBezTo>
                  <a:pt x="17299" y="660909"/>
                  <a:pt x="45831" y="588925"/>
                  <a:pt x="50241" y="572756"/>
                </a:cubicBezTo>
                <a:cubicBezTo>
                  <a:pt x="73615" y="487049"/>
                  <a:pt x="43542" y="556012"/>
                  <a:pt x="80386" y="482320"/>
                </a:cubicBezTo>
                <a:cubicBezTo>
                  <a:pt x="108480" y="313768"/>
                  <a:pt x="79879" y="501511"/>
                  <a:pt x="100483" y="130628"/>
                </a:cubicBezTo>
                <a:cubicBezTo>
                  <a:pt x="101797" y="106980"/>
                  <a:pt x="105205" y="83368"/>
                  <a:pt x="110531" y="60290"/>
                </a:cubicBezTo>
                <a:cubicBezTo>
                  <a:pt x="115294" y="39649"/>
                  <a:pt x="130628" y="0"/>
                  <a:pt x="130628" y="0"/>
                </a:cubicBezTo>
                <a:cubicBezTo>
                  <a:pt x="133977" y="30145"/>
                  <a:pt x="135405" y="60566"/>
                  <a:pt x="140676" y="90435"/>
                </a:cubicBezTo>
                <a:cubicBezTo>
                  <a:pt x="145476" y="117635"/>
                  <a:pt x="155356" y="143738"/>
                  <a:pt x="160773" y="170822"/>
                </a:cubicBezTo>
                <a:lnTo>
                  <a:pt x="170822" y="221063"/>
                </a:lnTo>
                <a:cubicBezTo>
                  <a:pt x="190919" y="217714"/>
                  <a:pt x="211346" y="215956"/>
                  <a:pt x="231112" y="211015"/>
                </a:cubicBezTo>
                <a:cubicBezTo>
                  <a:pt x="251663" y="205877"/>
                  <a:pt x="270630" y="195072"/>
                  <a:pt x="291402" y="190918"/>
                </a:cubicBezTo>
                <a:cubicBezTo>
                  <a:pt x="308149" y="187569"/>
                  <a:pt x="325167" y="185364"/>
                  <a:pt x="341644" y="180870"/>
                </a:cubicBezTo>
                <a:cubicBezTo>
                  <a:pt x="362081" y="175296"/>
                  <a:pt x="401934" y="160773"/>
                  <a:pt x="401934" y="160773"/>
                </a:cubicBezTo>
                <a:cubicBezTo>
                  <a:pt x="405283" y="170821"/>
                  <a:pt x="417431" y="181836"/>
                  <a:pt x="411982" y="190918"/>
                </a:cubicBezTo>
                <a:cubicBezTo>
                  <a:pt x="404275" y="203763"/>
                  <a:pt x="383772" y="202028"/>
                  <a:pt x="371789" y="211015"/>
                </a:cubicBezTo>
                <a:cubicBezTo>
                  <a:pt x="295496" y="268235"/>
                  <a:pt x="365563" y="239885"/>
                  <a:pt x="301450" y="261257"/>
                </a:cubicBezTo>
                <a:cubicBezTo>
                  <a:pt x="294751" y="274655"/>
                  <a:pt x="291945" y="290858"/>
                  <a:pt x="281353" y="301450"/>
                </a:cubicBezTo>
                <a:cubicBezTo>
                  <a:pt x="261171" y="321632"/>
                  <a:pt x="210860" y="301412"/>
                  <a:pt x="291402" y="321547"/>
                </a:cubicBezTo>
                <a:cubicBezTo>
                  <a:pt x="368439" y="318198"/>
                  <a:pt x="445404" y="311499"/>
                  <a:pt x="522514" y="311499"/>
                </a:cubicBezTo>
                <a:cubicBezTo>
                  <a:pt x="546198" y="311499"/>
                  <a:pt x="475399" y="316902"/>
                  <a:pt x="452175" y="321547"/>
                </a:cubicBezTo>
                <a:cubicBezTo>
                  <a:pt x="441789" y="323624"/>
                  <a:pt x="432249" y="328808"/>
                  <a:pt x="422030" y="331595"/>
                </a:cubicBezTo>
                <a:cubicBezTo>
                  <a:pt x="395383" y="338862"/>
                  <a:pt x="368439" y="344993"/>
                  <a:pt x="341644" y="351692"/>
                </a:cubicBezTo>
                <a:cubicBezTo>
                  <a:pt x="328758" y="354913"/>
                  <a:pt x="285726" y="364578"/>
                  <a:pt x="271305" y="371789"/>
                </a:cubicBezTo>
                <a:cubicBezTo>
                  <a:pt x="260503" y="377190"/>
                  <a:pt x="251208" y="385186"/>
                  <a:pt x="241160" y="391885"/>
                </a:cubicBezTo>
                <a:cubicBezTo>
                  <a:pt x="254558" y="401933"/>
                  <a:pt x="269511" y="410188"/>
                  <a:pt x="281353" y="422030"/>
                </a:cubicBezTo>
                <a:cubicBezTo>
                  <a:pt x="336103" y="476781"/>
                  <a:pt x="284068" y="453081"/>
                  <a:pt x="341644" y="472272"/>
                </a:cubicBezTo>
                <a:cubicBezTo>
                  <a:pt x="351692" y="478971"/>
                  <a:pt x="363837" y="483280"/>
                  <a:pt x="371789" y="492369"/>
                </a:cubicBezTo>
                <a:cubicBezTo>
                  <a:pt x="450813" y="582683"/>
                  <a:pt x="407920" y="552253"/>
                  <a:pt x="311498" y="542611"/>
                </a:cubicBezTo>
                <a:cubicBezTo>
                  <a:pt x="301450" y="539261"/>
                  <a:pt x="291629" y="535131"/>
                  <a:pt x="281353" y="532562"/>
                </a:cubicBezTo>
                <a:cubicBezTo>
                  <a:pt x="242174" y="522767"/>
                  <a:pt x="200471" y="518137"/>
                  <a:pt x="160773" y="512466"/>
                </a:cubicBezTo>
                <a:cubicBezTo>
                  <a:pt x="164123" y="499068"/>
                  <a:pt x="163161" y="483763"/>
                  <a:pt x="170822" y="472272"/>
                </a:cubicBezTo>
                <a:cubicBezTo>
                  <a:pt x="177521" y="462224"/>
                  <a:pt x="192428" y="443636"/>
                  <a:pt x="200967" y="452175"/>
                </a:cubicBezTo>
                <a:cubicBezTo>
                  <a:pt x="209506" y="460714"/>
                  <a:pt x="189409" y="473781"/>
                  <a:pt x="180870" y="482320"/>
                </a:cubicBezTo>
                <a:cubicBezTo>
                  <a:pt x="172331" y="490859"/>
                  <a:pt x="160773" y="495718"/>
                  <a:pt x="150725" y="502417"/>
                </a:cubicBezTo>
                <a:cubicBezTo>
                  <a:pt x="144026" y="512465"/>
                  <a:pt x="138359" y="523284"/>
                  <a:pt x="130628" y="532562"/>
                </a:cubicBezTo>
                <a:cubicBezTo>
                  <a:pt x="106450" y="561575"/>
                  <a:pt x="99978" y="563043"/>
                  <a:pt x="70338" y="582804"/>
                </a:cubicBezTo>
                <a:cubicBezTo>
                  <a:pt x="66989" y="592852"/>
                  <a:pt x="67071" y="604812"/>
                  <a:pt x="60290" y="612949"/>
                </a:cubicBezTo>
                <a:cubicBezTo>
                  <a:pt x="49569" y="625815"/>
                  <a:pt x="31938" y="631252"/>
                  <a:pt x="20096" y="643094"/>
                </a:cubicBezTo>
                <a:cubicBezTo>
                  <a:pt x="11557" y="651633"/>
                  <a:pt x="6699" y="663191"/>
                  <a:pt x="0" y="673239"/>
                </a:cubicBezTo>
                <a:cubicBezTo>
                  <a:pt x="3349" y="656492"/>
                  <a:pt x="5554" y="639474"/>
                  <a:pt x="10048" y="622997"/>
                </a:cubicBezTo>
                <a:cubicBezTo>
                  <a:pt x="15622" y="602560"/>
                  <a:pt x="25991" y="583479"/>
                  <a:pt x="30145" y="562707"/>
                </a:cubicBezTo>
                <a:cubicBezTo>
                  <a:pt x="33494" y="545960"/>
                  <a:pt x="35699" y="528943"/>
                  <a:pt x="40193" y="512466"/>
                </a:cubicBezTo>
                <a:cubicBezTo>
                  <a:pt x="45767" y="492028"/>
                  <a:pt x="53591" y="472272"/>
                  <a:pt x="60290" y="452175"/>
                </a:cubicBezTo>
                <a:lnTo>
                  <a:pt x="70338" y="422030"/>
                </a:lnTo>
                <a:cubicBezTo>
                  <a:pt x="73687" y="391885"/>
                  <a:pt x="62757" y="356276"/>
                  <a:pt x="80386" y="331595"/>
                </a:cubicBezTo>
                <a:cubicBezTo>
                  <a:pt x="89093" y="319406"/>
                  <a:pt x="109988" y="341100"/>
                  <a:pt x="120580" y="351692"/>
                </a:cubicBezTo>
                <a:cubicBezTo>
                  <a:pt x="128070" y="359182"/>
                  <a:pt x="127279" y="371789"/>
                  <a:pt x="130628" y="381837"/>
                </a:cubicBezTo>
                <a:cubicBezTo>
                  <a:pt x="211019" y="328242"/>
                  <a:pt x="113877" y="398587"/>
                  <a:pt x="180870" y="331595"/>
                </a:cubicBezTo>
                <a:cubicBezTo>
                  <a:pt x="189409" y="323056"/>
                  <a:pt x="200967" y="318198"/>
                  <a:pt x="211015" y="311499"/>
                </a:cubicBezTo>
                <a:cubicBezTo>
                  <a:pt x="217714" y="301450"/>
                  <a:pt x="231112" y="269276"/>
                  <a:pt x="231112" y="281353"/>
                </a:cubicBezTo>
                <a:cubicBezTo>
                  <a:pt x="231112" y="305738"/>
                  <a:pt x="218022" y="328336"/>
                  <a:pt x="211015" y="351692"/>
                </a:cubicBezTo>
                <a:cubicBezTo>
                  <a:pt x="199609" y="389713"/>
                  <a:pt x="197501" y="387730"/>
                  <a:pt x="180870" y="432079"/>
                </a:cubicBezTo>
                <a:cubicBezTo>
                  <a:pt x="177151" y="441996"/>
                  <a:pt x="174171" y="452176"/>
                  <a:pt x="170822" y="462224"/>
                </a:cubicBezTo>
                <a:cubicBezTo>
                  <a:pt x="134824" y="408228"/>
                  <a:pt x="111969" y="384701"/>
                  <a:pt x="140676" y="291402"/>
                </a:cubicBezTo>
                <a:cubicBezTo>
                  <a:pt x="145699" y="275078"/>
                  <a:pt x="174349" y="297308"/>
                  <a:pt x="190918" y="301450"/>
                </a:cubicBezTo>
                <a:cubicBezTo>
                  <a:pt x="201194" y="304019"/>
                  <a:pt x="221063" y="311499"/>
                  <a:pt x="221063" y="31149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215" y="3177104"/>
            <a:ext cx="3534473" cy="2088232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28" name="TextBox 27"/>
          <p:cNvSpPr txBox="1"/>
          <p:nvPr/>
        </p:nvSpPr>
        <p:spPr>
          <a:xfrm>
            <a:off x="255524" y="5296019"/>
            <a:ext cx="340611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 w="12700">
                  <a:solidFill>
                    <a:schemeClr val="bg1"/>
                  </a:solidFill>
                </a:ln>
                <a:solidFill>
                  <a:srgbClr val="92D050"/>
                </a:solidFill>
              </a:rPr>
              <a:t>캐릭터가 벽을 완전히 부수지 못하고 맵 왼쪽 끝까지 밀리면 게임오버 </a:t>
            </a:r>
            <a:endParaRPr lang="ko-KR" altLang="en-US" b="1" dirty="0">
              <a:ln w="12700">
                <a:solidFill>
                  <a:schemeClr val="bg1"/>
                </a:solidFill>
              </a:ln>
              <a:solidFill>
                <a:srgbClr val="92D050"/>
              </a:solidFill>
            </a:endParaRPr>
          </a:p>
        </p:txBody>
      </p:sp>
      <p:sp>
        <p:nvSpPr>
          <p:cNvPr id="29" name="사다리꼴 28"/>
          <p:cNvSpPr/>
          <p:nvPr/>
        </p:nvSpPr>
        <p:spPr>
          <a:xfrm rot="18085045">
            <a:off x="352658" y="4473012"/>
            <a:ext cx="335526" cy="26302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다리꼴 29"/>
          <p:cNvSpPr/>
          <p:nvPr/>
        </p:nvSpPr>
        <p:spPr>
          <a:xfrm rot="15582619">
            <a:off x="234747" y="4753654"/>
            <a:ext cx="335526" cy="26302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다리꼴 30"/>
          <p:cNvSpPr/>
          <p:nvPr/>
        </p:nvSpPr>
        <p:spPr>
          <a:xfrm rot="1372510">
            <a:off x="563930" y="4655589"/>
            <a:ext cx="335526" cy="26302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다리꼴 31"/>
          <p:cNvSpPr/>
          <p:nvPr/>
        </p:nvSpPr>
        <p:spPr>
          <a:xfrm rot="4460960">
            <a:off x="474396" y="4949817"/>
            <a:ext cx="335526" cy="26302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9134" y="3209468"/>
            <a:ext cx="3534473" cy="2088232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34" name="TextBox 33"/>
          <p:cNvSpPr txBox="1"/>
          <p:nvPr/>
        </p:nvSpPr>
        <p:spPr>
          <a:xfrm>
            <a:off x="4056443" y="5328383"/>
            <a:ext cx="34061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 w="12700">
                  <a:solidFill>
                    <a:schemeClr val="bg1"/>
                  </a:solidFill>
                </a:ln>
                <a:solidFill>
                  <a:srgbClr val="92D050"/>
                </a:solidFill>
              </a:rPr>
              <a:t>날려진 </a:t>
            </a:r>
            <a:r>
              <a:rPr lang="ko-KR" altLang="en-US" b="1" dirty="0" err="1" smtClean="0">
                <a:ln w="12700">
                  <a:solidFill>
                    <a:schemeClr val="bg1"/>
                  </a:solidFill>
                </a:ln>
                <a:solidFill>
                  <a:srgbClr val="92D050"/>
                </a:solidFill>
              </a:rPr>
              <a:t>벽조각들도</a:t>
            </a:r>
            <a:r>
              <a:rPr lang="ko-KR" altLang="en-US" b="1" dirty="0" smtClean="0">
                <a:ln w="12700">
                  <a:solidFill>
                    <a:schemeClr val="bg1"/>
                  </a:solidFill>
                </a:ln>
                <a:solidFill>
                  <a:srgbClr val="92D050"/>
                </a:solidFill>
              </a:rPr>
              <a:t> 땅에 닿으면 왼쪽으로 계속 이동함</a:t>
            </a:r>
            <a:r>
              <a:rPr lang="en-US" altLang="ko-KR" b="1" dirty="0" smtClean="0">
                <a:ln w="12700">
                  <a:solidFill>
                    <a:schemeClr val="bg1"/>
                  </a:solidFill>
                </a:ln>
                <a:solidFill>
                  <a:srgbClr val="92D050"/>
                </a:solidFill>
              </a:rPr>
              <a:t>.</a:t>
            </a:r>
            <a:endParaRPr lang="ko-KR" altLang="en-US" b="1" dirty="0">
              <a:ln w="12700">
                <a:solidFill>
                  <a:schemeClr val="bg1"/>
                </a:solidFill>
              </a:ln>
              <a:solidFill>
                <a:srgbClr val="92D050"/>
              </a:solidFill>
            </a:endParaRPr>
          </a:p>
        </p:txBody>
      </p:sp>
      <p:sp>
        <p:nvSpPr>
          <p:cNvPr id="35" name="사다리꼴 34"/>
          <p:cNvSpPr/>
          <p:nvPr/>
        </p:nvSpPr>
        <p:spPr>
          <a:xfrm rot="18085045">
            <a:off x="5263821" y="4958494"/>
            <a:ext cx="335526" cy="26302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다리꼴 35"/>
          <p:cNvSpPr/>
          <p:nvPr/>
        </p:nvSpPr>
        <p:spPr>
          <a:xfrm rot="15582619">
            <a:off x="4778754" y="4990647"/>
            <a:ext cx="335526" cy="26302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다리꼴 36"/>
          <p:cNvSpPr/>
          <p:nvPr/>
        </p:nvSpPr>
        <p:spPr>
          <a:xfrm rot="1372510">
            <a:off x="6327358" y="5037711"/>
            <a:ext cx="335526" cy="26302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다리꼴 37"/>
          <p:cNvSpPr/>
          <p:nvPr/>
        </p:nvSpPr>
        <p:spPr>
          <a:xfrm rot="4460960">
            <a:off x="7099031" y="5006985"/>
            <a:ext cx="335526" cy="26302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왼쪽 화살표 25"/>
          <p:cNvSpPr/>
          <p:nvPr/>
        </p:nvSpPr>
        <p:spPr>
          <a:xfrm>
            <a:off x="4943872" y="4600718"/>
            <a:ext cx="2170812" cy="2844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 화살표 38"/>
          <p:cNvSpPr/>
          <p:nvPr/>
        </p:nvSpPr>
        <p:spPr>
          <a:xfrm>
            <a:off x="3661634" y="1271434"/>
            <a:ext cx="418142" cy="42937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>
            <a:off x="7443068" y="1306101"/>
            <a:ext cx="418142" cy="42937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아래쪽 화살표 39"/>
          <p:cNvSpPr/>
          <p:nvPr/>
        </p:nvSpPr>
        <p:spPr>
          <a:xfrm>
            <a:off x="9206422" y="2869831"/>
            <a:ext cx="763468" cy="43626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왼쪽 화살표 41"/>
          <p:cNvSpPr/>
          <p:nvPr/>
        </p:nvSpPr>
        <p:spPr>
          <a:xfrm>
            <a:off x="7462553" y="4103396"/>
            <a:ext cx="398657" cy="413716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왼쪽 화살표 43"/>
          <p:cNvSpPr/>
          <p:nvPr/>
        </p:nvSpPr>
        <p:spPr>
          <a:xfrm>
            <a:off x="3666253" y="4125044"/>
            <a:ext cx="398657" cy="413716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92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326418"/>
              </p:ext>
            </p:extLst>
          </p:nvPr>
        </p:nvGraphicFramePr>
        <p:xfrm>
          <a:off x="0" y="329020"/>
          <a:ext cx="11712625" cy="605230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443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8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0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77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종류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최소 범위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추가 범위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4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 컨트롤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키보드를 사용하여 조작이 가능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이동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점프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공격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등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커맨드 키를 적용하여 기술을 사용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UI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시간이 얼마나 흘렀는지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스코어는 몇 점인지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얼마나 더 때려야 오브젝트가 파괴되는지</a:t>
                      </a:r>
                      <a:r>
                        <a:rPr lang="ko-KR" altLang="en-US" sz="1400" dirty="0" smtClean="0"/>
                        <a:t>를 나타냄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캐릭터와 오브젝트의 상호작용에 이펙트나 애니메이션을 추가하여 간접적으로 오브젝트의 상태를 나타냄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89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씬</a:t>
                      </a:r>
                      <a:r>
                        <a:rPr lang="en-US" altLang="ko-KR" dirty="0" smtClean="0"/>
                        <a:t>(scene)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로고씬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타이틀씬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게임플레이씬</a:t>
                      </a:r>
                      <a:r>
                        <a:rPr lang="en-US" altLang="ko-KR" sz="1400" dirty="0" smtClean="0"/>
                        <a:t>,  </a:t>
                      </a:r>
                      <a:r>
                        <a:rPr lang="ko-KR" altLang="en-US" sz="1400" dirty="0" err="1" smtClean="0"/>
                        <a:t>게임오버씬으로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5</a:t>
                      </a:r>
                      <a:r>
                        <a:rPr lang="ko-KR" altLang="en-US" sz="1400" dirty="0" smtClean="0"/>
                        <a:t>개의 씬 제작한다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err="1" smtClean="0"/>
                        <a:t>게임플레이씬은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2d </a:t>
                      </a:r>
                      <a:r>
                        <a:rPr lang="ko-KR" altLang="en-US" sz="1400" dirty="0" smtClean="0"/>
                        <a:t>횡스크롤형태로 구현한다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게임플레이씬에서</a:t>
                      </a:r>
                      <a:r>
                        <a:rPr lang="ko-KR" altLang="en-US" sz="1400" dirty="0" smtClean="0"/>
                        <a:t> 여러 배경의 </a:t>
                      </a:r>
                      <a:r>
                        <a:rPr lang="ko-KR" altLang="en-US" sz="1400" dirty="0" err="1" smtClean="0"/>
                        <a:t>맵을</a:t>
                      </a:r>
                      <a:r>
                        <a:rPr lang="ko-KR" altLang="en-US" sz="1400" dirty="0" smtClean="0"/>
                        <a:t> 추가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스코어랭킹씬</a:t>
                      </a:r>
                      <a:r>
                        <a:rPr lang="ko-KR" altLang="en-US" sz="1400" baseline="0" dirty="0" smtClean="0"/>
                        <a:t> 추가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89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아이템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획득하면 일정시간동안 캐릭터가 </a:t>
                      </a:r>
                      <a:r>
                        <a:rPr lang="ko-KR" altLang="en-US" sz="1400" dirty="0" err="1" smtClean="0"/>
                        <a:t>강해짐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오브젝트를 파괴하면 일정 확률로 등장함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아이템 오브젝트가 캐릭터와 충돌하면 획득함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그 밖의 아이템을 추가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아이템을 획득하면 애니메이션을 변경하여 아이템을 획득한 상태를 표현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04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난이도 조절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시간이 오래 지날수록 오브젝트의 </a:t>
                      </a:r>
                      <a:r>
                        <a:rPr lang="en-US" altLang="ko-KR" sz="1400" dirty="0" smtClean="0"/>
                        <a:t>HP</a:t>
                      </a:r>
                      <a:r>
                        <a:rPr lang="ko-KR" altLang="en-US" sz="1400" dirty="0" smtClean="0"/>
                        <a:t>가 상승하고 속도가 빨라져 파괴하기가 점점 </a:t>
                      </a:r>
                      <a:r>
                        <a:rPr lang="ko-KR" altLang="en-US" sz="1400" dirty="0" err="1" smtClean="0"/>
                        <a:t>힘들어짐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특수한 효과가 있는 오브젝트를 추가하여 게임플레이의 재미를 더함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857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 시스템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캐릭터를 조작하여 오브젝트를 파괴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오브젝트를 파괴하면 스코어를 얻음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오브젝트가 점점 접근하여 캐릭터를 밀어냄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더 이상 밀어낼 공간이 없으면 </a:t>
                      </a:r>
                      <a:r>
                        <a:rPr lang="en-US" altLang="ko-KR" sz="1400" dirty="0" smtClean="0"/>
                        <a:t>Game Over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높은 스코어를 얻는 것을 목표로 함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오브젝트가 </a:t>
                      </a:r>
                      <a:r>
                        <a:rPr lang="ko-KR" altLang="en-US" sz="1400" dirty="0" err="1" smtClean="0"/>
                        <a:t>데미지를</a:t>
                      </a:r>
                      <a:r>
                        <a:rPr lang="ko-KR" altLang="en-US" sz="1400" dirty="0" smtClean="0"/>
                        <a:t> 입으면 입은 </a:t>
                      </a:r>
                      <a:r>
                        <a:rPr lang="ko-KR" altLang="en-US" sz="1400" dirty="0" err="1" smtClean="0"/>
                        <a:t>데미지에</a:t>
                      </a:r>
                      <a:r>
                        <a:rPr lang="ko-KR" altLang="en-US" sz="1400" dirty="0" smtClean="0"/>
                        <a:t> 비례한 거리를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날아감</a:t>
                      </a:r>
                      <a:r>
                        <a:rPr lang="en-US" altLang="ko-KR" sz="1400" baseline="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추가한 </a:t>
                      </a:r>
                      <a:r>
                        <a:rPr lang="ko-KR" altLang="en-US" sz="1400" dirty="0" err="1" smtClean="0"/>
                        <a:t>맵에</a:t>
                      </a:r>
                      <a:r>
                        <a:rPr lang="ko-KR" altLang="en-US" sz="1400" baseline="0" dirty="0" smtClean="0"/>
                        <a:t> 따른 다양한 효과를 구현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04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각 </a:t>
                      </a:r>
                      <a:r>
                        <a:rPr lang="ko-KR" altLang="en-US" sz="1400" dirty="0" err="1" smtClean="0"/>
                        <a:t>씬의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BGM</a:t>
                      </a:r>
                      <a:r>
                        <a:rPr lang="ko-KR" altLang="en-US" sz="1400" dirty="0" smtClean="0"/>
                        <a:t>과 캐릭터 </a:t>
                      </a:r>
                      <a:r>
                        <a:rPr lang="ko-KR" altLang="en-US" sz="1400" dirty="0" err="1" smtClean="0"/>
                        <a:t>조작시</a:t>
                      </a:r>
                      <a:r>
                        <a:rPr lang="ko-KR" altLang="en-US" sz="1400" dirty="0" smtClean="0"/>
                        <a:t> 효과음</a:t>
                      </a:r>
                      <a:r>
                        <a:rPr lang="en-US" altLang="ko-KR" sz="1400" dirty="0" smtClean="0"/>
                        <a:t>,  </a:t>
                      </a:r>
                      <a:r>
                        <a:rPr lang="ko-KR" altLang="en-US" sz="1400" dirty="0" smtClean="0"/>
                        <a:t>캐릭터가 오브젝트에 </a:t>
                      </a:r>
                      <a:r>
                        <a:rPr lang="ko-KR" altLang="en-US" sz="1400" dirty="0" err="1" smtClean="0"/>
                        <a:t>타격시</a:t>
                      </a:r>
                      <a:r>
                        <a:rPr lang="ko-KR" altLang="en-US" sz="1400" dirty="0" smtClean="0"/>
                        <a:t> 효과음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캐릭터가 오브젝트를 타격할 </a:t>
                      </a:r>
                      <a:r>
                        <a:rPr lang="ko-KR" altLang="en-US" sz="1400" dirty="0" err="1" smtClean="0"/>
                        <a:t>떄의</a:t>
                      </a:r>
                      <a:r>
                        <a:rPr lang="ko-KR" altLang="en-US" sz="1400" dirty="0" smtClean="0"/>
                        <a:t> 효과음을 오브젝트의 종류에 따라 변화를 줌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489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애니메이션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스프라이트</a:t>
                      </a:r>
                      <a:r>
                        <a:rPr lang="ko-KR" altLang="en-US" sz="1400" dirty="0" smtClean="0"/>
                        <a:t> 이미지를 이용하여 캐릭터의 애니메이션 구현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스프라이트</a:t>
                      </a:r>
                      <a:r>
                        <a:rPr lang="ko-KR" altLang="en-US" sz="1400" dirty="0" smtClean="0"/>
                        <a:t> 이미지를 캐릭터의 상태 기계에 적용하여 보다 정밀한 이미지와 캐릭터</a:t>
                      </a:r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dirty="0" smtClean="0"/>
                        <a:t>오브젝트의 상호작용을 제어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0" y="0"/>
            <a:ext cx="11712625" cy="3290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개발 범위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086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851345"/>
              </p:ext>
            </p:extLst>
          </p:nvPr>
        </p:nvGraphicFramePr>
        <p:xfrm>
          <a:off x="-9951" y="348717"/>
          <a:ext cx="11722576" cy="603261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91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70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5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1</a:t>
                      </a:r>
                      <a:r>
                        <a:rPr lang="ko-KR" altLang="en-US" b="0" dirty="0" smtClean="0"/>
                        <a:t>주차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리소스 수집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/>
                        <a:t>각각의 </a:t>
                      </a:r>
                      <a:r>
                        <a:rPr lang="ko-KR" altLang="en-US" sz="1200" b="0" dirty="0" err="1" smtClean="0"/>
                        <a:t>씬의</a:t>
                      </a:r>
                      <a:r>
                        <a:rPr lang="ko-KR" altLang="en-US" sz="1200" b="0" dirty="0" smtClean="0"/>
                        <a:t> 배경으</a:t>
                      </a:r>
                      <a:r>
                        <a:rPr lang="ko-KR" altLang="en-US" sz="1200" b="0" baseline="0" dirty="0" smtClean="0"/>
                        <a:t>로 사용할 이미지와 캐릭터 </a:t>
                      </a:r>
                      <a:r>
                        <a:rPr lang="ko-KR" altLang="en-US" sz="1200" b="0" baseline="0" dirty="0" err="1" smtClean="0"/>
                        <a:t>스프라이트</a:t>
                      </a:r>
                      <a:r>
                        <a:rPr lang="en-US" altLang="ko-KR" sz="1200" b="0" baseline="0" dirty="0" smtClean="0"/>
                        <a:t>, </a:t>
                      </a:r>
                      <a:r>
                        <a:rPr lang="ko-KR" altLang="en-US" sz="1200" b="0" baseline="0" dirty="0" smtClean="0"/>
                        <a:t>벽으로 사용할 이미지를 수집하고 </a:t>
                      </a:r>
                      <a:r>
                        <a:rPr lang="en-US" altLang="ko-KR" sz="1200" b="0" baseline="0" dirty="0" smtClean="0"/>
                        <a:t>BGM</a:t>
                      </a:r>
                      <a:r>
                        <a:rPr lang="ko-KR" altLang="en-US" sz="1200" b="0" baseline="0" dirty="0" smtClean="0"/>
                        <a:t>으로 사용할 음원을 구함</a:t>
                      </a:r>
                      <a:r>
                        <a:rPr lang="en-US" altLang="ko-KR" sz="1200" b="0" baseline="0" dirty="0" smtClean="0"/>
                        <a:t>.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프레임워크구현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프레임워크를 구현하여 </a:t>
                      </a:r>
                      <a:r>
                        <a:rPr lang="ko-KR" altLang="en-US" sz="1200" dirty="0" err="1" smtClean="0"/>
                        <a:t>씬의</a:t>
                      </a:r>
                      <a:r>
                        <a:rPr lang="ko-KR" altLang="en-US" sz="1200" dirty="0" smtClean="0"/>
                        <a:t> 변경과 오브젝트의 갱신 및 조작 키 입력을 보다 수월하게 할 수 있도록 함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847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씬 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게임플레이를 제외한 </a:t>
                      </a:r>
                      <a:r>
                        <a:rPr lang="ko-KR" altLang="en-US" sz="1200" dirty="0" err="1" smtClean="0"/>
                        <a:t>씬을</a:t>
                      </a:r>
                      <a:r>
                        <a:rPr lang="ko-KR" altLang="en-US" sz="1200" dirty="0" smtClean="0"/>
                        <a:t> 모두 구현하여 </a:t>
                      </a:r>
                      <a:r>
                        <a:rPr lang="ko-KR" altLang="en-US" sz="1200" dirty="0" err="1" smtClean="0"/>
                        <a:t>씬의</a:t>
                      </a:r>
                      <a:r>
                        <a:rPr lang="ko-KR" altLang="en-US" sz="1200" dirty="0" smtClean="0"/>
                        <a:t> 이동을 할 수 있도록 하고 </a:t>
                      </a:r>
                      <a:r>
                        <a:rPr lang="ko-KR" altLang="en-US" sz="1200" dirty="0" err="1" smtClean="0"/>
                        <a:t>게임플레이씬은</a:t>
                      </a:r>
                      <a:r>
                        <a:rPr lang="ko-KR" altLang="en-US" sz="1200" dirty="0" smtClean="0"/>
                        <a:t> 배경을 구현하고 시험용 오브젝트를 배치해서 </a:t>
                      </a:r>
                      <a:r>
                        <a:rPr lang="ko-KR" altLang="en-US" sz="1200" dirty="0" err="1" smtClean="0"/>
                        <a:t>씬이</a:t>
                      </a:r>
                      <a:r>
                        <a:rPr lang="ko-KR" altLang="en-US" sz="1200" dirty="0" smtClean="0"/>
                        <a:t> 잘 작동하는지 확인함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7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캐릭터와 벽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아이템 클래스</a:t>
                      </a:r>
                      <a:r>
                        <a:rPr lang="ko-KR" altLang="en-US" baseline="0" dirty="0" smtClean="0"/>
                        <a:t> 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캐릭터 클래스를 구현하여 이동이 가능하게 하고 벽 클래스 및 아이템 클래스를 구현하여 캐릭터 클래스와 충돌 체크가 되는지 확인한다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57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애니메이션 및 캐릭터 동작의 상호작용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스프라이트</a:t>
                      </a:r>
                      <a:r>
                        <a:rPr lang="ko-KR" altLang="en-US" sz="1200" dirty="0" smtClean="0"/>
                        <a:t> 이미지를 이용한 애니메이션 클래스를 구현하고 캐릭터에 적용하여 캐릭터의 동작에 따른 애니메이션이 실행되도록 하고 오브젝트와 충돌 체크가 제 시간에 되는지를 확인한다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게임시스템 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기본적인 게임시스템을 구현한다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err="1" smtClean="0"/>
                        <a:t>게임플레이씬에서의</a:t>
                      </a:r>
                      <a:r>
                        <a:rPr lang="ko-KR" altLang="en-US" sz="1200" dirty="0" smtClean="0"/>
                        <a:t> 캐릭터와 오브젝트들의 배치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오브젝트 </a:t>
                      </a:r>
                      <a:r>
                        <a:rPr lang="ko-KR" altLang="en-US" sz="1200" dirty="0" err="1" smtClean="0"/>
                        <a:t>파괴시</a:t>
                      </a:r>
                      <a:r>
                        <a:rPr lang="ko-KR" altLang="en-US" sz="1200" dirty="0" smtClean="0"/>
                        <a:t> 스코어 상승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아이템 사용시 캐릭터의 변화 및 게임오버조건을 구현하고 </a:t>
                      </a:r>
                      <a:r>
                        <a:rPr lang="ko-KR" altLang="en-US" sz="1200" baseline="0" dirty="0" err="1" smtClean="0"/>
                        <a:t>게임오버시</a:t>
                      </a:r>
                      <a:r>
                        <a:rPr lang="ko-KR" altLang="en-US" sz="1200" baseline="0" dirty="0" smtClean="0"/>
                        <a:t> 씬 이동을 설정한다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5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사운드 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사운드클래스를 구현하여 프레임워크에 추가하고 </a:t>
                      </a:r>
                      <a:r>
                        <a:rPr lang="en-US" altLang="ko-KR" sz="1200" dirty="0" smtClean="0"/>
                        <a:t>BGM</a:t>
                      </a:r>
                      <a:r>
                        <a:rPr lang="ko-KR" altLang="en-US" sz="1200" baseline="0" dirty="0" smtClean="0"/>
                        <a:t> 및 효과음이 필요한 모든 곳에 사운드를 추가한다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57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UI </a:t>
                      </a:r>
                      <a:r>
                        <a:rPr lang="ko-KR" altLang="en-US" baseline="0" dirty="0" smtClean="0"/>
                        <a:t>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게임플레이씬에서의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UI</a:t>
                      </a:r>
                      <a:r>
                        <a:rPr lang="ko-KR" altLang="en-US" sz="1200" dirty="0" smtClean="0"/>
                        <a:t>를 구현한다</a:t>
                      </a:r>
                      <a:r>
                        <a:rPr lang="en-US" altLang="ko-KR" sz="1200" dirty="0" smtClean="0"/>
                        <a:t>.  </a:t>
                      </a:r>
                      <a:r>
                        <a:rPr lang="ko-KR" altLang="en-US" sz="1200" dirty="0" smtClean="0"/>
                        <a:t>게임이 시작한 후 시간이 얼마나 흘렀는지</a:t>
                      </a:r>
                      <a:r>
                        <a:rPr lang="en-US" altLang="ko-KR" sz="1200" dirty="0" smtClean="0"/>
                        <a:t>,  </a:t>
                      </a:r>
                      <a:r>
                        <a:rPr lang="ko-KR" altLang="en-US" sz="1200" dirty="0" smtClean="0"/>
                        <a:t>현재 스코어는 몇 점인지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오브젝트의 </a:t>
                      </a:r>
                      <a:r>
                        <a:rPr lang="en-US" altLang="ko-KR" sz="1200" baseline="0" dirty="0" smtClean="0"/>
                        <a:t>HP</a:t>
                      </a:r>
                      <a:r>
                        <a:rPr lang="ko-KR" altLang="en-US" sz="1200" baseline="0" dirty="0" smtClean="0"/>
                        <a:t>가 얼마나 남았는지를 나타낸다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55734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리소스 추가 수집 및 추가 기능 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smtClean="0"/>
                        <a:t>추가기능을 구현하고 게임을 </a:t>
                      </a:r>
                      <a:r>
                        <a:rPr lang="ko-KR" altLang="en-US" sz="1200" dirty="0" smtClean="0"/>
                        <a:t>제작할 때 부족했던 리소스를 추가 수집해 적용한다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55734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밸런스 조절과 피드백 </a:t>
                      </a:r>
                      <a:r>
                        <a:rPr lang="ko-KR" altLang="en-US" dirty="0" smtClean="0"/>
                        <a:t>및 수정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게임의 전체적인 밸런스를 조절하고 주변 </a:t>
                      </a:r>
                      <a:r>
                        <a:rPr lang="ko-KR" altLang="en-US" sz="1200" dirty="0" smtClean="0"/>
                        <a:t>사람들에게 피드백을 </a:t>
                      </a:r>
                      <a:r>
                        <a:rPr lang="ko-KR" altLang="en-US" sz="1200" dirty="0" smtClean="0"/>
                        <a:t>받아 </a:t>
                      </a:r>
                      <a:r>
                        <a:rPr lang="ko-KR" altLang="en-US" sz="1200" dirty="0" smtClean="0"/>
                        <a:t>수정한다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9786054"/>
                  </a:ext>
                </a:extLst>
              </a:tr>
              <a:tr h="374705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마무리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 smtClean="0"/>
                        <a:t>릴리즈</a:t>
                      </a:r>
                      <a:r>
                        <a:rPr lang="ko-KR" altLang="en-US" sz="1200" dirty="0" smtClean="0"/>
                        <a:t> 파일 제작 및 마무리를 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5360876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-9952" y="0"/>
            <a:ext cx="11685600" cy="3290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개발 계획</a:t>
            </a:r>
          </a:p>
        </p:txBody>
      </p:sp>
    </p:spTree>
    <p:extLst>
      <p:ext uri="{BB962C8B-B14F-4D97-AF65-F5344CB8AC3E}">
        <p14:creationId xmlns:p14="http://schemas.microsoft.com/office/powerpoint/2010/main" val="342226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9020"/>
            <a:ext cx="11682000" cy="5214912"/>
          </a:xfrm>
          <a:prstGeom prst="roundRect">
            <a:avLst>
              <a:gd name="adj" fmla="val 4167"/>
            </a:avLst>
          </a:prstGeom>
          <a:noFill/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610893"/>
              </p:ext>
            </p:extLst>
          </p:nvPr>
        </p:nvGraphicFramePr>
        <p:xfrm>
          <a:off x="0" y="329020"/>
          <a:ext cx="11685600" cy="6052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1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3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04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평가항목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300" dirty="0" smtClean="0"/>
                        <a:t>(A:</a:t>
                      </a:r>
                      <a:r>
                        <a:rPr lang="ko-KR" altLang="en-US" sz="1300" dirty="0" err="1" smtClean="0"/>
                        <a:t>매우잘함</a:t>
                      </a:r>
                      <a:r>
                        <a:rPr lang="en-US" altLang="ko-KR" sz="1300" dirty="0" smtClean="0"/>
                        <a:t>,B:</a:t>
                      </a:r>
                      <a:r>
                        <a:rPr lang="ko-KR" altLang="en-US" sz="1300" dirty="0" smtClean="0"/>
                        <a:t>잘함</a:t>
                      </a:r>
                      <a:r>
                        <a:rPr lang="en-US" altLang="ko-KR" sz="1300" dirty="0" smtClean="0"/>
                        <a:t>,C:</a:t>
                      </a:r>
                      <a:r>
                        <a:rPr lang="ko-KR" altLang="en-US" sz="1300" dirty="0" smtClean="0"/>
                        <a:t>보통</a:t>
                      </a:r>
                      <a:r>
                        <a:rPr lang="en-US" altLang="ko-KR" sz="1300" dirty="0" smtClean="0"/>
                        <a:t>,D:</a:t>
                      </a:r>
                      <a:r>
                        <a:rPr lang="ko-KR" altLang="en-US" sz="1300" dirty="0" smtClean="0"/>
                        <a:t>못함</a:t>
                      </a:r>
                      <a:r>
                        <a:rPr lang="en-US" altLang="ko-KR" sz="1300" dirty="0" smtClean="0"/>
                        <a:t>,E:</a:t>
                      </a:r>
                      <a:r>
                        <a:rPr lang="ko-KR" altLang="en-US" sz="1300" dirty="0" err="1" smtClean="0"/>
                        <a:t>매우못함</a:t>
                      </a:r>
                      <a:r>
                        <a:rPr lang="en-US" altLang="ko-KR" sz="1300" dirty="0" smtClean="0"/>
                        <a:t>)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17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발표자료에 포함할 내용을 다 포함했는가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29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 smtClean="0"/>
                        <a:t>게임컨셉이</a:t>
                      </a:r>
                      <a:r>
                        <a:rPr lang="ko-KR" altLang="en-US" sz="1600" dirty="0" smtClean="0"/>
                        <a:t> 잘 표현되었는가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17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게임 핵심 </a:t>
                      </a:r>
                      <a:r>
                        <a:rPr lang="ko-KR" altLang="en-US" sz="1600" dirty="0" err="1" smtClean="0"/>
                        <a:t>메카닉의</a:t>
                      </a:r>
                      <a:r>
                        <a:rPr lang="ko-KR" altLang="en-US" sz="1600" dirty="0" smtClean="0"/>
                        <a:t> 제시가 잘 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17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게임 실행 흐름이 잘 표현되었는가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17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개발 범위가 구체적이며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 측정 가능한가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17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개발 계획이 구체적이며 </a:t>
                      </a:r>
                      <a:r>
                        <a:rPr lang="ko-KR" altLang="en-US" sz="1600" dirty="0" err="1" smtClean="0"/>
                        <a:t>실행가능한가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0" y="3"/>
            <a:ext cx="11685600" cy="3290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자체 평가</a:t>
            </a:r>
          </a:p>
        </p:txBody>
      </p:sp>
    </p:spTree>
    <p:extLst>
      <p:ext uri="{BB962C8B-B14F-4D97-AF65-F5344CB8AC3E}">
        <p14:creationId xmlns:p14="http://schemas.microsoft.com/office/powerpoint/2010/main" val="34962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2_모자이크">
  <a:themeElements>
    <a:clrScheme name="2_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2_모자이크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rnd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조선일보명조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rnd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조선일보명조" pitchFamily="18" charset="-127"/>
          </a:defRPr>
        </a:defPPr>
      </a:lstStyle>
    </a:lnDef>
  </a:objectDefaults>
  <a:extraClrSchemeLst>
    <a:extraClrScheme>
      <a:clrScheme name="2_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주요 이벤트">
  <a:themeElements>
    <a:clrScheme name="주요 이벤트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주요 이벤트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주요 이벤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1095</TotalTime>
  <Words>702</Words>
  <Application>Microsoft Office PowerPoint</Application>
  <PresentationFormat>와이드스크린</PresentationFormat>
  <Paragraphs>127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나눔고딕</vt:lpstr>
      <vt:lpstr>맑은 고딕</vt:lpstr>
      <vt:lpstr>Arial</vt:lpstr>
      <vt:lpstr>Impact</vt:lpstr>
      <vt:lpstr>Wingdings</vt:lpstr>
      <vt:lpstr>2_모자이크</vt:lpstr>
      <vt:lpstr>주요 이벤트</vt:lpstr>
      <vt:lpstr>Block crash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Meteor Crash</dc:title>
  <cp:lastModifiedBy>Sang-gi Lee</cp:lastModifiedBy>
  <cp:revision>115</cp:revision>
  <dcterms:created xsi:type="dcterms:W3CDTF">2015-09-11T17:09:42Z</dcterms:created>
  <dcterms:modified xsi:type="dcterms:W3CDTF">2016-09-22T11:12:03Z</dcterms:modified>
</cp:coreProperties>
</file>