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14"/>
  </p:normalViewPr>
  <p:slideViewPr>
    <p:cSldViewPr snapToGrid="0" showGuides="1">
      <p:cViewPr varScale="1">
        <p:scale>
          <a:sx n="78" d="100"/>
          <a:sy n="78" d="100"/>
        </p:scale>
        <p:origin x="100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BBBE-2EAB-4AE0-8D55-49A5FD776F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88055AF-8981-41F7-95E7-052A79D51461}">
      <dgm:prSet/>
      <dgm:spPr/>
      <dgm:t>
        <a:bodyPr/>
        <a:lstStyle/>
        <a:p>
          <a:r>
            <a:rPr lang="fr-FR"/>
            <a:t>Comptable</a:t>
          </a:r>
          <a:endParaRPr lang="en-US"/>
        </a:p>
      </dgm:t>
    </dgm:pt>
    <dgm:pt modelId="{FF3435B1-9CA5-4714-905F-74A5FAF9116F}" type="parTrans" cxnId="{C6713D72-06A8-4762-BA72-194E1AED5406}">
      <dgm:prSet/>
      <dgm:spPr/>
      <dgm:t>
        <a:bodyPr/>
        <a:lstStyle/>
        <a:p>
          <a:endParaRPr lang="en-US"/>
        </a:p>
      </dgm:t>
    </dgm:pt>
    <dgm:pt modelId="{BD6B4BF4-E9FC-4D19-A355-E408C9058584}" type="sibTrans" cxnId="{C6713D72-06A8-4762-BA72-194E1AED5406}">
      <dgm:prSet/>
      <dgm:spPr/>
      <dgm:t>
        <a:bodyPr/>
        <a:lstStyle/>
        <a:p>
          <a:endParaRPr lang="en-US"/>
        </a:p>
      </dgm:t>
    </dgm:pt>
    <dgm:pt modelId="{801ED436-E864-4552-BE2E-744D592EF67F}">
      <dgm:prSet/>
      <dgm:spPr/>
      <dgm:t>
        <a:bodyPr/>
        <a:lstStyle/>
        <a:p>
          <a:r>
            <a:rPr lang="fr-FR"/>
            <a:t>Commercial</a:t>
          </a:r>
          <a:endParaRPr lang="en-US"/>
        </a:p>
      </dgm:t>
    </dgm:pt>
    <dgm:pt modelId="{F068785A-B351-4435-93E7-B9D52594BF49}" type="parTrans" cxnId="{19FF3AB6-460E-4D97-A518-DF9A4CD18EB7}">
      <dgm:prSet/>
      <dgm:spPr/>
      <dgm:t>
        <a:bodyPr/>
        <a:lstStyle/>
        <a:p>
          <a:endParaRPr lang="en-US"/>
        </a:p>
      </dgm:t>
    </dgm:pt>
    <dgm:pt modelId="{D6354454-BDC8-4111-BA2D-3F557665C60A}" type="sibTrans" cxnId="{19FF3AB6-460E-4D97-A518-DF9A4CD18EB7}">
      <dgm:prSet/>
      <dgm:spPr/>
      <dgm:t>
        <a:bodyPr/>
        <a:lstStyle/>
        <a:p>
          <a:endParaRPr lang="en-US"/>
        </a:p>
      </dgm:t>
    </dgm:pt>
    <dgm:pt modelId="{15A63FE2-A8AA-4B69-9B4F-13EA016F053B}">
      <dgm:prSet/>
      <dgm:spPr/>
      <dgm:t>
        <a:bodyPr/>
        <a:lstStyle/>
        <a:p>
          <a:r>
            <a:rPr lang="fr-FR"/>
            <a:t>Designer</a:t>
          </a:r>
          <a:endParaRPr lang="en-US"/>
        </a:p>
      </dgm:t>
    </dgm:pt>
    <dgm:pt modelId="{E00A7D14-C3F5-4AA6-9800-EC7A04592511}" type="parTrans" cxnId="{20E397B3-2F7C-431E-B83B-498287078E6D}">
      <dgm:prSet/>
      <dgm:spPr/>
      <dgm:t>
        <a:bodyPr/>
        <a:lstStyle/>
        <a:p>
          <a:endParaRPr lang="en-US"/>
        </a:p>
      </dgm:t>
    </dgm:pt>
    <dgm:pt modelId="{497C4A04-2399-4734-A66F-9B55351156E1}" type="sibTrans" cxnId="{20E397B3-2F7C-431E-B83B-498287078E6D}">
      <dgm:prSet/>
      <dgm:spPr/>
      <dgm:t>
        <a:bodyPr/>
        <a:lstStyle/>
        <a:p>
          <a:endParaRPr lang="en-US"/>
        </a:p>
      </dgm:t>
    </dgm:pt>
    <dgm:pt modelId="{4DF67FFA-3465-4C44-9322-DCC01F334B56}" type="pres">
      <dgm:prSet presAssocID="{3819BBBE-2EAB-4AE0-8D55-49A5FD776F09}" presName="root" presStyleCnt="0">
        <dgm:presLayoutVars>
          <dgm:dir/>
          <dgm:resizeHandles val="exact"/>
        </dgm:presLayoutVars>
      </dgm:prSet>
      <dgm:spPr/>
    </dgm:pt>
    <dgm:pt modelId="{D74CE7AA-1ACB-4D11-850D-6983C11B21DA}" type="pres">
      <dgm:prSet presAssocID="{3819BBBE-2EAB-4AE0-8D55-49A5FD776F09}" presName="container" presStyleCnt="0">
        <dgm:presLayoutVars>
          <dgm:dir/>
          <dgm:resizeHandles val="exact"/>
        </dgm:presLayoutVars>
      </dgm:prSet>
      <dgm:spPr/>
    </dgm:pt>
    <dgm:pt modelId="{F539CB50-CE5E-47BE-A6FC-F667872C906D}" type="pres">
      <dgm:prSet presAssocID="{C88055AF-8981-41F7-95E7-052A79D51461}" presName="compNode" presStyleCnt="0"/>
      <dgm:spPr/>
    </dgm:pt>
    <dgm:pt modelId="{D53BAE85-1B3C-4E03-A16C-BCF285DD52FF}" type="pres">
      <dgm:prSet presAssocID="{C88055AF-8981-41F7-95E7-052A79D51461}" presName="iconBgRect" presStyleLbl="bgShp" presStyleIdx="0" presStyleCnt="3"/>
      <dgm:spPr/>
    </dgm:pt>
    <dgm:pt modelId="{DA8ACBD5-809C-44A9-AE29-F4A108F8012D}" type="pres">
      <dgm:prSet presAssocID="{C88055AF-8981-41F7-95E7-052A79D514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A6DB6DAB-4434-4625-B872-C5EB69B4A187}" type="pres">
      <dgm:prSet presAssocID="{C88055AF-8981-41F7-95E7-052A79D51461}" presName="spaceRect" presStyleCnt="0"/>
      <dgm:spPr/>
    </dgm:pt>
    <dgm:pt modelId="{5D6C897E-CE75-41F7-AB76-8486DCB5DC19}" type="pres">
      <dgm:prSet presAssocID="{C88055AF-8981-41F7-95E7-052A79D51461}" presName="textRect" presStyleLbl="revTx" presStyleIdx="0" presStyleCnt="3">
        <dgm:presLayoutVars>
          <dgm:chMax val="1"/>
          <dgm:chPref val="1"/>
        </dgm:presLayoutVars>
      </dgm:prSet>
      <dgm:spPr/>
    </dgm:pt>
    <dgm:pt modelId="{BE3FCD3E-ACF0-46D6-8533-90DE90B6669A}" type="pres">
      <dgm:prSet presAssocID="{BD6B4BF4-E9FC-4D19-A355-E408C9058584}" presName="sibTrans" presStyleLbl="sibTrans2D1" presStyleIdx="0" presStyleCnt="0"/>
      <dgm:spPr/>
    </dgm:pt>
    <dgm:pt modelId="{1E3CCCBC-334D-4D91-85F5-7E474D756E87}" type="pres">
      <dgm:prSet presAssocID="{801ED436-E864-4552-BE2E-744D592EF67F}" presName="compNode" presStyleCnt="0"/>
      <dgm:spPr/>
    </dgm:pt>
    <dgm:pt modelId="{92A80437-E312-4AD5-9CD4-CDEE034D10FD}" type="pres">
      <dgm:prSet presAssocID="{801ED436-E864-4552-BE2E-744D592EF67F}" presName="iconBgRect" presStyleLbl="bgShp" presStyleIdx="1" presStyleCnt="3"/>
      <dgm:spPr/>
    </dgm:pt>
    <dgm:pt modelId="{102EC5F9-5492-4606-99E5-FC17084880EE}" type="pres">
      <dgm:prSet presAssocID="{801ED436-E864-4552-BE2E-744D592EF6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lle"/>
        </a:ext>
      </dgm:extLst>
    </dgm:pt>
    <dgm:pt modelId="{27E40D2A-2E81-4265-A332-B55151C76C44}" type="pres">
      <dgm:prSet presAssocID="{801ED436-E864-4552-BE2E-744D592EF67F}" presName="spaceRect" presStyleCnt="0"/>
      <dgm:spPr/>
    </dgm:pt>
    <dgm:pt modelId="{68ACA9E7-D2B0-4A79-9E1C-B852487CD13D}" type="pres">
      <dgm:prSet presAssocID="{801ED436-E864-4552-BE2E-744D592EF67F}" presName="textRect" presStyleLbl="revTx" presStyleIdx="1" presStyleCnt="3">
        <dgm:presLayoutVars>
          <dgm:chMax val="1"/>
          <dgm:chPref val="1"/>
        </dgm:presLayoutVars>
      </dgm:prSet>
      <dgm:spPr/>
    </dgm:pt>
    <dgm:pt modelId="{2A2C0D55-AF1E-4262-8AB3-1FF50698FC43}" type="pres">
      <dgm:prSet presAssocID="{D6354454-BDC8-4111-BA2D-3F557665C60A}" presName="sibTrans" presStyleLbl="sibTrans2D1" presStyleIdx="0" presStyleCnt="0"/>
      <dgm:spPr/>
    </dgm:pt>
    <dgm:pt modelId="{0D99FF68-3069-4C41-B99D-D593F4CB3F4C}" type="pres">
      <dgm:prSet presAssocID="{15A63FE2-A8AA-4B69-9B4F-13EA016F053B}" presName="compNode" presStyleCnt="0"/>
      <dgm:spPr/>
    </dgm:pt>
    <dgm:pt modelId="{45B13609-1E13-49BD-8E12-BF57F79F8C6B}" type="pres">
      <dgm:prSet presAssocID="{15A63FE2-A8AA-4B69-9B4F-13EA016F053B}" presName="iconBgRect" presStyleLbl="bgShp" presStyleIdx="2" presStyleCnt="3"/>
      <dgm:spPr/>
    </dgm:pt>
    <dgm:pt modelId="{AD59D177-ED21-4D68-A300-738194E18AA1}" type="pres">
      <dgm:prSet presAssocID="{15A63FE2-A8AA-4B69-9B4F-13EA016F05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e"/>
        </a:ext>
      </dgm:extLst>
    </dgm:pt>
    <dgm:pt modelId="{DC3CC3D5-EBE5-48B1-BE68-D1F386DB7C8A}" type="pres">
      <dgm:prSet presAssocID="{15A63FE2-A8AA-4B69-9B4F-13EA016F053B}" presName="spaceRect" presStyleCnt="0"/>
      <dgm:spPr/>
    </dgm:pt>
    <dgm:pt modelId="{42A087CC-98A0-4B8B-8D45-813DDC935531}" type="pres">
      <dgm:prSet presAssocID="{15A63FE2-A8AA-4B69-9B4F-13EA016F05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77D604-4D48-4098-AEE8-D20480AC4156}" type="presOf" srcId="{3819BBBE-2EAB-4AE0-8D55-49A5FD776F09}" destId="{4DF67FFA-3465-4C44-9322-DCC01F334B56}" srcOrd="0" destOrd="0" presId="urn:microsoft.com/office/officeart/2018/2/layout/IconCircleList"/>
    <dgm:cxn modelId="{C6412211-72B3-48B1-B69C-6CB2BA6FC4F2}" type="presOf" srcId="{15A63FE2-A8AA-4B69-9B4F-13EA016F053B}" destId="{42A087CC-98A0-4B8B-8D45-813DDC935531}" srcOrd="0" destOrd="0" presId="urn:microsoft.com/office/officeart/2018/2/layout/IconCircleList"/>
    <dgm:cxn modelId="{1282014F-CC59-460D-832A-A394FED2FAC5}" type="presOf" srcId="{C88055AF-8981-41F7-95E7-052A79D51461}" destId="{5D6C897E-CE75-41F7-AB76-8486DCB5DC19}" srcOrd="0" destOrd="0" presId="urn:microsoft.com/office/officeart/2018/2/layout/IconCircleList"/>
    <dgm:cxn modelId="{C6713D72-06A8-4762-BA72-194E1AED5406}" srcId="{3819BBBE-2EAB-4AE0-8D55-49A5FD776F09}" destId="{C88055AF-8981-41F7-95E7-052A79D51461}" srcOrd="0" destOrd="0" parTransId="{FF3435B1-9CA5-4714-905F-74A5FAF9116F}" sibTransId="{BD6B4BF4-E9FC-4D19-A355-E408C9058584}"/>
    <dgm:cxn modelId="{D6540F74-CA94-467E-9D70-E1230C36B452}" type="presOf" srcId="{801ED436-E864-4552-BE2E-744D592EF67F}" destId="{68ACA9E7-D2B0-4A79-9E1C-B852487CD13D}" srcOrd="0" destOrd="0" presId="urn:microsoft.com/office/officeart/2018/2/layout/IconCircleList"/>
    <dgm:cxn modelId="{3CB65694-1B74-4BC8-800E-D745FE3033D2}" type="presOf" srcId="{D6354454-BDC8-4111-BA2D-3F557665C60A}" destId="{2A2C0D55-AF1E-4262-8AB3-1FF50698FC43}" srcOrd="0" destOrd="0" presId="urn:microsoft.com/office/officeart/2018/2/layout/IconCircleList"/>
    <dgm:cxn modelId="{20E397B3-2F7C-431E-B83B-498287078E6D}" srcId="{3819BBBE-2EAB-4AE0-8D55-49A5FD776F09}" destId="{15A63FE2-A8AA-4B69-9B4F-13EA016F053B}" srcOrd="2" destOrd="0" parTransId="{E00A7D14-C3F5-4AA6-9800-EC7A04592511}" sibTransId="{497C4A04-2399-4734-A66F-9B55351156E1}"/>
    <dgm:cxn modelId="{19FF3AB6-460E-4D97-A518-DF9A4CD18EB7}" srcId="{3819BBBE-2EAB-4AE0-8D55-49A5FD776F09}" destId="{801ED436-E864-4552-BE2E-744D592EF67F}" srcOrd="1" destOrd="0" parTransId="{F068785A-B351-4435-93E7-B9D52594BF49}" sibTransId="{D6354454-BDC8-4111-BA2D-3F557665C60A}"/>
    <dgm:cxn modelId="{9A08CADC-D345-4AFC-8041-00590B5DA08C}" type="presOf" srcId="{BD6B4BF4-E9FC-4D19-A355-E408C9058584}" destId="{BE3FCD3E-ACF0-46D6-8533-90DE90B6669A}" srcOrd="0" destOrd="0" presId="urn:microsoft.com/office/officeart/2018/2/layout/IconCircleList"/>
    <dgm:cxn modelId="{B2B03AC5-867C-4CBB-AC41-7AB95CBA985B}" type="presParOf" srcId="{4DF67FFA-3465-4C44-9322-DCC01F334B56}" destId="{D74CE7AA-1ACB-4D11-850D-6983C11B21DA}" srcOrd="0" destOrd="0" presId="urn:microsoft.com/office/officeart/2018/2/layout/IconCircleList"/>
    <dgm:cxn modelId="{83A793D0-E947-409E-9D6E-079784174461}" type="presParOf" srcId="{D74CE7AA-1ACB-4D11-850D-6983C11B21DA}" destId="{F539CB50-CE5E-47BE-A6FC-F667872C906D}" srcOrd="0" destOrd="0" presId="urn:microsoft.com/office/officeart/2018/2/layout/IconCircleList"/>
    <dgm:cxn modelId="{74AF6DAD-AB98-4DA7-9FEA-B4C38F3C0A56}" type="presParOf" srcId="{F539CB50-CE5E-47BE-A6FC-F667872C906D}" destId="{D53BAE85-1B3C-4E03-A16C-BCF285DD52FF}" srcOrd="0" destOrd="0" presId="urn:microsoft.com/office/officeart/2018/2/layout/IconCircleList"/>
    <dgm:cxn modelId="{3FD33D30-8C6B-4361-9375-978F1940FEB9}" type="presParOf" srcId="{F539CB50-CE5E-47BE-A6FC-F667872C906D}" destId="{DA8ACBD5-809C-44A9-AE29-F4A108F8012D}" srcOrd="1" destOrd="0" presId="urn:microsoft.com/office/officeart/2018/2/layout/IconCircleList"/>
    <dgm:cxn modelId="{B3686122-D50C-491E-8937-94092F67D880}" type="presParOf" srcId="{F539CB50-CE5E-47BE-A6FC-F667872C906D}" destId="{A6DB6DAB-4434-4625-B872-C5EB69B4A187}" srcOrd="2" destOrd="0" presId="urn:microsoft.com/office/officeart/2018/2/layout/IconCircleList"/>
    <dgm:cxn modelId="{A199CA2D-7C37-466F-A78F-402577A64C1B}" type="presParOf" srcId="{F539CB50-CE5E-47BE-A6FC-F667872C906D}" destId="{5D6C897E-CE75-41F7-AB76-8486DCB5DC19}" srcOrd="3" destOrd="0" presId="urn:microsoft.com/office/officeart/2018/2/layout/IconCircleList"/>
    <dgm:cxn modelId="{2DB763FB-1B8C-4D3D-B79D-2B251C28B831}" type="presParOf" srcId="{D74CE7AA-1ACB-4D11-850D-6983C11B21DA}" destId="{BE3FCD3E-ACF0-46D6-8533-90DE90B6669A}" srcOrd="1" destOrd="0" presId="urn:microsoft.com/office/officeart/2018/2/layout/IconCircleList"/>
    <dgm:cxn modelId="{6BFA3E50-D217-4566-AA95-FD38D2EBF173}" type="presParOf" srcId="{D74CE7AA-1ACB-4D11-850D-6983C11B21DA}" destId="{1E3CCCBC-334D-4D91-85F5-7E474D756E87}" srcOrd="2" destOrd="0" presId="urn:microsoft.com/office/officeart/2018/2/layout/IconCircleList"/>
    <dgm:cxn modelId="{FD987267-C9FE-4AC0-98C6-D08A0932FEA8}" type="presParOf" srcId="{1E3CCCBC-334D-4D91-85F5-7E474D756E87}" destId="{92A80437-E312-4AD5-9CD4-CDEE034D10FD}" srcOrd="0" destOrd="0" presId="urn:microsoft.com/office/officeart/2018/2/layout/IconCircleList"/>
    <dgm:cxn modelId="{8C4C8D95-E1F2-435C-B32F-40983672B91B}" type="presParOf" srcId="{1E3CCCBC-334D-4D91-85F5-7E474D756E87}" destId="{102EC5F9-5492-4606-99E5-FC17084880EE}" srcOrd="1" destOrd="0" presId="urn:microsoft.com/office/officeart/2018/2/layout/IconCircleList"/>
    <dgm:cxn modelId="{7CAFDFF0-7D93-4729-A6F9-02573829AD19}" type="presParOf" srcId="{1E3CCCBC-334D-4D91-85F5-7E474D756E87}" destId="{27E40D2A-2E81-4265-A332-B55151C76C44}" srcOrd="2" destOrd="0" presId="urn:microsoft.com/office/officeart/2018/2/layout/IconCircleList"/>
    <dgm:cxn modelId="{44BC4C64-A176-49F9-AEE5-8DCE9794C8F7}" type="presParOf" srcId="{1E3CCCBC-334D-4D91-85F5-7E474D756E87}" destId="{68ACA9E7-D2B0-4A79-9E1C-B852487CD13D}" srcOrd="3" destOrd="0" presId="urn:microsoft.com/office/officeart/2018/2/layout/IconCircleList"/>
    <dgm:cxn modelId="{BA9BCB90-0A8A-48A0-9627-34ADB2D3C17E}" type="presParOf" srcId="{D74CE7AA-1ACB-4D11-850D-6983C11B21DA}" destId="{2A2C0D55-AF1E-4262-8AB3-1FF50698FC43}" srcOrd="3" destOrd="0" presId="urn:microsoft.com/office/officeart/2018/2/layout/IconCircleList"/>
    <dgm:cxn modelId="{412EC797-2C54-45DF-980B-25F3414DC28D}" type="presParOf" srcId="{D74CE7AA-1ACB-4D11-850D-6983C11B21DA}" destId="{0D99FF68-3069-4C41-B99D-D593F4CB3F4C}" srcOrd="4" destOrd="0" presId="urn:microsoft.com/office/officeart/2018/2/layout/IconCircleList"/>
    <dgm:cxn modelId="{ABABF2A9-40B4-43F1-827C-2CB294330482}" type="presParOf" srcId="{0D99FF68-3069-4C41-B99D-D593F4CB3F4C}" destId="{45B13609-1E13-49BD-8E12-BF57F79F8C6B}" srcOrd="0" destOrd="0" presId="urn:microsoft.com/office/officeart/2018/2/layout/IconCircleList"/>
    <dgm:cxn modelId="{1FD595EF-8495-406D-805C-2BCFCAC46645}" type="presParOf" srcId="{0D99FF68-3069-4C41-B99D-D593F4CB3F4C}" destId="{AD59D177-ED21-4D68-A300-738194E18AA1}" srcOrd="1" destOrd="0" presId="urn:microsoft.com/office/officeart/2018/2/layout/IconCircleList"/>
    <dgm:cxn modelId="{E1427B7A-94D9-48C5-9419-6550556AFC22}" type="presParOf" srcId="{0D99FF68-3069-4C41-B99D-D593F4CB3F4C}" destId="{DC3CC3D5-EBE5-48B1-BE68-D1F386DB7C8A}" srcOrd="2" destOrd="0" presId="urn:microsoft.com/office/officeart/2018/2/layout/IconCircleList"/>
    <dgm:cxn modelId="{51EE1C10-A900-497A-BCEE-EBC9D3DC43A7}" type="presParOf" srcId="{0D99FF68-3069-4C41-B99D-D593F4CB3F4C}" destId="{42A087CC-98A0-4B8B-8D45-813DDC9355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AE85-1B3C-4E03-A16C-BCF285DD52FF}">
      <dsp:nvSpPr>
        <dsp:cNvPr id="0" name=""/>
        <dsp:cNvSpPr/>
      </dsp:nvSpPr>
      <dsp:spPr>
        <a:xfrm>
          <a:off x="141255" y="1299507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ACBD5-809C-44A9-AE29-F4A108F8012D}">
      <dsp:nvSpPr>
        <dsp:cNvPr id="0" name=""/>
        <dsp:cNvSpPr/>
      </dsp:nvSpPr>
      <dsp:spPr>
        <a:xfrm>
          <a:off x="331122" y="1489375"/>
          <a:ext cx="524395" cy="524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897E-CE75-41F7-AB76-8486DCB5DC19}">
      <dsp:nvSpPr>
        <dsp:cNvPr id="0" name=""/>
        <dsp:cNvSpPr/>
      </dsp:nvSpPr>
      <dsp:spPr>
        <a:xfrm>
          <a:off x="1239127" y="1299507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Comptable</a:t>
          </a:r>
          <a:endParaRPr lang="en-US" sz="2400" kern="1200"/>
        </a:p>
      </dsp:txBody>
      <dsp:txXfrm>
        <a:off x="1239127" y="1299507"/>
        <a:ext cx="2131164" cy="904130"/>
      </dsp:txXfrm>
    </dsp:sp>
    <dsp:sp modelId="{92A80437-E312-4AD5-9CD4-CDEE034D10FD}">
      <dsp:nvSpPr>
        <dsp:cNvPr id="0" name=""/>
        <dsp:cNvSpPr/>
      </dsp:nvSpPr>
      <dsp:spPr>
        <a:xfrm>
          <a:off x="3741632" y="1299507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EC5F9-5492-4606-99E5-FC17084880EE}">
      <dsp:nvSpPr>
        <dsp:cNvPr id="0" name=""/>
        <dsp:cNvSpPr/>
      </dsp:nvSpPr>
      <dsp:spPr>
        <a:xfrm>
          <a:off x="3931499" y="1489375"/>
          <a:ext cx="524395" cy="524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A9E7-D2B0-4A79-9E1C-B852487CD13D}">
      <dsp:nvSpPr>
        <dsp:cNvPr id="0" name=""/>
        <dsp:cNvSpPr/>
      </dsp:nvSpPr>
      <dsp:spPr>
        <a:xfrm>
          <a:off x="4839504" y="1299507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Commercial</a:t>
          </a:r>
          <a:endParaRPr lang="en-US" sz="2400" kern="1200"/>
        </a:p>
      </dsp:txBody>
      <dsp:txXfrm>
        <a:off x="4839504" y="1299507"/>
        <a:ext cx="2131164" cy="904130"/>
      </dsp:txXfrm>
    </dsp:sp>
    <dsp:sp modelId="{45B13609-1E13-49BD-8E12-BF57F79F8C6B}">
      <dsp:nvSpPr>
        <dsp:cNvPr id="0" name=""/>
        <dsp:cNvSpPr/>
      </dsp:nvSpPr>
      <dsp:spPr>
        <a:xfrm>
          <a:off x="7342009" y="1299507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9D177-ED21-4D68-A300-738194E18AA1}">
      <dsp:nvSpPr>
        <dsp:cNvPr id="0" name=""/>
        <dsp:cNvSpPr/>
      </dsp:nvSpPr>
      <dsp:spPr>
        <a:xfrm>
          <a:off x="7531876" y="1489375"/>
          <a:ext cx="524395" cy="524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087CC-98A0-4B8B-8D45-813DDC935531}">
      <dsp:nvSpPr>
        <dsp:cNvPr id="0" name=""/>
        <dsp:cNvSpPr/>
      </dsp:nvSpPr>
      <dsp:spPr>
        <a:xfrm>
          <a:off x="8439882" y="1299507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Designer</a:t>
          </a:r>
          <a:endParaRPr lang="en-US" sz="2400" kern="1200"/>
        </a:p>
      </dsp:txBody>
      <dsp:txXfrm>
        <a:off x="8439882" y="1299507"/>
        <a:ext cx="2131164" cy="9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Arrière-plan de fumée abstrait">
            <a:extLst>
              <a:ext uri="{FF2B5EF4-FFF2-40B4-BE49-F238E27FC236}">
                <a16:creationId xmlns:a16="http://schemas.microsoft.com/office/drawing/2014/main" id="{139D414B-08D2-71DE-09F7-169CC659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48" r="22889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Police, Graphique, capture d’écran, logo&#10;&#10;Description générée automatiquement">
            <a:extLst>
              <a:ext uri="{FF2B5EF4-FFF2-40B4-BE49-F238E27FC236}">
                <a16:creationId xmlns:a16="http://schemas.microsoft.com/office/drawing/2014/main" id="{4AA39BAF-82CE-20D8-0040-AA1FA87F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75" y="1860093"/>
            <a:ext cx="2933449" cy="29334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3D5DCF-D798-D89B-F253-4E5E05693A52}"/>
              </a:ext>
            </a:extLst>
          </p:cNvPr>
          <p:cNvSpPr txBox="1"/>
          <p:nvPr/>
        </p:nvSpPr>
        <p:spPr>
          <a:xfrm>
            <a:off x="231354" y="643385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Jordan, Clément, Enzo, Matéo</a:t>
            </a:r>
          </a:p>
        </p:txBody>
      </p:sp>
    </p:spTree>
    <p:extLst>
      <p:ext uri="{BB962C8B-B14F-4D97-AF65-F5344CB8AC3E}">
        <p14:creationId xmlns:p14="http://schemas.microsoft.com/office/powerpoint/2010/main" val="36013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2A051-DCD4-1E9B-DF66-FD527E63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27773-C824-CD68-6E6C-537E0A2F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fr-FR"/>
              <a:t>Sources de revenus </a:t>
            </a:r>
            <a:endParaRPr lang="fr-FR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AC1A9F7-ABD1-0377-3E82-D01B20CE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Aptos" panose="020B0004020202020204" pitchFamily="34" charset="0"/>
              </a:rPr>
              <a:t>Vente directe de la boutique </a:t>
            </a:r>
          </a:p>
          <a:p>
            <a:r>
              <a:rPr lang="fr-FR" dirty="0">
                <a:latin typeface="Aptos" panose="020B0004020202020204" pitchFamily="34" charset="0"/>
              </a:rPr>
              <a:t>Partenariats avec d’autre marque / collaboration </a:t>
            </a:r>
          </a:p>
          <a:p>
            <a:r>
              <a:rPr lang="fr-FR" dirty="0" err="1">
                <a:latin typeface="Aptos" panose="020B0004020202020204" pitchFamily="34" charset="0"/>
              </a:rPr>
              <a:t>Évenements</a:t>
            </a:r>
            <a:r>
              <a:rPr lang="fr-FR" dirty="0">
                <a:latin typeface="Aptos" panose="020B0004020202020204" pitchFamily="34" charset="0"/>
              </a:rPr>
              <a:t> et compétitions (stand, boutique physique)</a:t>
            </a:r>
          </a:p>
          <a:p>
            <a:r>
              <a:rPr lang="fr-FR" dirty="0">
                <a:latin typeface="Aptos" panose="020B0004020202020204" pitchFamily="34" charset="0"/>
              </a:rPr>
              <a:t>Abonnement </a:t>
            </a:r>
            <a:r>
              <a:rPr lang="fr-FR" dirty="0" err="1">
                <a:latin typeface="Aptos" panose="020B0004020202020204" pitchFamily="34" charset="0"/>
              </a:rPr>
              <a:t>prenium</a:t>
            </a:r>
            <a:r>
              <a:rPr lang="fr-FR" dirty="0">
                <a:latin typeface="Aptos" panose="020B0004020202020204" pitchFamily="34" charset="0"/>
              </a:rPr>
              <a:t> sur la boutique pour des produits et avantages exclusifs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1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AB27D-0CB7-340F-3AA9-A119E12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fr-FR" dirty="0"/>
              <a:t>Faiblesses du marché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2322-96A8-DE91-125E-C6A3FB8F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Saturation du marché : nombreuses équipes concurrentes dans le même domaine</a:t>
            </a:r>
          </a:p>
          <a:p>
            <a:r>
              <a:rPr lang="fr-FR" dirty="0">
                <a:latin typeface="Aptos" panose="020B0004020202020204" pitchFamily="34" charset="0"/>
                <a:cs typeface="Times New Roman" panose="02020603050405020304" pitchFamily="18" charset="0"/>
              </a:rPr>
              <a:t>Coût et accessibilité : les produits sont couteux rendant l’accès difficile pour certains clients</a:t>
            </a:r>
          </a:p>
          <a:p>
            <a:r>
              <a:rPr lang="fr-FR" dirty="0">
                <a:latin typeface="Aptos" panose="020B0004020202020204" pitchFamily="34" charset="0"/>
                <a:cs typeface="Times New Roman" panose="02020603050405020304" pitchFamily="18" charset="0"/>
              </a:rPr>
              <a:t>Logistique et distribution : gestion des stocks et livraison/retour couteux et compliqué à mettre en place</a:t>
            </a:r>
          </a:p>
          <a:p>
            <a:r>
              <a:rPr lang="fr-FR" dirty="0">
                <a:latin typeface="Aptos" panose="020B0004020202020204" pitchFamily="34" charset="0"/>
                <a:cs typeface="Times New Roman" panose="02020603050405020304" pitchFamily="18" charset="0"/>
              </a:rPr>
              <a:t>Contrefaçon : Les produits populaire peuvent être cible de copie</a:t>
            </a:r>
          </a:p>
          <a:p>
            <a:r>
              <a:rPr lang="fr-FR" dirty="0">
                <a:latin typeface="Aptos" panose="020B0004020202020204" pitchFamily="34" charset="0"/>
                <a:cs typeface="Times New Roman" panose="02020603050405020304" pitchFamily="18" charset="0"/>
              </a:rPr>
              <a:t>Évolution des tendances et des gouts : changement constant de tendance sur le marché</a:t>
            </a:r>
          </a:p>
          <a:p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226088-F2B0-4032-94AE-6808DC71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fr-FR" dirty="0"/>
              <a:t>Plan de croissance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F83FF-C7C7-FCCB-9B93-615D9B0C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À court terme (0-1 an) :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Lancer la boutique en ligne.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Participer à des tournois nationaux.</a:t>
            </a:r>
          </a:p>
          <a:p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À moyen terme (1-3 ans) :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Développer des partenariats stratégiques.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Étendre la gamme de produits.</a:t>
            </a:r>
          </a:p>
          <a:p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À long terme (3-5 ans) :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Créer des événements e-sport propriétaires.</a:t>
            </a: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Développer un réseau de points de vente physiques.</a:t>
            </a:r>
          </a:p>
          <a:p>
            <a:endParaRPr lang="fr-FR" dirty="0"/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6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58707-3AFE-463E-B923-1FE8ABF4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Devis de la </a:t>
            </a:r>
            <a:r>
              <a:rPr lang="en-US" sz="5400" dirty="0" err="1"/>
              <a:t>commande</a:t>
            </a:r>
            <a:r>
              <a:rPr lang="en-US" sz="5400" dirty="0"/>
              <a:t> de </a:t>
            </a:r>
            <a:r>
              <a:rPr lang="en-US" sz="5400" dirty="0" err="1"/>
              <a:t>produits</a:t>
            </a:r>
            <a:r>
              <a:rPr lang="en-US" sz="5400" dirty="0"/>
              <a:t>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31CDEF-C42F-FD92-DDD2-5F40AB1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474" y="541964"/>
            <a:ext cx="4611651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EA0C9A7-1995-5A4F-097B-74371330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fr-FR"/>
              <a:t>Fiche de poste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FAC022E-A157-9B04-E426-0BD893650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031861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21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0165179-E1CE-20FC-FF35-A9A2CAA4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Comtable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DEDC9EC-23A3-EEC5-EF9C-60CFBB40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58" r="18616" b="1984"/>
          <a:stretch/>
        </p:blipFill>
        <p:spPr>
          <a:xfrm>
            <a:off x="6738252" y="52825"/>
            <a:ext cx="3781965" cy="4795022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3CEF8A4-FFA5-ACF4-7343-7AB2959F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78" r="17286"/>
          <a:stretch/>
        </p:blipFill>
        <p:spPr>
          <a:xfrm>
            <a:off x="1209525" y="42247"/>
            <a:ext cx="4483681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9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6D3D83-28F7-336C-AB17-6773D40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06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Commercial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3C8E00-8AD7-75D1-FED6-6FEDA57D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" y="296483"/>
            <a:ext cx="3991009" cy="41900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4344ECA-D393-71E4-5877-E437E9CB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86" y="1078923"/>
            <a:ext cx="4014693" cy="306120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55A18E-076D-E90F-CB34-1EC3B68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62" y="1001033"/>
            <a:ext cx="4199456" cy="313909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6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AABE1CB-F476-70EC-6CB7-37243BF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F51369-B2FD-0DCA-09ED-2F7AD84C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6" r="1265" b="60164"/>
          <a:stretch/>
        </p:blipFill>
        <p:spPr>
          <a:xfrm>
            <a:off x="3747735" y="1101464"/>
            <a:ext cx="4252166" cy="25538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9359C7-9412-E5A0-7329-A1485A16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9" r="3965"/>
          <a:stretch/>
        </p:blipFill>
        <p:spPr>
          <a:xfrm>
            <a:off x="37370" y="249211"/>
            <a:ext cx="3736258" cy="425834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3F4FD29-8FAC-0770-F726-2B8F21E2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61" t="630" r="4148" b="2471"/>
          <a:stretch/>
        </p:blipFill>
        <p:spPr>
          <a:xfrm>
            <a:off x="7919879" y="685800"/>
            <a:ext cx="4166364" cy="35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1385FC-4A64-3DEE-A68F-9010327E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fr-FR" dirty="0"/>
              <a:t>SLOGAN</a:t>
            </a:r>
          </a:p>
        </p:txBody>
      </p:sp>
      <p:cxnSp>
        <p:nvCxnSpPr>
          <p:cNvPr id="42" name="Straight Connector 1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livre, papier, Produit en papier&#10;&#10;Description générée automatiquement">
            <a:extLst>
              <a:ext uri="{FF2B5EF4-FFF2-40B4-BE49-F238E27FC236}">
                <a16:creationId xmlns:a16="http://schemas.microsoft.com/office/drawing/2014/main" id="{0CA17FAB-499C-6021-735D-2D7D9F0B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7"/>
          <a:stretch/>
        </p:blipFill>
        <p:spPr>
          <a:xfrm>
            <a:off x="1096626" y="533400"/>
            <a:ext cx="4436148" cy="579119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E5BF9-588C-9E73-9D6C-EBF4696B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-apple-system"/>
              </a:rPr>
              <a:t>L</a:t>
            </a:r>
            <a:r>
              <a:rPr lang="fr-FR" b="0" i="0" dirty="0">
                <a:effectLst/>
                <a:latin typeface="-apple-system"/>
              </a:rPr>
              <a:t>es vainqueurs l'écrivent, les vaincus racontent l’histoire</a:t>
            </a:r>
            <a:endParaRPr lang="fr-FR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8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B8AF083-6EF5-4C94-8512-ED46471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fr-FR" sz="3400" dirty="0"/>
              <a:t>Type d'organisme et son statut juridique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2D583-906D-656D-CF9C-8EE02C0C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Capital social minimum de 1€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Responsabilité limitée aux apports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Entre 2 et 100 associés</a:t>
            </a:r>
          </a:p>
        </p:txBody>
      </p:sp>
      <p:pic>
        <p:nvPicPr>
          <p:cNvPr id="5" name="Image 4" descr="Une image contenant texte, outil, marteau&#10;&#10;Description générée automatiquement">
            <a:extLst>
              <a:ext uri="{FF2B5EF4-FFF2-40B4-BE49-F238E27FC236}">
                <a16:creationId xmlns:a16="http://schemas.microsoft.com/office/drawing/2014/main" id="{E7B19820-650D-071E-CEFB-0219C133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74" y="3316041"/>
            <a:ext cx="4136627" cy="21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787EBCA-AC2B-3E80-07A0-F67FB3FE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KBIS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501647-AAE4-E482-0493-CA8DA3BE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2" t="6647"/>
          <a:stretch/>
        </p:blipFill>
        <p:spPr>
          <a:xfrm>
            <a:off x="533400" y="440234"/>
            <a:ext cx="5388261" cy="34509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AC4C5F-9D5D-4009-2D62-9C68341E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92" y="866864"/>
            <a:ext cx="5388261" cy="3367662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7F723-FE58-0880-B3BA-BA9C3CC4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DBD263-357B-9CC6-1285-71DABB98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79" y="415278"/>
            <a:ext cx="3971261" cy="4064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Les </a:t>
            </a:r>
            <a:r>
              <a:rPr lang="en-US" sz="4100" dirty="0" err="1"/>
              <a:t>Valeurs</a:t>
            </a:r>
            <a:r>
              <a:rPr lang="en-US" sz="4100" dirty="0"/>
              <a:t> de </a:t>
            </a:r>
            <a:r>
              <a:rPr lang="en-US" sz="4100" dirty="0" err="1"/>
              <a:t>l’Entreprise</a:t>
            </a:r>
            <a:r>
              <a:rPr lang="en-US" sz="41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E7E756-92EB-DE8B-E8F6-5ED7701D63AE}"/>
              </a:ext>
            </a:extLst>
          </p:cNvPr>
          <p:cNvSpPr txBox="1"/>
          <p:nvPr/>
        </p:nvSpPr>
        <p:spPr>
          <a:xfrm>
            <a:off x="5493026" y="533400"/>
            <a:ext cx="5883964" cy="577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Aptos" panose="020B0004020202020204" pitchFamily="34" charset="0"/>
              </a:rPr>
              <a:t>Écologie 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Aptos" panose="020B0004020202020204" pitchFamily="34" charset="0"/>
              </a:rPr>
              <a:t>Qualité au rendez-vous 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Aptos" panose="020B0004020202020204" pitchFamily="34" charset="0"/>
              </a:rPr>
              <a:t>Être reconnu sur le marché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Aptos" panose="020B0004020202020204" pitchFamily="34" charset="0"/>
              </a:rPr>
              <a:t>Concurrentiel </a:t>
            </a:r>
          </a:p>
        </p:txBody>
      </p:sp>
      <p:cxnSp>
        <p:nvCxnSpPr>
          <p:cNvPr id="171" name="Straight Connector 16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66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24459-2922-6FFE-AB39-F064E8FD3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8F6A0-4AF3-5CEC-0B25-A49326BC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Business plan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56A0FE-1CB2-ABC0-27FC-8A192B17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</a:rPr>
              <a:t>Résumé </a:t>
            </a:r>
            <a:r>
              <a:rPr lang="en-US" dirty="0" err="1">
                <a:effectLst/>
              </a:rPr>
              <a:t>exécutif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8A39E51-08F3-CC4A-48B5-536BC166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fr-F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Objectif :</a:t>
            </a:r>
            <a:endParaRPr lang="fr-F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Lancer une structure e-Commerce de vente e-sport compétitive et rentable sur le marché, combinant compétitions en ligne et vente de produits dérivés (maillots, accessoires, etc.), pour générer des revenus et fidéliser une communauté passionnée.</a:t>
            </a:r>
          </a:p>
          <a:p>
            <a:endParaRPr lang="fr-FR" dirty="0"/>
          </a:p>
        </p:txBody>
      </p:sp>
      <p:cxnSp>
        <p:nvCxnSpPr>
          <p:cNvPr id="72" name="Straight Connector 57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9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2C880-F416-8F5D-2B6D-E01A0808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6407F-4151-7AA9-FF67-7D17A075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2382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ffectLst/>
              </a:rPr>
              <a:t>analyse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marché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0A4B75-A9CC-BDC1-B68A-BA270EB2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26" y="4018915"/>
            <a:ext cx="5883964" cy="2382069"/>
          </a:xfrm>
        </p:spPr>
        <p:txBody>
          <a:bodyPr anchor="ctr">
            <a:normAutofit/>
          </a:bodyPr>
          <a:lstStyle/>
          <a:p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Fnatic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G2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Esports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Vitality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Karmine</a:t>
            </a:r>
            <a:r>
              <a:rPr lang="fr-F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Gentle</a:t>
            </a:r>
            <a:r>
              <a:rPr lang="fr-F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Mates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fr-F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CAB6407F-4151-7AA9-FF67-7D17A07531F1}"/>
              </a:ext>
            </a:extLst>
          </p:cNvPr>
          <p:cNvSpPr txBox="1">
            <a:spLocks/>
          </p:cNvSpPr>
          <p:nvPr/>
        </p:nvSpPr>
        <p:spPr>
          <a:xfrm>
            <a:off x="229842" y="4531811"/>
            <a:ext cx="5225314" cy="2382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analyse</a:t>
            </a:r>
            <a:r>
              <a:rPr lang="en-US" sz="4000" dirty="0"/>
              <a:t> </a:t>
            </a:r>
            <a:r>
              <a:rPr lang="en-US" sz="4000" dirty="0" err="1"/>
              <a:t>concurentielle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46757F-549C-2F6B-2CFC-21C5EC266AF1}"/>
              </a:ext>
            </a:extLst>
          </p:cNvPr>
          <p:cNvSpPr txBox="1">
            <a:spLocks/>
          </p:cNvSpPr>
          <p:nvPr/>
        </p:nvSpPr>
        <p:spPr>
          <a:xfrm>
            <a:off x="5645426" y="685800"/>
            <a:ext cx="5883964" cy="318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Croissance mondiale 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Le marché de l’e-sport atteindra près de 2 milliards de dollars en 2024.</a:t>
            </a:r>
          </a:p>
          <a:p>
            <a:r>
              <a:rPr lang="fr-F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Forte communauté en ligne avec des millions de spectateurs (Twitch, YouTube Gaming, etc.).</a:t>
            </a:r>
          </a:p>
          <a:p>
            <a:r>
              <a:rPr lang="fr-F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Augmentation des partenariats entre marques et équipes.</a:t>
            </a:r>
          </a:p>
        </p:txBody>
      </p:sp>
    </p:spTree>
    <p:extLst>
      <p:ext uri="{BB962C8B-B14F-4D97-AF65-F5344CB8AC3E}">
        <p14:creationId xmlns:p14="http://schemas.microsoft.com/office/powerpoint/2010/main" val="403174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27E28-7551-A8EF-7AA7-7C048E0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fr-FR" dirty="0"/>
              <a:t>Produits principaux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5535B-E40D-64E7-3545-232BBC12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Aptos" panose="020B0004020202020204" pitchFamily="34" charset="0"/>
              </a:rPr>
              <a:t>Maillots </a:t>
            </a:r>
          </a:p>
          <a:p>
            <a:r>
              <a:rPr lang="fr-FR" dirty="0">
                <a:latin typeface="Aptos" panose="020B0004020202020204" pitchFamily="34" charset="0"/>
              </a:rPr>
              <a:t>T-shirts</a:t>
            </a:r>
          </a:p>
          <a:p>
            <a:r>
              <a:rPr lang="fr-FR" dirty="0">
                <a:latin typeface="Aptos" panose="020B0004020202020204" pitchFamily="34" charset="0"/>
              </a:rPr>
              <a:t>Casquettes </a:t>
            </a:r>
          </a:p>
          <a:p>
            <a:r>
              <a:rPr lang="fr-FR" dirty="0">
                <a:latin typeface="Aptos" panose="020B0004020202020204" pitchFamily="34" charset="0"/>
              </a:rPr>
              <a:t>Manchettes </a:t>
            </a:r>
          </a:p>
          <a:p>
            <a:r>
              <a:rPr lang="fr-FR" dirty="0">
                <a:latin typeface="Aptos" panose="020B0004020202020204" pitchFamily="34" charset="0"/>
              </a:rPr>
              <a:t>Goodies </a:t>
            </a:r>
          </a:p>
          <a:p>
            <a:r>
              <a:rPr lang="fr-FR" dirty="0">
                <a:latin typeface="Aptos" panose="020B0004020202020204" pitchFamily="34" charset="0"/>
              </a:rPr>
              <a:t>Sacs </a:t>
            </a:r>
          </a:p>
          <a:p>
            <a:r>
              <a:rPr lang="fr-FR" dirty="0">
                <a:latin typeface="Aptos" panose="020B0004020202020204" pitchFamily="34" charset="0"/>
              </a:rPr>
              <a:t>Produits exclusifs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9862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354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Arial</vt:lpstr>
      <vt:lpstr>Univers Condensed Light</vt:lpstr>
      <vt:lpstr>Walbaum Display Light</vt:lpstr>
      <vt:lpstr>AngleLinesVTI</vt:lpstr>
      <vt:lpstr>PowerPoint Presentation</vt:lpstr>
      <vt:lpstr>SLOGAN</vt:lpstr>
      <vt:lpstr>Type d'organisme et son statut juridique</vt:lpstr>
      <vt:lpstr>KBIS</vt:lpstr>
      <vt:lpstr>Les Valeurs de l’Entreprise </vt:lpstr>
      <vt:lpstr>Business plan</vt:lpstr>
      <vt:lpstr>Résumé exécutif</vt:lpstr>
      <vt:lpstr>analyse de marché </vt:lpstr>
      <vt:lpstr>Produits principaux</vt:lpstr>
      <vt:lpstr>Sources de revenus </vt:lpstr>
      <vt:lpstr>Faiblesses du marché</vt:lpstr>
      <vt:lpstr>Plan de croissance</vt:lpstr>
      <vt:lpstr>Devis de la commande de produits  </vt:lpstr>
      <vt:lpstr>Fiche de poste</vt:lpstr>
      <vt:lpstr>Comtable</vt:lpstr>
      <vt:lpstr>Commercial</vt:lpstr>
      <vt:lpstr>designer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Bulfon</dc:creator>
  <cp:lastModifiedBy>Enzo COOK</cp:lastModifiedBy>
  <cp:revision>9</cp:revision>
  <dcterms:created xsi:type="dcterms:W3CDTF">2025-01-06T08:56:13Z</dcterms:created>
  <dcterms:modified xsi:type="dcterms:W3CDTF">2025-01-07T09:15:50Z</dcterms:modified>
</cp:coreProperties>
</file>