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2"/>
  </p:handoutMasterIdLst>
  <p:sldIdLst>
    <p:sldId id="334" r:id="rId3"/>
    <p:sldId id="335" r:id="rId5"/>
    <p:sldId id="359" r:id="rId6"/>
    <p:sldId id="347" r:id="rId7"/>
    <p:sldId id="346" r:id="rId8"/>
    <p:sldId id="345" r:id="rId9"/>
    <p:sldId id="390" r:id="rId10"/>
    <p:sldId id="348" r:id="rId11"/>
    <p:sldId id="375" r:id="rId12"/>
    <p:sldId id="386" r:id="rId13"/>
    <p:sldId id="387" r:id="rId14"/>
    <p:sldId id="389" r:id="rId15"/>
    <p:sldId id="391" r:id="rId16"/>
    <p:sldId id="392" r:id="rId17"/>
    <p:sldId id="350" r:id="rId18"/>
    <p:sldId id="393" r:id="rId19"/>
    <p:sldId id="394" r:id="rId20"/>
    <p:sldId id="395" r:id="rId21"/>
    <p:sldId id="396" r:id="rId22"/>
    <p:sldId id="351" r:id="rId23"/>
    <p:sldId id="352" r:id="rId24"/>
    <p:sldId id="343" r:id="rId25"/>
    <p:sldId id="353" r:id="rId26"/>
    <p:sldId id="361" r:id="rId27"/>
    <p:sldId id="362" r:id="rId28"/>
    <p:sldId id="363" r:id="rId29"/>
    <p:sldId id="364" r:id="rId30"/>
    <p:sldId id="344"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2D46"/>
    <a:srgbClr val="1C2C44"/>
    <a:srgbClr val="404040"/>
    <a:srgbClr val="E71F02"/>
    <a:srgbClr val="C61127"/>
    <a:srgbClr val="13233B"/>
    <a:srgbClr val="D0243A"/>
    <a:srgbClr val="FFE899"/>
    <a:srgbClr val="E61F02"/>
    <a:srgbClr val="FFD9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567" autoAdjust="0"/>
    <p:restoredTop sz="86098" autoAdjust="0"/>
  </p:normalViewPr>
  <p:slideViewPr>
    <p:cSldViewPr snapToGrid="0">
      <p:cViewPr varScale="1">
        <p:scale>
          <a:sx n="99" d="100"/>
          <a:sy n="99" d="100"/>
        </p:scale>
        <p:origin x="654" y="72"/>
      </p:cViewPr>
      <p:guideLst>
        <p:guide orient="horz" pos="2188"/>
        <p:guide pos="3840"/>
      </p:guideLst>
    </p:cSldViewPr>
  </p:slideViewPr>
  <p:notesTextViewPr>
    <p:cViewPr>
      <p:scale>
        <a:sx n="1" d="1"/>
        <a:sy n="1" d="1"/>
      </p:scale>
      <p:origin x="0" y="0"/>
    </p:cViewPr>
  </p:notesTextViewPr>
  <p:notesViewPr>
    <p:cSldViewPr snapToGrid="0">
      <p:cViewPr varScale="1">
        <p:scale>
          <a:sx n="87" d="100"/>
          <a:sy n="87" d="100"/>
        </p:scale>
        <p:origin x="3840" y="9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handoutMaster" Target="handoutMasters/handoutMaster1.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54FF1B8-4857-A248-93C8-31FCEE7C1263}" type="datetimeFigureOut">
              <a:rPr kumimoji="1" lang="zh-CN" altLang="en-US" smtClean="0"/>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9F0F420-9289-D444-ADE5-B0D974BA552A}"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1FE81B-35CB-4151-A4B4-589966BB5ABE}"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0FC134-E011-44C9-BD2B-F205F170FCF6}" type="slidenum">
              <a:rPr lang="zh-CN" altLang="en-US" smtClean="0"/>
            </a:fld>
            <a:endParaRPr lang="zh-CN" altLang="en-US"/>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https://github.com/Algebrafly/java-review.git</a:t>
            </a:r>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Test07</a:t>
            </a:r>
            <a:endParaRPr lang="en-US" altLang="zh-CN"/>
          </a:p>
          <a:p>
            <a:r>
              <a:rPr lang="en-US" altLang="zh-CN"/>
              <a:t>https://www.cnblogs.com/zhuyeshen/p/10956822.html</a:t>
            </a:r>
            <a:endParaRPr lang="en-US" altLang="zh-CN"/>
          </a:p>
          <a:p>
            <a:r>
              <a:rPr lang="zh-CN" altLang="en-US"/>
              <a:t>（</a:t>
            </a:r>
            <a:r>
              <a:rPr lang="en-US" altLang="zh-CN"/>
              <a:t>2</a:t>
            </a:r>
            <a:r>
              <a:rPr lang="zh-CN" altLang="en-US"/>
              <a:t>）关键点就在于：调用list.remove()方法导致modCount和expectedModCount的值不一致。</a:t>
            </a:r>
            <a:endParaRPr lang="zh-CN" altLang="en-US"/>
          </a:p>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Test08</a:t>
            </a:r>
            <a:endParaRPr lang="zh-CN" altLang="en-US"/>
          </a:p>
          <a:p>
            <a:r>
              <a:rPr lang="en-US" altLang="zh-CN"/>
              <a:t>Test09</a:t>
            </a:r>
            <a:endParaRPr lang="zh-CN" altLang="en-US"/>
          </a:p>
          <a:p>
            <a:r>
              <a:rPr lang="zh-CN" altLang="en-US"/>
              <a:t>原因在于，虽然Vector的方法采用了synchronized进行了同步，但是实际上通过Iterator访问的情况下，每个线程里面返回的是不同的iterator，也即是说expectedModCount是每个线程私有。假若此时有2个线程，线程1在进行遍历，线程2在进行修改，那么很有可能导致线程2修改后导致Vector中的modCount自增了，线程2的expectedModCount也自增了，但是线程1的expectedModCount没有自增，此时线程1遍历时就会出现expectedModCount不等于modCount的情况了。</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https://blog.csdn.net/hello_worldee/article/details/77934244</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公司层面应该定义一套自己的规范！</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特别说明，对于像一些涉及到能提升一门语言编程功底的约束，大家还是有必要有意识的去遵守一下。这些约束并不是说，约束了一个人编程的思想层面的东西。</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我理解的编程思想方面的东西是“我们在实现一个功能时候的程序设计”。</a:t>
            </a:r>
            <a:endParaRPr lang="zh-CN" altLang="en-US" sz="1200" b="0" i="0" kern="1200" dirty="0" smtClean="0">
              <a:solidFill>
                <a:schemeClr val="tx1"/>
              </a:solidFill>
              <a:effectLst/>
              <a:latin typeface="+mn-lt"/>
              <a:ea typeface="+mn-ea"/>
              <a:cs typeface="+mn-cs"/>
            </a:endParaRPr>
          </a:p>
          <a:p>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Test02</a:t>
            </a:r>
            <a:endParaRPr lang="zh-CN" altLang="en-US"/>
          </a:p>
          <a:p>
            <a:r>
              <a:rPr lang="zh-CN" altLang="en-US"/>
              <a:t>Test0</a:t>
            </a:r>
            <a:r>
              <a:rPr lang="en-US" altLang="zh-CN"/>
              <a:t>3</a:t>
            </a:r>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Test01</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Test04</a:t>
            </a:r>
            <a:endParaRPr lang="zh-CN" altLang="en-US"/>
          </a:p>
          <a:p>
            <a:r>
              <a:rPr lang="zh-CN" altLang="en-US"/>
              <a:t>反编译命令： javap -c -l Test</a:t>
            </a:r>
            <a:r>
              <a:rPr lang="en-US" altLang="zh-CN"/>
              <a:t>04.class</a:t>
            </a:r>
            <a:endParaRPr lang="en-US" altLang="zh-CN"/>
          </a:p>
          <a:p>
            <a:r>
              <a:rPr lang="zh-CN" altLang="en-US"/>
              <a:t>汇编指令参考： https://www.jianshu.com/p/d8574d813039</a:t>
            </a:r>
            <a:endParaRPr lang="zh-CN" altLang="en-US"/>
          </a:p>
          <a:p>
            <a:r>
              <a:rPr lang="zh-CN" altLang="en-US"/>
              <a:t>题目： https://blog.csdn.net/weixin_38004638/article/details/102096647</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Test05</a:t>
            </a:r>
            <a:endParaRPr lang="zh-CN" altLang="en-US"/>
          </a:p>
          <a:p>
            <a:r>
              <a:rPr lang="zh-CN" altLang="en-US"/>
              <a:t>反编译命令 javap -c -l Test</a:t>
            </a:r>
            <a:r>
              <a:rPr lang="en-US" altLang="zh-CN"/>
              <a:t>04.class</a:t>
            </a:r>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Test06</a:t>
            </a:r>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Test07</a:t>
            </a:r>
            <a:endParaRPr lang="en-US" altLang="zh-CN"/>
          </a:p>
          <a:p>
            <a:r>
              <a:rPr lang="en-US" altLang="zh-CN"/>
              <a:t>https://www.cnblogs.com/zhuyeshen/p/10956822.html</a:t>
            </a:r>
            <a:endParaRPr lang="en-US" altLang="zh-CN"/>
          </a:p>
          <a:p>
            <a:r>
              <a:rPr lang="zh-CN" altLang="en-US"/>
              <a:t>（</a:t>
            </a:r>
            <a:r>
              <a:rPr lang="en-US" altLang="zh-CN"/>
              <a:t>1</a:t>
            </a:r>
            <a:r>
              <a:rPr lang="zh-CN" altLang="en-US"/>
              <a:t>）</a:t>
            </a:r>
            <a:r>
              <a:rPr lang="en-US" altLang="zh-CN"/>
              <a:t>调用subList方法返回的集合保存了ArrayList的modCount</a:t>
            </a:r>
            <a:r>
              <a:rPr lang="zh-CN" altLang="en-US"/>
              <a:t>；当对原list进行add/remove时，导致modCount++；访问子集合时，加了checkForComodification()校验</a:t>
            </a:r>
            <a:endParaRPr lang="zh-CN" altLang="en-US"/>
          </a:p>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ransition spd="slow" advClick="0" advTm="4000">
    <p:wip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3" name="竖排文字占位符 2"/>
          <p:cNvSpPr>
            <a:spLocks noGrp="1"/>
          </p:cNvSpPr>
          <p:nvPr>
            <p:ph type="body" orient="vert" idx="1" hasCustomPrompt="1"/>
          </p:nvPr>
        </p:nvSpPr>
        <p:spPr>
          <a:xfrm>
            <a:off x="838200" y="1825625"/>
            <a:ext cx="10515600" cy="4351338"/>
          </a:xfrm>
          <a:prstGeom prst="rect">
            <a:avLst/>
          </a:prstGeo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自由: 形状 32"/>
          <p:cNvSpPr/>
          <p:nvPr userDrawn="1"/>
        </p:nvSpPr>
        <p:spPr>
          <a:xfrm rot="16200000">
            <a:off x="98246" y="239098"/>
            <a:ext cx="558527" cy="755019"/>
          </a:xfrm>
          <a:custGeom>
            <a:avLst/>
            <a:gdLst>
              <a:gd name="connsiteX0" fmla="*/ 558527 w 558527"/>
              <a:gd name="connsiteY0" fmla="*/ 0 h 755019"/>
              <a:gd name="connsiteX1" fmla="*/ 558527 w 558527"/>
              <a:gd name="connsiteY1" fmla="*/ 525460 h 755019"/>
              <a:gd name="connsiteX2" fmla="*/ 279263 w 558527"/>
              <a:gd name="connsiteY2" fmla="*/ 755019 h 755019"/>
              <a:gd name="connsiteX3" fmla="*/ 0 w 558527"/>
              <a:gd name="connsiteY3" fmla="*/ 525460 h 755019"/>
              <a:gd name="connsiteX4" fmla="*/ 0 w 558527"/>
              <a:gd name="connsiteY4" fmla="*/ 0 h 755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755019">
                <a:moveTo>
                  <a:pt x="558527" y="0"/>
                </a:moveTo>
                <a:lnTo>
                  <a:pt x="558527" y="525460"/>
                </a:lnTo>
                <a:lnTo>
                  <a:pt x="279263" y="755019"/>
                </a:lnTo>
                <a:lnTo>
                  <a:pt x="0" y="525460"/>
                </a:lnTo>
                <a:lnTo>
                  <a:pt x="0" y="0"/>
                </a:lnTo>
                <a:close/>
              </a:path>
            </a:pathLst>
          </a:custGeom>
          <a:pattFill prst="pct75">
            <a:fgClr>
              <a:srgbClr val="13233B"/>
            </a:fgClr>
            <a:bgClr>
              <a:srgbClr val="506081"/>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sz="3600">
              <a:solidFill>
                <a:prstClr val="white"/>
              </a:solidFill>
              <a:latin typeface="微软雅黑" panose="020B0503020204020204" pitchFamily="34" charset="-122"/>
              <a:ea typeface="微软雅黑" panose="020B0503020204020204" pitchFamily="34" charset="-122"/>
            </a:endParaRPr>
          </a:p>
        </p:txBody>
      </p:sp>
      <p:sp>
        <p:nvSpPr>
          <p:cNvPr id="5" name="自由: 形状 31"/>
          <p:cNvSpPr/>
          <p:nvPr userDrawn="1"/>
        </p:nvSpPr>
        <p:spPr>
          <a:xfrm rot="16200000">
            <a:off x="4766" y="332578"/>
            <a:ext cx="558527" cy="568058"/>
          </a:xfrm>
          <a:custGeom>
            <a:avLst/>
            <a:gdLst>
              <a:gd name="connsiteX0" fmla="*/ 558527 w 558527"/>
              <a:gd name="connsiteY0" fmla="*/ 0 h 568058"/>
              <a:gd name="connsiteX1" fmla="*/ 558527 w 558527"/>
              <a:gd name="connsiteY1" fmla="*/ 338499 h 568058"/>
              <a:gd name="connsiteX2" fmla="*/ 279263 w 558527"/>
              <a:gd name="connsiteY2" fmla="*/ 568058 h 568058"/>
              <a:gd name="connsiteX3" fmla="*/ 0 w 558527"/>
              <a:gd name="connsiteY3" fmla="*/ 338499 h 568058"/>
              <a:gd name="connsiteX4" fmla="*/ 0 w 558527"/>
              <a:gd name="connsiteY4" fmla="*/ 0 h 568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568058">
                <a:moveTo>
                  <a:pt x="558527" y="0"/>
                </a:moveTo>
                <a:lnTo>
                  <a:pt x="558527" y="338499"/>
                </a:lnTo>
                <a:lnTo>
                  <a:pt x="279263" y="568058"/>
                </a:lnTo>
                <a:lnTo>
                  <a:pt x="0" y="338499"/>
                </a:lnTo>
                <a:lnTo>
                  <a:pt x="0" y="0"/>
                </a:lnTo>
                <a:close/>
              </a:path>
            </a:pathLst>
          </a:custGeom>
          <a:pattFill prst="pct70">
            <a:fgClr>
              <a:srgbClr val="C61027"/>
            </a:fgClr>
            <a:bgClr>
              <a:srgbClr val="E76278"/>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solidFill>
                <a:prstClr val="white"/>
              </a:solidFill>
            </a:endParaRPr>
          </a:p>
        </p:txBody>
      </p:sp>
    </p:spTree>
  </p:cSld>
  <p:clrMapOvr>
    <a:masterClrMapping/>
  </p:clrMapOvr>
  <p:transition spd="slow" advClick="0" advTm="4000">
    <p:wip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a:prstGeom prst="rect">
            <a:avLst/>
          </a:prstGeo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spd="slow" advClick="0" advTm="4000">
    <p:wip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solidFill>
        <a:effectLst/>
      </p:bgPr>
    </p:bg>
    <p:spTree>
      <p:nvGrpSpPr>
        <p:cNvPr id="1" name=""/>
        <p:cNvGrpSpPr/>
        <p:nvPr/>
      </p:nvGrpSpPr>
      <p:grpSpPr>
        <a:xfrm>
          <a:off x="0" y="0"/>
          <a:ext cx="0" cy="0"/>
          <a:chOff x="0" y="0"/>
          <a:chExt cx="0" cy="0"/>
        </a:xfrm>
      </p:grpSpPr>
      <p:sp>
        <p:nvSpPr>
          <p:cNvPr id="2" name="自由: 形状 32"/>
          <p:cNvSpPr/>
          <p:nvPr userDrawn="1"/>
        </p:nvSpPr>
        <p:spPr>
          <a:xfrm rot="16200000">
            <a:off x="98246" y="239098"/>
            <a:ext cx="558527" cy="755019"/>
          </a:xfrm>
          <a:custGeom>
            <a:avLst/>
            <a:gdLst>
              <a:gd name="connsiteX0" fmla="*/ 558527 w 558527"/>
              <a:gd name="connsiteY0" fmla="*/ 0 h 755019"/>
              <a:gd name="connsiteX1" fmla="*/ 558527 w 558527"/>
              <a:gd name="connsiteY1" fmla="*/ 525460 h 755019"/>
              <a:gd name="connsiteX2" fmla="*/ 279263 w 558527"/>
              <a:gd name="connsiteY2" fmla="*/ 755019 h 755019"/>
              <a:gd name="connsiteX3" fmla="*/ 0 w 558527"/>
              <a:gd name="connsiteY3" fmla="*/ 525460 h 755019"/>
              <a:gd name="connsiteX4" fmla="*/ 0 w 558527"/>
              <a:gd name="connsiteY4" fmla="*/ 0 h 755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755019">
                <a:moveTo>
                  <a:pt x="558527" y="0"/>
                </a:moveTo>
                <a:lnTo>
                  <a:pt x="558527" y="525460"/>
                </a:lnTo>
                <a:lnTo>
                  <a:pt x="279263" y="755019"/>
                </a:lnTo>
                <a:lnTo>
                  <a:pt x="0" y="525460"/>
                </a:lnTo>
                <a:lnTo>
                  <a:pt x="0" y="0"/>
                </a:lnTo>
                <a:close/>
              </a:path>
            </a:pathLst>
          </a:custGeom>
          <a:pattFill prst="pct75">
            <a:fgClr>
              <a:srgbClr val="13233B"/>
            </a:fgClr>
            <a:bgClr>
              <a:srgbClr val="506081"/>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sz="3600">
              <a:solidFill>
                <a:prstClr val="white"/>
              </a:solidFill>
              <a:latin typeface="微软雅黑" panose="020B0503020204020204" pitchFamily="34" charset="-122"/>
              <a:ea typeface="微软雅黑" panose="020B0503020204020204" pitchFamily="34" charset="-122"/>
            </a:endParaRPr>
          </a:p>
        </p:txBody>
      </p:sp>
      <p:sp>
        <p:nvSpPr>
          <p:cNvPr id="3" name="自由: 形状 31"/>
          <p:cNvSpPr/>
          <p:nvPr userDrawn="1"/>
        </p:nvSpPr>
        <p:spPr>
          <a:xfrm rot="16200000">
            <a:off x="4766" y="332578"/>
            <a:ext cx="558527" cy="568058"/>
          </a:xfrm>
          <a:custGeom>
            <a:avLst/>
            <a:gdLst>
              <a:gd name="connsiteX0" fmla="*/ 558527 w 558527"/>
              <a:gd name="connsiteY0" fmla="*/ 0 h 568058"/>
              <a:gd name="connsiteX1" fmla="*/ 558527 w 558527"/>
              <a:gd name="connsiteY1" fmla="*/ 338499 h 568058"/>
              <a:gd name="connsiteX2" fmla="*/ 279263 w 558527"/>
              <a:gd name="connsiteY2" fmla="*/ 568058 h 568058"/>
              <a:gd name="connsiteX3" fmla="*/ 0 w 558527"/>
              <a:gd name="connsiteY3" fmla="*/ 338499 h 568058"/>
              <a:gd name="connsiteX4" fmla="*/ 0 w 558527"/>
              <a:gd name="connsiteY4" fmla="*/ 0 h 568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568058">
                <a:moveTo>
                  <a:pt x="558527" y="0"/>
                </a:moveTo>
                <a:lnTo>
                  <a:pt x="558527" y="338499"/>
                </a:lnTo>
                <a:lnTo>
                  <a:pt x="279263" y="568058"/>
                </a:lnTo>
                <a:lnTo>
                  <a:pt x="0" y="338499"/>
                </a:lnTo>
                <a:lnTo>
                  <a:pt x="0" y="0"/>
                </a:lnTo>
                <a:close/>
              </a:path>
            </a:pathLst>
          </a:custGeom>
          <a:pattFill prst="pct70">
            <a:fgClr>
              <a:srgbClr val="C61027"/>
            </a:fgClr>
            <a:bgClr>
              <a:srgbClr val="E76278"/>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solidFill>
                <a:prstClr val="white"/>
              </a:solidFill>
            </a:endParaRPr>
          </a:p>
        </p:txBody>
      </p:sp>
    </p:spTree>
  </p:cSld>
  <p:clrMapOvr>
    <a:masterClrMapping/>
  </p:clrMapOvr>
  <p:transition spd="slow" advClick="0" advTm="4000">
    <p:wip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自由: 形状 32"/>
          <p:cNvSpPr/>
          <p:nvPr userDrawn="1"/>
        </p:nvSpPr>
        <p:spPr>
          <a:xfrm rot="16200000">
            <a:off x="98246" y="239098"/>
            <a:ext cx="558527" cy="755019"/>
          </a:xfrm>
          <a:custGeom>
            <a:avLst/>
            <a:gdLst>
              <a:gd name="connsiteX0" fmla="*/ 558527 w 558527"/>
              <a:gd name="connsiteY0" fmla="*/ 0 h 755019"/>
              <a:gd name="connsiteX1" fmla="*/ 558527 w 558527"/>
              <a:gd name="connsiteY1" fmla="*/ 525460 h 755019"/>
              <a:gd name="connsiteX2" fmla="*/ 279263 w 558527"/>
              <a:gd name="connsiteY2" fmla="*/ 755019 h 755019"/>
              <a:gd name="connsiteX3" fmla="*/ 0 w 558527"/>
              <a:gd name="connsiteY3" fmla="*/ 525460 h 755019"/>
              <a:gd name="connsiteX4" fmla="*/ 0 w 558527"/>
              <a:gd name="connsiteY4" fmla="*/ 0 h 755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755019">
                <a:moveTo>
                  <a:pt x="558527" y="0"/>
                </a:moveTo>
                <a:lnTo>
                  <a:pt x="558527" y="525460"/>
                </a:lnTo>
                <a:lnTo>
                  <a:pt x="279263" y="755019"/>
                </a:lnTo>
                <a:lnTo>
                  <a:pt x="0" y="525460"/>
                </a:lnTo>
                <a:lnTo>
                  <a:pt x="0" y="0"/>
                </a:lnTo>
                <a:close/>
              </a:path>
            </a:pathLst>
          </a:custGeom>
          <a:pattFill prst="pct75">
            <a:fgClr>
              <a:srgbClr val="13233B"/>
            </a:fgClr>
            <a:bgClr>
              <a:srgbClr val="506081"/>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sz="3600">
              <a:solidFill>
                <a:prstClr val="white"/>
              </a:solidFill>
              <a:latin typeface="微软雅黑" panose="020B0503020204020204" pitchFamily="34" charset="-122"/>
              <a:ea typeface="微软雅黑" panose="020B0503020204020204" pitchFamily="34" charset="-122"/>
            </a:endParaRPr>
          </a:p>
        </p:txBody>
      </p:sp>
      <p:sp>
        <p:nvSpPr>
          <p:cNvPr id="3" name="自由: 形状 31"/>
          <p:cNvSpPr/>
          <p:nvPr userDrawn="1"/>
        </p:nvSpPr>
        <p:spPr>
          <a:xfrm rot="16200000">
            <a:off x="4766" y="332578"/>
            <a:ext cx="558527" cy="568058"/>
          </a:xfrm>
          <a:custGeom>
            <a:avLst/>
            <a:gdLst>
              <a:gd name="connsiteX0" fmla="*/ 558527 w 558527"/>
              <a:gd name="connsiteY0" fmla="*/ 0 h 568058"/>
              <a:gd name="connsiteX1" fmla="*/ 558527 w 558527"/>
              <a:gd name="connsiteY1" fmla="*/ 338499 h 568058"/>
              <a:gd name="connsiteX2" fmla="*/ 279263 w 558527"/>
              <a:gd name="connsiteY2" fmla="*/ 568058 h 568058"/>
              <a:gd name="connsiteX3" fmla="*/ 0 w 558527"/>
              <a:gd name="connsiteY3" fmla="*/ 338499 h 568058"/>
              <a:gd name="connsiteX4" fmla="*/ 0 w 558527"/>
              <a:gd name="connsiteY4" fmla="*/ 0 h 568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568058">
                <a:moveTo>
                  <a:pt x="558527" y="0"/>
                </a:moveTo>
                <a:lnTo>
                  <a:pt x="558527" y="338499"/>
                </a:lnTo>
                <a:lnTo>
                  <a:pt x="279263" y="568058"/>
                </a:lnTo>
                <a:lnTo>
                  <a:pt x="0" y="338499"/>
                </a:lnTo>
                <a:lnTo>
                  <a:pt x="0" y="0"/>
                </a:lnTo>
                <a:close/>
              </a:path>
            </a:pathLst>
          </a:custGeom>
          <a:pattFill prst="pct70">
            <a:fgClr>
              <a:srgbClr val="C61027"/>
            </a:fgClr>
            <a:bgClr>
              <a:srgbClr val="E76278"/>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solidFill>
                <a:prstClr val="white"/>
              </a:solidFill>
            </a:endParaRPr>
          </a:p>
        </p:txBody>
      </p:sp>
    </p:spTree>
  </p:cSld>
  <p:clrMapOvr>
    <a:masterClrMapping/>
  </p:clrMapOvr>
  <p:transition spd="slow" advClick="0" advTm="4000">
    <p:wip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2" name="自由: 形状 32"/>
          <p:cNvSpPr/>
          <p:nvPr userDrawn="1"/>
        </p:nvSpPr>
        <p:spPr>
          <a:xfrm rot="16200000">
            <a:off x="98246" y="239098"/>
            <a:ext cx="558527" cy="755019"/>
          </a:xfrm>
          <a:custGeom>
            <a:avLst/>
            <a:gdLst>
              <a:gd name="connsiteX0" fmla="*/ 558527 w 558527"/>
              <a:gd name="connsiteY0" fmla="*/ 0 h 755019"/>
              <a:gd name="connsiteX1" fmla="*/ 558527 w 558527"/>
              <a:gd name="connsiteY1" fmla="*/ 525460 h 755019"/>
              <a:gd name="connsiteX2" fmla="*/ 279263 w 558527"/>
              <a:gd name="connsiteY2" fmla="*/ 755019 h 755019"/>
              <a:gd name="connsiteX3" fmla="*/ 0 w 558527"/>
              <a:gd name="connsiteY3" fmla="*/ 525460 h 755019"/>
              <a:gd name="connsiteX4" fmla="*/ 0 w 558527"/>
              <a:gd name="connsiteY4" fmla="*/ 0 h 755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755019">
                <a:moveTo>
                  <a:pt x="558527" y="0"/>
                </a:moveTo>
                <a:lnTo>
                  <a:pt x="558527" y="525460"/>
                </a:lnTo>
                <a:lnTo>
                  <a:pt x="279263" y="755019"/>
                </a:lnTo>
                <a:lnTo>
                  <a:pt x="0" y="525460"/>
                </a:lnTo>
                <a:lnTo>
                  <a:pt x="0" y="0"/>
                </a:lnTo>
                <a:close/>
              </a:path>
            </a:pathLst>
          </a:custGeom>
          <a:pattFill prst="pct75">
            <a:fgClr>
              <a:srgbClr val="13233B"/>
            </a:fgClr>
            <a:bgClr>
              <a:srgbClr val="506081"/>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sz="3600">
              <a:solidFill>
                <a:prstClr val="white"/>
              </a:solidFill>
              <a:latin typeface="微软雅黑" panose="020B0503020204020204" pitchFamily="34" charset="-122"/>
              <a:ea typeface="微软雅黑" panose="020B0503020204020204" pitchFamily="34" charset="-122"/>
            </a:endParaRPr>
          </a:p>
        </p:txBody>
      </p:sp>
      <p:sp>
        <p:nvSpPr>
          <p:cNvPr id="3" name="自由: 形状 31"/>
          <p:cNvSpPr/>
          <p:nvPr userDrawn="1"/>
        </p:nvSpPr>
        <p:spPr>
          <a:xfrm rot="16200000">
            <a:off x="4766" y="332578"/>
            <a:ext cx="558527" cy="568058"/>
          </a:xfrm>
          <a:custGeom>
            <a:avLst/>
            <a:gdLst>
              <a:gd name="connsiteX0" fmla="*/ 558527 w 558527"/>
              <a:gd name="connsiteY0" fmla="*/ 0 h 568058"/>
              <a:gd name="connsiteX1" fmla="*/ 558527 w 558527"/>
              <a:gd name="connsiteY1" fmla="*/ 338499 h 568058"/>
              <a:gd name="connsiteX2" fmla="*/ 279263 w 558527"/>
              <a:gd name="connsiteY2" fmla="*/ 568058 h 568058"/>
              <a:gd name="connsiteX3" fmla="*/ 0 w 558527"/>
              <a:gd name="connsiteY3" fmla="*/ 338499 h 568058"/>
              <a:gd name="connsiteX4" fmla="*/ 0 w 558527"/>
              <a:gd name="connsiteY4" fmla="*/ 0 h 568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568058">
                <a:moveTo>
                  <a:pt x="558527" y="0"/>
                </a:moveTo>
                <a:lnTo>
                  <a:pt x="558527" y="338499"/>
                </a:lnTo>
                <a:lnTo>
                  <a:pt x="279263" y="568058"/>
                </a:lnTo>
                <a:lnTo>
                  <a:pt x="0" y="338499"/>
                </a:lnTo>
                <a:lnTo>
                  <a:pt x="0" y="0"/>
                </a:lnTo>
                <a:close/>
              </a:path>
            </a:pathLst>
          </a:custGeom>
          <a:pattFill prst="pct70">
            <a:fgClr>
              <a:srgbClr val="C61027"/>
            </a:fgClr>
            <a:bgClr>
              <a:srgbClr val="E76278"/>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solidFill>
                <a:prstClr val="white"/>
              </a:solidFill>
            </a:endParaRPr>
          </a:p>
        </p:txBody>
      </p:sp>
    </p:spTree>
  </p:cSld>
  <p:clrMapOvr>
    <a:masterClrMapping/>
  </p:clrMapOvr>
  <p:transition spd="slow" advClick="0" advTm="4000">
    <p:wip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2" name="自由: 形状 32"/>
          <p:cNvSpPr/>
          <p:nvPr userDrawn="1"/>
        </p:nvSpPr>
        <p:spPr>
          <a:xfrm rot="16200000">
            <a:off x="98246" y="239098"/>
            <a:ext cx="558527" cy="755019"/>
          </a:xfrm>
          <a:custGeom>
            <a:avLst/>
            <a:gdLst>
              <a:gd name="connsiteX0" fmla="*/ 558527 w 558527"/>
              <a:gd name="connsiteY0" fmla="*/ 0 h 755019"/>
              <a:gd name="connsiteX1" fmla="*/ 558527 w 558527"/>
              <a:gd name="connsiteY1" fmla="*/ 525460 h 755019"/>
              <a:gd name="connsiteX2" fmla="*/ 279263 w 558527"/>
              <a:gd name="connsiteY2" fmla="*/ 755019 h 755019"/>
              <a:gd name="connsiteX3" fmla="*/ 0 w 558527"/>
              <a:gd name="connsiteY3" fmla="*/ 525460 h 755019"/>
              <a:gd name="connsiteX4" fmla="*/ 0 w 558527"/>
              <a:gd name="connsiteY4" fmla="*/ 0 h 755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755019">
                <a:moveTo>
                  <a:pt x="558527" y="0"/>
                </a:moveTo>
                <a:lnTo>
                  <a:pt x="558527" y="525460"/>
                </a:lnTo>
                <a:lnTo>
                  <a:pt x="279263" y="755019"/>
                </a:lnTo>
                <a:lnTo>
                  <a:pt x="0" y="525460"/>
                </a:lnTo>
                <a:lnTo>
                  <a:pt x="0" y="0"/>
                </a:lnTo>
                <a:close/>
              </a:path>
            </a:pathLst>
          </a:custGeom>
          <a:pattFill prst="pct75">
            <a:fgClr>
              <a:srgbClr val="13233B"/>
            </a:fgClr>
            <a:bgClr>
              <a:srgbClr val="506081"/>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sz="3600">
              <a:solidFill>
                <a:prstClr val="white"/>
              </a:solidFill>
              <a:latin typeface="微软雅黑" panose="020B0503020204020204" pitchFamily="34" charset="-122"/>
              <a:ea typeface="微软雅黑" panose="020B0503020204020204" pitchFamily="34" charset="-122"/>
            </a:endParaRPr>
          </a:p>
        </p:txBody>
      </p:sp>
      <p:sp>
        <p:nvSpPr>
          <p:cNvPr id="3" name="自由: 形状 31"/>
          <p:cNvSpPr/>
          <p:nvPr userDrawn="1"/>
        </p:nvSpPr>
        <p:spPr>
          <a:xfrm rot="16200000">
            <a:off x="4766" y="332578"/>
            <a:ext cx="558527" cy="568058"/>
          </a:xfrm>
          <a:custGeom>
            <a:avLst/>
            <a:gdLst>
              <a:gd name="connsiteX0" fmla="*/ 558527 w 558527"/>
              <a:gd name="connsiteY0" fmla="*/ 0 h 568058"/>
              <a:gd name="connsiteX1" fmla="*/ 558527 w 558527"/>
              <a:gd name="connsiteY1" fmla="*/ 338499 h 568058"/>
              <a:gd name="connsiteX2" fmla="*/ 279263 w 558527"/>
              <a:gd name="connsiteY2" fmla="*/ 568058 h 568058"/>
              <a:gd name="connsiteX3" fmla="*/ 0 w 558527"/>
              <a:gd name="connsiteY3" fmla="*/ 338499 h 568058"/>
              <a:gd name="connsiteX4" fmla="*/ 0 w 558527"/>
              <a:gd name="connsiteY4" fmla="*/ 0 h 568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568058">
                <a:moveTo>
                  <a:pt x="558527" y="0"/>
                </a:moveTo>
                <a:lnTo>
                  <a:pt x="558527" y="338499"/>
                </a:lnTo>
                <a:lnTo>
                  <a:pt x="279263" y="568058"/>
                </a:lnTo>
                <a:lnTo>
                  <a:pt x="0" y="338499"/>
                </a:lnTo>
                <a:lnTo>
                  <a:pt x="0" y="0"/>
                </a:lnTo>
                <a:close/>
              </a:path>
            </a:pathLst>
          </a:custGeom>
          <a:pattFill prst="pct70">
            <a:fgClr>
              <a:srgbClr val="C61027"/>
            </a:fgClr>
            <a:bgClr>
              <a:srgbClr val="E76278"/>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solidFill>
                <a:prstClr val="white"/>
              </a:solidFill>
            </a:endParaRPr>
          </a:p>
        </p:txBody>
      </p:sp>
    </p:spTree>
  </p:cSld>
  <p:clrMapOvr>
    <a:masterClrMapping/>
  </p:clrMapOvr>
  <p:transition spd="slow" advClick="0" advTm="4000">
    <p:wip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自由: 形状 32"/>
          <p:cNvSpPr/>
          <p:nvPr userDrawn="1"/>
        </p:nvSpPr>
        <p:spPr>
          <a:xfrm rot="16200000">
            <a:off x="98246" y="239098"/>
            <a:ext cx="558527" cy="755019"/>
          </a:xfrm>
          <a:custGeom>
            <a:avLst/>
            <a:gdLst>
              <a:gd name="connsiteX0" fmla="*/ 558527 w 558527"/>
              <a:gd name="connsiteY0" fmla="*/ 0 h 755019"/>
              <a:gd name="connsiteX1" fmla="*/ 558527 w 558527"/>
              <a:gd name="connsiteY1" fmla="*/ 525460 h 755019"/>
              <a:gd name="connsiteX2" fmla="*/ 279263 w 558527"/>
              <a:gd name="connsiteY2" fmla="*/ 755019 h 755019"/>
              <a:gd name="connsiteX3" fmla="*/ 0 w 558527"/>
              <a:gd name="connsiteY3" fmla="*/ 525460 h 755019"/>
              <a:gd name="connsiteX4" fmla="*/ 0 w 558527"/>
              <a:gd name="connsiteY4" fmla="*/ 0 h 755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755019">
                <a:moveTo>
                  <a:pt x="558527" y="0"/>
                </a:moveTo>
                <a:lnTo>
                  <a:pt x="558527" y="525460"/>
                </a:lnTo>
                <a:lnTo>
                  <a:pt x="279263" y="755019"/>
                </a:lnTo>
                <a:lnTo>
                  <a:pt x="0" y="525460"/>
                </a:lnTo>
                <a:lnTo>
                  <a:pt x="0" y="0"/>
                </a:lnTo>
                <a:close/>
              </a:path>
            </a:pathLst>
          </a:custGeom>
          <a:pattFill prst="pct75">
            <a:fgClr>
              <a:srgbClr val="13233B"/>
            </a:fgClr>
            <a:bgClr>
              <a:srgbClr val="506081"/>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sz="3600">
              <a:solidFill>
                <a:prstClr val="white"/>
              </a:solidFill>
              <a:latin typeface="微软雅黑" panose="020B0503020204020204" pitchFamily="34" charset="-122"/>
              <a:ea typeface="微软雅黑" panose="020B0503020204020204" pitchFamily="34" charset="-122"/>
            </a:endParaRPr>
          </a:p>
        </p:txBody>
      </p:sp>
      <p:sp>
        <p:nvSpPr>
          <p:cNvPr id="4" name="自由: 形状 31"/>
          <p:cNvSpPr/>
          <p:nvPr userDrawn="1"/>
        </p:nvSpPr>
        <p:spPr>
          <a:xfrm rot="16200000">
            <a:off x="4766" y="332578"/>
            <a:ext cx="558527" cy="568058"/>
          </a:xfrm>
          <a:custGeom>
            <a:avLst/>
            <a:gdLst>
              <a:gd name="connsiteX0" fmla="*/ 558527 w 558527"/>
              <a:gd name="connsiteY0" fmla="*/ 0 h 568058"/>
              <a:gd name="connsiteX1" fmla="*/ 558527 w 558527"/>
              <a:gd name="connsiteY1" fmla="*/ 338499 h 568058"/>
              <a:gd name="connsiteX2" fmla="*/ 279263 w 558527"/>
              <a:gd name="connsiteY2" fmla="*/ 568058 h 568058"/>
              <a:gd name="connsiteX3" fmla="*/ 0 w 558527"/>
              <a:gd name="connsiteY3" fmla="*/ 338499 h 568058"/>
              <a:gd name="connsiteX4" fmla="*/ 0 w 558527"/>
              <a:gd name="connsiteY4" fmla="*/ 0 h 568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568058">
                <a:moveTo>
                  <a:pt x="558527" y="0"/>
                </a:moveTo>
                <a:lnTo>
                  <a:pt x="558527" y="338499"/>
                </a:lnTo>
                <a:lnTo>
                  <a:pt x="279263" y="568058"/>
                </a:lnTo>
                <a:lnTo>
                  <a:pt x="0" y="338499"/>
                </a:lnTo>
                <a:lnTo>
                  <a:pt x="0" y="0"/>
                </a:lnTo>
                <a:close/>
              </a:path>
            </a:pathLst>
          </a:custGeom>
          <a:pattFill prst="pct70">
            <a:fgClr>
              <a:srgbClr val="C61027"/>
            </a:fgClr>
            <a:bgClr>
              <a:srgbClr val="E76278"/>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solidFill>
                <a:prstClr val="white"/>
              </a:solidFill>
            </a:endParaRPr>
          </a:p>
        </p:txBody>
      </p:sp>
    </p:spTree>
  </p:cSld>
  <p:clrMapOvr>
    <a:masterClrMapping/>
  </p:clrMapOvr>
  <p:transition spd="slow" advClick="0" advTm="4000">
    <p:wip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5" name="文本占位符 7"/>
          <p:cNvSpPr>
            <a:spLocks noGrp="1"/>
          </p:cNvSpPr>
          <p:nvPr>
            <p:ph type="body" sz="quarter" idx="13" hasCustomPrompt="1"/>
          </p:nvPr>
        </p:nvSpPr>
        <p:spPr>
          <a:xfrm>
            <a:off x="811579" y="337344"/>
            <a:ext cx="7886700" cy="431800"/>
          </a:xfrm>
          <a:prstGeom prst="rect">
            <a:avLst/>
          </a:prstGeom>
        </p:spPr>
        <p:txBody>
          <a:bodyPr>
            <a:noAutofit/>
          </a:bodyPr>
          <a:lstStyle>
            <a:lvl1pPr marL="0" indent="0" algn="l">
              <a:buNone/>
              <a:defRPr sz="1800" b="0">
                <a:solidFill>
                  <a:schemeClr val="accent1"/>
                </a:solidFill>
                <a:latin typeface="微软雅黑" panose="020B0503020204020204" pitchFamily="34" charset="-122"/>
                <a:ea typeface="微软雅黑" panose="020B0503020204020204" pitchFamily="34" charset="-122"/>
              </a:defRPr>
            </a:lvl1pPr>
          </a:lstStyle>
          <a:p>
            <a:pPr lvl="0"/>
            <a:r>
              <a:rPr lang="zh-CN" altLang="en-US" dirty="0"/>
              <a:t>编辑母版文本样式</a:t>
            </a:r>
            <a:endParaRPr lang="zh-CN" altLang="en-US" dirty="0"/>
          </a:p>
        </p:txBody>
      </p:sp>
      <p:sp>
        <p:nvSpPr>
          <p:cNvPr id="6" name="文本占位符 7"/>
          <p:cNvSpPr>
            <a:spLocks noGrp="1"/>
          </p:cNvSpPr>
          <p:nvPr>
            <p:ph type="body" sz="quarter" idx="14" hasCustomPrompt="1"/>
          </p:nvPr>
        </p:nvSpPr>
        <p:spPr>
          <a:xfrm>
            <a:off x="811579" y="616744"/>
            <a:ext cx="7886700" cy="304800"/>
          </a:xfrm>
          <a:prstGeom prst="rect">
            <a:avLst/>
          </a:prstGeom>
        </p:spPr>
        <p:txBody>
          <a:bodyPr>
            <a:normAutofit/>
          </a:bodyPr>
          <a:lstStyle>
            <a:lvl1pPr marL="0" indent="0" algn="l">
              <a:buNone/>
              <a:defRPr sz="1100">
                <a:solidFill>
                  <a:schemeClr val="tx1">
                    <a:lumMod val="50000"/>
                    <a:lumOff val="50000"/>
                  </a:schemeClr>
                </a:solidFill>
                <a:latin typeface="华文细黑" panose="02010600040101010101" pitchFamily="2" charset="-122"/>
                <a:ea typeface="华文细黑" panose="02010600040101010101" pitchFamily="2" charset="-122"/>
              </a:defRPr>
            </a:lvl1pPr>
          </a:lstStyle>
          <a:p>
            <a:pPr lvl="0"/>
            <a:r>
              <a:rPr lang="zh-CN" altLang="en-US" dirty="0"/>
              <a:t>编辑母版文本样式</a:t>
            </a:r>
            <a:endParaRPr lang="zh-CN" altLang="en-US" dirty="0"/>
          </a:p>
        </p:txBody>
      </p:sp>
      <p:sp>
        <p:nvSpPr>
          <p:cNvPr id="20" name="文本框 19"/>
          <p:cNvSpPr txBox="1"/>
          <p:nvPr userDrawn="1"/>
        </p:nvSpPr>
        <p:spPr>
          <a:xfrm>
            <a:off x="11270629" y="428110"/>
            <a:ext cx="468000" cy="369332"/>
          </a:xfrm>
          <a:prstGeom prst="rect">
            <a:avLst/>
          </a:prstGeom>
          <a:noFill/>
        </p:spPr>
        <p:txBody>
          <a:bodyPr wrap="square" rtlCol="0" anchor="ctr">
            <a:spAutoFit/>
          </a:bodyPr>
          <a:lstStyle/>
          <a:p>
            <a:pPr algn="ctr"/>
            <a:fld id="{EFCBF77D-F46E-4259-B383-244069B4E4DB}" type="slidenum">
              <a:rPr lang="zh-CN" altLang="en-US" smtClean="0">
                <a:solidFill>
                  <a:schemeClr val="bg1">
                    <a:lumMod val="85000"/>
                  </a:schemeClr>
                </a:solidFill>
                <a:latin typeface="华文细黑" panose="02010600040101010101" pitchFamily="2" charset="-122"/>
                <a:ea typeface="华文细黑" panose="02010600040101010101" pitchFamily="2" charset="-122"/>
              </a:rPr>
            </a:fld>
            <a:endParaRPr lang="zh-CN" altLang="en-US" dirty="0">
              <a:solidFill>
                <a:schemeClr val="bg1">
                  <a:lumMod val="85000"/>
                </a:schemeClr>
              </a:solidFill>
              <a:latin typeface="华文细黑" panose="02010600040101010101" pitchFamily="2" charset="-122"/>
              <a:ea typeface="华文细黑" panose="02010600040101010101" pitchFamily="2" charset="-122"/>
            </a:endParaRPr>
          </a:p>
        </p:txBody>
      </p:sp>
      <p:sp>
        <p:nvSpPr>
          <p:cNvPr id="7" name="自由: 形状 32"/>
          <p:cNvSpPr/>
          <p:nvPr userDrawn="1"/>
        </p:nvSpPr>
        <p:spPr>
          <a:xfrm rot="16200000">
            <a:off x="98246" y="239098"/>
            <a:ext cx="558527" cy="755019"/>
          </a:xfrm>
          <a:custGeom>
            <a:avLst/>
            <a:gdLst>
              <a:gd name="connsiteX0" fmla="*/ 558527 w 558527"/>
              <a:gd name="connsiteY0" fmla="*/ 0 h 755019"/>
              <a:gd name="connsiteX1" fmla="*/ 558527 w 558527"/>
              <a:gd name="connsiteY1" fmla="*/ 525460 h 755019"/>
              <a:gd name="connsiteX2" fmla="*/ 279263 w 558527"/>
              <a:gd name="connsiteY2" fmla="*/ 755019 h 755019"/>
              <a:gd name="connsiteX3" fmla="*/ 0 w 558527"/>
              <a:gd name="connsiteY3" fmla="*/ 525460 h 755019"/>
              <a:gd name="connsiteX4" fmla="*/ 0 w 558527"/>
              <a:gd name="connsiteY4" fmla="*/ 0 h 755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755019">
                <a:moveTo>
                  <a:pt x="558527" y="0"/>
                </a:moveTo>
                <a:lnTo>
                  <a:pt x="558527" y="525460"/>
                </a:lnTo>
                <a:lnTo>
                  <a:pt x="279263" y="755019"/>
                </a:lnTo>
                <a:lnTo>
                  <a:pt x="0" y="525460"/>
                </a:lnTo>
                <a:lnTo>
                  <a:pt x="0" y="0"/>
                </a:lnTo>
                <a:close/>
              </a:path>
            </a:pathLst>
          </a:custGeom>
          <a:pattFill prst="pct75">
            <a:fgClr>
              <a:srgbClr val="13233B"/>
            </a:fgClr>
            <a:bgClr>
              <a:srgbClr val="506081"/>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sz="3600">
              <a:solidFill>
                <a:prstClr val="white"/>
              </a:solidFill>
              <a:latin typeface="微软雅黑" panose="020B0503020204020204" pitchFamily="34" charset="-122"/>
              <a:ea typeface="微软雅黑" panose="020B0503020204020204" pitchFamily="34" charset="-122"/>
            </a:endParaRPr>
          </a:p>
        </p:txBody>
      </p:sp>
      <p:sp>
        <p:nvSpPr>
          <p:cNvPr id="8" name="自由: 形状 31"/>
          <p:cNvSpPr/>
          <p:nvPr userDrawn="1"/>
        </p:nvSpPr>
        <p:spPr>
          <a:xfrm rot="16200000">
            <a:off x="4766" y="332578"/>
            <a:ext cx="558527" cy="568058"/>
          </a:xfrm>
          <a:custGeom>
            <a:avLst/>
            <a:gdLst>
              <a:gd name="connsiteX0" fmla="*/ 558527 w 558527"/>
              <a:gd name="connsiteY0" fmla="*/ 0 h 568058"/>
              <a:gd name="connsiteX1" fmla="*/ 558527 w 558527"/>
              <a:gd name="connsiteY1" fmla="*/ 338499 h 568058"/>
              <a:gd name="connsiteX2" fmla="*/ 279263 w 558527"/>
              <a:gd name="connsiteY2" fmla="*/ 568058 h 568058"/>
              <a:gd name="connsiteX3" fmla="*/ 0 w 558527"/>
              <a:gd name="connsiteY3" fmla="*/ 338499 h 568058"/>
              <a:gd name="connsiteX4" fmla="*/ 0 w 558527"/>
              <a:gd name="connsiteY4" fmla="*/ 0 h 568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568058">
                <a:moveTo>
                  <a:pt x="558527" y="0"/>
                </a:moveTo>
                <a:lnTo>
                  <a:pt x="558527" y="338499"/>
                </a:lnTo>
                <a:lnTo>
                  <a:pt x="279263" y="568058"/>
                </a:lnTo>
                <a:lnTo>
                  <a:pt x="0" y="338499"/>
                </a:lnTo>
                <a:lnTo>
                  <a:pt x="0" y="0"/>
                </a:lnTo>
                <a:close/>
              </a:path>
            </a:pathLst>
          </a:custGeom>
          <a:pattFill prst="pct70">
            <a:fgClr>
              <a:srgbClr val="C61027"/>
            </a:fgClr>
            <a:bgClr>
              <a:srgbClr val="E76278"/>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solidFill>
                <a:prstClr val="white"/>
              </a:solidFill>
            </a:endParaRPr>
          </a:p>
        </p:txBody>
      </p:sp>
    </p:spTree>
  </p:cSld>
  <p:clrMapOvr>
    <a:masterClrMapping/>
  </p:clrMapOvr>
  <p:transition spd="slow" advClick="0" advTm="4000">
    <p:wip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自由: 形状 32"/>
          <p:cNvSpPr/>
          <p:nvPr userDrawn="1"/>
        </p:nvSpPr>
        <p:spPr>
          <a:xfrm rot="16200000">
            <a:off x="98246" y="239098"/>
            <a:ext cx="558527" cy="755019"/>
          </a:xfrm>
          <a:custGeom>
            <a:avLst/>
            <a:gdLst>
              <a:gd name="connsiteX0" fmla="*/ 558527 w 558527"/>
              <a:gd name="connsiteY0" fmla="*/ 0 h 755019"/>
              <a:gd name="connsiteX1" fmla="*/ 558527 w 558527"/>
              <a:gd name="connsiteY1" fmla="*/ 525460 h 755019"/>
              <a:gd name="connsiteX2" fmla="*/ 279263 w 558527"/>
              <a:gd name="connsiteY2" fmla="*/ 755019 h 755019"/>
              <a:gd name="connsiteX3" fmla="*/ 0 w 558527"/>
              <a:gd name="connsiteY3" fmla="*/ 525460 h 755019"/>
              <a:gd name="connsiteX4" fmla="*/ 0 w 558527"/>
              <a:gd name="connsiteY4" fmla="*/ 0 h 755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755019">
                <a:moveTo>
                  <a:pt x="558527" y="0"/>
                </a:moveTo>
                <a:lnTo>
                  <a:pt x="558527" y="525460"/>
                </a:lnTo>
                <a:lnTo>
                  <a:pt x="279263" y="755019"/>
                </a:lnTo>
                <a:lnTo>
                  <a:pt x="0" y="525460"/>
                </a:lnTo>
                <a:lnTo>
                  <a:pt x="0" y="0"/>
                </a:lnTo>
                <a:close/>
              </a:path>
            </a:pathLst>
          </a:custGeom>
          <a:pattFill prst="pct75">
            <a:fgClr>
              <a:srgbClr val="13233B"/>
            </a:fgClr>
            <a:bgClr>
              <a:srgbClr val="506081"/>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sz="3600">
              <a:solidFill>
                <a:prstClr val="white"/>
              </a:solidFill>
              <a:latin typeface="微软雅黑" panose="020B0503020204020204" pitchFamily="34" charset="-122"/>
              <a:ea typeface="微软雅黑" panose="020B0503020204020204" pitchFamily="34" charset="-122"/>
            </a:endParaRPr>
          </a:p>
        </p:txBody>
      </p:sp>
      <p:sp>
        <p:nvSpPr>
          <p:cNvPr id="6" name="自由: 形状 31"/>
          <p:cNvSpPr/>
          <p:nvPr userDrawn="1"/>
        </p:nvSpPr>
        <p:spPr>
          <a:xfrm rot="16200000">
            <a:off x="4766" y="332578"/>
            <a:ext cx="558527" cy="568058"/>
          </a:xfrm>
          <a:custGeom>
            <a:avLst/>
            <a:gdLst>
              <a:gd name="connsiteX0" fmla="*/ 558527 w 558527"/>
              <a:gd name="connsiteY0" fmla="*/ 0 h 568058"/>
              <a:gd name="connsiteX1" fmla="*/ 558527 w 558527"/>
              <a:gd name="connsiteY1" fmla="*/ 338499 h 568058"/>
              <a:gd name="connsiteX2" fmla="*/ 279263 w 558527"/>
              <a:gd name="connsiteY2" fmla="*/ 568058 h 568058"/>
              <a:gd name="connsiteX3" fmla="*/ 0 w 558527"/>
              <a:gd name="connsiteY3" fmla="*/ 338499 h 568058"/>
              <a:gd name="connsiteX4" fmla="*/ 0 w 558527"/>
              <a:gd name="connsiteY4" fmla="*/ 0 h 568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568058">
                <a:moveTo>
                  <a:pt x="558527" y="0"/>
                </a:moveTo>
                <a:lnTo>
                  <a:pt x="558527" y="338499"/>
                </a:lnTo>
                <a:lnTo>
                  <a:pt x="279263" y="568058"/>
                </a:lnTo>
                <a:lnTo>
                  <a:pt x="0" y="338499"/>
                </a:lnTo>
                <a:lnTo>
                  <a:pt x="0" y="0"/>
                </a:lnTo>
                <a:close/>
              </a:path>
            </a:pathLst>
          </a:custGeom>
          <a:pattFill prst="pct70">
            <a:fgClr>
              <a:srgbClr val="C61027"/>
            </a:fgClr>
            <a:bgClr>
              <a:srgbClr val="E76278"/>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solidFill>
                <a:prstClr val="white"/>
              </a:solidFill>
            </a:endParaRPr>
          </a:p>
        </p:txBody>
      </p:sp>
    </p:spTree>
  </p:cSld>
  <p:clrMapOvr>
    <a:masterClrMapping/>
  </p:clrMapOvr>
  <p:transition spd="slow" advClick="0" advTm="4000">
    <p:wip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自由: 形状 32"/>
          <p:cNvSpPr/>
          <p:nvPr userDrawn="1"/>
        </p:nvSpPr>
        <p:spPr>
          <a:xfrm rot="16200000">
            <a:off x="98246" y="239098"/>
            <a:ext cx="558527" cy="755019"/>
          </a:xfrm>
          <a:custGeom>
            <a:avLst/>
            <a:gdLst>
              <a:gd name="connsiteX0" fmla="*/ 558527 w 558527"/>
              <a:gd name="connsiteY0" fmla="*/ 0 h 755019"/>
              <a:gd name="connsiteX1" fmla="*/ 558527 w 558527"/>
              <a:gd name="connsiteY1" fmla="*/ 525460 h 755019"/>
              <a:gd name="connsiteX2" fmla="*/ 279263 w 558527"/>
              <a:gd name="connsiteY2" fmla="*/ 755019 h 755019"/>
              <a:gd name="connsiteX3" fmla="*/ 0 w 558527"/>
              <a:gd name="connsiteY3" fmla="*/ 525460 h 755019"/>
              <a:gd name="connsiteX4" fmla="*/ 0 w 558527"/>
              <a:gd name="connsiteY4" fmla="*/ 0 h 755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755019">
                <a:moveTo>
                  <a:pt x="558527" y="0"/>
                </a:moveTo>
                <a:lnTo>
                  <a:pt x="558527" y="525460"/>
                </a:lnTo>
                <a:lnTo>
                  <a:pt x="279263" y="755019"/>
                </a:lnTo>
                <a:lnTo>
                  <a:pt x="0" y="525460"/>
                </a:lnTo>
                <a:lnTo>
                  <a:pt x="0" y="0"/>
                </a:lnTo>
                <a:close/>
              </a:path>
            </a:pathLst>
          </a:custGeom>
          <a:pattFill prst="pct75">
            <a:fgClr>
              <a:srgbClr val="13233B"/>
            </a:fgClr>
            <a:bgClr>
              <a:srgbClr val="506081"/>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sz="3600">
              <a:solidFill>
                <a:prstClr val="white"/>
              </a:solidFill>
              <a:latin typeface="微软雅黑" panose="020B0503020204020204" pitchFamily="34" charset="-122"/>
              <a:ea typeface="微软雅黑" panose="020B0503020204020204" pitchFamily="34" charset="-122"/>
            </a:endParaRPr>
          </a:p>
        </p:txBody>
      </p:sp>
      <p:sp>
        <p:nvSpPr>
          <p:cNvPr id="6" name="自由: 形状 31"/>
          <p:cNvSpPr/>
          <p:nvPr userDrawn="1"/>
        </p:nvSpPr>
        <p:spPr>
          <a:xfrm rot="16200000">
            <a:off x="4766" y="332578"/>
            <a:ext cx="558527" cy="568058"/>
          </a:xfrm>
          <a:custGeom>
            <a:avLst/>
            <a:gdLst>
              <a:gd name="connsiteX0" fmla="*/ 558527 w 558527"/>
              <a:gd name="connsiteY0" fmla="*/ 0 h 568058"/>
              <a:gd name="connsiteX1" fmla="*/ 558527 w 558527"/>
              <a:gd name="connsiteY1" fmla="*/ 338499 h 568058"/>
              <a:gd name="connsiteX2" fmla="*/ 279263 w 558527"/>
              <a:gd name="connsiteY2" fmla="*/ 568058 h 568058"/>
              <a:gd name="connsiteX3" fmla="*/ 0 w 558527"/>
              <a:gd name="connsiteY3" fmla="*/ 338499 h 568058"/>
              <a:gd name="connsiteX4" fmla="*/ 0 w 558527"/>
              <a:gd name="connsiteY4" fmla="*/ 0 h 568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568058">
                <a:moveTo>
                  <a:pt x="558527" y="0"/>
                </a:moveTo>
                <a:lnTo>
                  <a:pt x="558527" y="338499"/>
                </a:lnTo>
                <a:lnTo>
                  <a:pt x="279263" y="568058"/>
                </a:lnTo>
                <a:lnTo>
                  <a:pt x="0" y="338499"/>
                </a:lnTo>
                <a:lnTo>
                  <a:pt x="0" y="0"/>
                </a:lnTo>
                <a:close/>
              </a:path>
            </a:pathLst>
          </a:custGeom>
          <a:pattFill prst="pct70">
            <a:fgClr>
              <a:srgbClr val="C61027"/>
            </a:fgClr>
            <a:bgClr>
              <a:srgbClr val="E76278"/>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solidFill>
                <a:prstClr val="white"/>
              </a:solidFill>
            </a:endParaRPr>
          </a:p>
        </p:txBody>
      </p:sp>
    </p:spTree>
  </p:cSld>
  <p:clrMapOvr>
    <a:masterClrMapping/>
  </p:clrMapOvr>
  <p:transition spd="slow" advClick="0" advTm="4000">
    <p:wip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BF4D9"/>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advClick="0" advTm="4000">
    <p:wipe/>
  </p:transition>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tags" Target="../tags/tag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25.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2.xml"/><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30.png"/></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2.xml"/><Relationship Id="rId4" Type="http://schemas.openxmlformats.org/officeDocument/2006/relationships/image" Target="../media/image36.png"/><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image" Target="../media/image33.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38.png"/><Relationship Id="rId1" Type="http://schemas.openxmlformats.org/officeDocument/2006/relationships/image" Target="../media/image37.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39.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1.png"/></Relationships>
</file>

<file path=ppt/slides/_rels/slide2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5.png"/><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image" Target="../media/image42.png"/></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image" Target="../media/image46.png"/></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image" Target="../media/image49.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2.png"/><Relationship Id="rId1" Type="http://schemas.openxmlformats.org/officeDocument/2006/relationships/tags" Target="../tags/tag2.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3.png"/><Relationship Id="rId1" Type="http://schemas.openxmlformats.org/officeDocument/2006/relationships/tags" Target="../tags/tag3.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4.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5.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2.xml"/><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7402" cy="6858000"/>
          </a:xfrm>
          <a:prstGeom prst="rect">
            <a:avLst/>
          </a:prstGeom>
          <a:solidFill>
            <a:srgbClr val="1C2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prstClr val="white"/>
              </a:solidFill>
              <a:latin typeface="微软雅黑" panose="020B0503020204020204" pitchFamily="34" charset="-122"/>
              <a:ea typeface="微软雅黑" panose="020B0503020204020204" pitchFamily="34" charset="-122"/>
            </a:endParaRPr>
          </a:p>
        </p:txBody>
      </p:sp>
      <p:sp>
        <p:nvSpPr>
          <p:cNvPr id="3" name="自由: 形状 58"/>
          <p:cNvSpPr/>
          <p:nvPr/>
        </p:nvSpPr>
        <p:spPr bwMode="auto">
          <a:xfrm>
            <a:off x="0" y="5378624"/>
            <a:ext cx="12192000" cy="1495763"/>
          </a:xfrm>
          <a:custGeom>
            <a:avLst/>
            <a:gdLst>
              <a:gd name="connsiteX0" fmla="*/ 12192000 w 12192000"/>
              <a:gd name="connsiteY0" fmla="*/ 0 h 1495763"/>
              <a:gd name="connsiteX1" fmla="*/ 12192000 w 12192000"/>
              <a:gd name="connsiteY1" fmla="*/ 1377707 h 1495763"/>
              <a:gd name="connsiteX2" fmla="*/ 12192000 w 12192000"/>
              <a:gd name="connsiteY2" fmla="*/ 1495763 h 1495763"/>
              <a:gd name="connsiteX3" fmla="*/ 0 w 12192000"/>
              <a:gd name="connsiteY3" fmla="*/ 1495763 h 1495763"/>
              <a:gd name="connsiteX4" fmla="*/ 0 w 12192000"/>
              <a:gd name="connsiteY4" fmla="*/ 1418386 h 1495763"/>
              <a:gd name="connsiteX5" fmla="*/ 0 w 12192000"/>
              <a:gd name="connsiteY5" fmla="*/ 147020 h 1495763"/>
              <a:gd name="connsiteX6" fmla="*/ 5889320 w 12192000"/>
              <a:gd name="connsiteY6" fmla="*/ 1061100 h 1495763"/>
              <a:gd name="connsiteX7" fmla="*/ 12192000 w 12192000"/>
              <a:gd name="connsiteY7" fmla="*/ 0 h 1495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495763">
                <a:moveTo>
                  <a:pt x="12192000" y="0"/>
                </a:moveTo>
                <a:cubicBezTo>
                  <a:pt x="12192000" y="0"/>
                  <a:pt x="12192000" y="0"/>
                  <a:pt x="12192000" y="1377707"/>
                </a:cubicBezTo>
                <a:lnTo>
                  <a:pt x="12192000" y="1495763"/>
                </a:lnTo>
                <a:lnTo>
                  <a:pt x="0" y="1495763"/>
                </a:lnTo>
                <a:lnTo>
                  <a:pt x="0" y="1418386"/>
                </a:lnTo>
                <a:cubicBezTo>
                  <a:pt x="0" y="1078954"/>
                  <a:pt x="0" y="661190"/>
                  <a:pt x="0" y="147020"/>
                </a:cubicBezTo>
                <a:cubicBezTo>
                  <a:pt x="1794070" y="757472"/>
                  <a:pt x="3758597" y="1061100"/>
                  <a:pt x="5889320" y="1061100"/>
                </a:cubicBezTo>
                <a:cubicBezTo>
                  <a:pt x="8186240" y="1061100"/>
                  <a:pt x="10287133" y="706335"/>
                  <a:pt x="1219200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4" name="Freeform 27"/>
          <p:cNvSpPr/>
          <p:nvPr/>
        </p:nvSpPr>
        <p:spPr bwMode="auto">
          <a:xfrm>
            <a:off x="0" y="4558254"/>
            <a:ext cx="12192000" cy="1780219"/>
          </a:xfrm>
          <a:custGeom>
            <a:avLst/>
            <a:gdLst/>
            <a:ahLst/>
            <a:cxnLst>
              <a:cxn ang="0">
                <a:pos x="2861" y="225"/>
              </a:cxn>
              <a:cxn ang="0">
                <a:pos x="2861" y="0"/>
              </a:cxn>
              <a:cxn ang="0">
                <a:pos x="1415" y="516"/>
              </a:cxn>
              <a:cxn ang="0">
                <a:pos x="0" y="25"/>
              </a:cxn>
              <a:cxn ang="0">
                <a:pos x="0" y="271"/>
              </a:cxn>
              <a:cxn ang="0">
                <a:pos x="1382" y="557"/>
              </a:cxn>
              <a:cxn ang="0">
                <a:pos x="2861" y="225"/>
              </a:cxn>
            </a:cxnLst>
            <a:rect l="0" t="0" r="r" b="b"/>
            <a:pathLst>
              <a:path w="2861" h="557">
                <a:moveTo>
                  <a:pt x="2861" y="225"/>
                </a:moveTo>
                <a:cubicBezTo>
                  <a:pt x="2861" y="0"/>
                  <a:pt x="2861" y="0"/>
                  <a:pt x="2861" y="0"/>
                </a:cubicBezTo>
                <a:cubicBezTo>
                  <a:pt x="2436" y="344"/>
                  <a:pt x="1954" y="516"/>
                  <a:pt x="1415" y="516"/>
                </a:cubicBezTo>
                <a:cubicBezTo>
                  <a:pt x="889" y="516"/>
                  <a:pt x="417" y="352"/>
                  <a:pt x="0" y="25"/>
                </a:cubicBezTo>
                <a:cubicBezTo>
                  <a:pt x="0" y="271"/>
                  <a:pt x="0" y="271"/>
                  <a:pt x="0" y="271"/>
                </a:cubicBezTo>
                <a:cubicBezTo>
                  <a:pt x="421" y="462"/>
                  <a:pt x="882" y="557"/>
                  <a:pt x="1382" y="557"/>
                </a:cubicBezTo>
                <a:cubicBezTo>
                  <a:pt x="1921" y="557"/>
                  <a:pt x="2414" y="446"/>
                  <a:pt x="2861" y="225"/>
                </a:cubicBezTo>
                <a:close/>
              </a:path>
            </a:pathLst>
          </a:custGeom>
          <a:pattFill prst="pct70">
            <a:fgClr>
              <a:srgbClr val="C61027"/>
            </a:fgClr>
            <a:bgClr>
              <a:srgbClr val="E76278"/>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5" name="Freeform 28"/>
          <p:cNvSpPr/>
          <p:nvPr/>
        </p:nvSpPr>
        <p:spPr bwMode="auto">
          <a:xfrm>
            <a:off x="0" y="5250170"/>
            <a:ext cx="12192000" cy="1188944"/>
          </a:xfrm>
          <a:custGeom>
            <a:avLst/>
            <a:gdLst/>
            <a:ahLst/>
            <a:cxnLst>
              <a:cxn ang="0">
                <a:pos x="2861" y="40"/>
              </a:cxn>
              <a:cxn ang="0">
                <a:pos x="2861" y="0"/>
              </a:cxn>
              <a:cxn ang="0">
                <a:pos x="1382" y="332"/>
              </a:cxn>
              <a:cxn ang="0">
                <a:pos x="0" y="46"/>
              </a:cxn>
              <a:cxn ang="0">
                <a:pos x="0" y="86"/>
              </a:cxn>
              <a:cxn ang="0">
                <a:pos x="1382" y="372"/>
              </a:cxn>
              <a:cxn ang="0">
                <a:pos x="2861" y="40"/>
              </a:cxn>
            </a:cxnLst>
            <a:rect l="0" t="0" r="r" b="b"/>
            <a:pathLst>
              <a:path w="2861" h="372">
                <a:moveTo>
                  <a:pt x="2861" y="40"/>
                </a:moveTo>
                <a:cubicBezTo>
                  <a:pt x="2861" y="0"/>
                  <a:pt x="2861" y="0"/>
                  <a:pt x="2861" y="0"/>
                </a:cubicBezTo>
                <a:cubicBezTo>
                  <a:pt x="2414" y="221"/>
                  <a:pt x="1921" y="332"/>
                  <a:pt x="1382" y="332"/>
                </a:cubicBezTo>
                <a:cubicBezTo>
                  <a:pt x="882" y="332"/>
                  <a:pt x="421" y="237"/>
                  <a:pt x="0" y="46"/>
                </a:cubicBezTo>
                <a:cubicBezTo>
                  <a:pt x="0" y="86"/>
                  <a:pt x="0" y="86"/>
                  <a:pt x="0" y="86"/>
                </a:cubicBezTo>
                <a:cubicBezTo>
                  <a:pt x="421" y="277"/>
                  <a:pt x="882" y="372"/>
                  <a:pt x="1382" y="372"/>
                </a:cubicBezTo>
                <a:cubicBezTo>
                  <a:pt x="1921" y="372"/>
                  <a:pt x="2414" y="261"/>
                  <a:pt x="2861" y="40"/>
                </a:cubicBezTo>
                <a:close/>
              </a:path>
            </a:pathLst>
          </a:custGeom>
          <a:pattFill prst="pct75">
            <a:fgClr>
              <a:srgbClr val="FBF4D9"/>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6" name="原创设计师QQ598969553               _2"/>
          <p:cNvSpPr/>
          <p:nvPr/>
        </p:nvSpPr>
        <p:spPr>
          <a:xfrm>
            <a:off x="1275762" y="2428650"/>
            <a:ext cx="9315791" cy="1014730"/>
          </a:xfrm>
          <a:prstGeom prst="rect">
            <a:avLst/>
          </a:prstGeom>
          <a:noFill/>
        </p:spPr>
        <p:txBody>
          <a:bodyPr wrap="square" rtlCol="0">
            <a:spAutoFit/>
          </a:bodyPr>
          <a:lstStyle/>
          <a:p>
            <a:pPr algn="ctr">
              <a:spcBef>
                <a:spcPct val="20000"/>
              </a:spcBef>
            </a:pPr>
            <a:r>
              <a:rPr lang="en-US" altLang="zh-CN" sz="6000" b="1" dirty="0" smtClean="0">
                <a:solidFill>
                  <a:schemeClr val="bg1"/>
                </a:solidFill>
                <a:latin typeface="+mj-ea"/>
              </a:rPr>
              <a:t>Java</a:t>
            </a:r>
            <a:r>
              <a:rPr lang="zh-CN" altLang="en-US" sz="6000" b="1" dirty="0" smtClean="0">
                <a:solidFill>
                  <a:schemeClr val="bg1"/>
                </a:solidFill>
                <a:latin typeface="+mj-ea"/>
              </a:rPr>
              <a:t>开发</a:t>
            </a:r>
            <a:r>
              <a:rPr lang="zh-CN" altLang="en-US" sz="6000" b="1" dirty="0" smtClean="0">
                <a:solidFill>
                  <a:schemeClr val="bg1"/>
                </a:solidFill>
                <a:latin typeface="+mj-ea"/>
              </a:rPr>
              <a:t>规范</a:t>
            </a:r>
            <a:r>
              <a:rPr lang="zh-CN" altLang="en-US" sz="6000" b="1" dirty="0" smtClean="0">
                <a:solidFill>
                  <a:schemeClr val="bg1"/>
                </a:solidFill>
                <a:latin typeface="+mj-ea"/>
              </a:rPr>
              <a:t>介绍</a:t>
            </a:r>
            <a:endParaRPr lang="zh-CN" altLang="en-US" sz="6000" b="1" spc="300" dirty="0">
              <a:solidFill>
                <a:schemeClr val="bg1"/>
              </a:solidFill>
              <a:latin typeface="+mj-ea"/>
            </a:endParaRPr>
          </a:p>
        </p:txBody>
      </p:sp>
      <p:sp>
        <p:nvSpPr>
          <p:cNvPr id="7" name="原创设计师QQ：598969553            _8"/>
          <p:cNvSpPr>
            <a:spLocks noChangeArrowheads="1"/>
          </p:cNvSpPr>
          <p:nvPr/>
        </p:nvSpPr>
        <p:spPr bwMode="auto">
          <a:xfrm>
            <a:off x="3471710" y="4220954"/>
            <a:ext cx="4923898"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1600" cap="all" dirty="0">
                <a:solidFill>
                  <a:schemeClr val="bg1"/>
                </a:solidFill>
                <a:cs typeface="Arial" panose="020B0604020202020204" pitchFamily="34" charset="0"/>
              </a:rPr>
              <a:t>讲解人</a:t>
            </a:r>
            <a:r>
              <a:rPr lang="zh-CN" altLang="en-US" sz="1600" cap="all" dirty="0" smtClean="0">
                <a:solidFill>
                  <a:schemeClr val="bg1"/>
                </a:solidFill>
                <a:cs typeface="Arial" panose="020B0604020202020204" pitchFamily="34" charset="0"/>
              </a:rPr>
              <a:t>：</a:t>
            </a:r>
            <a:r>
              <a:rPr lang="zh-CN" altLang="en-US" sz="1600" cap="all" dirty="0">
                <a:solidFill>
                  <a:schemeClr val="bg1"/>
                </a:solidFill>
                <a:cs typeface="Arial" panose="020B0604020202020204" pitchFamily="34" charset="0"/>
              </a:rPr>
              <a:t>李龙</a:t>
            </a:r>
            <a:r>
              <a:rPr lang="zh-CN" altLang="en-US" sz="1600" cap="all" dirty="0" smtClean="0">
                <a:solidFill>
                  <a:schemeClr val="bg1"/>
                </a:solidFill>
                <a:cs typeface="Arial" panose="020B0604020202020204" pitchFamily="34" charset="0"/>
              </a:rPr>
              <a:t>       </a:t>
            </a:r>
            <a:r>
              <a:rPr lang="zh-CN" altLang="en-US" sz="1600" cap="all" dirty="0" smtClean="0">
                <a:solidFill>
                  <a:schemeClr val="bg1"/>
                </a:solidFill>
                <a:cs typeface="Arial" panose="020B0604020202020204" pitchFamily="34" charset="0"/>
              </a:rPr>
              <a:t>时间</a:t>
            </a:r>
            <a:r>
              <a:rPr lang="zh-CN" altLang="en-US" sz="1600" cap="all" dirty="0" smtClean="0">
                <a:solidFill>
                  <a:schemeClr val="bg1"/>
                </a:solidFill>
                <a:cs typeface="Arial" panose="020B0604020202020204" pitchFamily="34" charset="0"/>
              </a:rPr>
              <a:t>：</a:t>
            </a:r>
            <a:r>
              <a:rPr lang="en-US" altLang="zh-CN" sz="1600" cap="all" dirty="0" smtClean="0">
                <a:solidFill>
                  <a:schemeClr val="bg1"/>
                </a:solidFill>
                <a:cs typeface="Arial" panose="020B0604020202020204" pitchFamily="34" charset="0"/>
              </a:rPr>
              <a:t>2020.05.29</a:t>
            </a:r>
            <a:endParaRPr lang="zh-CN" altLang="en-US" sz="1600" cap="all" dirty="0">
              <a:solidFill>
                <a:schemeClr val="bg1"/>
              </a:solidFill>
              <a:cs typeface="Arial" panose="020B0604020202020204" pitchFamily="34" charset="0"/>
            </a:endParaRPr>
          </a:p>
        </p:txBody>
      </p:sp>
      <p:pic>
        <p:nvPicPr>
          <p:cNvPr id="9" name="图片 8"/>
          <p:cNvPicPr>
            <a:picLocks noChangeAspect="1"/>
          </p:cNvPicPr>
          <p:nvPr/>
        </p:nvPicPr>
        <p:blipFill>
          <a:blip r:embed="rId1" cstate="print">
            <a:grayscl/>
            <a:extLst>
              <a:ext uri="{28A0092B-C50C-407E-A947-70E740481C1C}">
                <a14:useLocalDpi xmlns:a14="http://schemas.microsoft.com/office/drawing/2010/main" val="0"/>
              </a:ext>
            </a:extLst>
          </a:blip>
          <a:stretch>
            <a:fillRect/>
          </a:stretch>
        </p:blipFill>
        <p:spPr>
          <a:xfrm>
            <a:off x="292707" y="286302"/>
            <a:ext cx="1957095" cy="670828"/>
          </a:xfrm>
          <a:prstGeom prst="rect">
            <a:avLst/>
          </a:prstGeom>
          <a:noFill/>
        </p:spPr>
      </p:pic>
      <p:sp>
        <p:nvSpPr>
          <p:cNvPr id="8" name="文本框 7"/>
          <p:cNvSpPr txBox="1"/>
          <p:nvPr/>
        </p:nvSpPr>
        <p:spPr>
          <a:xfrm>
            <a:off x="5337175" y="3591560"/>
            <a:ext cx="3661410" cy="398780"/>
          </a:xfrm>
          <a:prstGeom prst="rect">
            <a:avLst/>
          </a:prstGeom>
          <a:noFill/>
        </p:spPr>
        <p:txBody>
          <a:bodyPr wrap="square" rtlCol="0">
            <a:spAutoFit/>
          </a:bodyPr>
          <a:p>
            <a:r>
              <a:rPr lang="zh-CN" altLang="en-US" sz="2000">
                <a:solidFill>
                  <a:schemeClr val="bg1"/>
                </a:solidFill>
              </a:rPr>
              <a:t>基于阿里开发规范（华山版）</a:t>
            </a:r>
            <a:endParaRPr lang="zh-CN" altLang="en-US" sz="2000">
              <a:solidFill>
                <a:schemeClr val="bg1"/>
              </a:solidFill>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p14:dur="0" advClick="0" advTm="4000"/>
    </mc:Choice>
    <mc:Fallback>
      <p:transition advClick="0" advTm="400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55020" y="385774"/>
            <a:ext cx="1415772" cy="461665"/>
          </a:xfrm>
          <a:prstGeom prst="rect">
            <a:avLst/>
          </a:prstGeom>
          <a:noFill/>
        </p:spPr>
        <p:txBody>
          <a:bodyPr wrap="none" rtlCol="0">
            <a:spAutoFit/>
          </a:bodyPr>
          <a:lstStyle/>
          <a:p>
            <a:r>
              <a:rPr lang="zh-CN" altLang="en-US" sz="2400" dirty="0"/>
              <a:t>编程规范</a:t>
            </a:r>
            <a:endParaRPr kumimoji="1" lang="zh-CN" altLang="en-US" sz="2400" dirty="0">
              <a:solidFill>
                <a:srgbClr val="1C2C44"/>
              </a:solidFill>
              <a:latin typeface="+mj-ea"/>
              <a:ea typeface="+mj-ea"/>
            </a:endParaRPr>
          </a:p>
        </p:txBody>
      </p:sp>
      <p:pic>
        <p:nvPicPr>
          <p:cNvPr id="4" name="图片 3"/>
          <p:cNvPicPr>
            <a:picLocks noChangeAspect="1"/>
          </p:cNvPicPr>
          <p:nvPr/>
        </p:nvPicPr>
        <p:blipFill>
          <a:blip r:embed="rId1"/>
          <a:stretch>
            <a:fillRect/>
          </a:stretch>
        </p:blipFill>
        <p:spPr>
          <a:xfrm>
            <a:off x="997585" y="1142365"/>
            <a:ext cx="7086600" cy="2028825"/>
          </a:xfrm>
          <a:prstGeom prst="rect">
            <a:avLst/>
          </a:prstGeom>
        </p:spPr>
      </p:pic>
      <p:pic>
        <p:nvPicPr>
          <p:cNvPr id="5" name="图片 4"/>
          <p:cNvPicPr>
            <a:picLocks noChangeAspect="1"/>
          </p:cNvPicPr>
          <p:nvPr/>
        </p:nvPicPr>
        <p:blipFill>
          <a:blip r:embed="rId2"/>
          <a:stretch>
            <a:fillRect/>
          </a:stretch>
        </p:blipFill>
        <p:spPr>
          <a:xfrm>
            <a:off x="1339215" y="2092325"/>
            <a:ext cx="3714750" cy="1304925"/>
          </a:xfrm>
          <a:prstGeom prst="rect">
            <a:avLst/>
          </a:prstGeom>
        </p:spPr>
      </p:pic>
      <p:pic>
        <p:nvPicPr>
          <p:cNvPr id="9" name="图片 8"/>
          <p:cNvPicPr>
            <a:picLocks noChangeAspect="1"/>
          </p:cNvPicPr>
          <p:nvPr/>
        </p:nvPicPr>
        <p:blipFill>
          <a:blip r:embed="rId3"/>
          <a:stretch>
            <a:fillRect/>
          </a:stretch>
        </p:blipFill>
        <p:spPr>
          <a:xfrm>
            <a:off x="511810" y="3744595"/>
            <a:ext cx="4542155" cy="1393190"/>
          </a:xfrm>
          <a:prstGeom prst="rect">
            <a:avLst/>
          </a:prstGeom>
        </p:spPr>
      </p:pic>
      <p:pic>
        <p:nvPicPr>
          <p:cNvPr id="10" name="图片 9"/>
          <p:cNvPicPr>
            <a:picLocks noChangeAspect="1"/>
          </p:cNvPicPr>
          <p:nvPr/>
        </p:nvPicPr>
        <p:blipFill>
          <a:blip r:embed="rId4"/>
          <a:stretch>
            <a:fillRect/>
          </a:stretch>
        </p:blipFill>
        <p:spPr>
          <a:xfrm>
            <a:off x="6957060" y="3744595"/>
            <a:ext cx="4618990" cy="2080895"/>
          </a:xfrm>
          <a:prstGeom prst="rect">
            <a:avLst/>
          </a:prstGeom>
        </p:spPr>
      </p:pic>
      <p:pic>
        <p:nvPicPr>
          <p:cNvPr id="11" name="图片 10"/>
          <p:cNvPicPr>
            <a:picLocks noChangeAspect="1"/>
          </p:cNvPicPr>
          <p:nvPr/>
        </p:nvPicPr>
        <p:blipFill>
          <a:blip r:embed="rId5"/>
          <a:stretch>
            <a:fillRect/>
          </a:stretch>
        </p:blipFill>
        <p:spPr>
          <a:xfrm>
            <a:off x="6957060" y="2035175"/>
            <a:ext cx="4619625" cy="1362075"/>
          </a:xfrm>
          <a:prstGeom prst="rect">
            <a:avLst/>
          </a:prstGeom>
        </p:spPr>
      </p:pic>
      <p:cxnSp>
        <p:nvCxnSpPr>
          <p:cNvPr id="12" name="直接连接符 11"/>
          <p:cNvCxnSpPr/>
          <p:nvPr/>
        </p:nvCxnSpPr>
        <p:spPr>
          <a:xfrm>
            <a:off x="6005195" y="2070735"/>
            <a:ext cx="8890" cy="4176395"/>
          </a:xfrm>
          <a:prstGeom prst="line">
            <a:avLst/>
          </a:prstGeom>
        </p:spPr>
        <p:style>
          <a:lnRef idx="3">
            <a:schemeClr val="accent3"/>
          </a:lnRef>
          <a:fillRef idx="0">
            <a:schemeClr val="accent3"/>
          </a:fillRef>
          <a:effectRef idx="2">
            <a:schemeClr val="accent3"/>
          </a:effectRef>
          <a:fontRef idx="minor">
            <a:schemeClr val="tx1"/>
          </a:fontRef>
        </p:style>
      </p:cxnSp>
      <p:sp>
        <p:nvSpPr>
          <p:cNvPr id="13" name="左箭头 12"/>
          <p:cNvSpPr/>
          <p:nvPr/>
        </p:nvSpPr>
        <p:spPr>
          <a:xfrm>
            <a:off x="5228590" y="2546350"/>
            <a:ext cx="776605" cy="678815"/>
          </a:xfrm>
          <a:prstGeom prst="leftArrow">
            <a:avLst/>
          </a:prstGeom>
          <a:gradFill>
            <a:gsLst>
              <a:gs pos="0">
                <a:srgbClr val="FE4444"/>
              </a:gs>
              <a:gs pos="100000">
                <a:srgbClr val="832B2B"/>
              </a:gs>
            </a:gsLst>
            <a:lin ang="5400000" scaled="0"/>
          </a:gradFill>
        </p:spPr>
        <p:style>
          <a:lnRef idx="1">
            <a:schemeClr val="accent2"/>
          </a:lnRef>
          <a:fillRef idx="2">
            <a:schemeClr val="accent2"/>
          </a:fillRef>
          <a:effectRef idx="1">
            <a:schemeClr val="accent2"/>
          </a:effectRef>
          <a:fontRef idx="minor">
            <a:schemeClr val="dk1"/>
          </a:fontRef>
        </p:style>
        <p:txBody>
          <a:bodyPr rtlCol="0" anchor="ctr"/>
          <a:p>
            <a:pPr algn="ctr"/>
            <a:r>
              <a:rPr lang="zh-CN" altLang="en-US" sz="1000">
                <a:solidFill>
                  <a:prstClr val="white"/>
                </a:solidFill>
              </a:rPr>
              <a:t>反例</a:t>
            </a:r>
            <a:endParaRPr lang="zh-CN" altLang="en-US" sz="1000">
              <a:solidFill>
                <a:prstClr val="white"/>
              </a:solidFill>
            </a:endParaRPr>
          </a:p>
        </p:txBody>
      </p:sp>
      <p:sp>
        <p:nvSpPr>
          <p:cNvPr id="14" name="右箭头 13"/>
          <p:cNvSpPr/>
          <p:nvPr/>
        </p:nvSpPr>
        <p:spPr>
          <a:xfrm>
            <a:off x="6014085" y="2152015"/>
            <a:ext cx="779780" cy="613410"/>
          </a:xfrm>
          <a:prstGeom prst="rightArrow">
            <a:avLst/>
          </a:prstGeom>
          <a:gradFill>
            <a:gsLst>
              <a:gs pos="0">
                <a:srgbClr val="14CD68"/>
              </a:gs>
              <a:gs pos="100000">
                <a:srgbClr val="0B6E3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000">
                <a:solidFill>
                  <a:prstClr val="white"/>
                </a:solidFill>
              </a:rPr>
              <a:t>正例</a:t>
            </a:r>
            <a:endParaRPr lang="zh-CN" altLang="en-US" sz="1000">
              <a:solidFill>
                <a:prstClr val="white"/>
              </a:solidFill>
            </a:endParaRPr>
          </a:p>
        </p:txBody>
      </p:sp>
      <p:grpSp>
        <p:nvGrpSpPr>
          <p:cNvPr id="16" name="组 15"/>
          <p:cNvGrpSpPr/>
          <p:nvPr/>
        </p:nvGrpSpPr>
        <p:grpSpPr>
          <a:xfrm>
            <a:off x="2" y="6212532"/>
            <a:ext cx="12191998" cy="377411"/>
            <a:chOff x="2" y="6212532"/>
            <a:chExt cx="12191998" cy="377411"/>
          </a:xfrm>
        </p:grpSpPr>
        <p:sp>
          <p:nvSpPr>
            <p:cNvPr id="17" name="文本框 16"/>
            <p:cNvSpPr txBox="1"/>
            <p:nvPr/>
          </p:nvSpPr>
          <p:spPr>
            <a:xfrm>
              <a:off x="10229856" y="6212532"/>
              <a:ext cx="1348446" cy="377411"/>
            </a:xfrm>
            <a:prstGeom prst="rect">
              <a:avLst/>
            </a:prstGeom>
            <a:noFill/>
          </p:spPr>
          <p:txBody>
            <a:bodyPr wrap="none" rtlCol="0">
              <a:spAutoFit/>
            </a:bodyPr>
            <a:lstStyle>
              <a:defPPr>
                <a:defRPr lang="zh-CN"/>
              </a:defPPr>
              <a:lvl1pPr algn="ctr">
                <a:lnSpc>
                  <a:spcPct val="150000"/>
                </a:lnSpc>
                <a:defRPr>
                  <a:solidFill>
                    <a:schemeClr val="accent1"/>
                  </a:solidFill>
                  <a:latin typeface="微软雅黑" panose="020B0503020204020204" pitchFamily="34" charset="-122"/>
                  <a:ea typeface="微软雅黑" panose="020B0503020204020204" pitchFamily="34" charset="-122"/>
                </a:defRPr>
              </a:lvl1pPr>
            </a:lstStyle>
            <a:p>
              <a:pPr algn="l"/>
              <a:r>
                <a:rPr lang="zh-CN" altLang="en-US" sz="1400" dirty="0" smtClean="0">
                  <a:solidFill>
                    <a:srgbClr val="C00000"/>
                  </a:solidFill>
                </a:rPr>
                <a:t>诚信</a:t>
              </a:r>
              <a:r>
                <a:rPr lang="en-US" altLang="zh-CN" sz="1400" dirty="0" smtClean="0">
                  <a:solidFill>
                    <a:srgbClr val="C00000"/>
                  </a:solidFill>
                </a:rPr>
                <a:t>·</a:t>
              </a:r>
              <a:r>
                <a:rPr lang="zh-CN" altLang="en-US" sz="1400" dirty="0" smtClean="0">
                  <a:solidFill>
                    <a:srgbClr val="C00000"/>
                  </a:solidFill>
                </a:rPr>
                <a:t>坚毅</a:t>
              </a:r>
              <a:r>
                <a:rPr lang="en-US" altLang="zh-CN" sz="1400" dirty="0" smtClean="0">
                  <a:solidFill>
                    <a:srgbClr val="C00000"/>
                  </a:solidFill>
                </a:rPr>
                <a:t>·</a:t>
              </a:r>
              <a:r>
                <a:rPr lang="zh-CN" altLang="en-US" sz="1400" dirty="0" smtClean="0">
                  <a:solidFill>
                    <a:srgbClr val="C00000"/>
                  </a:solidFill>
                </a:rPr>
                <a:t>创新</a:t>
              </a:r>
              <a:endParaRPr lang="zh-CN" altLang="en-US" sz="1400" dirty="0">
                <a:solidFill>
                  <a:srgbClr val="C00000"/>
                </a:solidFill>
              </a:endParaRPr>
            </a:p>
          </p:txBody>
        </p:sp>
        <p:cxnSp>
          <p:nvCxnSpPr>
            <p:cNvPr id="18" name="直线连接符 17"/>
            <p:cNvCxnSpPr/>
            <p:nvPr/>
          </p:nvCxnSpPr>
          <p:spPr>
            <a:xfrm flipH="1" flipV="1">
              <a:off x="2" y="6428144"/>
              <a:ext cx="10172698" cy="10036"/>
            </a:xfrm>
            <a:prstGeom prst="line">
              <a:avLst/>
            </a:prstGeom>
            <a:ln w="190500">
              <a:solidFill>
                <a:srgbClr val="C61127"/>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flipH="1">
              <a:off x="11583152" y="6432650"/>
              <a:ext cx="608848" cy="0"/>
            </a:xfrm>
            <a:prstGeom prst="line">
              <a:avLst/>
            </a:prstGeom>
            <a:ln w="190500">
              <a:solidFill>
                <a:srgbClr val="C61127"/>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slow" advClick="0" advTm="4000">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55020" y="385774"/>
            <a:ext cx="1415772" cy="461665"/>
          </a:xfrm>
          <a:prstGeom prst="rect">
            <a:avLst/>
          </a:prstGeom>
          <a:noFill/>
        </p:spPr>
        <p:txBody>
          <a:bodyPr wrap="none" rtlCol="0">
            <a:spAutoFit/>
          </a:bodyPr>
          <a:lstStyle/>
          <a:p>
            <a:r>
              <a:rPr lang="zh-CN" altLang="en-US" sz="2400" dirty="0"/>
              <a:t>编程规范</a:t>
            </a:r>
            <a:endParaRPr kumimoji="1" lang="zh-CN" altLang="en-US" sz="2400" dirty="0">
              <a:solidFill>
                <a:srgbClr val="1C2C44"/>
              </a:solidFill>
              <a:latin typeface="+mj-ea"/>
              <a:ea typeface="+mj-ea"/>
            </a:endParaRPr>
          </a:p>
        </p:txBody>
      </p:sp>
      <p:pic>
        <p:nvPicPr>
          <p:cNvPr id="3" name="图片 2"/>
          <p:cNvPicPr>
            <a:picLocks noChangeAspect="1"/>
          </p:cNvPicPr>
          <p:nvPr/>
        </p:nvPicPr>
        <p:blipFill>
          <a:blip r:embed="rId1"/>
          <a:stretch>
            <a:fillRect/>
          </a:stretch>
        </p:blipFill>
        <p:spPr>
          <a:xfrm>
            <a:off x="657860" y="1560830"/>
            <a:ext cx="7267575" cy="1343025"/>
          </a:xfrm>
          <a:prstGeom prst="rect">
            <a:avLst/>
          </a:prstGeom>
        </p:spPr>
      </p:pic>
      <p:pic>
        <p:nvPicPr>
          <p:cNvPr id="6" name="图片 5"/>
          <p:cNvPicPr>
            <a:picLocks noChangeAspect="1"/>
          </p:cNvPicPr>
          <p:nvPr/>
        </p:nvPicPr>
        <p:blipFill>
          <a:blip r:embed="rId2"/>
          <a:stretch>
            <a:fillRect/>
          </a:stretch>
        </p:blipFill>
        <p:spPr>
          <a:xfrm>
            <a:off x="988695" y="2756535"/>
            <a:ext cx="5076825" cy="2671445"/>
          </a:xfrm>
          <a:prstGeom prst="rect">
            <a:avLst/>
          </a:prstGeom>
        </p:spPr>
      </p:pic>
      <p:sp>
        <p:nvSpPr>
          <p:cNvPr id="20" name="文本框 19"/>
          <p:cNvSpPr txBox="1"/>
          <p:nvPr/>
        </p:nvSpPr>
        <p:spPr>
          <a:xfrm>
            <a:off x="834395" y="945089"/>
            <a:ext cx="5900286" cy="368300"/>
          </a:xfrm>
          <a:prstGeom prst="rect">
            <a:avLst/>
          </a:prstGeom>
          <a:noFill/>
        </p:spPr>
        <p:txBody>
          <a:bodyPr wrap="square" rtlCol="0">
            <a:spAutoFit/>
          </a:bodyPr>
          <a:p>
            <a:r>
              <a:rPr lang="zh-CN" altLang="en-US" dirty="0" smtClean="0"/>
              <a:t>集合规范篇</a:t>
            </a:r>
            <a:endParaRPr lang="zh-CN" altLang="en-US" dirty="0"/>
          </a:p>
        </p:txBody>
      </p:sp>
      <p:pic>
        <p:nvPicPr>
          <p:cNvPr id="7" name="图片 6"/>
          <p:cNvPicPr>
            <a:picLocks noChangeAspect="1"/>
          </p:cNvPicPr>
          <p:nvPr/>
        </p:nvPicPr>
        <p:blipFill>
          <a:blip r:embed="rId3"/>
          <a:stretch>
            <a:fillRect/>
          </a:stretch>
        </p:blipFill>
        <p:spPr>
          <a:xfrm>
            <a:off x="988695" y="5593715"/>
            <a:ext cx="5619115" cy="618490"/>
          </a:xfrm>
          <a:prstGeom prst="rect">
            <a:avLst/>
          </a:prstGeom>
        </p:spPr>
      </p:pic>
      <p:grpSp>
        <p:nvGrpSpPr>
          <p:cNvPr id="16" name="组 15"/>
          <p:cNvGrpSpPr/>
          <p:nvPr/>
        </p:nvGrpSpPr>
        <p:grpSpPr>
          <a:xfrm>
            <a:off x="2" y="6212532"/>
            <a:ext cx="12191998" cy="377411"/>
            <a:chOff x="2" y="6212532"/>
            <a:chExt cx="12191998" cy="377411"/>
          </a:xfrm>
        </p:grpSpPr>
        <p:sp>
          <p:nvSpPr>
            <p:cNvPr id="17" name="文本框 16"/>
            <p:cNvSpPr txBox="1"/>
            <p:nvPr/>
          </p:nvSpPr>
          <p:spPr>
            <a:xfrm>
              <a:off x="10229856" y="6212532"/>
              <a:ext cx="1348446" cy="377411"/>
            </a:xfrm>
            <a:prstGeom prst="rect">
              <a:avLst/>
            </a:prstGeom>
            <a:noFill/>
          </p:spPr>
          <p:txBody>
            <a:bodyPr wrap="none" rtlCol="0">
              <a:spAutoFit/>
            </a:bodyPr>
            <a:lstStyle>
              <a:defPPr>
                <a:defRPr lang="zh-CN"/>
              </a:defPPr>
              <a:lvl1pPr algn="ctr">
                <a:lnSpc>
                  <a:spcPct val="150000"/>
                </a:lnSpc>
                <a:defRPr>
                  <a:solidFill>
                    <a:schemeClr val="accent1"/>
                  </a:solidFill>
                  <a:latin typeface="微软雅黑" panose="020B0503020204020204" pitchFamily="34" charset="-122"/>
                  <a:ea typeface="微软雅黑" panose="020B0503020204020204" pitchFamily="34" charset="-122"/>
                </a:defRPr>
              </a:lvl1pPr>
            </a:lstStyle>
            <a:p>
              <a:pPr algn="l"/>
              <a:r>
                <a:rPr lang="zh-CN" altLang="en-US" sz="1400" dirty="0" smtClean="0">
                  <a:solidFill>
                    <a:srgbClr val="C00000"/>
                  </a:solidFill>
                </a:rPr>
                <a:t>诚信</a:t>
              </a:r>
              <a:r>
                <a:rPr lang="en-US" altLang="zh-CN" sz="1400" dirty="0" smtClean="0">
                  <a:solidFill>
                    <a:srgbClr val="C00000"/>
                  </a:solidFill>
                </a:rPr>
                <a:t>·</a:t>
              </a:r>
              <a:r>
                <a:rPr lang="zh-CN" altLang="en-US" sz="1400" dirty="0" smtClean="0">
                  <a:solidFill>
                    <a:srgbClr val="C00000"/>
                  </a:solidFill>
                </a:rPr>
                <a:t>坚毅</a:t>
              </a:r>
              <a:r>
                <a:rPr lang="en-US" altLang="zh-CN" sz="1400" dirty="0" smtClean="0">
                  <a:solidFill>
                    <a:srgbClr val="C00000"/>
                  </a:solidFill>
                </a:rPr>
                <a:t>·</a:t>
              </a:r>
              <a:r>
                <a:rPr lang="zh-CN" altLang="en-US" sz="1400" dirty="0" smtClean="0">
                  <a:solidFill>
                    <a:srgbClr val="C00000"/>
                  </a:solidFill>
                </a:rPr>
                <a:t>创新</a:t>
              </a:r>
              <a:endParaRPr lang="zh-CN" altLang="en-US" sz="1400" dirty="0">
                <a:solidFill>
                  <a:srgbClr val="C00000"/>
                </a:solidFill>
              </a:endParaRPr>
            </a:p>
          </p:txBody>
        </p:sp>
        <p:cxnSp>
          <p:nvCxnSpPr>
            <p:cNvPr id="18" name="直线连接符 17"/>
            <p:cNvCxnSpPr/>
            <p:nvPr/>
          </p:nvCxnSpPr>
          <p:spPr>
            <a:xfrm flipH="1" flipV="1">
              <a:off x="2" y="6428144"/>
              <a:ext cx="10172698" cy="10036"/>
            </a:xfrm>
            <a:prstGeom prst="line">
              <a:avLst/>
            </a:prstGeom>
            <a:ln w="190500">
              <a:solidFill>
                <a:srgbClr val="C61127"/>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flipH="1">
              <a:off x="11583152" y="6432650"/>
              <a:ext cx="608848" cy="0"/>
            </a:xfrm>
            <a:prstGeom prst="line">
              <a:avLst/>
            </a:prstGeom>
            <a:ln w="190500">
              <a:solidFill>
                <a:srgbClr val="C61127"/>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slow" advClick="0" advTm="4000">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55020" y="385774"/>
            <a:ext cx="1415772" cy="461665"/>
          </a:xfrm>
          <a:prstGeom prst="rect">
            <a:avLst/>
          </a:prstGeom>
          <a:noFill/>
        </p:spPr>
        <p:txBody>
          <a:bodyPr wrap="none" rtlCol="0">
            <a:spAutoFit/>
          </a:bodyPr>
          <a:lstStyle/>
          <a:p>
            <a:r>
              <a:rPr lang="zh-CN" altLang="en-US" sz="2400" dirty="0"/>
              <a:t>编程规范</a:t>
            </a:r>
            <a:endParaRPr kumimoji="1" lang="zh-CN" altLang="en-US" sz="2400" dirty="0">
              <a:solidFill>
                <a:srgbClr val="1C2C44"/>
              </a:solidFill>
              <a:latin typeface="+mj-ea"/>
              <a:ea typeface="+mj-ea"/>
            </a:endParaRPr>
          </a:p>
        </p:txBody>
      </p:sp>
      <p:grpSp>
        <p:nvGrpSpPr>
          <p:cNvPr id="16" name="组 15"/>
          <p:cNvGrpSpPr/>
          <p:nvPr/>
        </p:nvGrpSpPr>
        <p:grpSpPr>
          <a:xfrm>
            <a:off x="2" y="6212532"/>
            <a:ext cx="12191998" cy="377411"/>
            <a:chOff x="2" y="6212532"/>
            <a:chExt cx="12191998" cy="377411"/>
          </a:xfrm>
        </p:grpSpPr>
        <p:sp>
          <p:nvSpPr>
            <p:cNvPr id="17" name="文本框 16"/>
            <p:cNvSpPr txBox="1"/>
            <p:nvPr/>
          </p:nvSpPr>
          <p:spPr>
            <a:xfrm>
              <a:off x="10229856" y="6212532"/>
              <a:ext cx="1348446" cy="377411"/>
            </a:xfrm>
            <a:prstGeom prst="rect">
              <a:avLst/>
            </a:prstGeom>
            <a:noFill/>
          </p:spPr>
          <p:txBody>
            <a:bodyPr wrap="none" rtlCol="0">
              <a:spAutoFit/>
            </a:bodyPr>
            <a:lstStyle>
              <a:defPPr>
                <a:defRPr lang="zh-CN"/>
              </a:defPPr>
              <a:lvl1pPr algn="ctr">
                <a:lnSpc>
                  <a:spcPct val="150000"/>
                </a:lnSpc>
                <a:defRPr>
                  <a:solidFill>
                    <a:schemeClr val="accent1"/>
                  </a:solidFill>
                  <a:latin typeface="微软雅黑" panose="020B0503020204020204" pitchFamily="34" charset="-122"/>
                  <a:ea typeface="微软雅黑" panose="020B0503020204020204" pitchFamily="34" charset="-122"/>
                </a:defRPr>
              </a:lvl1pPr>
            </a:lstStyle>
            <a:p>
              <a:pPr algn="l"/>
              <a:r>
                <a:rPr lang="zh-CN" altLang="en-US" sz="1400" dirty="0" smtClean="0">
                  <a:solidFill>
                    <a:srgbClr val="C00000"/>
                  </a:solidFill>
                </a:rPr>
                <a:t>诚信</a:t>
              </a:r>
              <a:r>
                <a:rPr lang="en-US" altLang="zh-CN" sz="1400" dirty="0" smtClean="0">
                  <a:solidFill>
                    <a:srgbClr val="C00000"/>
                  </a:solidFill>
                </a:rPr>
                <a:t>·</a:t>
              </a:r>
              <a:r>
                <a:rPr lang="zh-CN" altLang="en-US" sz="1400" dirty="0" smtClean="0">
                  <a:solidFill>
                    <a:srgbClr val="C00000"/>
                  </a:solidFill>
                </a:rPr>
                <a:t>坚毅</a:t>
              </a:r>
              <a:r>
                <a:rPr lang="en-US" altLang="zh-CN" sz="1400" dirty="0" smtClean="0">
                  <a:solidFill>
                    <a:srgbClr val="C00000"/>
                  </a:solidFill>
                </a:rPr>
                <a:t>·</a:t>
              </a:r>
              <a:r>
                <a:rPr lang="zh-CN" altLang="en-US" sz="1400" dirty="0" smtClean="0">
                  <a:solidFill>
                    <a:srgbClr val="C00000"/>
                  </a:solidFill>
                </a:rPr>
                <a:t>创新</a:t>
              </a:r>
              <a:endParaRPr lang="zh-CN" altLang="en-US" sz="1400" dirty="0">
                <a:solidFill>
                  <a:srgbClr val="C00000"/>
                </a:solidFill>
              </a:endParaRPr>
            </a:p>
          </p:txBody>
        </p:sp>
        <p:cxnSp>
          <p:nvCxnSpPr>
            <p:cNvPr id="18" name="直线连接符 17"/>
            <p:cNvCxnSpPr/>
            <p:nvPr/>
          </p:nvCxnSpPr>
          <p:spPr>
            <a:xfrm flipH="1" flipV="1">
              <a:off x="2" y="6428144"/>
              <a:ext cx="10172698" cy="10036"/>
            </a:xfrm>
            <a:prstGeom prst="line">
              <a:avLst/>
            </a:prstGeom>
            <a:ln w="190500">
              <a:solidFill>
                <a:srgbClr val="C61127"/>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flipH="1">
              <a:off x="11583152" y="6432650"/>
              <a:ext cx="608848" cy="0"/>
            </a:xfrm>
            <a:prstGeom prst="line">
              <a:avLst/>
            </a:prstGeom>
            <a:ln w="190500">
              <a:solidFill>
                <a:srgbClr val="C61127"/>
              </a:solidFill>
            </a:ln>
          </p:spPr>
          <p:style>
            <a:lnRef idx="1">
              <a:schemeClr val="accent1"/>
            </a:lnRef>
            <a:fillRef idx="0">
              <a:schemeClr val="accent1"/>
            </a:fillRef>
            <a:effectRef idx="0">
              <a:schemeClr val="accent1"/>
            </a:effectRef>
            <a:fontRef idx="minor">
              <a:schemeClr val="tx1"/>
            </a:fontRef>
          </p:style>
        </p:cxnSp>
      </p:grpSp>
      <p:pic>
        <p:nvPicPr>
          <p:cNvPr id="4" name="图片 3"/>
          <p:cNvPicPr>
            <a:picLocks noChangeAspect="1"/>
          </p:cNvPicPr>
          <p:nvPr/>
        </p:nvPicPr>
        <p:blipFill>
          <a:blip r:embed="rId1"/>
          <a:stretch>
            <a:fillRect/>
          </a:stretch>
        </p:blipFill>
        <p:spPr>
          <a:xfrm>
            <a:off x="755015" y="969645"/>
            <a:ext cx="7258050" cy="1943100"/>
          </a:xfrm>
          <a:prstGeom prst="rect">
            <a:avLst/>
          </a:prstGeom>
        </p:spPr>
      </p:pic>
      <p:pic>
        <p:nvPicPr>
          <p:cNvPr id="8" name="图片 7"/>
          <p:cNvPicPr>
            <a:picLocks noChangeAspect="1"/>
          </p:cNvPicPr>
          <p:nvPr/>
        </p:nvPicPr>
        <p:blipFill>
          <a:blip r:embed="rId2"/>
          <a:stretch>
            <a:fillRect/>
          </a:stretch>
        </p:blipFill>
        <p:spPr>
          <a:xfrm>
            <a:off x="807720" y="5288915"/>
            <a:ext cx="5410200" cy="923925"/>
          </a:xfrm>
          <a:prstGeom prst="rect">
            <a:avLst/>
          </a:prstGeom>
        </p:spPr>
      </p:pic>
      <p:pic>
        <p:nvPicPr>
          <p:cNvPr id="9" name="图片 8"/>
          <p:cNvPicPr>
            <a:picLocks noChangeAspect="1"/>
          </p:cNvPicPr>
          <p:nvPr/>
        </p:nvPicPr>
        <p:blipFill>
          <a:blip r:embed="rId3"/>
          <a:stretch>
            <a:fillRect/>
          </a:stretch>
        </p:blipFill>
        <p:spPr>
          <a:xfrm>
            <a:off x="807720" y="2814955"/>
            <a:ext cx="7019925" cy="1228725"/>
          </a:xfrm>
          <a:prstGeom prst="rect">
            <a:avLst/>
          </a:prstGeom>
        </p:spPr>
      </p:pic>
      <p:pic>
        <p:nvPicPr>
          <p:cNvPr id="7" name="图片 6"/>
          <p:cNvPicPr>
            <a:picLocks noChangeAspect="1"/>
          </p:cNvPicPr>
          <p:nvPr/>
        </p:nvPicPr>
        <p:blipFill>
          <a:blip r:embed="rId4"/>
          <a:stretch>
            <a:fillRect/>
          </a:stretch>
        </p:blipFill>
        <p:spPr>
          <a:xfrm>
            <a:off x="6694805" y="4069715"/>
            <a:ext cx="4086225" cy="2143125"/>
          </a:xfrm>
          <a:prstGeom prst="rect">
            <a:avLst/>
          </a:prstGeom>
        </p:spPr>
      </p:pic>
      <p:pic>
        <p:nvPicPr>
          <p:cNvPr id="5" name="图片 4"/>
          <p:cNvPicPr>
            <a:picLocks noChangeAspect="1"/>
          </p:cNvPicPr>
          <p:nvPr/>
        </p:nvPicPr>
        <p:blipFill>
          <a:blip r:embed="rId5"/>
          <a:stretch>
            <a:fillRect/>
          </a:stretch>
        </p:blipFill>
        <p:spPr>
          <a:xfrm>
            <a:off x="807720" y="3964940"/>
            <a:ext cx="4305300" cy="1323975"/>
          </a:xfrm>
          <a:prstGeom prst="rect">
            <a:avLst/>
          </a:prstGeom>
        </p:spPr>
      </p:pic>
      <p:sp>
        <p:nvSpPr>
          <p:cNvPr id="10" name="文本框 9"/>
          <p:cNvSpPr txBox="1"/>
          <p:nvPr/>
        </p:nvSpPr>
        <p:spPr>
          <a:xfrm>
            <a:off x="8013700" y="1487170"/>
            <a:ext cx="4046220" cy="368300"/>
          </a:xfrm>
          <a:prstGeom prst="rect">
            <a:avLst/>
          </a:prstGeom>
          <a:noFill/>
        </p:spPr>
        <p:txBody>
          <a:bodyPr wrap="square" rtlCol="0">
            <a:spAutoFit/>
          </a:bodyPr>
          <a:p>
            <a:r>
              <a:rPr lang="zh-CN" altLang="en-US">
                <a:solidFill>
                  <a:srgbClr val="FF0000"/>
                </a:solidFill>
              </a:rPr>
              <a:t>UnsupportedOperationException</a:t>
            </a:r>
            <a:endParaRPr lang="zh-CN" altLang="en-US">
              <a:solidFill>
                <a:srgbClr val="FF0000"/>
              </a:solidFill>
            </a:endParaRPr>
          </a:p>
        </p:txBody>
      </p:sp>
    </p:spTree>
  </p:cSld>
  <p:clrMapOvr>
    <a:masterClrMapping/>
  </p:clrMapOvr>
  <p:transition spd="slow" advClick="0" advTm="4000">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55020" y="385774"/>
            <a:ext cx="1415772" cy="461665"/>
          </a:xfrm>
          <a:prstGeom prst="rect">
            <a:avLst/>
          </a:prstGeom>
          <a:noFill/>
        </p:spPr>
        <p:txBody>
          <a:bodyPr wrap="none" rtlCol="0">
            <a:spAutoFit/>
          </a:bodyPr>
          <a:lstStyle/>
          <a:p>
            <a:r>
              <a:rPr lang="zh-CN" altLang="en-US" sz="2400" dirty="0"/>
              <a:t>编程规范</a:t>
            </a:r>
            <a:endParaRPr kumimoji="1" lang="zh-CN" altLang="en-US" sz="2400" dirty="0">
              <a:solidFill>
                <a:srgbClr val="1C2C44"/>
              </a:solidFill>
              <a:latin typeface="+mj-ea"/>
              <a:ea typeface="+mj-ea"/>
            </a:endParaRPr>
          </a:p>
        </p:txBody>
      </p:sp>
      <p:grpSp>
        <p:nvGrpSpPr>
          <p:cNvPr id="16" name="组 15"/>
          <p:cNvGrpSpPr/>
          <p:nvPr/>
        </p:nvGrpSpPr>
        <p:grpSpPr>
          <a:xfrm>
            <a:off x="2" y="6212532"/>
            <a:ext cx="12191998" cy="377411"/>
            <a:chOff x="2" y="6212532"/>
            <a:chExt cx="12191998" cy="377411"/>
          </a:xfrm>
        </p:grpSpPr>
        <p:sp>
          <p:nvSpPr>
            <p:cNvPr id="17" name="文本框 16"/>
            <p:cNvSpPr txBox="1"/>
            <p:nvPr/>
          </p:nvSpPr>
          <p:spPr>
            <a:xfrm>
              <a:off x="10229856" y="6212532"/>
              <a:ext cx="1348446" cy="377411"/>
            </a:xfrm>
            <a:prstGeom prst="rect">
              <a:avLst/>
            </a:prstGeom>
            <a:noFill/>
          </p:spPr>
          <p:txBody>
            <a:bodyPr wrap="none" rtlCol="0">
              <a:spAutoFit/>
            </a:bodyPr>
            <a:lstStyle>
              <a:defPPr>
                <a:defRPr lang="zh-CN"/>
              </a:defPPr>
              <a:lvl1pPr algn="ctr">
                <a:lnSpc>
                  <a:spcPct val="150000"/>
                </a:lnSpc>
                <a:defRPr>
                  <a:solidFill>
                    <a:schemeClr val="accent1"/>
                  </a:solidFill>
                  <a:latin typeface="微软雅黑" panose="020B0503020204020204" pitchFamily="34" charset="-122"/>
                  <a:ea typeface="微软雅黑" panose="020B0503020204020204" pitchFamily="34" charset="-122"/>
                </a:defRPr>
              </a:lvl1pPr>
            </a:lstStyle>
            <a:p>
              <a:pPr algn="l"/>
              <a:r>
                <a:rPr lang="zh-CN" altLang="en-US" sz="1400" dirty="0" smtClean="0">
                  <a:solidFill>
                    <a:srgbClr val="C00000"/>
                  </a:solidFill>
                </a:rPr>
                <a:t>诚信</a:t>
              </a:r>
              <a:r>
                <a:rPr lang="en-US" altLang="zh-CN" sz="1400" dirty="0" smtClean="0">
                  <a:solidFill>
                    <a:srgbClr val="C00000"/>
                  </a:solidFill>
                </a:rPr>
                <a:t>·</a:t>
              </a:r>
              <a:r>
                <a:rPr lang="zh-CN" altLang="en-US" sz="1400" dirty="0" smtClean="0">
                  <a:solidFill>
                    <a:srgbClr val="C00000"/>
                  </a:solidFill>
                </a:rPr>
                <a:t>坚毅</a:t>
              </a:r>
              <a:r>
                <a:rPr lang="en-US" altLang="zh-CN" sz="1400" dirty="0" smtClean="0">
                  <a:solidFill>
                    <a:srgbClr val="C00000"/>
                  </a:solidFill>
                </a:rPr>
                <a:t>·</a:t>
              </a:r>
              <a:r>
                <a:rPr lang="zh-CN" altLang="en-US" sz="1400" dirty="0" smtClean="0">
                  <a:solidFill>
                    <a:srgbClr val="C00000"/>
                  </a:solidFill>
                </a:rPr>
                <a:t>创新</a:t>
              </a:r>
              <a:endParaRPr lang="zh-CN" altLang="en-US" sz="1400" dirty="0">
                <a:solidFill>
                  <a:srgbClr val="C00000"/>
                </a:solidFill>
              </a:endParaRPr>
            </a:p>
          </p:txBody>
        </p:sp>
        <p:cxnSp>
          <p:nvCxnSpPr>
            <p:cNvPr id="18" name="直线连接符 17"/>
            <p:cNvCxnSpPr/>
            <p:nvPr/>
          </p:nvCxnSpPr>
          <p:spPr>
            <a:xfrm flipH="1" flipV="1">
              <a:off x="2" y="6428144"/>
              <a:ext cx="10172698" cy="10036"/>
            </a:xfrm>
            <a:prstGeom prst="line">
              <a:avLst/>
            </a:prstGeom>
            <a:ln w="190500">
              <a:solidFill>
                <a:srgbClr val="C61127"/>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flipH="1">
              <a:off x="11583152" y="6432650"/>
              <a:ext cx="608848" cy="0"/>
            </a:xfrm>
            <a:prstGeom prst="line">
              <a:avLst/>
            </a:prstGeom>
            <a:ln w="190500">
              <a:solidFill>
                <a:srgbClr val="C61127"/>
              </a:solidFill>
            </a:ln>
          </p:spPr>
          <p:style>
            <a:lnRef idx="1">
              <a:schemeClr val="accent1"/>
            </a:lnRef>
            <a:fillRef idx="0">
              <a:schemeClr val="accent1"/>
            </a:fillRef>
            <a:effectRef idx="0">
              <a:schemeClr val="accent1"/>
            </a:effectRef>
            <a:fontRef idx="minor">
              <a:schemeClr val="tx1"/>
            </a:fontRef>
          </p:style>
        </p:cxnSp>
      </p:grpSp>
      <p:pic>
        <p:nvPicPr>
          <p:cNvPr id="3" name="图片 2"/>
          <p:cNvPicPr>
            <a:picLocks noChangeAspect="1"/>
          </p:cNvPicPr>
          <p:nvPr/>
        </p:nvPicPr>
        <p:blipFill>
          <a:blip r:embed="rId1"/>
          <a:stretch>
            <a:fillRect/>
          </a:stretch>
        </p:blipFill>
        <p:spPr>
          <a:xfrm>
            <a:off x="755015" y="1018540"/>
            <a:ext cx="7067550" cy="752475"/>
          </a:xfrm>
          <a:prstGeom prst="rect">
            <a:avLst/>
          </a:prstGeom>
        </p:spPr>
      </p:pic>
      <p:pic>
        <p:nvPicPr>
          <p:cNvPr id="6" name="图片 5"/>
          <p:cNvPicPr>
            <a:picLocks noChangeAspect="1"/>
          </p:cNvPicPr>
          <p:nvPr/>
        </p:nvPicPr>
        <p:blipFill>
          <a:blip r:embed="rId2"/>
          <a:stretch>
            <a:fillRect/>
          </a:stretch>
        </p:blipFill>
        <p:spPr>
          <a:xfrm>
            <a:off x="755015" y="1771015"/>
            <a:ext cx="6800850" cy="704850"/>
          </a:xfrm>
          <a:prstGeom prst="rect">
            <a:avLst/>
          </a:prstGeom>
        </p:spPr>
      </p:pic>
      <p:pic>
        <p:nvPicPr>
          <p:cNvPr id="9" name="图片 8"/>
          <p:cNvPicPr>
            <a:picLocks noChangeAspect="1"/>
          </p:cNvPicPr>
          <p:nvPr/>
        </p:nvPicPr>
        <p:blipFill>
          <a:blip r:embed="rId3"/>
          <a:stretch>
            <a:fillRect/>
          </a:stretch>
        </p:blipFill>
        <p:spPr>
          <a:xfrm>
            <a:off x="834390" y="3050540"/>
            <a:ext cx="4229100" cy="2019300"/>
          </a:xfrm>
          <a:prstGeom prst="rect">
            <a:avLst/>
          </a:prstGeom>
        </p:spPr>
      </p:pic>
      <p:sp>
        <p:nvSpPr>
          <p:cNvPr id="11" name="文本框 10"/>
          <p:cNvSpPr txBox="1"/>
          <p:nvPr/>
        </p:nvSpPr>
        <p:spPr>
          <a:xfrm>
            <a:off x="6224270" y="3050540"/>
            <a:ext cx="4005580" cy="368300"/>
          </a:xfrm>
          <a:prstGeom prst="rect">
            <a:avLst/>
          </a:prstGeom>
          <a:noFill/>
        </p:spPr>
        <p:txBody>
          <a:bodyPr wrap="square" rtlCol="0">
            <a:spAutoFit/>
          </a:bodyPr>
          <a:p>
            <a:r>
              <a:rPr lang="zh-CN" altLang="en-US">
                <a:solidFill>
                  <a:srgbClr val="FF0000"/>
                </a:solidFill>
              </a:rPr>
              <a:t>ConcurrentModificationException</a:t>
            </a:r>
            <a:endParaRPr lang="zh-CN" altLang="en-US">
              <a:solidFill>
                <a:srgbClr val="FF0000"/>
              </a:solidFill>
            </a:endParaRPr>
          </a:p>
        </p:txBody>
      </p:sp>
    </p:spTree>
  </p:cSld>
  <p:clrMapOvr>
    <a:masterClrMapping/>
  </p:clrMapOvr>
  <p:transition spd="slow" advClick="0" advTm="4000">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55020" y="385774"/>
            <a:ext cx="1415772" cy="461665"/>
          </a:xfrm>
          <a:prstGeom prst="rect">
            <a:avLst/>
          </a:prstGeom>
          <a:noFill/>
        </p:spPr>
        <p:txBody>
          <a:bodyPr wrap="none" rtlCol="0">
            <a:spAutoFit/>
          </a:bodyPr>
          <a:lstStyle/>
          <a:p>
            <a:r>
              <a:rPr lang="zh-CN" altLang="en-US" sz="2400" dirty="0"/>
              <a:t>编程规范</a:t>
            </a:r>
            <a:endParaRPr kumimoji="1" lang="zh-CN" altLang="en-US" sz="2400" dirty="0">
              <a:solidFill>
                <a:srgbClr val="1C2C44"/>
              </a:solidFill>
              <a:latin typeface="+mj-ea"/>
              <a:ea typeface="+mj-ea"/>
            </a:endParaRPr>
          </a:p>
        </p:txBody>
      </p:sp>
      <p:grpSp>
        <p:nvGrpSpPr>
          <p:cNvPr id="16" name="组 15"/>
          <p:cNvGrpSpPr/>
          <p:nvPr/>
        </p:nvGrpSpPr>
        <p:grpSpPr>
          <a:xfrm>
            <a:off x="2" y="6212532"/>
            <a:ext cx="12191998" cy="377411"/>
            <a:chOff x="2" y="6212532"/>
            <a:chExt cx="12191998" cy="377411"/>
          </a:xfrm>
        </p:grpSpPr>
        <p:sp>
          <p:nvSpPr>
            <p:cNvPr id="17" name="文本框 16"/>
            <p:cNvSpPr txBox="1"/>
            <p:nvPr/>
          </p:nvSpPr>
          <p:spPr>
            <a:xfrm>
              <a:off x="10229856" y="6212532"/>
              <a:ext cx="1348446" cy="377411"/>
            </a:xfrm>
            <a:prstGeom prst="rect">
              <a:avLst/>
            </a:prstGeom>
            <a:noFill/>
          </p:spPr>
          <p:txBody>
            <a:bodyPr wrap="none" rtlCol="0">
              <a:spAutoFit/>
            </a:bodyPr>
            <a:lstStyle>
              <a:defPPr>
                <a:defRPr lang="zh-CN"/>
              </a:defPPr>
              <a:lvl1pPr algn="ctr">
                <a:lnSpc>
                  <a:spcPct val="150000"/>
                </a:lnSpc>
                <a:defRPr>
                  <a:solidFill>
                    <a:schemeClr val="accent1"/>
                  </a:solidFill>
                  <a:latin typeface="微软雅黑" panose="020B0503020204020204" pitchFamily="34" charset="-122"/>
                  <a:ea typeface="微软雅黑" panose="020B0503020204020204" pitchFamily="34" charset="-122"/>
                </a:defRPr>
              </a:lvl1pPr>
            </a:lstStyle>
            <a:p>
              <a:pPr algn="l"/>
              <a:r>
                <a:rPr lang="zh-CN" altLang="en-US" sz="1400" dirty="0" smtClean="0">
                  <a:solidFill>
                    <a:srgbClr val="C00000"/>
                  </a:solidFill>
                </a:rPr>
                <a:t>诚信</a:t>
              </a:r>
              <a:r>
                <a:rPr lang="en-US" altLang="zh-CN" sz="1400" dirty="0" smtClean="0">
                  <a:solidFill>
                    <a:srgbClr val="C00000"/>
                  </a:solidFill>
                </a:rPr>
                <a:t>·</a:t>
              </a:r>
              <a:r>
                <a:rPr lang="zh-CN" altLang="en-US" sz="1400" dirty="0" smtClean="0">
                  <a:solidFill>
                    <a:srgbClr val="C00000"/>
                  </a:solidFill>
                </a:rPr>
                <a:t>坚毅</a:t>
              </a:r>
              <a:r>
                <a:rPr lang="en-US" altLang="zh-CN" sz="1400" dirty="0" smtClean="0">
                  <a:solidFill>
                    <a:srgbClr val="C00000"/>
                  </a:solidFill>
                </a:rPr>
                <a:t>·</a:t>
              </a:r>
              <a:r>
                <a:rPr lang="zh-CN" altLang="en-US" sz="1400" dirty="0" smtClean="0">
                  <a:solidFill>
                    <a:srgbClr val="C00000"/>
                  </a:solidFill>
                </a:rPr>
                <a:t>创新</a:t>
              </a:r>
              <a:endParaRPr lang="zh-CN" altLang="en-US" sz="1400" dirty="0">
                <a:solidFill>
                  <a:srgbClr val="C00000"/>
                </a:solidFill>
              </a:endParaRPr>
            </a:p>
          </p:txBody>
        </p:sp>
        <p:cxnSp>
          <p:nvCxnSpPr>
            <p:cNvPr id="18" name="直线连接符 17"/>
            <p:cNvCxnSpPr/>
            <p:nvPr/>
          </p:nvCxnSpPr>
          <p:spPr>
            <a:xfrm flipH="1" flipV="1">
              <a:off x="2" y="6428144"/>
              <a:ext cx="10172698" cy="10036"/>
            </a:xfrm>
            <a:prstGeom prst="line">
              <a:avLst/>
            </a:prstGeom>
            <a:ln w="190500">
              <a:solidFill>
                <a:srgbClr val="C61127"/>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flipH="1">
              <a:off x="11583152" y="6432650"/>
              <a:ext cx="608848" cy="0"/>
            </a:xfrm>
            <a:prstGeom prst="line">
              <a:avLst/>
            </a:prstGeom>
            <a:ln w="190500">
              <a:solidFill>
                <a:srgbClr val="C61127"/>
              </a:solidFill>
            </a:ln>
          </p:spPr>
          <p:style>
            <a:lnRef idx="1">
              <a:schemeClr val="accent1"/>
            </a:lnRef>
            <a:fillRef idx="0">
              <a:schemeClr val="accent1"/>
            </a:fillRef>
            <a:effectRef idx="0">
              <a:schemeClr val="accent1"/>
            </a:effectRef>
            <a:fontRef idx="minor">
              <a:schemeClr val="tx1"/>
            </a:fontRef>
          </p:style>
        </p:cxnSp>
      </p:grpSp>
      <p:pic>
        <p:nvPicPr>
          <p:cNvPr id="12" name="图片 11"/>
          <p:cNvPicPr>
            <a:picLocks noChangeAspect="1"/>
          </p:cNvPicPr>
          <p:nvPr/>
        </p:nvPicPr>
        <p:blipFill>
          <a:blip r:embed="rId1"/>
          <a:stretch>
            <a:fillRect/>
          </a:stretch>
        </p:blipFill>
        <p:spPr>
          <a:xfrm>
            <a:off x="533400" y="1369060"/>
            <a:ext cx="4410075" cy="2428875"/>
          </a:xfrm>
          <a:prstGeom prst="rect">
            <a:avLst/>
          </a:prstGeom>
        </p:spPr>
      </p:pic>
      <p:pic>
        <p:nvPicPr>
          <p:cNvPr id="4" name="图片 3"/>
          <p:cNvPicPr>
            <a:picLocks noChangeAspect="1"/>
          </p:cNvPicPr>
          <p:nvPr/>
        </p:nvPicPr>
        <p:blipFill>
          <a:blip r:embed="rId2"/>
          <a:stretch>
            <a:fillRect/>
          </a:stretch>
        </p:blipFill>
        <p:spPr>
          <a:xfrm>
            <a:off x="6227445" y="1392555"/>
            <a:ext cx="4895850" cy="2381250"/>
          </a:xfrm>
          <a:prstGeom prst="rect">
            <a:avLst/>
          </a:prstGeom>
        </p:spPr>
      </p:pic>
      <p:cxnSp>
        <p:nvCxnSpPr>
          <p:cNvPr id="5" name="直接连接符 4"/>
          <p:cNvCxnSpPr/>
          <p:nvPr/>
        </p:nvCxnSpPr>
        <p:spPr>
          <a:xfrm flipH="1">
            <a:off x="5606415" y="1442720"/>
            <a:ext cx="17780" cy="4269740"/>
          </a:xfrm>
          <a:prstGeom prst="line">
            <a:avLst/>
          </a:prstGeom>
        </p:spPr>
        <p:style>
          <a:lnRef idx="3">
            <a:schemeClr val="accent3"/>
          </a:lnRef>
          <a:fillRef idx="0">
            <a:schemeClr val="accent3"/>
          </a:fillRef>
          <a:effectRef idx="2">
            <a:schemeClr val="accent3"/>
          </a:effectRef>
          <a:fontRef idx="minor">
            <a:schemeClr val="tx1"/>
          </a:fontRef>
        </p:style>
      </p:cxnSp>
      <p:sp>
        <p:nvSpPr>
          <p:cNvPr id="7" name="文本框 6"/>
          <p:cNvSpPr txBox="1"/>
          <p:nvPr/>
        </p:nvSpPr>
        <p:spPr>
          <a:xfrm>
            <a:off x="755015" y="923925"/>
            <a:ext cx="2315210" cy="306705"/>
          </a:xfrm>
          <a:prstGeom prst="rect">
            <a:avLst/>
          </a:prstGeom>
          <a:noFill/>
        </p:spPr>
        <p:txBody>
          <a:bodyPr wrap="square" rtlCol="0">
            <a:spAutoFit/>
          </a:bodyPr>
          <a:p>
            <a:r>
              <a:rPr lang="zh-CN" altLang="en-US" sz="1400"/>
              <a:t>单线程情景</a:t>
            </a:r>
            <a:endParaRPr lang="zh-CN" altLang="en-US" sz="1400"/>
          </a:p>
        </p:txBody>
      </p:sp>
      <p:sp>
        <p:nvSpPr>
          <p:cNvPr id="8" name="文本框 7"/>
          <p:cNvSpPr txBox="1"/>
          <p:nvPr/>
        </p:nvSpPr>
        <p:spPr>
          <a:xfrm>
            <a:off x="533400" y="5937250"/>
            <a:ext cx="4084955" cy="275590"/>
          </a:xfrm>
          <a:prstGeom prst="rect">
            <a:avLst/>
          </a:prstGeom>
          <a:noFill/>
        </p:spPr>
        <p:txBody>
          <a:bodyPr wrap="square" rtlCol="0">
            <a:spAutoFit/>
          </a:bodyPr>
          <a:p>
            <a:r>
              <a:rPr lang="zh-CN" altLang="en-US" sz="1200">
                <a:solidFill>
                  <a:srgbClr val="FF0000"/>
                </a:solidFill>
              </a:rPr>
              <a:t>注意，像使用for-each进行迭代实际上也会出现这种问题。</a:t>
            </a:r>
            <a:endParaRPr lang="zh-CN" altLang="en-US" sz="1200">
              <a:solidFill>
                <a:srgbClr val="FF0000"/>
              </a:solidFill>
            </a:endParaRPr>
          </a:p>
        </p:txBody>
      </p:sp>
      <p:pic>
        <p:nvPicPr>
          <p:cNvPr id="10" name="图片 9"/>
          <p:cNvPicPr>
            <a:picLocks noChangeAspect="1"/>
          </p:cNvPicPr>
          <p:nvPr/>
        </p:nvPicPr>
        <p:blipFill>
          <a:blip r:embed="rId3"/>
          <a:stretch>
            <a:fillRect/>
          </a:stretch>
        </p:blipFill>
        <p:spPr>
          <a:xfrm>
            <a:off x="533400" y="3930650"/>
            <a:ext cx="4410075" cy="1853565"/>
          </a:xfrm>
          <a:prstGeom prst="rect">
            <a:avLst/>
          </a:prstGeom>
        </p:spPr>
      </p:pic>
      <p:pic>
        <p:nvPicPr>
          <p:cNvPr id="13" name="图片 12"/>
          <p:cNvPicPr>
            <a:picLocks noChangeAspect="1"/>
          </p:cNvPicPr>
          <p:nvPr/>
        </p:nvPicPr>
        <p:blipFill>
          <a:blip r:embed="rId4"/>
          <a:stretch>
            <a:fillRect/>
          </a:stretch>
        </p:blipFill>
        <p:spPr>
          <a:xfrm>
            <a:off x="6227445" y="4144645"/>
            <a:ext cx="4981575" cy="1190625"/>
          </a:xfrm>
          <a:prstGeom prst="rect">
            <a:avLst/>
          </a:prstGeom>
        </p:spPr>
      </p:pic>
      <p:sp>
        <p:nvSpPr>
          <p:cNvPr id="14" name="左右箭头 13"/>
          <p:cNvSpPr/>
          <p:nvPr/>
        </p:nvSpPr>
        <p:spPr>
          <a:xfrm>
            <a:off x="5078730" y="2226310"/>
            <a:ext cx="1073785" cy="369570"/>
          </a:xfrm>
          <a:prstGeom prst="leftRightArrow">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chemeClr val="accent1"/>
                </a:solidFill>
              </a:rPr>
              <a:t>对比</a:t>
            </a:r>
            <a:endParaRPr lang="zh-CN" altLang="en-US" sz="1200">
              <a:solidFill>
                <a:schemeClr val="accent1"/>
              </a:solidFill>
            </a:endParaRPr>
          </a:p>
        </p:txBody>
      </p:sp>
      <p:sp>
        <p:nvSpPr>
          <p:cNvPr id="15" name="文本框 14"/>
          <p:cNvSpPr txBox="1"/>
          <p:nvPr/>
        </p:nvSpPr>
        <p:spPr>
          <a:xfrm>
            <a:off x="3992245" y="1000760"/>
            <a:ext cx="951230" cy="368300"/>
          </a:xfrm>
          <a:prstGeom prst="rect">
            <a:avLst/>
          </a:prstGeom>
          <a:noFill/>
        </p:spPr>
        <p:txBody>
          <a:bodyPr wrap="square" rtlCol="0">
            <a:spAutoFit/>
          </a:bodyPr>
          <a:p>
            <a:r>
              <a:rPr lang="en-US" altLang="zh-CN">
                <a:solidFill>
                  <a:schemeClr val="accent6"/>
                </a:solidFill>
              </a:rPr>
              <a:t>Error</a:t>
            </a:r>
            <a:endParaRPr lang="en-US" altLang="zh-CN">
              <a:solidFill>
                <a:schemeClr val="accent6"/>
              </a:solidFill>
            </a:endParaRPr>
          </a:p>
        </p:txBody>
      </p:sp>
      <p:sp>
        <p:nvSpPr>
          <p:cNvPr id="20" name="文本框 19"/>
          <p:cNvSpPr txBox="1"/>
          <p:nvPr/>
        </p:nvSpPr>
        <p:spPr>
          <a:xfrm>
            <a:off x="6227445" y="1000760"/>
            <a:ext cx="1047115" cy="368300"/>
          </a:xfrm>
          <a:prstGeom prst="rect">
            <a:avLst/>
          </a:prstGeom>
          <a:noFill/>
        </p:spPr>
        <p:txBody>
          <a:bodyPr wrap="square" rtlCol="0">
            <a:spAutoFit/>
          </a:bodyPr>
          <a:p>
            <a:r>
              <a:rPr lang="en-US" altLang="zh-CN">
                <a:solidFill>
                  <a:srgbClr val="00B050"/>
                </a:solidFill>
              </a:rPr>
              <a:t>Correct</a:t>
            </a:r>
            <a:endParaRPr lang="en-US" altLang="zh-CN">
              <a:solidFill>
                <a:srgbClr val="00B050"/>
              </a:solidFill>
            </a:endParaRPr>
          </a:p>
        </p:txBody>
      </p:sp>
    </p:spTree>
  </p:cSld>
  <p:clrMapOvr>
    <a:masterClrMapping/>
  </p:clrMapOvr>
  <p:transition spd="slow" advClick="0" advTm="4000">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55020" y="385774"/>
            <a:ext cx="1415772" cy="461665"/>
          </a:xfrm>
          <a:prstGeom prst="rect">
            <a:avLst/>
          </a:prstGeom>
          <a:noFill/>
        </p:spPr>
        <p:txBody>
          <a:bodyPr wrap="none" rtlCol="0">
            <a:spAutoFit/>
          </a:bodyPr>
          <a:lstStyle/>
          <a:p>
            <a:r>
              <a:rPr lang="zh-CN" altLang="en-US" sz="2400" dirty="0"/>
              <a:t>编程规范</a:t>
            </a:r>
            <a:endParaRPr kumimoji="1" lang="zh-CN" altLang="en-US" sz="2400" dirty="0">
              <a:solidFill>
                <a:srgbClr val="1C2C44"/>
              </a:solidFill>
              <a:latin typeface="+mj-ea"/>
              <a:ea typeface="+mj-ea"/>
            </a:endParaRPr>
          </a:p>
        </p:txBody>
      </p:sp>
      <p:grpSp>
        <p:nvGrpSpPr>
          <p:cNvPr id="16" name="组 15"/>
          <p:cNvGrpSpPr/>
          <p:nvPr/>
        </p:nvGrpSpPr>
        <p:grpSpPr>
          <a:xfrm>
            <a:off x="2" y="6212532"/>
            <a:ext cx="12191998" cy="377411"/>
            <a:chOff x="2" y="6212532"/>
            <a:chExt cx="12191998" cy="377411"/>
          </a:xfrm>
        </p:grpSpPr>
        <p:sp>
          <p:nvSpPr>
            <p:cNvPr id="17" name="文本框 16"/>
            <p:cNvSpPr txBox="1"/>
            <p:nvPr/>
          </p:nvSpPr>
          <p:spPr>
            <a:xfrm>
              <a:off x="10229856" y="6212532"/>
              <a:ext cx="1348446" cy="377411"/>
            </a:xfrm>
            <a:prstGeom prst="rect">
              <a:avLst/>
            </a:prstGeom>
            <a:noFill/>
          </p:spPr>
          <p:txBody>
            <a:bodyPr wrap="none" rtlCol="0">
              <a:spAutoFit/>
            </a:bodyPr>
            <a:lstStyle>
              <a:defPPr>
                <a:defRPr lang="zh-CN"/>
              </a:defPPr>
              <a:lvl1pPr algn="ctr">
                <a:lnSpc>
                  <a:spcPct val="150000"/>
                </a:lnSpc>
                <a:defRPr>
                  <a:solidFill>
                    <a:schemeClr val="accent1"/>
                  </a:solidFill>
                  <a:latin typeface="微软雅黑" panose="020B0503020204020204" pitchFamily="34" charset="-122"/>
                  <a:ea typeface="微软雅黑" panose="020B0503020204020204" pitchFamily="34" charset="-122"/>
                </a:defRPr>
              </a:lvl1pPr>
            </a:lstStyle>
            <a:p>
              <a:pPr algn="l"/>
              <a:r>
                <a:rPr lang="zh-CN" altLang="en-US" sz="1400" dirty="0" smtClean="0">
                  <a:solidFill>
                    <a:srgbClr val="C00000"/>
                  </a:solidFill>
                </a:rPr>
                <a:t>诚信</a:t>
              </a:r>
              <a:r>
                <a:rPr lang="en-US" altLang="zh-CN" sz="1400" dirty="0" smtClean="0">
                  <a:solidFill>
                    <a:srgbClr val="C00000"/>
                  </a:solidFill>
                </a:rPr>
                <a:t>·</a:t>
              </a:r>
              <a:r>
                <a:rPr lang="zh-CN" altLang="en-US" sz="1400" dirty="0" smtClean="0">
                  <a:solidFill>
                    <a:srgbClr val="C00000"/>
                  </a:solidFill>
                </a:rPr>
                <a:t>坚毅</a:t>
              </a:r>
              <a:r>
                <a:rPr lang="en-US" altLang="zh-CN" sz="1400" dirty="0" smtClean="0">
                  <a:solidFill>
                    <a:srgbClr val="C00000"/>
                  </a:solidFill>
                </a:rPr>
                <a:t>·</a:t>
              </a:r>
              <a:r>
                <a:rPr lang="zh-CN" altLang="en-US" sz="1400" dirty="0" smtClean="0">
                  <a:solidFill>
                    <a:srgbClr val="C00000"/>
                  </a:solidFill>
                </a:rPr>
                <a:t>创新</a:t>
              </a:r>
              <a:endParaRPr lang="zh-CN" altLang="en-US" sz="1400" dirty="0">
                <a:solidFill>
                  <a:srgbClr val="C00000"/>
                </a:solidFill>
              </a:endParaRPr>
            </a:p>
          </p:txBody>
        </p:sp>
        <p:cxnSp>
          <p:nvCxnSpPr>
            <p:cNvPr id="18" name="直线连接符 17"/>
            <p:cNvCxnSpPr/>
            <p:nvPr/>
          </p:nvCxnSpPr>
          <p:spPr>
            <a:xfrm flipH="1" flipV="1">
              <a:off x="2" y="6428144"/>
              <a:ext cx="10172698" cy="10036"/>
            </a:xfrm>
            <a:prstGeom prst="line">
              <a:avLst/>
            </a:prstGeom>
            <a:ln w="190500">
              <a:solidFill>
                <a:srgbClr val="C61127"/>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flipH="1">
              <a:off x="11583152" y="6432650"/>
              <a:ext cx="608848" cy="0"/>
            </a:xfrm>
            <a:prstGeom prst="line">
              <a:avLst/>
            </a:prstGeom>
            <a:ln w="190500">
              <a:solidFill>
                <a:srgbClr val="C61127"/>
              </a:solidFill>
            </a:ln>
          </p:spPr>
          <p:style>
            <a:lnRef idx="1">
              <a:schemeClr val="accent1"/>
            </a:lnRef>
            <a:fillRef idx="0">
              <a:schemeClr val="accent1"/>
            </a:fillRef>
            <a:effectRef idx="0">
              <a:schemeClr val="accent1"/>
            </a:effectRef>
            <a:fontRef idx="minor">
              <a:schemeClr val="tx1"/>
            </a:fontRef>
          </p:style>
        </p:cxnSp>
      </p:grpSp>
      <p:pic>
        <p:nvPicPr>
          <p:cNvPr id="4" name="图片 3"/>
          <p:cNvPicPr>
            <a:picLocks noChangeAspect="1"/>
          </p:cNvPicPr>
          <p:nvPr/>
        </p:nvPicPr>
        <p:blipFill>
          <a:blip r:embed="rId1"/>
          <a:stretch>
            <a:fillRect/>
          </a:stretch>
        </p:blipFill>
        <p:spPr>
          <a:xfrm>
            <a:off x="549275" y="1433830"/>
            <a:ext cx="5629275" cy="3990975"/>
          </a:xfrm>
          <a:prstGeom prst="rect">
            <a:avLst/>
          </a:prstGeom>
        </p:spPr>
      </p:pic>
      <p:pic>
        <p:nvPicPr>
          <p:cNvPr id="5" name="图片 4"/>
          <p:cNvPicPr>
            <a:picLocks noChangeAspect="1"/>
          </p:cNvPicPr>
          <p:nvPr/>
        </p:nvPicPr>
        <p:blipFill>
          <a:blip r:embed="rId2"/>
          <a:stretch>
            <a:fillRect/>
          </a:stretch>
        </p:blipFill>
        <p:spPr>
          <a:xfrm>
            <a:off x="6317615" y="1433830"/>
            <a:ext cx="5172075" cy="3371850"/>
          </a:xfrm>
          <a:prstGeom prst="rect">
            <a:avLst/>
          </a:prstGeom>
        </p:spPr>
      </p:pic>
      <p:sp>
        <p:nvSpPr>
          <p:cNvPr id="6" name="文本框 5"/>
          <p:cNvSpPr txBox="1"/>
          <p:nvPr/>
        </p:nvSpPr>
        <p:spPr>
          <a:xfrm>
            <a:off x="6487160" y="5042535"/>
            <a:ext cx="4832985" cy="645160"/>
          </a:xfrm>
          <a:prstGeom prst="rect">
            <a:avLst/>
          </a:prstGeom>
          <a:noFill/>
        </p:spPr>
        <p:txBody>
          <a:bodyPr wrap="square" rtlCol="0">
            <a:spAutoFit/>
          </a:bodyPr>
          <a:p>
            <a:r>
              <a:rPr lang="zh-CN" altLang="en-US" sz="1200"/>
              <a:t>解决办法：</a:t>
            </a:r>
            <a:endParaRPr lang="zh-CN" altLang="en-US" sz="1200"/>
          </a:p>
          <a:p>
            <a:r>
              <a:rPr lang="zh-CN" altLang="en-US" sz="1200"/>
              <a:t>1）在使用iterator迭代的时候使用synchronized或者Lock进行同步；</a:t>
            </a:r>
            <a:endParaRPr lang="zh-CN" altLang="en-US" sz="1200"/>
          </a:p>
          <a:p>
            <a:r>
              <a:rPr lang="zh-CN" altLang="en-US" sz="1200"/>
              <a:t>2）使用并发容器CopyOnWriteArrayList代替ArrayList和Vector。</a:t>
            </a:r>
            <a:endParaRPr lang="zh-CN" altLang="en-US" sz="1200"/>
          </a:p>
        </p:txBody>
      </p:sp>
      <p:sp>
        <p:nvSpPr>
          <p:cNvPr id="7" name="文本框 6"/>
          <p:cNvSpPr txBox="1"/>
          <p:nvPr/>
        </p:nvSpPr>
        <p:spPr>
          <a:xfrm>
            <a:off x="755015" y="923925"/>
            <a:ext cx="2315210" cy="306705"/>
          </a:xfrm>
          <a:prstGeom prst="rect">
            <a:avLst/>
          </a:prstGeom>
          <a:noFill/>
        </p:spPr>
        <p:txBody>
          <a:bodyPr wrap="square" rtlCol="0">
            <a:spAutoFit/>
          </a:bodyPr>
          <a:p>
            <a:r>
              <a:rPr lang="zh-CN" altLang="en-US" sz="1400"/>
              <a:t>多线程情景</a:t>
            </a:r>
            <a:endParaRPr lang="zh-CN" altLang="en-US" sz="1400"/>
          </a:p>
        </p:txBody>
      </p:sp>
    </p:spTree>
  </p:cSld>
  <p:clrMapOvr>
    <a:masterClrMapping/>
  </p:clrMapOvr>
  <p:transition spd="slow" advClick="0" advTm="4000">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55020" y="385774"/>
            <a:ext cx="1415772" cy="461665"/>
          </a:xfrm>
          <a:prstGeom prst="rect">
            <a:avLst/>
          </a:prstGeom>
          <a:noFill/>
        </p:spPr>
        <p:txBody>
          <a:bodyPr wrap="none" rtlCol="0">
            <a:spAutoFit/>
          </a:bodyPr>
          <a:lstStyle/>
          <a:p>
            <a:r>
              <a:rPr lang="zh-CN" altLang="en-US" sz="2400" dirty="0"/>
              <a:t>编程规范</a:t>
            </a:r>
            <a:endParaRPr kumimoji="1" lang="zh-CN" altLang="en-US" sz="2400" dirty="0">
              <a:solidFill>
                <a:srgbClr val="1C2C44"/>
              </a:solidFill>
              <a:latin typeface="+mj-ea"/>
              <a:ea typeface="+mj-ea"/>
            </a:endParaRPr>
          </a:p>
        </p:txBody>
      </p:sp>
      <p:grpSp>
        <p:nvGrpSpPr>
          <p:cNvPr id="16" name="组 15"/>
          <p:cNvGrpSpPr/>
          <p:nvPr/>
        </p:nvGrpSpPr>
        <p:grpSpPr>
          <a:xfrm>
            <a:off x="2" y="6212532"/>
            <a:ext cx="12191998" cy="377411"/>
            <a:chOff x="2" y="6212532"/>
            <a:chExt cx="12191998" cy="377411"/>
          </a:xfrm>
        </p:grpSpPr>
        <p:sp>
          <p:nvSpPr>
            <p:cNvPr id="17" name="文本框 16"/>
            <p:cNvSpPr txBox="1"/>
            <p:nvPr/>
          </p:nvSpPr>
          <p:spPr>
            <a:xfrm>
              <a:off x="10229856" y="6212532"/>
              <a:ext cx="1348446" cy="377411"/>
            </a:xfrm>
            <a:prstGeom prst="rect">
              <a:avLst/>
            </a:prstGeom>
            <a:noFill/>
          </p:spPr>
          <p:txBody>
            <a:bodyPr wrap="none" rtlCol="0">
              <a:spAutoFit/>
            </a:bodyPr>
            <a:lstStyle>
              <a:defPPr>
                <a:defRPr lang="zh-CN"/>
              </a:defPPr>
              <a:lvl1pPr algn="ctr">
                <a:lnSpc>
                  <a:spcPct val="150000"/>
                </a:lnSpc>
                <a:defRPr>
                  <a:solidFill>
                    <a:schemeClr val="accent1"/>
                  </a:solidFill>
                  <a:latin typeface="微软雅黑" panose="020B0503020204020204" pitchFamily="34" charset="-122"/>
                  <a:ea typeface="微软雅黑" panose="020B0503020204020204" pitchFamily="34" charset="-122"/>
                </a:defRPr>
              </a:lvl1pPr>
            </a:lstStyle>
            <a:p>
              <a:pPr algn="l"/>
              <a:r>
                <a:rPr lang="zh-CN" altLang="en-US" sz="1400" dirty="0" smtClean="0">
                  <a:solidFill>
                    <a:srgbClr val="C00000"/>
                  </a:solidFill>
                </a:rPr>
                <a:t>诚信</a:t>
              </a:r>
              <a:r>
                <a:rPr lang="en-US" altLang="zh-CN" sz="1400" dirty="0" smtClean="0">
                  <a:solidFill>
                    <a:srgbClr val="C00000"/>
                  </a:solidFill>
                </a:rPr>
                <a:t>·</a:t>
              </a:r>
              <a:r>
                <a:rPr lang="zh-CN" altLang="en-US" sz="1400" dirty="0" smtClean="0">
                  <a:solidFill>
                    <a:srgbClr val="C00000"/>
                  </a:solidFill>
                </a:rPr>
                <a:t>坚毅</a:t>
              </a:r>
              <a:r>
                <a:rPr lang="en-US" altLang="zh-CN" sz="1400" dirty="0" smtClean="0">
                  <a:solidFill>
                    <a:srgbClr val="C00000"/>
                  </a:solidFill>
                </a:rPr>
                <a:t>·</a:t>
              </a:r>
              <a:r>
                <a:rPr lang="zh-CN" altLang="en-US" sz="1400" dirty="0" smtClean="0">
                  <a:solidFill>
                    <a:srgbClr val="C00000"/>
                  </a:solidFill>
                </a:rPr>
                <a:t>创新</a:t>
              </a:r>
              <a:endParaRPr lang="zh-CN" altLang="en-US" sz="1400" dirty="0">
                <a:solidFill>
                  <a:srgbClr val="C00000"/>
                </a:solidFill>
              </a:endParaRPr>
            </a:p>
          </p:txBody>
        </p:sp>
        <p:cxnSp>
          <p:nvCxnSpPr>
            <p:cNvPr id="18" name="直线连接符 17"/>
            <p:cNvCxnSpPr/>
            <p:nvPr/>
          </p:nvCxnSpPr>
          <p:spPr>
            <a:xfrm flipH="1" flipV="1">
              <a:off x="2" y="6428144"/>
              <a:ext cx="10172698" cy="10036"/>
            </a:xfrm>
            <a:prstGeom prst="line">
              <a:avLst/>
            </a:prstGeom>
            <a:ln w="190500">
              <a:solidFill>
                <a:srgbClr val="C61127"/>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flipH="1">
              <a:off x="11583152" y="6432650"/>
              <a:ext cx="608848" cy="0"/>
            </a:xfrm>
            <a:prstGeom prst="line">
              <a:avLst/>
            </a:prstGeom>
            <a:ln w="190500">
              <a:solidFill>
                <a:srgbClr val="C61127"/>
              </a:solidFill>
            </a:ln>
          </p:spPr>
          <p:style>
            <a:lnRef idx="1">
              <a:schemeClr val="accent1"/>
            </a:lnRef>
            <a:fillRef idx="0">
              <a:schemeClr val="accent1"/>
            </a:fillRef>
            <a:effectRef idx="0">
              <a:schemeClr val="accent1"/>
            </a:effectRef>
            <a:fontRef idx="minor">
              <a:schemeClr val="tx1"/>
            </a:fontRef>
          </p:style>
        </p:cxnSp>
      </p:grpSp>
      <p:pic>
        <p:nvPicPr>
          <p:cNvPr id="8" name="图片 7"/>
          <p:cNvPicPr>
            <a:picLocks noChangeAspect="1"/>
          </p:cNvPicPr>
          <p:nvPr/>
        </p:nvPicPr>
        <p:blipFill>
          <a:blip r:embed="rId1"/>
          <a:stretch>
            <a:fillRect/>
          </a:stretch>
        </p:blipFill>
        <p:spPr>
          <a:xfrm>
            <a:off x="866775" y="942975"/>
            <a:ext cx="7267575" cy="4743450"/>
          </a:xfrm>
          <a:prstGeom prst="rect">
            <a:avLst/>
          </a:prstGeom>
        </p:spPr>
      </p:pic>
    </p:spTree>
  </p:cSld>
  <p:clrMapOvr>
    <a:masterClrMapping/>
  </p:clrMapOvr>
  <p:transition spd="slow" advClick="0" advTm="4000">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55020" y="385774"/>
            <a:ext cx="1415772" cy="461665"/>
          </a:xfrm>
          <a:prstGeom prst="rect">
            <a:avLst/>
          </a:prstGeom>
          <a:noFill/>
        </p:spPr>
        <p:txBody>
          <a:bodyPr wrap="none" rtlCol="0">
            <a:spAutoFit/>
          </a:bodyPr>
          <a:lstStyle/>
          <a:p>
            <a:r>
              <a:rPr lang="zh-CN" altLang="en-US" sz="2400" dirty="0"/>
              <a:t>编程规范</a:t>
            </a:r>
            <a:endParaRPr kumimoji="1" lang="zh-CN" altLang="en-US" sz="2400" dirty="0">
              <a:solidFill>
                <a:srgbClr val="1C2C44"/>
              </a:solidFill>
              <a:latin typeface="+mj-ea"/>
              <a:ea typeface="+mj-ea"/>
            </a:endParaRPr>
          </a:p>
        </p:txBody>
      </p:sp>
      <p:grpSp>
        <p:nvGrpSpPr>
          <p:cNvPr id="16" name="组 15"/>
          <p:cNvGrpSpPr/>
          <p:nvPr/>
        </p:nvGrpSpPr>
        <p:grpSpPr>
          <a:xfrm>
            <a:off x="2" y="6212532"/>
            <a:ext cx="12191998" cy="377411"/>
            <a:chOff x="2" y="6212532"/>
            <a:chExt cx="12191998" cy="377411"/>
          </a:xfrm>
        </p:grpSpPr>
        <p:sp>
          <p:nvSpPr>
            <p:cNvPr id="17" name="文本框 16"/>
            <p:cNvSpPr txBox="1"/>
            <p:nvPr/>
          </p:nvSpPr>
          <p:spPr>
            <a:xfrm>
              <a:off x="10229856" y="6212532"/>
              <a:ext cx="1348446" cy="377411"/>
            </a:xfrm>
            <a:prstGeom prst="rect">
              <a:avLst/>
            </a:prstGeom>
            <a:noFill/>
          </p:spPr>
          <p:txBody>
            <a:bodyPr wrap="none" rtlCol="0">
              <a:spAutoFit/>
            </a:bodyPr>
            <a:lstStyle>
              <a:defPPr>
                <a:defRPr lang="zh-CN"/>
              </a:defPPr>
              <a:lvl1pPr algn="ctr">
                <a:lnSpc>
                  <a:spcPct val="150000"/>
                </a:lnSpc>
                <a:defRPr>
                  <a:solidFill>
                    <a:schemeClr val="accent1"/>
                  </a:solidFill>
                  <a:latin typeface="微软雅黑" panose="020B0503020204020204" pitchFamily="34" charset="-122"/>
                  <a:ea typeface="微软雅黑" panose="020B0503020204020204" pitchFamily="34" charset="-122"/>
                </a:defRPr>
              </a:lvl1pPr>
            </a:lstStyle>
            <a:p>
              <a:pPr algn="l"/>
              <a:r>
                <a:rPr lang="zh-CN" altLang="en-US" sz="1400" dirty="0" smtClean="0">
                  <a:solidFill>
                    <a:srgbClr val="C00000"/>
                  </a:solidFill>
                </a:rPr>
                <a:t>诚信</a:t>
              </a:r>
              <a:r>
                <a:rPr lang="en-US" altLang="zh-CN" sz="1400" dirty="0" smtClean="0">
                  <a:solidFill>
                    <a:srgbClr val="C00000"/>
                  </a:solidFill>
                </a:rPr>
                <a:t>·</a:t>
              </a:r>
              <a:r>
                <a:rPr lang="zh-CN" altLang="en-US" sz="1400" dirty="0" smtClean="0">
                  <a:solidFill>
                    <a:srgbClr val="C00000"/>
                  </a:solidFill>
                </a:rPr>
                <a:t>坚毅</a:t>
              </a:r>
              <a:r>
                <a:rPr lang="en-US" altLang="zh-CN" sz="1400" dirty="0" smtClean="0">
                  <a:solidFill>
                    <a:srgbClr val="C00000"/>
                  </a:solidFill>
                </a:rPr>
                <a:t>·</a:t>
              </a:r>
              <a:r>
                <a:rPr lang="zh-CN" altLang="en-US" sz="1400" dirty="0" smtClean="0">
                  <a:solidFill>
                    <a:srgbClr val="C00000"/>
                  </a:solidFill>
                </a:rPr>
                <a:t>创新</a:t>
              </a:r>
              <a:endParaRPr lang="zh-CN" altLang="en-US" sz="1400" dirty="0">
                <a:solidFill>
                  <a:srgbClr val="C00000"/>
                </a:solidFill>
              </a:endParaRPr>
            </a:p>
          </p:txBody>
        </p:sp>
        <p:cxnSp>
          <p:nvCxnSpPr>
            <p:cNvPr id="18" name="直线连接符 17"/>
            <p:cNvCxnSpPr/>
            <p:nvPr/>
          </p:nvCxnSpPr>
          <p:spPr>
            <a:xfrm flipH="1" flipV="1">
              <a:off x="2" y="6428144"/>
              <a:ext cx="10172698" cy="10036"/>
            </a:xfrm>
            <a:prstGeom prst="line">
              <a:avLst/>
            </a:prstGeom>
            <a:ln w="190500">
              <a:solidFill>
                <a:srgbClr val="C61127"/>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flipH="1">
              <a:off x="11583152" y="6432650"/>
              <a:ext cx="608848" cy="0"/>
            </a:xfrm>
            <a:prstGeom prst="line">
              <a:avLst/>
            </a:prstGeom>
            <a:ln w="190500">
              <a:solidFill>
                <a:srgbClr val="C61127"/>
              </a:solidFill>
            </a:ln>
          </p:spPr>
          <p:style>
            <a:lnRef idx="1">
              <a:schemeClr val="accent1"/>
            </a:lnRef>
            <a:fillRef idx="0">
              <a:schemeClr val="accent1"/>
            </a:fillRef>
            <a:effectRef idx="0">
              <a:schemeClr val="accent1"/>
            </a:effectRef>
            <a:fontRef idx="minor">
              <a:schemeClr val="tx1"/>
            </a:fontRef>
          </p:style>
        </p:cxnSp>
      </p:grpSp>
      <p:pic>
        <p:nvPicPr>
          <p:cNvPr id="2" name="图片 1"/>
          <p:cNvPicPr>
            <a:picLocks noChangeAspect="1"/>
          </p:cNvPicPr>
          <p:nvPr/>
        </p:nvPicPr>
        <p:blipFill>
          <a:blip r:embed="rId1"/>
          <a:stretch>
            <a:fillRect/>
          </a:stretch>
        </p:blipFill>
        <p:spPr>
          <a:xfrm>
            <a:off x="755015" y="932815"/>
            <a:ext cx="7229475" cy="1362075"/>
          </a:xfrm>
          <a:prstGeom prst="rect">
            <a:avLst/>
          </a:prstGeom>
        </p:spPr>
      </p:pic>
    </p:spTree>
  </p:cSld>
  <p:clrMapOvr>
    <a:masterClrMapping/>
  </p:clrMapOvr>
  <p:transition spd="slow" advClick="0" advTm="4000">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55020" y="385774"/>
            <a:ext cx="1415772" cy="461665"/>
          </a:xfrm>
          <a:prstGeom prst="rect">
            <a:avLst/>
          </a:prstGeom>
          <a:noFill/>
        </p:spPr>
        <p:txBody>
          <a:bodyPr wrap="none" rtlCol="0">
            <a:spAutoFit/>
          </a:bodyPr>
          <a:lstStyle/>
          <a:p>
            <a:r>
              <a:rPr lang="zh-CN" altLang="en-US" sz="2400" dirty="0"/>
              <a:t>编程规范</a:t>
            </a:r>
            <a:endParaRPr kumimoji="1" lang="zh-CN" altLang="en-US" sz="2400" dirty="0">
              <a:solidFill>
                <a:srgbClr val="1C2C44"/>
              </a:solidFill>
              <a:latin typeface="+mj-ea"/>
              <a:ea typeface="+mj-ea"/>
            </a:endParaRPr>
          </a:p>
        </p:txBody>
      </p:sp>
      <p:grpSp>
        <p:nvGrpSpPr>
          <p:cNvPr id="16" name="组 15"/>
          <p:cNvGrpSpPr/>
          <p:nvPr/>
        </p:nvGrpSpPr>
        <p:grpSpPr>
          <a:xfrm>
            <a:off x="2" y="6212532"/>
            <a:ext cx="12191998" cy="377411"/>
            <a:chOff x="2" y="6212532"/>
            <a:chExt cx="12191998" cy="377411"/>
          </a:xfrm>
        </p:grpSpPr>
        <p:sp>
          <p:nvSpPr>
            <p:cNvPr id="17" name="文本框 16"/>
            <p:cNvSpPr txBox="1"/>
            <p:nvPr/>
          </p:nvSpPr>
          <p:spPr>
            <a:xfrm>
              <a:off x="10229856" y="6212532"/>
              <a:ext cx="1348446" cy="377411"/>
            </a:xfrm>
            <a:prstGeom prst="rect">
              <a:avLst/>
            </a:prstGeom>
            <a:noFill/>
          </p:spPr>
          <p:txBody>
            <a:bodyPr wrap="none" rtlCol="0">
              <a:spAutoFit/>
            </a:bodyPr>
            <a:lstStyle>
              <a:defPPr>
                <a:defRPr lang="zh-CN"/>
              </a:defPPr>
              <a:lvl1pPr algn="ctr">
                <a:lnSpc>
                  <a:spcPct val="150000"/>
                </a:lnSpc>
                <a:defRPr>
                  <a:solidFill>
                    <a:schemeClr val="accent1"/>
                  </a:solidFill>
                  <a:latin typeface="微软雅黑" panose="020B0503020204020204" pitchFamily="34" charset="-122"/>
                  <a:ea typeface="微软雅黑" panose="020B0503020204020204" pitchFamily="34" charset="-122"/>
                </a:defRPr>
              </a:lvl1pPr>
            </a:lstStyle>
            <a:p>
              <a:pPr algn="l"/>
              <a:r>
                <a:rPr lang="zh-CN" altLang="en-US" sz="1400" dirty="0" smtClean="0">
                  <a:solidFill>
                    <a:srgbClr val="C00000"/>
                  </a:solidFill>
                </a:rPr>
                <a:t>诚信</a:t>
              </a:r>
              <a:r>
                <a:rPr lang="en-US" altLang="zh-CN" sz="1400" dirty="0" smtClean="0">
                  <a:solidFill>
                    <a:srgbClr val="C00000"/>
                  </a:solidFill>
                </a:rPr>
                <a:t>·</a:t>
              </a:r>
              <a:r>
                <a:rPr lang="zh-CN" altLang="en-US" sz="1400" dirty="0" smtClean="0">
                  <a:solidFill>
                    <a:srgbClr val="C00000"/>
                  </a:solidFill>
                </a:rPr>
                <a:t>坚毅</a:t>
              </a:r>
              <a:r>
                <a:rPr lang="en-US" altLang="zh-CN" sz="1400" dirty="0" smtClean="0">
                  <a:solidFill>
                    <a:srgbClr val="C00000"/>
                  </a:solidFill>
                </a:rPr>
                <a:t>·</a:t>
              </a:r>
              <a:r>
                <a:rPr lang="zh-CN" altLang="en-US" sz="1400" dirty="0" smtClean="0">
                  <a:solidFill>
                    <a:srgbClr val="C00000"/>
                  </a:solidFill>
                </a:rPr>
                <a:t>创新</a:t>
              </a:r>
              <a:endParaRPr lang="zh-CN" altLang="en-US" sz="1400" dirty="0">
                <a:solidFill>
                  <a:srgbClr val="C00000"/>
                </a:solidFill>
              </a:endParaRPr>
            </a:p>
          </p:txBody>
        </p:sp>
        <p:cxnSp>
          <p:nvCxnSpPr>
            <p:cNvPr id="18" name="直线连接符 17"/>
            <p:cNvCxnSpPr/>
            <p:nvPr/>
          </p:nvCxnSpPr>
          <p:spPr>
            <a:xfrm flipH="1" flipV="1">
              <a:off x="2" y="6428144"/>
              <a:ext cx="10172698" cy="10036"/>
            </a:xfrm>
            <a:prstGeom prst="line">
              <a:avLst/>
            </a:prstGeom>
            <a:ln w="190500">
              <a:solidFill>
                <a:srgbClr val="C61127"/>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flipH="1">
              <a:off x="11583152" y="6432650"/>
              <a:ext cx="608848" cy="0"/>
            </a:xfrm>
            <a:prstGeom prst="line">
              <a:avLst/>
            </a:prstGeom>
            <a:ln w="190500">
              <a:solidFill>
                <a:srgbClr val="C61127"/>
              </a:solidFill>
            </a:ln>
          </p:spPr>
          <p:style>
            <a:lnRef idx="1">
              <a:schemeClr val="accent1"/>
            </a:lnRef>
            <a:fillRef idx="0">
              <a:schemeClr val="accent1"/>
            </a:fillRef>
            <a:effectRef idx="0">
              <a:schemeClr val="accent1"/>
            </a:effectRef>
            <a:fontRef idx="minor">
              <a:schemeClr val="tx1"/>
            </a:fontRef>
          </p:style>
        </p:cxnSp>
      </p:grpSp>
      <p:sp>
        <p:nvSpPr>
          <p:cNvPr id="8" name="文本框 7"/>
          <p:cNvSpPr txBox="1"/>
          <p:nvPr/>
        </p:nvSpPr>
        <p:spPr>
          <a:xfrm>
            <a:off x="855980" y="2305685"/>
            <a:ext cx="10480675" cy="1168400"/>
          </a:xfrm>
          <a:prstGeom prst="rect">
            <a:avLst/>
          </a:prstGeom>
          <a:noFill/>
        </p:spPr>
        <p:txBody>
          <a:bodyPr wrap="square" rtlCol="0">
            <a:spAutoFit/>
          </a:bodyPr>
          <a:p>
            <a:r>
              <a:rPr lang="zh-CN" altLang="en-US" sz="1400"/>
              <a:t>当我们用get方法时我们其实是在获取集合里内部的元素，但是我们的集合的数据类型还没有确定，但是我们可以获得一些明确的已知条件，那就是在&lt;? extends E&gt;中最大的类型是E，而且这个E最大是Object，所以我们可以利用这一点，那么我们就可以清楚地了解到该集合里面的获取的元素肯定是E或者Object的子类，他们的范围肯定小于E或者Object，那么我们就可以用Object和E这两个范围比集合里面的元素大的类去接收集合里面的元素。</a:t>
            </a:r>
            <a:endParaRPr lang="zh-CN" altLang="en-US" sz="1400"/>
          </a:p>
          <a:p>
            <a:endParaRPr lang="zh-CN" altLang="en-US" sz="1400"/>
          </a:p>
        </p:txBody>
      </p:sp>
      <p:sp>
        <p:nvSpPr>
          <p:cNvPr id="9" name="文本框 8"/>
          <p:cNvSpPr txBox="1"/>
          <p:nvPr/>
        </p:nvSpPr>
        <p:spPr>
          <a:xfrm>
            <a:off x="755015" y="1159510"/>
            <a:ext cx="3514725" cy="368300"/>
          </a:xfrm>
          <a:prstGeom prst="rect">
            <a:avLst/>
          </a:prstGeom>
          <a:noFill/>
        </p:spPr>
        <p:txBody>
          <a:bodyPr wrap="square" rtlCol="0">
            <a:spAutoFit/>
          </a:bodyPr>
          <a:p>
            <a:pPr algn="l"/>
            <a:r>
              <a:rPr lang="zh-CN" altLang="en-US"/>
              <a:t>上界通配符 &lt;? extends E&gt; </a:t>
            </a:r>
            <a:endParaRPr lang="zh-CN" altLang="en-US"/>
          </a:p>
        </p:txBody>
      </p:sp>
      <p:sp>
        <p:nvSpPr>
          <p:cNvPr id="10" name="文本框 9"/>
          <p:cNvSpPr txBox="1"/>
          <p:nvPr/>
        </p:nvSpPr>
        <p:spPr>
          <a:xfrm>
            <a:off x="953770" y="4333875"/>
            <a:ext cx="10131425" cy="737235"/>
          </a:xfrm>
          <a:prstGeom prst="rect">
            <a:avLst/>
          </a:prstGeom>
          <a:noFill/>
        </p:spPr>
        <p:txBody>
          <a:bodyPr wrap="square" rtlCol="0">
            <a:spAutoFit/>
          </a:bodyPr>
          <a:p>
            <a:r>
              <a:rPr lang="zh-CN" altLang="en-US" sz="1400"/>
              <a:t>&lt;? extends E&gt;作为形参时例如List&lt;? extends E&gt;这时最大类型是E和Object,但是我们不清楚最小的类型是什么，因为此时</a:t>
            </a:r>
            <a:r>
              <a:rPr lang="en-US" altLang="zh-CN" sz="1400"/>
              <a:t>?</a:t>
            </a:r>
            <a:r>
              <a:rPr lang="zh-CN" altLang="en-US" sz="1400"/>
              <a:t>这个通配符没有被赋值，我们调用add方法是要添加集合元素或者集合元素的子类，但是我们没法明确肯定该集合元素类型，或者比该集合元素范围更小的子类，那么Java就不会允许添加元素。</a:t>
            </a:r>
            <a:endParaRPr lang="zh-CN" altLang="en-US" sz="1400"/>
          </a:p>
        </p:txBody>
      </p:sp>
      <p:sp>
        <p:nvSpPr>
          <p:cNvPr id="45" name="任意多边形 14"/>
          <p:cNvSpPr/>
          <p:nvPr/>
        </p:nvSpPr>
        <p:spPr bwMode="auto">
          <a:xfrm>
            <a:off x="855980" y="3817620"/>
            <a:ext cx="2498090" cy="444500"/>
          </a:xfrm>
          <a:custGeom>
            <a:avLst/>
            <a:gdLst>
              <a:gd name="connsiteX0" fmla="*/ 0 w 1602178"/>
              <a:gd name="connsiteY0" fmla="*/ 0 h 640871"/>
              <a:gd name="connsiteX1" fmla="*/ 1281743 w 1602178"/>
              <a:gd name="connsiteY1" fmla="*/ 0 h 640871"/>
              <a:gd name="connsiteX2" fmla="*/ 1602178 w 1602178"/>
              <a:gd name="connsiteY2" fmla="*/ 320436 h 640871"/>
              <a:gd name="connsiteX3" fmla="*/ 1281743 w 1602178"/>
              <a:gd name="connsiteY3" fmla="*/ 640871 h 640871"/>
              <a:gd name="connsiteX4" fmla="*/ 0 w 1602178"/>
              <a:gd name="connsiteY4" fmla="*/ 640871 h 640871"/>
              <a:gd name="connsiteX5" fmla="*/ 320436 w 1602178"/>
              <a:gd name="connsiteY5" fmla="*/ 320436 h 640871"/>
              <a:gd name="connsiteX6" fmla="*/ 0 w 1602178"/>
              <a:gd name="connsiteY6" fmla="*/ 0 h 640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02178" h="640871">
                <a:moveTo>
                  <a:pt x="0" y="0"/>
                </a:moveTo>
                <a:lnTo>
                  <a:pt x="1281743" y="0"/>
                </a:lnTo>
                <a:lnTo>
                  <a:pt x="1602178" y="320436"/>
                </a:lnTo>
                <a:lnTo>
                  <a:pt x="1281743" y="640871"/>
                </a:lnTo>
                <a:lnTo>
                  <a:pt x="0" y="640871"/>
                </a:lnTo>
                <a:lnTo>
                  <a:pt x="320436" y="320436"/>
                </a:lnTo>
                <a:lnTo>
                  <a:pt x="0" y="0"/>
                </a:lnTo>
                <a:close/>
              </a:path>
            </a:pathLst>
          </a:custGeom>
          <a:solidFill>
            <a:schemeClr val="accent2"/>
          </a:solid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txBody>
          <a:bodyPr lIns="330596" tIns="5080" rIns="320435" bIns="5080" spcCol="1270" anchor="ctr"/>
          <a:p>
            <a:pPr algn="ctr" defTabSz="355600">
              <a:lnSpc>
                <a:spcPct val="90000"/>
              </a:lnSpc>
              <a:spcAft>
                <a:spcPct val="35000"/>
              </a:spcAft>
              <a:defRPr/>
            </a:pPr>
            <a:r>
              <a:rPr lang="zh-CN" altLang="en-US" dirty="0">
                <a:solidFill>
                  <a:schemeClr val="bg1"/>
                </a:solidFill>
              </a:rPr>
              <a:t>禁止</a:t>
            </a:r>
            <a:r>
              <a:rPr lang="en-US" altLang="zh-CN" dirty="0">
                <a:solidFill>
                  <a:schemeClr val="bg1"/>
                </a:solidFill>
              </a:rPr>
              <a:t>Add</a:t>
            </a:r>
            <a:r>
              <a:rPr lang="zh-CN" altLang="en-US" dirty="0">
                <a:solidFill>
                  <a:schemeClr val="bg1"/>
                </a:solidFill>
              </a:rPr>
              <a:t>操作</a:t>
            </a:r>
            <a:endParaRPr lang="zh-CN" altLang="en-US" dirty="0">
              <a:solidFill>
                <a:schemeClr val="bg1"/>
              </a:solidFill>
            </a:endParaRPr>
          </a:p>
        </p:txBody>
      </p:sp>
      <p:sp>
        <p:nvSpPr>
          <p:cNvPr id="11" name="任意多边形 14"/>
          <p:cNvSpPr/>
          <p:nvPr/>
        </p:nvSpPr>
        <p:spPr bwMode="auto">
          <a:xfrm>
            <a:off x="953770" y="1744345"/>
            <a:ext cx="2498090" cy="444500"/>
          </a:xfrm>
          <a:custGeom>
            <a:avLst/>
            <a:gdLst>
              <a:gd name="connsiteX0" fmla="*/ 0 w 1602178"/>
              <a:gd name="connsiteY0" fmla="*/ 0 h 640871"/>
              <a:gd name="connsiteX1" fmla="*/ 1281743 w 1602178"/>
              <a:gd name="connsiteY1" fmla="*/ 0 h 640871"/>
              <a:gd name="connsiteX2" fmla="*/ 1602178 w 1602178"/>
              <a:gd name="connsiteY2" fmla="*/ 320436 h 640871"/>
              <a:gd name="connsiteX3" fmla="*/ 1281743 w 1602178"/>
              <a:gd name="connsiteY3" fmla="*/ 640871 h 640871"/>
              <a:gd name="connsiteX4" fmla="*/ 0 w 1602178"/>
              <a:gd name="connsiteY4" fmla="*/ 640871 h 640871"/>
              <a:gd name="connsiteX5" fmla="*/ 320436 w 1602178"/>
              <a:gd name="connsiteY5" fmla="*/ 320436 h 640871"/>
              <a:gd name="connsiteX6" fmla="*/ 0 w 1602178"/>
              <a:gd name="connsiteY6" fmla="*/ 0 h 640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02178" h="640871">
                <a:moveTo>
                  <a:pt x="0" y="0"/>
                </a:moveTo>
                <a:lnTo>
                  <a:pt x="1281743" y="0"/>
                </a:lnTo>
                <a:lnTo>
                  <a:pt x="1602178" y="320436"/>
                </a:lnTo>
                <a:lnTo>
                  <a:pt x="1281743" y="640871"/>
                </a:lnTo>
                <a:lnTo>
                  <a:pt x="0" y="640871"/>
                </a:lnTo>
                <a:lnTo>
                  <a:pt x="320436" y="320436"/>
                </a:lnTo>
                <a:lnTo>
                  <a:pt x="0" y="0"/>
                </a:lnTo>
                <a:close/>
              </a:path>
            </a:pathLst>
          </a:custGeom>
          <a:solidFill>
            <a:schemeClr val="accent2"/>
          </a:solid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txBody>
          <a:bodyPr lIns="330596" tIns="5080" rIns="320435" bIns="5080" spcCol="1270" anchor="ctr"/>
          <a:p>
            <a:pPr algn="ctr" defTabSz="355600">
              <a:lnSpc>
                <a:spcPct val="90000"/>
              </a:lnSpc>
              <a:spcAft>
                <a:spcPct val="35000"/>
              </a:spcAft>
              <a:defRPr/>
            </a:pPr>
            <a:r>
              <a:rPr lang="zh-CN" altLang="en-US" dirty="0">
                <a:solidFill>
                  <a:schemeClr val="bg1"/>
                </a:solidFill>
              </a:rPr>
              <a:t>允许</a:t>
            </a:r>
            <a:r>
              <a:rPr lang="en-US" altLang="zh-CN" dirty="0">
                <a:solidFill>
                  <a:schemeClr val="bg1"/>
                </a:solidFill>
              </a:rPr>
              <a:t>Get</a:t>
            </a:r>
            <a:r>
              <a:rPr lang="zh-CN" altLang="en-US" dirty="0">
                <a:solidFill>
                  <a:schemeClr val="bg1"/>
                </a:solidFill>
              </a:rPr>
              <a:t>操作</a:t>
            </a:r>
            <a:endParaRPr lang="zh-CN" altLang="en-US" dirty="0">
              <a:solidFill>
                <a:schemeClr val="bg1"/>
              </a:solidFill>
            </a:endParaRPr>
          </a:p>
        </p:txBody>
      </p:sp>
    </p:spTree>
  </p:cSld>
  <p:clrMapOvr>
    <a:masterClrMapping/>
  </p:clrMapOvr>
  <p:transition spd="slow" advClick="0" advTm="4000">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55020" y="385774"/>
            <a:ext cx="1415772" cy="461665"/>
          </a:xfrm>
          <a:prstGeom prst="rect">
            <a:avLst/>
          </a:prstGeom>
          <a:noFill/>
        </p:spPr>
        <p:txBody>
          <a:bodyPr wrap="none" rtlCol="0">
            <a:spAutoFit/>
          </a:bodyPr>
          <a:lstStyle/>
          <a:p>
            <a:r>
              <a:rPr lang="zh-CN" altLang="en-US" sz="2400" dirty="0"/>
              <a:t>编程规范</a:t>
            </a:r>
            <a:endParaRPr kumimoji="1" lang="zh-CN" altLang="en-US" sz="2400" dirty="0">
              <a:solidFill>
                <a:srgbClr val="1C2C44"/>
              </a:solidFill>
              <a:latin typeface="+mj-ea"/>
              <a:ea typeface="+mj-ea"/>
            </a:endParaRPr>
          </a:p>
        </p:txBody>
      </p:sp>
      <p:grpSp>
        <p:nvGrpSpPr>
          <p:cNvPr id="16" name="组 15"/>
          <p:cNvGrpSpPr/>
          <p:nvPr/>
        </p:nvGrpSpPr>
        <p:grpSpPr>
          <a:xfrm>
            <a:off x="2" y="6212532"/>
            <a:ext cx="12191998" cy="377411"/>
            <a:chOff x="2" y="6212532"/>
            <a:chExt cx="12191998" cy="377411"/>
          </a:xfrm>
        </p:grpSpPr>
        <p:sp>
          <p:nvSpPr>
            <p:cNvPr id="17" name="文本框 16"/>
            <p:cNvSpPr txBox="1"/>
            <p:nvPr/>
          </p:nvSpPr>
          <p:spPr>
            <a:xfrm>
              <a:off x="10229856" y="6212532"/>
              <a:ext cx="1348446" cy="377411"/>
            </a:xfrm>
            <a:prstGeom prst="rect">
              <a:avLst/>
            </a:prstGeom>
            <a:noFill/>
          </p:spPr>
          <p:txBody>
            <a:bodyPr wrap="none" rtlCol="0">
              <a:spAutoFit/>
            </a:bodyPr>
            <a:lstStyle>
              <a:defPPr>
                <a:defRPr lang="zh-CN"/>
              </a:defPPr>
              <a:lvl1pPr algn="ctr">
                <a:lnSpc>
                  <a:spcPct val="150000"/>
                </a:lnSpc>
                <a:defRPr>
                  <a:solidFill>
                    <a:schemeClr val="accent1"/>
                  </a:solidFill>
                  <a:latin typeface="微软雅黑" panose="020B0503020204020204" pitchFamily="34" charset="-122"/>
                  <a:ea typeface="微软雅黑" panose="020B0503020204020204" pitchFamily="34" charset="-122"/>
                </a:defRPr>
              </a:lvl1pPr>
            </a:lstStyle>
            <a:p>
              <a:pPr algn="l"/>
              <a:r>
                <a:rPr lang="zh-CN" altLang="en-US" sz="1400" dirty="0" smtClean="0">
                  <a:solidFill>
                    <a:srgbClr val="C00000"/>
                  </a:solidFill>
                </a:rPr>
                <a:t>诚信</a:t>
              </a:r>
              <a:r>
                <a:rPr lang="en-US" altLang="zh-CN" sz="1400" dirty="0" smtClean="0">
                  <a:solidFill>
                    <a:srgbClr val="C00000"/>
                  </a:solidFill>
                </a:rPr>
                <a:t>·</a:t>
              </a:r>
              <a:r>
                <a:rPr lang="zh-CN" altLang="en-US" sz="1400" dirty="0" smtClean="0">
                  <a:solidFill>
                    <a:srgbClr val="C00000"/>
                  </a:solidFill>
                </a:rPr>
                <a:t>坚毅</a:t>
              </a:r>
              <a:r>
                <a:rPr lang="en-US" altLang="zh-CN" sz="1400" dirty="0" smtClean="0">
                  <a:solidFill>
                    <a:srgbClr val="C00000"/>
                  </a:solidFill>
                </a:rPr>
                <a:t>·</a:t>
              </a:r>
              <a:r>
                <a:rPr lang="zh-CN" altLang="en-US" sz="1400" dirty="0" smtClean="0">
                  <a:solidFill>
                    <a:srgbClr val="C00000"/>
                  </a:solidFill>
                </a:rPr>
                <a:t>创新</a:t>
              </a:r>
              <a:endParaRPr lang="zh-CN" altLang="en-US" sz="1400" dirty="0">
                <a:solidFill>
                  <a:srgbClr val="C00000"/>
                </a:solidFill>
              </a:endParaRPr>
            </a:p>
          </p:txBody>
        </p:sp>
        <p:cxnSp>
          <p:nvCxnSpPr>
            <p:cNvPr id="18" name="直线连接符 17"/>
            <p:cNvCxnSpPr/>
            <p:nvPr/>
          </p:nvCxnSpPr>
          <p:spPr>
            <a:xfrm flipH="1" flipV="1">
              <a:off x="2" y="6428144"/>
              <a:ext cx="10172698" cy="10036"/>
            </a:xfrm>
            <a:prstGeom prst="line">
              <a:avLst/>
            </a:prstGeom>
            <a:ln w="190500">
              <a:solidFill>
                <a:srgbClr val="C61127"/>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flipH="1">
              <a:off x="11583152" y="6432650"/>
              <a:ext cx="608848" cy="0"/>
            </a:xfrm>
            <a:prstGeom prst="line">
              <a:avLst/>
            </a:prstGeom>
            <a:ln w="190500">
              <a:solidFill>
                <a:srgbClr val="C61127"/>
              </a:solidFill>
            </a:ln>
          </p:spPr>
          <p:style>
            <a:lnRef idx="1">
              <a:schemeClr val="accent1"/>
            </a:lnRef>
            <a:fillRef idx="0">
              <a:schemeClr val="accent1"/>
            </a:fillRef>
            <a:effectRef idx="0">
              <a:schemeClr val="accent1"/>
            </a:effectRef>
            <a:fontRef idx="minor">
              <a:schemeClr val="tx1"/>
            </a:fontRef>
          </p:style>
        </p:cxnSp>
      </p:grpSp>
      <p:sp>
        <p:nvSpPr>
          <p:cNvPr id="7" name="文本框 6"/>
          <p:cNvSpPr txBox="1"/>
          <p:nvPr/>
        </p:nvSpPr>
        <p:spPr>
          <a:xfrm>
            <a:off x="755015" y="1169670"/>
            <a:ext cx="3514725" cy="368300"/>
          </a:xfrm>
          <a:prstGeom prst="rect">
            <a:avLst/>
          </a:prstGeom>
          <a:noFill/>
        </p:spPr>
        <p:txBody>
          <a:bodyPr wrap="square" rtlCol="0">
            <a:spAutoFit/>
          </a:bodyPr>
          <a:p>
            <a:pPr algn="l"/>
            <a:r>
              <a:rPr lang="zh-CN" altLang="en-US"/>
              <a:t>下界通配符 &lt;? super E&gt;</a:t>
            </a:r>
            <a:endParaRPr lang="zh-CN" altLang="en-US"/>
          </a:p>
        </p:txBody>
      </p:sp>
      <p:sp>
        <p:nvSpPr>
          <p:cNvPr id="10" name="文本框 9"/>
          <p:cNvSpPr txBox="1"/>
          <p:nvPr/>
        </p:nvSpPr>
        <p:spPr>
          <a:xfrm>
            <a:off x="953770" y="4333875"/>
            <a:ext cx="10131425" cy="737235"/>
          </a:xfrm>
          <a:prstGeom prst="rect">
            <a:avLst/>
          </a:prstGeom>
          <a:noFill/>
        </p:spPr>
        <p:txBody>
          <a:bodyPr wrap="square" rtlCol="0">
            <a:spAutoFit/>
          </a:bodyPr>
          <a:p>
            <a:r>
              <a:rPr sz="1400"/>
              <a:t>在使用get方法的时候，此时类型没有明确还是问号？我们只能明确其最大父类或者接口时，我们才能接收，但是我们只能明白&lt;? super E&gt;作为形参时例如List&lt;? super E&gt;时，只能明确Object是最大父类，其他的一概不知，所以只能Object o = list.get(0)。 </a:t>
            </a:r>
            <a:endParaRPr sz="1400"/>
          </a:p>
        </p:txBody>
      </p:sp>
      <p:sp>
        <p:nvSpPr>
          <p:cNvPr id="45" name="任意多边形 14"/>
          <p:cNvSpPr/>
          <p:nvPr/>
        </p:nvSpPr>
        <p:spPr bwMode="auto">
          <a:xfrm>
            <a:off x="855980" y="3817620"/>
            <a:ext cx="2498090" cy="444500"/>
          </a:xfrm>
          <a:custGeom>
            <a:avLst/>
            <a:gdLst>
              <a:gd name="connsiteX0" fmla="*/ 0 w 1602178"/>
              <a:gd name="connsiteY0" fmla="*/ 0 h 640871"/>
              <a:gd name="connsiteX1" fmla="*/ 1281743 w 1602178"/>
              <a:gd name="connsiteY1" fmla="*/ 0 h 640871"/>
              <a:gd name="connsiteX2" fmla="*/ 1602178 w 1602178"/>
              <a:gd name="connsiteY2" fmla="*/ 320436 h 640871"/>
              <a:gd name="connsiteX3" fmla="*/ 1281743 w 1602178"/>
              <a:gd name="connsiteY3" fmla="*/ 640871 h 640871"/>
              <a:gd name="connsiteX4" fmla="*/ 0 w 1602178"/>
              <a:gd name="connsiteY4" fmla="*/ 640871 h 640871"/>
              <a:gd name="connsiteX5" fmla="*/ 320436 w 1602178"/>
              <a:gd name="connsiteY5" fmla="*/ 320436 h 640871"/>
              <a:gd name="connsiteX6" fmla="*/ 0 w 1602178"/>
              <a:gd name="connsiteY6" fmla="*/ 0 h 640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02178" h="640871">
                <a:moveTo>
                  <a:pt x="0" y="0"/>
                </a:moveTo>
                <a:lnTo>
                  <a:pt x="1281743" y="0"/>
                </a:lnTo>
                <a:lnTo>
                  <a:pt x="1602178" y="320436"/>
                </a:lnTo>
                <a:lnTo>
                  <a:pt x="1281743" y="640871"/>
                </a:lnTo>
                <a:lnTo>
                  <a:pt x="0" y="640871"/>
                </a:lnTo>
                <a:lnTo>
                  <a:pt x="320436" y="320436"/>
                </a:lnTo>
                <a:lnTo>
                  <a:pt x="0" y="0"/>
                </a:lnTo>
                <a:close/>
              </a:path>
            </a:pathLst>
          </a:custGeom>
          <a:solidFill>
            <a:schemeClr val="accent2"/>
          </a:solid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txBody>
          <a:bodyPr lIns="330596" tIns="5080" rIns="320435" bIns="5080" spcCol="1270" anchor="ctr"/>
          <a:p>
            <a:pPr algn="ctr" defTabSz="355600">
              <a:lnSpc>
                <a:spcPct val="90000"/>
              </a:lnSpc>
              <a:spcAft>
                <a:spcPct val="35000"/>
              </a:spcAft>
              <a:defRPr/>
            </a:pPr>
            <a:r>
              <a:rPr lang="zh-CN" altLang="en-US" dirty="0">
                <a:solidFill>
                  <a:schemeClr val="bg1"/>
                </a:solidFill>
              </a:rPr>
              <a:t>禁止</a:t>
            </a:r>
            <a:r>
              <a:rPr lang="en-US" altLang="zh-CN" dirty="0">
                <a:solidFill>
                  <a:schemeClr val="bg1"/>
                </a:solidFill>
              </a:rPr>
              <a:t>Get</a:t>
            </a:r>
            <a:r>
              <a:rPr lang="zh-CN" altLang="en-US" dirty="0">
                <a:solidFill>
                  <a:schemeClr val="bg1"/>
                </a:solidFill>
              </a:rPr>
              <a:t>操作</a:t>
            </a:r>
            <a:endParaRPr lang="zh-CN" altLang="en-US" dirty="0">
              <a:solidFill>
                <a:schemeClr val="bg1"/>
              </a:solidFill>
            </a:endParaRPr>
          </a:p>
        </p:txBody>
      </p:sp>
      <p:sp>
        <p:nvSpPr>
          <p:cNvPr id="11" name="任意多边形 14"/>
          <p:cNvSpPr/>
          <p:nvPr/>
        </p:nvSpPr>
        <p:spPr bwMode="auto">
          <a:xfrm>
            <a:off x="953770" y="1744345"/>
            <a:ext cx="2498090" cy="444500"/>
          </a:xfrm>
          <a:custGeom>
            <a:avLst/>
            <a:gdLst>
              <a:gd name="connsiteX0" fmla="*/ 0 w 1602178"/>
              <a:gd name="connsiteY0" fmla="*/ 0 h 640871"/>
              <a:gd name="connsiteX1" fmla="*/ 1281743 w 1602178"/>
              <a:gd name="connsiteY1" fmla="*/ 0 h 640871"/>
              <a:gd name="connsiteX2" fmla="*/ 1602178 w 1602178"/>
              <a:gd name="connsiteY2" fmla="*/ 320436 h 640871"/>
              <a:gd name="connsiteX3" fmla="*/ 1281743 w 1602178"/>
              <a:gd name="connsiteY3" fmla="*/ 640871 h 640871"/>
              <a:gd name="connsiteX4" fmla="*/ 0 w 1602178"/>
              <a:gd name="connsiteY4" fmla="*/ 640871 h 640871"/>
              <a:gd name="connsiteX5" fmla="*/ 320436 w 1602178"/>
              <a:gd name="connsiteY5" fmla="*/ 320436 h 640871"/>
              <a:gd name="connsiteX6" fmla="*/ 0 w 1602178"/>
              <a:gd name="connsiteY6" fmla="*/ 0 h 640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02178" h="640871">
                <a:moveTo>
                  <a:pt x="0" y="0"/>
                </a:moveTo>
                <a:lnTo>
                  <a:pt x="1281743" y="0"/>
                </a:lnTo>
                <a:lnTo>
                  <a:pt x="1602178" y="320436"/>
                </a:lnTo>
                <a:lnTo>
                  <a:pt x="1281743" y="640871"/>
                </a:lnTo>
                <a:lnTo>
                  <a:pt x="0" y="640871"/>
                </a:lnTo>
                <a:lnTo>
                  <a:pt x="320436" y="320436"/>
                </a:lnTo>
                <a:lnTo>
                  <a:pt x="0" y="0"/>
                </a:lnTo>
                <a:close/>
              </a:path>
            </a:pathLst>
          </a:custGeom>
          <a:solidFill>
            <a:schemeClr val="accent2"/>
          </a:solid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txBody>
          <a:bodyPr lIns="330596" tIns="5080" rIns="320435" bIns="5080" spcCol="1270" anchor="ctr"/>
          <a:p>
            <a:pPr algn="ctr" defTabSz="355600">
              <a:lnSpc>
                <a:spcPct val="90000"/>
              </a:lnSpc>
              <a:spcAft>
                <a:spcPct val="35000"/>
              </a:spcAft>
              <a:defRPr/>
            </a:pPr>
            <a:r>
              <a:rPr lang="zh-CN" altLang="en-US" dirty="0">
                <a:solidFill>
                  <a:schemeClr val="bg1"/>
                </a:solidFill>
              </a:rPr>
              <a:t>允许</a:t>
            </a:r>
            <a:r>
              <a:rPr lang="en-US" altLang="zh-CN" dirty="0">
                <a:solidFill>
                  <a:schemeClr val="bg1"/>
                </a:solidFill>
              </a:rPr>
              <a:t>Add</a:t>
            </a:r>
            <a:r>
              <a:rPr lang="zh-CN" altLang="en-US" dirty="0">
                <a:solidFill>
                  <a:schemeClr val="bg1"/>
                </a:solidFill>
              </a:rPr>
              <a:t>操作</a:t>
            </a:r>
            <a:endParaRPr lang="zh-CN" altLang="en-US" dirty="0">
              <a:solidFill>
                <a:schemeClr val="bg1"/>
              </a:solidFill>
            </a:endParaRPr>
          </a:p>
        </p:txBody>
      </p:sp>
      <p:sp>
        <p:nvSpPr>
          <p:cNvPr id="2" name="文本框 1"/>
          <p:cNvSpPr txBox="1"/>
          <p:nvPr/>
        </p:nvSpPr>
        <p:spPr>
          <a:xfrm>
            <a:off x="855980" y="2305685"/>
            <a:ext cx="10480675" cy="737235"/>
          </a:xfrm>
          <a:prstGeom prst="rect">
            <a:avLst/>
          </a:prstGeom>
          <a:noFill/>
        </p:spPr>
        <p:txBody>
          <a:bodyPr wrap="square" rtlCol="0">
            <a:spAutoFit/>
          </a:bodyPr>
          <a:p>
            <a:r>
              <a:rPr lang="zh-CN" altLang="en-US" sz="1400"/>
              <a:t>add方法添加元素时，？类型不确定就要明确该？类型的最小子类，只要比可能存在的最小子类或者子接口小的任意引用数据类型的对象，我们都可以将其添加，而下界通配符&lt;? super E&gt;当作形参时例如List&lt;? super E&gt;，此时E就是最小子类，此时add方法可以添加E或者E的父类或者接口。</a:t>
            </a:r>
            <a:endParaRPr lang="zh-CN" altLang="en-US" sz="1400"/>
          </a:p>
        </p:txBody>
      </p:sp>
    </p:spTree>
  </p:cSld>
  <p:clrMapOvr>
    <a:masterClrMapping/>
  </p:clrMapOvr>
  <p:transition spd="slow" advClick="0" advTm="4000">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自由: 形状 58"/>
          <p:cNvSpPr/>
          <p:nvPr/>
        </p:nvSpPr>
        <p:spPr bwMode="auto">
          <a:xfrm>
            <a:off x="0" y="5378624"/>
            <a:ext cx="12192000" cy="1495763"/>
          </a:xfrm>
          <a:custGeom>
            <a:avLst/>
            <a:gdLst>
              <a:gd name="connsiteX0" fmla="*/ 12192000 w 12192000"/>
              <a:gd name="connsiteY0" fmla="*/ 0 h 1495763"/>
              <a:gd name="connsiteX1" fmla="*/ 12192000 w 12192000"/>
              <a:gd name="connsiteY1" fmla="*/ 1377707 h 1495763"/>
              <a:gd name="connsiteX2" fmla="*/ 12192000 w 12192000"/>
              <a:gd name="connsiteY2" fmla="*/ 1495763 h 1495763"/>
              <a:gd name="connsiteX3" fmla="*/ 0 w 12192000"/>
              <a:gd name="connsiteY3" fmla="*/ 1495763 h 1495763"/>
              <a:gd name="connsiteX4" fmla="*/ 0 w 12192000"/>
              <a:gd name="connsiteY4" fmla="*/ 1418386 h 1495763"/>
              <a:gd name="connsiteX5" fmla="*/ 0 w 12192000"/>
              <a:gd name="connsiteY5" fmla="*/ 147020 h 1495763"/>
              <a:gd name="connsiteX6" fmla="*/ 5889320 w 12192000"/>
              <a:gd name="connsiteY6" fmla="*/ 1061100 h 1495763"/>
              <a:gd name="connsiteX7" fmla="*/ 12192000 w 12192000"/>
              <a:gd name="connsiteY7" fmla="*/ 0 h 1495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495763">
                <a:moveTo>
                  <a:pt x="12192000" y="0"/>
                </a:moveTo>
                <a:cubicBezTo>
                  <a:pt x="12192000" y="0"/>
                  <a:pt x="12192000" y="0"/>
                  <a:pt x="12192000" y="1377707"/>
                </a:cubicBezTo>
                <a:lnTo>
                  <a:pt x="12192000" y="1495763"/>
                </a:lnTo>
                <a:lnTo>
                  <a:pt x="0" y="1495763"/>
                </a:lnTo>
                <a:lnTo>
                  <a:pt x="0" y="1418386"/>
                </a:lnTo>
                <a:cubicBezTo>
                  <a:pt x="0" y="1078954"/>
                  <a:pt x="0" y="661190"/>
                  <a:pt x="0" y="147020"/>
                </a:cubicBezTo>
                <a:cubicBezTo>
                  <a:pt x="1794070" y="757472"/>
                  <a:pt x="3758597" y="1061100"/>
                  <a:pt x="5889320" y="1061100"/>
                </a:cubicBezTo>
                <a:cubicBezTo>
                  <a:pt x="8186240" y="1061100"/>
                  <a:pt x="10287133" y="706335"/>
                  <a:pt x="12192000" y="0"/>
                </a:cubicBezTo>
                <a:close/>
              </a:path>
            </a:pathLst>
          </a:custGeom>
          <a:solidFill>
            <a:srgbClr val="1C2C4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rgbClr val="1C2C44"/>
              </a:solidFill>
            </a:endParaRPr>
          </a:p>
        </p:txBody>
      </p:sp>
      <p:sp>
        <p:nvSpPr>
          <p:cNvPr id="11" name="Freeform 27"/>
          <p:cNvSpPr/>
          <p:nvPr/>
        </p:nvSpPr>
        <p:spPr bwMode="auto">
          <a:xfrm>
            <a:off x="0" y="4558254"/>
            <a:ext cx="12192000" cy="1780219"/>
          </a:xfrm>
          <a:custGeom>
            <a:avLst/>
            <a:gdLst/>
            <a:ahLst/>
            <a:cxnLst>
              <a:cxn ang="0">
                <a:pos x="2861" y="225"/>
              </a:cxn>
              <a:cxn ang="0">
                <a:pos x="2861" y="0"/>
              </a:cxn>
              <a:cxn ang="0">
                <a:pos x="1415" y="516"/>
              </a:cxn>
              <a:cxn ang="0">
                <a:pos x="0" y="25"/>
              </a:cxn>
              <a:cxn ang="0">
                <a:pos x="0" y="271"/>
              </a:cxn>
              <a:cxn ang="0">
                <a:pos x="1382" y="557"/>
              </a:cxn>
              <a:cxn ang="0">
                <a:pos x="2861" y="225"/>
              </a:cxn>
            </a:cxnLst>
            <a:rect l="0" t="0" r="r" b="b"/>
            <a:pathLst>
              <a:path w="2861" h="557">
                <a:moveTo>
                  <a:pt x="2861" y="225"/>
                </a:moveTo>
                <a:cubicBezTo>
                  <a:pt x="2861" y="0"/>
                  <a:pt x="2861" y="0"/>
                  <a:pt x="2861" y="0"/>
                </a:cubicBezTo>
                <a:cubicBezTo>
                  <a:pt x="2436" y="344"/>
                  <a:pt x="1954" y="516"/>
                  <a:pt x="1415" y="516"/>
                </a:cubicBezTo>
                <a:cubicBezTo>
                  <a:pt x="889" y="516"/>
                  <a:pt x="417" y="352"/>
                  <a:pt x="0" y="25"/>
                </a:cubicBezTo>
                <a:cubicBezTo>
                  <a:pt x="0" y="271"/>
                  <a:pt x="0" y="271"/>
                  <a:pt x="0" y="271"/>
                </a:cubicBezTo>
                <a:cubicBezTo>
                  <a:pt x="421" y="462"/>
                  <a:pt x="882" y="557"/>
                  <a:pt x="1382" y="557"/>
                </a:cubicBezTo>
                <a:cubicBezTo>
                  <a:pt x="1921" y="557"/>
                  <a:pt x="2414" y="446"/>
                  <a:pt x="2861" y="225"/>
                </a:cubicBezTo>
                <a:close/>
              </a:path>
            </a:pathLst>
          </a:custGeom>
          <a:pattFill prst="pct70">
            <a:fgClr>
              <a:srgbClr val="C61027"/>
            </a:fgClr>
            <a:bgClr>
              <a:srgbClr val="E76278"/>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12" name="Freeform 28"/>
          <p:cNvSpPr/>
          <p:nvPr/>
        </p:nvSpPr>
        <p:spPr bwMode="auto">
          <a:xfrm>
            <a:off x="0" y="5250170"/>
            <a:ext cx="12192000" cy="1188944"/>
          </a:xfrm>
          <a:custGeom>
            <a:avLst/>
            <a:gdLst/>
            <a:ahLst/>
            <a:cxnLst>
              <a:cxn ang="0">
                <a:pos x="2861" y="40"/>
              </a:cxn>
              <a:cxn ang="0">
                <a:pos x="2861" y="0"/>
              </a:cxn>
              <a:cxn ang="0">
                <a:pos x="1382" y="332"/>
              </a:cxn>
              <a:cxn ang="0">
                <a:pos x="0" y="46"/>
              </a:cxn>
              <a:cxn ang="0">
                <a:pos x="0" y="86"/>
              </a:cxn>
              <a:cxn ang="0">
                <a:pos x="1382" y="372"/>
              </a:cxn>
              <a:cxn ang="0">
                <a:pos x="2861" y="40"/>
              </a:cxn>
            </a:cxnLst>
            <a:rect l="0" t="0" r="r" b="b"/>
            <a:pathLst>
              <a:path w="2861" h="372">
                <a:moveTo>
                  <a:pt x="2861" y="40"/>
                </a:moveTo>
                <a:cubicBezTo>
                  <a:pt x="2861" y="0"/>
                  <a:pt x="2861" y="0"/>
                  <a:pt x="2861" y="0"/>
                </a:cubicBezTo>
                <a:cubicBezTo>
                  <a:pt x="2414" y="221"/>
                  <a:pt x="1921" y="332"/>
                  <a:pt x="1382" y="332"/>
                </a:cubicBezTo>
                <a:cubicBezTo>
                  <a:pt x="882" y="332"/>
                  <a:pt x="421" y="237"/>
                  <a:pt x="0" y="46"/>
                </a:cubicBezTo>
                <a:cubicBezTo>
                  <a:pt x="0" y="86"/>
                  <a:pt x="0" y="86"/>
                  <a:pt x="0" y="86"/>
                </a:cubicBezTo>
                <a:cubicBezTo>
                  <a:pt x="421" y="277"/>
                  <a:pt x="882" y="372"/>
                  <a:pt x="1382" y="372"/>
                </a:cubicBezTo>
                <a:cubicBezTo>
                  <a:pt x="1921" y="372"/>
                  <a:pt x="2414" y="261"/>
                  <a:pt x="2861" y="40"/>
                </a:cubicBezTo>
                <a:close/>
              </a:path>
            </a:pathLst>
          </a:custGeom>
          <a:pattFill prst="pct75">
            <a:fgClr>
              <a:srgbClr val="FBF4D9"/>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13" name="文本框 6"/>
          <p:cNvSpPr txBox="1">
            <a:spLocks noChangeArrowheads="1"/>
          </p:cNvSpPr>
          <p:nvPr/>
        </p:nvSpPr>
        <p:spPr bwMode="auto">
          <a:xfrm>
            <a:off x="838164" y="279477"/>
            <a:ext cx="340490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3600" b="1" dirty="0" smtClean="0">
                <a:solidFill>
                  <a:schemeClr val="accent2"/>
                </a:solidFill>
                <a:latin typeface="+mj-ea"/>
                <a:ea typeface="+mj-ea"/>
              </a:rPr>
              <a:t>目录 </a:t>
            </a:r>
            <a:r>
              <a:rPr lang="en-US" altLang="zh-CN" sz="2800" dirty="0" smtClean="0">
                <a:solidFill>
                  <a:schemeClr val="bg1">
                    <a:lumMod val="65000"/>
                  </a:schemeClr>
                </a:solidFill>
                <a:latin typeface="+mj-ea"/>
                <a:ea typeface="+mj-ea"/>
              </a:rPr>
              <a:t>|</a:t>
            </a:r>
            <a:r>
              <a:rPr lang="zh-CN" altLang="en-US" sz="3600" dirty="0" smtClean="0">
                <a:solidFill>
                  <a:schemeClr val="bg1">
                    <a:lumMod val="65000"/>
                  </a:schemeClr>
                </a:solidFill>
                <a:latin typeface="+mj-ea"/>
                <a:ea typeface="+mj-ea"/>
              </a:rPr>
              <a:t> </a:t>
            </a:r>
            <a:r>
              <a:rPr lang="en-US" altLang="zh-CN" sz="2800" dirty="0" smtClean="0">
                <a:solidFill>
                  <a:schemeClr val="bg1">
                    <a:lumMod val="65000"/>
                  </a:schemeClr>
                </a:solidFill>
                <a:latin typeface="+mj-ea"/>
                <a:ea typeface="+mj-ea"/>
              </a:rPr>
              <a:t>CONTENTS</a:t>
            </a:r>
            <a:endParaRPr lang="en-US" altLang="zh-CN" sz="2800" dirty="0">
              <a:solidFill>
                <a:schemeClr val="bg1">
                  <a:lumMod val="65000"/>
                </a:schemeClr>
              </a:solidFill>
              <a:latin typeface="+mj-ea"/>
              <a:ea typeface="+mj-ea"/>
            </a:endParaRPr>
          </a:p>
        </p:txBody>
      </p:sp>
      <p:sp>
        <p:nvSpPr>
          <p:cNvPr id="14" name="自由: 形状 3"/>
          <p:cNvSpPr/>
          <p:nvPr/>
        </p:nvSpPr>
        <p:spPr>
          <a:xfrm>
            <a:off x="1866557" y="2249827"/>
            <a:ext cx="951907" cy="951908"/>
          </a:xfrm>
          <a:custGeom>
            <a:avLst/>
            <a:gdLst>
              <a:gd name="connsiteX0" fmla="*/ 475953 w 951907"/>
              <a:gd name="connsiteY0" fmla="*/ 0 h 951908"/>
              <a:gd name="connsiteX1" fmla="*/ 951907 w 951907"/>
              <a:gd name="connsiteY1" fmla="*/ 475954 h 951908"/>
              <a:gd name="connsiteX2" fmla="*/ 475953 w 951907"/>
              <a:gd name="connsiteY2" fmla="*/ 951908 h 951908"/>
              <a:gd name="connsiteX3" fmla="*/ 0 w 951907"/>
              <a:gd name="connsiteY3" fmla="*/ 475954 h 951908"/>
              <a:gd name="connsiteX4" fmla="*/ 475953 w 951907"/>
              <a:gd name="connsiteY4" fmla="*/ 0 h 9519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1907" h="951908">
                <a:moveTo>
                  <a:pt x="475953" y="0"/>
                </a:moveTo>
                <a:lnTo>
                  <a:pt x="951907" y="475954"/>
                </a:lnTo>
                <a:lnTo>
                  <a:pt x="475953" y="951908"/>
                </a:lnTo>
                <a:lnTo>
                  <a:pt x="0" y="475954"/>
                </a:lnTo>
                <a:lnTo>
                  <a:pt x="47595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华文细黑" panose="02010600040101010101" pitchFamily="2" charset="-122"/>
                <a:ea typeface="华文细黑" panose="02010600040101010101" pitchFamily="2" charset="-122"/>
              </a:rPr>
              <a:t>01</a:t>
            </a:r>
            <a:endParaRPr lang="zh-CN" altLang="en-US" sz="2400" dirty="0">
              <a:latin typeface="华文细黑" panose="02010600040101010101" pitchFamily="2" charset="-122"/>
              <a:ea typeface="华文细黑" panose="02010600040101010101" pitchFamily="2" charset="-122"/>
            </a:endParaRPr>
          </a:p>
        </p:txBody>
      </p:sp>
      <p:sp>
        <p:nvSpPr>
          <p:cNvPr id="15" name="文本框 14"/>
          <p:cNvSpPr txBox="1"/>
          <p:nvPr/>
        </p:nvSpPr>
        <p:spPr>
          <a:xfrm>
            <a:off x="5977868" y="3852845"/>
            <a:ext cx="1464310" cy="506730"/>
          </a:xfrm>
          <a:prstGeom prst="rect">
            <a:avLst/>
          </a:prstGeom>
          <a:noFill/>
        </p:spPr>
        <p:txBody>
          <a:bodyPr wrap="none" rtlCol="0">
            <a:spAutoFit/>
          </a:bodyPr>
          <a:lstStyle>
            <a:defPPr>
              <a:defRPr lang="zh-CN"/>
            </a:defPPr>
            <a:lvl1pPr algn="ctr">
              <a:lnSpc>
                <a:spcPct val="150000"/>
              </a:lnSpc>
              <a:defRPr>
                <a:solidFill>
                  <a:schemeClr val="accent1"/>
                </a:solidFill>
                <a:latin typeface="微软雅黑" panose="020B0503020204020204" pitchFamily="34" charset="-122"/>
                <a:ea typeface="微软雅黑" panose="020B0503020204020204" pitchFamily="34" charset="-122"/>
              </a:defRPr>
            </a:lvl1pPr>
          </a:lstStyle>
          <a:p>
            <a:pPr algn="l"/>
            <a:r>
              <a:rPr lang="en-US" altLang="zh-CN" dirty="0"/>
              <a:t>IDE</a:t>
            </a:r>
            <a:r>
              <a:rPr lang="zh-CN" altLang="en-US" dirty="0"/>
              <a:t>插件安装</a:t>
            </a:r>
            <a:endParaRPr lang="zh-CN" altLang="en-US" dirty="0"/>
          </a:p>
        </p:txBody>
      </p:sp>
      <p:sp>
        <p:nvSpPr>
          <p:cNvPr id="16" name="文本框 15"/>
          <p:cNvSpPr txBox="1"/>
          <p:nvPr/>
        </p:nvSpPr>
        <p:spPr>
          <a:xfrm>
            <a:off x="2818464" y="3828384"/>
            <a:ext cx="1107996" cy="507831"/>
          </a:xfrm>
          <a:prstGeom prst="rect">
            <a:avLst/>
          </a:prstGeom>
          <a:noFill/>
        </p:spPr>
        <p:txBody>
          <a:bodyPr wrap="none" rtlCol="0">
            <a:spAutoFit/>
          </a:bodyPr>
          <a:lstStyle>
            <a:defPPr>
              <a:defRPr lang="zh-CN"/>
            </a:defPPr>
            <a:lvl1pPr algn="ctr">
              <a:lnSpc>
                <a:spcPct val="150000"/>
              </a:lnSpc>
              <a:defRPr>
                <a:solidFill>
                  <a:schemeClr val="accent1"/>
                </a:solidFill>
                <a:latin typeface="微软雅黑" panose="020B0503020204020204" pitchFamily="34" charset="-122"/>
                <a:ea typeface="微软雅黑" panose="020B0503020204020204" pitchFamily="34" charset="-122"/>
              </a:defRPr>
            </a:lvl1pPr>
          </a:lstStyle>
          <a:p>
            <a:pPr algn="l"/>
            <a:r>
              <a:rPr lang="zh-CN" altLang="en-US" dirty="0" smtClean="0"/>
              <a:t>日志规范</a:t>
            </a:r>
            <a:endParaRPr lang="zh-CN" altLang="en-US" dirty="0"/>
          </a:p>
        </p:txBody>
      </p:sp>
      <p:sp>
        <p:nvSpPr>
          <p:cNvPr id="17" name="文本框 16"/>
          <p:cNvSpPr txBox="1"/>
          <p:nvPr/>
        </p:nvSpPr>
        <p:spPr>
          <a:xfrm>
            <a:off x="5931307" y="2471865"/>
            <a:ext cx="1107996" cy="507831"/>
          </a:xfrm>
          <a:prstGeom prst="rect">
            <a:avLst/>
          </a:prstGeom>
          <a:noFill/>
        </p:spPr>
        <p:txBody>
          <a:bodyPr wrap="none" rtlCol="0">
            <a:spAutoFit/>
          </a:bodyPr>
          <a:lstStyle>
            <a:defPPr>
              <a:defRPr lang="zh-CN"/>
            </a:defPPr>
            <a:lvl1pPr algn="ctr">
              <a:lnSpc>
                <a:spcPct val="150000"/>
              </a:lnSpc>
              <a:defRPr>
                <a:solidFill>
                  <a:schemeClr val="accent1"/>
                </a:solidFill>
                <a:latin typeface="微软雅黑" panose="020B0503020204020204" pitchFamily="34" charset="-122"/>
                <a:ea typeface="微软雅黑" panose="020B0503020204020204" pitchFamily="34" charset="-122"/>
              </a:defRPr>
            </a:lvl1pPr>
          </a:lstStyle>
          <a:p>
            <a:pPr algn="l"/>
            <a:r>
              <a:rPr lang="zh-CN" altLang="en-US" dirty="0" smtClean="0"/>
              <a:t>编程规范</a:t>
            </a:r>
            <a:endParaRPr lang="zh-CN" altLang="en-US" dirty="0"/>
          </a:p>
        </p:txBody>
      </p:sp>
      <p:sp>
        <p:nvSpPr>
          <p:cNvPr id="18" name="文本框 17"/>
          <p:cNvSpPr txBox="1"/>
          <p:nvPr/>
        </p:nvSpPr>
        <p:spPr>
          <a:xfrm>
            <a:off x="2818464" y="2429518"/>
            <a:ext cx="1107996" cy="507831"/>
          </a:xfrm>
          <a:prstGeom prst="rect">
            <a:avLst/>
          </a:prstGeom>
          <a:noFill/>
        </p:spPr>
        <p:txBody>
          <a:bodyPr wrap="none" rtlCol="0">
            <a:spAutoFit/>
          </a:bodyPr>
          <a:lstStyle>
            <a:defPPr>
              <a:defRPr lang="zh-CN"/>
            </a:defPPr>
            <a:lvl1pPr algn="ctr">
              <a:lnSpc>
                <a:spcPct val="150000"/>
              </a:lnSpc>
              <a:defRPr sz="2400">
                <a:solidFill>
                  <a:schemeClr val="bg1"/>
                </a:solidFill>
                <a:latin typeface="微软雅黑" panose="020B0503020204020204" pitchFamily="34" charset="-122"/>
                <a:ea typeface="微软雅黑" panose="020B0503020204020204" pitchFamily="34" charset="-122"/>
              </a:defRPr>
            </a:lvl1pPr>
          </a:lstStyle>
          <a:p>
            <a:pPr algn="l"/>
            <a:r>
              <a:rPr lang="zh-CN" altLang="en-US" sz="1800" dirty="0" smtClean="0">
                <a:solidFill>
                  <a:schemeClr val="accent1"/>
                </a:solidFill>
              </a:rPr>
              <a:t>学习目的</a:t>
            </a:r>
            <a:endParaRPr lang="zh-CN" altLang="en-US" sz="1800" dirty="0">
              <a:solidFill>
                <a:schemeClr val="accent1"/>
              </a:solidFill>
            </a:endParaRPr>
          </a:p>
        </p:txBody>
      </p:sp>
      <p:sp>
        <p:nvSpPr>
          <p:cNvPr id="19" name="自由: 形状 21"/>
          <p:cNvSpPr/>
          <p:nvPr/>
        </p:nvSpPr>
        <p:spPr>
          <a:xfrm>
            <a:off x="1866557" y="3606346"/>
            <a:ext cx="951907" cy="951908"/>
          </a:xfrm>
          <a:custGeom>
            <a:avLst/>
            <a:gdLst>
              <a:gd name="connsiteX0" fmla="*/ 475953 w 951907"/>
              <a:gd name="connsiteY0" fmla="*/ 0 h 951908"/>
              <a:gd name="connsiteX1" fmla="*/ 951907 w 951907"/>
              <a:gd name="connsiteY1" fmla="*/ 475954 h 951908"/>
              <a:gd name="connsiteX2" fmla="*/ 475953 w 951907"/>
              <a:gd name="connsiteY2" fmla="*/ 951908 h 951908"/>
              <a:gd name="connsiteX3" fmla="*/ 0 w 951907"/>
              <a:gd name="connsiteY3" fmla="*/ 475954 h 951908"/>
              <a:gd name="connsiteX4" fmla="*/ 475953 w 951907"/>
              <a:gd name="connsiteY4" fmla="*/ 0 h 9519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1907" h="951908">
                <a:moveTo>
                  <a:pt x="475953" y="0"/>
                </a:moveTo>
                <a:lnTo>
                  <a:pt x="951907" y="475954"/>
                </a:lnTo>
                <a:lnTo>
                  <a:pt x="475953" y="951908"/>
                </a:lnTo>
                <a:lnTo>
                  <a:pt x="0" y="475954"/>
                </a:lnTo>
                <a:lnTo>
                  <a:pt x="475953"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latin typeface="华文细黑" panose="02010600040101010101" pitchFamily="2" charset="-122"/>
                <a:ea typeface="华文细黑" panose="02010600040101010101" pitchFamily="2" charset="-122"/>
              </a:rPr>
              <a:t>04</a:t>
            </a:r>
            <a:endParaRPr lang="zh-CN" altLang="en-US" sz="2400" dirty="0">
              <a:latin typeface="华文细黑" panose="02010600040101010101" pitchFamily="2" charset="-122"/>
              <a:ea typeface="华文细黑" panose="02010600040101010101" pitchFamily="2" charset="-122"/>
            </a:endParaRPr>
          </a:p>
        </p:txBody>
      </p:sp>
      <p:sp>
        <p:nvSpPr>
          <p:cNvPr id="20" name="自由: 形状 22"/>
          <p:cNvSpPr/>
          <p:nvPr/>
        </p:nvSpPr>
        <p:spPr>
          <a:xfrm>
            <a:off x="4960777" y="2249827"/>
            <a:ext cx="951907" cy="951908"/>
          </a:xfrm>
          <a:custGeom>
            <a:avLst/>
            <a:gdLst>
              <a:gd name="connsiteX0" fmla="*/ 475953 w 951907"/>
              <a:gd name="connsiteY0" fmla="*/ 0 h 951908"/>
              <a:gd name="connsiteX1" fmla="*/ 951907 w 951907"/>
              <a:gd name="connsiteY1" fmla="*/ 475954 h 951908"/>
              <a:gd name="connsiteX2" fmla="*/ 475953 w 951907"/>
              <a:gd name="connsiteY2" fmla="*/ 951908 h 951908"/>
              <a:gd name="connsiteX3" fmla="*/ 0 w 951907"/>
              <a:gd name="connsiteY3" fmla="*/ 475954 h 951908"/>
              <a:gd name="connsiteX4" fmla="*/ 475953 w 951907"/>
              <a:gd name="connsiteY4" fmla="*/ 0 h 9519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1907" h="951908">
                <a:moveTo>
                  <a:pt x="475953" y="0"/>
                </a:moveTo>
                <a:lnTo>
                  <a:pt x="951907" y="475954"/>
                </a:lnTo>
                <a:lnTo>
                  <a:pt x="475953" y="951908"/>
                </a:lnTo>
                <a:lnTo>
                  <a:pt x="0" y="475954"/>
                </a:lnTo>
                <a:lnTo>
                  <a:pt x="475953"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华文细黑" panose="02010600040101010101" pitchFamily="2" charset="-122"/>
                <a:ea typeface="华文细黑" panose="02010600040101010101" pitchFamily="2" charset="-122"/>
              </a:rPr>
              <a:t>02</a:t>
            </a:r>
            <a:endParaRPr lang="zh-CN" altLang="en-US" sz="2400" dirty="0">
              <a:latin typeface="华文细黑" panose="02010600040101010101" pitchFamily="2" charset="-122"/>
              <a:ea typeface="华文细黑" panose="02010600040101010101" pitchFamily="2" charset="-122"/>
            </a:endParaRPr>
          </a:p>
        </p:txBody>
      </p:sp>
      <p:sp>
        <p:nvSpPr>
          <p:cNvPr id="21" name="自由: 形状 23"/>
          <p:cNvSpPr/>
          <p:nvPr/>
        </p:nvSpPr>
        <p:spPr>
          <a:xfrm>
            <a:off x="4960777" y="3606346"/>
            <a:ext cx="951907" cy="951908"/>
          </a:xfrm>
          <a:custGeom>
            <a:avLst/>
            <a:gdLst>
              <a:gd name="connsiteX0" fmla="*/ 475953 w 951907"/>
              <a:gd name="connsiteY0" fmla="*/ 0 h 951908"/>
              <a:gd name="connsiteX1" fmla="*/ 951907 w 951907"/>
              <a:gd name="connsiteY1" fmla="*/ 475954 h 951908"/>
              <a:gd name="connsiteX2" fmla="*/ 475953 w 951907"/>
              <a:gd name="connsiteY2" fmla="*/ 951908 h 951908"/>
              <a:gd name="connsiteX3" fmla="*/ 0 w 951907"/>
              <a:gd name="connsiteY3" fmla="*/ 475954 h 951908"/>
              <a:gd name="connsiteX4" fmla="*/ 475953 w 951907"/>
              <a:gd name="connsiteY4" fmla="*/ 0 h 9519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1907" h="951908">
                <a:moveTo>
                  <a:pt x="475953" y="0"/>
                </a:moveTo>
                <a:lnTo>
                  <a:pt x="951907" y="475954"/>
                </a:lnTo>
                <a:lnTo>
                  <a:pt x="475953" y="951908"/>
                </a:lnTo>
                <a:lnTo>
                  <a:pt x="0" y="475954"/>
                </a:lnTo>
                <a:lnTo>
                  <a:pt x="47595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latin typeface="华文细黑" panose="02010600040101010101" pitchFamily="2" charset="-122"/>
                <a:ea typeface="华文细黑" panose="02010600040101010101" pitchFamily="2" charset="-122"/>
              </a:rPr>
              <a:t>05</a:t>
            </a:r>
            <a:endParaRPr lang="zh-CN" altLang="en-US" sz="2400" dirty="0">
              <a:latin typeface="华文细黑" panose="02010600040101010101" pitchFamily="2" charset="-122"/>
              <a:ea typeface="华文细黑" panose="02010600040101010101" pitchFamily="2" charset="-122"/>
            </a:endParaRPr>
          </a:p>
        </p:txBody>
      </p:sp>
      <p:sp>
        <p:nvSpPr>
          <p:cNvPr id="23" name="文本框 22"/>
          <p:cNvSpPr txBox="1"/>
          <p:nvPr/>
        </p:nvSpPr>
        <p:spPr>
          <a:xfrm>
            <a:off x="9881869" y="6139533"/>
            <a:ext cx="1822935" cy="418191"/>
          </a:xfrm>
          <a:prstGeom prst="rect">
            <a:avLst/>
          </a:prstGeom>
          <a:noFill/>
        </p:spPr>
        <p:txBody>
          <a:bodyPr wrap="none" rtlCol="0">
            <a:spAutoFit/>
          </a:bodyPr>
          <a:lstStyle>
            <a:defPPr>
              <a:defRPr lang="zh-CN"/>
            </a:defPPr>
            <a:lvl1pPr algn="ctr">
              <a:lnSpc>
                <a:spcPct val="150000"/>
              </a:lnSpc>
              <a:defRPr>
                <a:solidFill>
                  <a:schemeClr val="accent1"/>
                </a:solidFill>
                <a:latin typeface="微软雅黑" panose="020B0503020204020204" pitchFamily="34" charset="-122"/>
                <a:ea typeface="微软雅黑" panose="020B0503020204020204" pitchFamily="34" charset="-122"/>
              </a:defRPr>
            </a:lvl1pPr>
          </a:lstStyle>
          <a:p>
            <a:pPr algn="l"/>
            <a:r>
              <a:rPr lang="zh-CN" altLang="en-US" sz="1600" spc="300" dirty="0" smtClean="0">
                <a:solidFill>
                  <a:schemeClr val="bg1"/>
                </a:solidFill>
              </a:rPr>
              <a:t>诚信</a:t>
            </a:r>
            <a:r>
              <a:rPr lang="en-US" altLang="zh-CN" sz="1600" spc="300" dirty="0" smtClean="0">
                <a:solidFill>
                  <a:schemeClr val="bg1"/>
                </a:solidFill>
              </a:rPr>
              <a:t>·</a:t>
            </a:r>
            <a:r>
              <a:rPr lang="zh-CN" altLang="en-US" sz="1600" spc="300" dirty="0" smtClean="0">
                <a:solidFill>
                  <a:schemeClr val="bg1"/>
                </a:solidFill>
              </a:rPr>
              <a:t>坚毅</a:t>
            </a:r>
            <a:r>
              <a:rPr lang="en-US" altLang="zh-CN" sz="1600" spc="300" dirty="0" smtClean="0">
                <a:solidFill>
                  <a:schemeClr val="bg1"/>
                </a:solidFill>
              </a:rPr>
              <a:t>·</a:t>
            </a:r>
            <a:r>
              <a:rPr lang="zh-CN" altLang="en-US" sz="1600" spc="300" dirty="0" smtClean="0">
                <a:solidFill>
                  <a:schemeClr val="bg1"/>
                </a:solidFill>
              </a:rPr>
              <a:t>创新</a:t>
            </a:r>
            <a:endParaRPr lang="zh-CN" altLang="en-US" sz="1600" spc="300" dirty="0">
              <a:solidFill>
                <a:schemeClr val="bg1"/>
              </a:solidFill>
            </a:endParaRPr>
          </a:p>
        </p:txBody>
      </p:sp>
      <p:sp>
        <p:nvSpPr>
          <p:cNvPr id="22" name="自由: 形状 3"/>
          <p:cNvSpPr/>
          <p:nvPr/>
        </p:nvSpPr>
        <p:spPr>
          <a:xfrm>
            <a:off x="8096884" y="2249827"/>
            <a:ext cx="951907" cy="951908"/>
          </a:xfrm>
          <a:custGeom>
            <a:avLst/>
            <a:gdLst>
              <a:gd name="connsiteX0" fmla="*/ 475953 w 951907"/>
              <a:gd name="connsiteY0" fmla="*/ 0 h 951908"/>
              <a:gd name="connsiteX1" fmla="*/ 951907 w 951907"/>
              <a:gd name="connsiteY1" fmla="*/ 475954 h 951908"/>
              <a:gd name="connsiteX2" fmla="*/ 475953 w 951907"/>
              <a:gd name="connsiteY2" fmla="*/ 951908 h 951908"/>
              <a:gd name="connsiteX3" fmla="*/ 0 w 951907"/>
              <a:gd name="connsiteY3" fmla="*/ 475954 h 951908"/>
              <a:gd name="connsiteX4" fmla="*/ 475953 w 951907"/>
              <a:gd name="connsiteY4" fmla="*/ 0 h 9519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1907" h="951908">
                <a:moveTo>
                  <a:pt x="475953" y="0"/>
                </a:moveTo>
                <a:lnTo>
                  <a:pt x="951907" y="475954"/>
                </a:lnTo>
                <a:lnTo>
                  <a:pt x="475953" y="951908"/>
                </a:lnTo>
                <a:lnTo>
                  <a:pt x="0" y="475954"/>
                </a:lnTo>
                <a:lnTo>
                  <a:pt x="47595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latin typeface="华文细黑" panose="02010600040101010101" pitchFamily="2" charset="-122"/>
                <a:ea typeface="华文细黑" panose="02010600040101010101" pitchFamily="2" charset="-122"/>
              </a:rPr>
              <a:t>03</a:t>
            </a:r>
            <a:endParaRPr lang="zh-CN" altLang="en-US" sz="2400" dirty="0">
              <a:latin typeface="华文细黑" panose="02010600040101010101" pitchFamily="2" charset="-122"/>
              <a:ea typeface="华文细黑" panose="02010600040101010101" pitchFamily="2" charset="-122"/>
            </a:endParaRPr>
          </a:p>
        </p:txBody>
      </p:sp>
      <p:sp>
        <p:nvSpPr>
          <p:cNvPr id="25" name="文本框 24"/>
          <p:cNvSpPr txBox="1"/>
          <p:nvPr/>
        </p:nvSpPr>
        <p:spPr>
          <a:xfrm>
            <a:off x="9048791" y="2429518"/>
            <a:ext cx="1107996" cy="507831"/>
          </a:xfrm>
          <a:prstGeom prst="rect">
            <a:avLst/>
          </a:prstGeom>
          <a:noFill/>
        </p:spPr>
        <p:txBody>
          <a:bodyPr wrap="none" rtlCol="0">
            <a:spAutoFit/>
          </a:bodyPr>
          <a:lstStyle>
            <a:defPPr>
              <a:defRPr lang="zh-CN"/>
            </a:defPPr>
            <a:lvl1pPr algn="ctr">
              <a:lnSpc>
                <a:spcPct val="150000"/>
              </a:lnSpc>
              <a:defRPr sz="2400">
                <a:solidFill>
                  <a:schemeClr val="bg1"/>
                </a:solidFill>
                <a:latin typeface="微软雅黑" panose="020B0503020204020204" pitchFamily="34" charset="-122"/>
                <a:ea typeface="微软雅黑" panose="020B0503020204020204" pitchFamily="34" charset="-122"/>
              </a:defRPr>
            </a:lvl1pPr>
          </a:lstStyle>
          <a:p>
            <a:pPr algn="l"/>
            <a:r>
              <a:rPr lang="zh-CN" altLang="en-US" sz="1800" dirty="0" smtClean="0">
                <a:solidFill>
                  <a:schemeClr val="accent1"/>
                </a:solidFill>
              </a:rPr>
              <a:t>异常规范</a:t>
            </a:r>
            <a:endParaRPr lang="zh-CN" altLang="en-US" sz="1800" dirty="0">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p14:dur="0" advClick="0" advTm="4000"/>
    </mc:Choice>
    <mc:Fallback>
      <p:transition advClick="0" advTm="4000"/>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55020" y="385774"/>
            <a:ext cx="1415772" cy="461665"/>
          </a:xfrm>
          <a:prstGeom prst="rect">
            <a:avLst/>
          </a:prstGeom>
          <a:noFill/>
        </p:spPr>
        <p:txBody>
          <a:bodyPr wrap="none" rtlCol="0">
            <a:spAutoFit/>
          </a:bodyPr>
          <a:lstStyle/>
          <a:p>
            <a:r>
              <a:rPr lang="zh-CN" altLang="en-US" sz="2400" dirty="0"/>
              <a:t>编程规范</a:t>
            </a:r>
            <a:endParaRPr kumimoji="1" lang="zh-CN" altLang="en-US" sz="2400" dirty="0">
              <a:solidFill>
                <a:srgbClr val="1C2C44"/>
              </a:solidFill>
              <a:latin typeface="+mj-ea"/>
              <a:ea typeface="+mj-ea"/>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891775" y="470184"/>
            <a:ext cx="6677957" cy="5744377"/>
          </a:xfrm>
          <a:prstGeom prst="rect">
            <a:avLst/>
          </a:prstGeom>
        </p:spPr>
      </p:pic>
      <p:grpSp>
        <p:nvGrpSpPr>
          <p:cNvPr id="16" name="组 15"/>
          <p:cNvGrpSpPr/>
          <p:nvPr/>
        </p:nvGrpSpPr>
        <p:grpSpPr>
          <a:xfrm>
            <a:off x="2" y="6212532"/>
            <a:ext cx="12191998" cy="377411"/>
            <a:chOff x="2" y="6212532"/>
            <a:chExt cx="12191998" cy="377411"/>
          </a:xfrm>
        </p:grpSpPr>
        <p:sp>
          <p:nvSpPr>
            <p:cNvPr id="17" name="文本框 16"/>
            <p:cNvSpPr txBox="1"/>
            <p:nvPr/>
          </p:nvSpPr>
          <p:spPr>
            <a:xfrm>
              <a:off x="10229856" y="6212532"/>
              <a:ext cx="1348446" cy="377411"/>
            </a:xfrm>
            <a:prstGeom prst="rect">
              <a:avLst/>
            </a:prstGeom>
            <a:noFill/>
          </p:spPr>
          <p:txBody>
            <a:bodyPr wrap="none" rtlCol="0">
              <a:spAutoFit/>
            </a:bodyPr>
            <a:lstStyle>
              <a:defPPr>
                <a:defRPr lang="zh-CN"/>
              </a:defPPr>
              <a:lvl1pPr algn="ctr">
                <a:lnSpc>
                  <a:spcPct val="150000"/>
                </a:lnSpc>
                <a:defRPr>
                  <a:solidFill>
                    <a:schemeClr val="accent1"/>
                  </a:solidFill>
                  <a:latin typeface="微软雅黑" panose="020B0503020204020204" pitchFamily="34" charset="-122"/>
                  <a:ea typeface="微软雅黑" panose="020B0503020204020204" pitchFamily="34" charset="-122"/>
                </a:defRPr>
              </a:lvl1pPr>
            </a:lstStyle>
            <a:p>
              <a:pPr algn="l"/>
              <a:r>
                <a:rPr lang="zh-CN" altLang="en-US" sz="1400" dirty="0" smtClean="0">
                  <a:solidFill>
                    <a:srgbClr val="C00000"/>
                  </a:solidFill>
                </a:rPr>
                <a:t>诚信</a:t>
              </a:r>
              <a:r>
                <a:rPr lang="en-US" altLang="zh-CN" sz="1400" dirty="0" smtClean="0">
                  <a:solidFill>
                    <a:srgbClr val="C00000"/>
                  </a:solidFill>
                </a:rPr>
                <a:t>·</a:t>
              </a:r>
              <a:r>
                <a:rPr lang="zh-CN" altLang="en-US" sz="1400" dirty="0" smtClean="0">
                  <a:solidFill>
                    <a:srgbClr val="C00000"/>
                  </a:solidFill>
                </a:rPr>
                <a:t>坚毅</a:t>
              </a:r>
              <a:r>
                <a:rPr lang="en-US" altLang="zh-CN" sz="1400" dirty="0" smtClean="0">
                  <a:solidFill>
                    <a:srgbClr val="C00000"/>
                  </a:solidFill>
                </a:rPr>
                <a:t>·</a:t>
              </a:r>
              <a:r>
                <a:rPr lang="zh-CN" altLang="en-US" sz="1400" dirty="0" smtClean="0">
                  <a:solidFill>
                    <a:srgbClr val="C00000"/>
                  </a:solidFill>
                </a:rPr>
                <a:t>创新</a:t>
              </a:r>
              <a:endParaRPr lang="zh-CN" altLang="en-US" sz="1400" dirty="0">
                <a:solidFill>
                  <a:srgbClr val="C00000"/>
                </a:solidFill>
              </a:endParaRPr>
            </a:p>
          </p:txBody>
        </p:sp>
        <p:cxnSp>
          <p:nvCxnSpPr>
            <p:cNvPr id="18" name="直线连接符 17"/>
            <p:cNvCxnSpPr/>
            <p:nvPr/>
          </p:nvCxnSpPr>
          <p:spPr>
            <a:xfrm flipH="1" flipV="1">
              <a:off x="2" y="6428144"/>
              <a:ext cx="10172698" cy="10036"/>
            </a:xfrm>
            <a:prstGeom prst="line">
              <a:avLst/>
            </a:prstGeom>
            <a:ln w="190500">
              <a:solidFill>
                <a:srgbClr val="C61127"/>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flipH="1">
              <a:off x="11583152" y="6432650"/>
              <a:ext cx="608848" cy="0"/>
            </a:xfrm>
            <a:prstGeom prst="line">
              <a:avLst/>
            </a:prstGeom>
            <a:ln w="190500">
              <a:solidFill>
                <a:srgbClr val="C61127"/>
              </a:solidFill>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755015" y="1021715"/>
            <a:ext cx="1671320" cy="306705"/>
          </a:xfrm>
          <a:prstGeom prst="rect">
            <a:avLst/>
          </a:prstGeom>
          <a:noFill/>
        </p:spPr>
        <p:txBody>
          <a:bodyPr wrap="square" rtlCol="0">
            <a:spAutoFit/>
          </a:bodyPr>
          <a:p>
            <a:r>
              <a:rPr lang="zh-CN" altLang="en-US" sz="1400"/>
              <a:t>并发篇</a:t>
            </a:r>
            <a:endParaRPr lang="zh-CN" altLang="en-US" sz="1400"/>
          </a:p>
        </p:txBody>
      </p:sp>
    </p:spTree>
  </p:cSld>
  <p:clrMapOvr>
    <a:masterClrMapping/>
  </p:clrMapOvr>
  <p:transition spd="slow" advClick="0" advTm="4000">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55020" y="385774"/>
            <a:ext cx="1415772" cy="461665"/>
          </a:xfrm>
          <a:prstGeom prst="rect">
            <a:avLst/>
          </a:prstGeom>
          <a:noFill/>
        </p:spPr>
        <p:txBody>
          <a:bodyPr wrap="none" rtlCol="0">
            <a:spAutoFit/>
          </a:bodyPr>
          <a:lstStyle/>
          <a:p>
            <a:r>
              <a:rPr lang="zh-CN" altLang="en-US" sz="2400" dirty="0"/>
              <a:t>异常</a:t>
            </a:r>
            <a:r>
              <a:rPr lang="zh-CN" altLang="en-US" sz="2400" dirty="0" smtClean="0"/>
              <a:t>规范</a:t>
            </a:r>
            <a:endParaRPr kumimoji="1" lang="zh-CN" altLang="en-US" sz="2400" dirty="0">
              <a:solidFill>
                <a:srgbClr val="1C2C44"/>
              </a:solidFill>
              <a:latin typeface="+mj-ea"/>
              <a:ea typeface="+mj-ea"/>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55020" y="1002627"/>
            <a:ext cx="6706536" cy="771633"/>
          </a:xfrm>
          <a:prstGeom prst="rect">
            <a:avLst/>
          </a:prstGeom>
        </p:spPr>
      </p:pic>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020" y="1929448"/>
            <a:ext cx="6706536" cy="2067213"/>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214" y="3895828"/>
            <a:ext cx="8240275" cy="971686"/>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9214" y="5092954"/>
            <a:ext cx="7373379" cy="1619476"/>
          </a:xfrm>
          <a:prstGeom prst="rect">
            <a:avLst/>
          </a:prstGeom>
        </p:spPr>
      </p:pic>
    </p:spTree>
  </p:cSld>
  <p:clrMapOvr>
    <a:masterClrMapping/>
  </p:clrMapOvr>
  <p:transition spd="slow" advClick="0" advTm="4000">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 2"/>
          <p:cNvGrpSpPr/>
          <p:nvPr/>
        </p:nvGrpSpPr>
        <p:grpSpPr>
          <a:xfrm>
            <a:off x="2" y="6212532"/>
            <a:ext cx="12191998" cy="377411"/>
            <a:chOff x="2" y="6212532"/>
            <a:chExt cx="12191998" cy="377411"/>
          </a:xfrm>
        </p:grpSpPr>
        <p:sp>
          <p:nvSpPr>
            <p:cNvPr id="4" name="文本框 3"/>
            <p:cNvSpPr txBox="1"/>
            <p:nvPr/>
          </p:nvSpPr>
          <p:spPr>
            <a:xfrm>
              <a:off x="10229856" y="6212532"/>
              <a:ext cx="1348446" cy="377411"/>
            </a:xfrm>
            <a:prstGeom prst="rect">
              <a:avLst/>
            </a:prstGeom>
            <a:noFill/>
          </p:spPr>
          <p:txBody>
            <a:bodyPr wrap="none" rtlCol="0">
              <a:spAutoFit/>
            </a:bodyPr>
            <a:lstStyle>
              <a:defPPr>
                <a:defRPr lang="zh-CN"/>
              </a:defPPr>
              <a:lvl1pPr algn="ctr">
                <a:lnSpc>
                  <a:spcPct val="150000"/>
                </a:lnSpc>
                <a:defRPr>
                  <a:solidFill>
                    <a:schemeClr val="accent1"/>
                  </a:solidFill>
                  <a:latin typeface="微软雅黑" panose="020B0503020204020204" pitchFamily="34" charset="-122"/>
                  <a:ea typeface="微软雅黑" panose="020B0503020204020204" pitchFamily="34" charset="-122"/>
                </a:defRPr>
              </a:lvl1pPr>
            </a:lstStyle>
            <a:p>
              <a:pPr algn="l"/>
              <a:r>
                <a:rPr lang="zh-CN" altLang="en-US" sz="1400" dirty="0" smtClean="0">
                  <a:solidFill>
                    <a:srgbClr val="C00000"/>
                  </a:solidFill>
                </a:rPr>
                <a:t>诚信</a:t>
              </a:r>
              <a:r>
                <a:rPr lang="en-US" altLang="zh-CN" sz="1400" dirty="0" smtClean="0">
                  <a:solidFill>
                    <a:srgbClr val="C00000"/>
                  </a:solidFill>
                </a:rPr>
                <a:t>·</a:t>
              </a:r>
              <a:r>
                <a:rPr lang="zh-CN" altLang="en-US" sz="1400" dirty="0" smtClean="0">
                  <a:solidFill>
                    <a:srgbClr val="C00000"/>
                  </a:solidFill>
                </a:rPr>
                <a:t>坚毅</a:t>
              </a:r>
              <a:r>
                <a:rPr lang="en-US" altLang="zh-CN" sz="1400" dirty="0" smtClean="0">
                  <a:solidFill>
                    <a:srgbClr val="C00000"/>
                  </a:solidFill>
                </a:rPr>
                <a:t>·</a:t>
              </a:r>
              <a:r>
                <a:rPr lang="zh-CN" altLang="en-US" sz="1400" dirty="0" smtClean="0">
                  <a:solidFill>
                    <a:srgbClr val="C00000"/>
                  </a:solidFill>
                </a:rPr>
                <a:t>创新</a:t>
              </a:r>
              <a:endParaRPr lang="zh-CN" altLang="en-US" sz="1400" dirty="0">
                <a:solidFill>
                  <a:srgbClr val="C00000"/>
                </a:solidFill>
              </a:endParaRPr>
            </a:p>
          </p:txBody>
        </p:sp>
        <p:cxnSp>
          <p:nvCxnSpPr>
            <p:cNvPr id="5" name="直线连接符 4"/>
            <p:cNvCxnSpPr/>
            <p:nvPr/>
          </p:nvCxnSpPr>
          <p:spPr>
            <a:xfrm flipH="1" flipV="1">
              <a:off x="2" y="6428144"/>
              <a:ext cx="10172698" cy="10036"/>
            </a:xfrm>
            <a:prstGeom prst="line">
              <a:avLst/>
            </a:prstGeom>
            <a:ln w="190500">
              <a:solidFill>
                <a:srgbClr val="C61127"/>
              </a:solidFill>
            </a:ln>
          </p:spPr>
          <p:style>
            <a:lnRef idx="1">
              <a:schemeClr val="accent1"/>
            </a:lnRef>
            <a:fillRef idx="0">
              <a:schemeClr val="accent1"/>
            </a:fillRef>
            <a:effectRef idx="0">
              <a:schemeClr val="accent1"/>
            </a:effectRef>
            <a:fontRef idx="minor">
              <a:schemeClr val="tx1"/>
            </a:fontRef>
          </p:style>
        </p:cxnSp>
        <p:cxnSp>
          <p:nvCxnSpPr>
            <p:cNvPr id="6" name="直线连接符 5"/>
            <p:cNvCxnSpPr/>
            <p:nvPr/>
          </p:nvCxnSpPr>
          <p:spPr>
            <a:xfrm flipH="1">
              <a:off x="11583152" y="6432650"/>
              <a:ext cx="608848" cy="0"/>
            </a:xfrm>
            <a:prstGeom prst="line">
              <a:avLst/>
            </a:prstGeom>
            <a:ln w="190500">
              <a:solidFill>
                <a:srgbClr val="C61127"/>
              </a:solidFill>
            </a:ln>
          </p:spPr>
          <p:style>
            <a:lnRef idx="1">
              <a:schemeClr val="accent1"/>
            </a:lnRef>
            <a:fillRef idx="0">
              <a:schemeClr val="accent1"/>
            </a:fillRef>
            <a:effectRef idx="0">
              <a:schemeClr val="accent1"/>
            </a:effectRef>
            <a:fontRef idx="minor">
              <a:schemeClr val="tx1"/>
            </a:fontRef>
          </p:style>
        </p:cxnSp>
      </p:grpSp>
      <p:sp>
        <p:nvSpPr>
          <p:cNvPr id="8" name="自由: 形状 32"/>
          <p:cNvSpPr/>
          <p:nvPr/>
        </p:nvSpPr>
        <p:spPr>
          <a:xfrm rot="16200000">
            <a:off x="98246" y="239098"/>
            <a:ext cx="558527" cy="755019"/>
          </a:xfrm>
          <a:custGeom>
            <a:avLst/>
            <a:gdLst>
              <a:gd name="connsiteX0" fmla="*/ 558527 w 558527"/>
              <a:gd name="connsiteY0" fmla="*/ 0 h 755019"/>
              <a:gd name="connsiteX1" fmla="*/ 558527 w 558527"/>
              <a:gd name="connsiteY1" fmla="*/ 525460 h 755019"/>
              <a:gd name="connsiteX2" fmla="*/ 279263 w 558527"/>
              <a:gd name="connsiteY2" fmla="*/ 755019 h 755019"/>
              <a:gd name="connsiteX3" fmla="*/ 0 w 558527"/>
              <a:gd name="connsiteY3" fmla="*/ 525460 h 755019"/>
              <a:gd name="connsiteX4" fmla="*/ 0 w 558527"/>
              <a:gd name="connsiteY4" fmla="*/ 0 h 755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755019">
                <a:moveTo>
                  <a:pt x="558527" y="0"/>
                </a:moveTo>
                <a:lnTo>
                  <a:pt x="558527" y="525460"/>
                </a:lnTo>
                <a:lnTo>
                  <a:pt x="279263" y="755019"/>
                </a:lnTo>
                <a:lnTo>
                  <a:pt x="0" y="525460"/>
                </a:lnTo>
                <a:lnTo>
                  <a:pt x="0" y="0"/>
                </a:lnTo>
                <a:close/>
              </a:path>
            </a:pathLst>
          </a:custGeom>
          <a:solidFill>
            <a:srgbClr val="1C2C4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sz="3600">
              <a:solidFill>
                <a:prstClr val="white"/>
              </a:solidFill>
              <a:latin typeface="微软雅黑" panose="020B0503020204020204" pitchFamily="34" charset="-122"/>
              <a:ea typeface="微软雅黑" panose="020B0503020204020204" pitchFamily="34" charset="-122"/>
            </a:endParaRPr>
          </a:p>
        </p:txBody>
      </p:sp>
      <p:sp>
        <p:nvSpPr>
          <p:cNvPr id="9" name="自由: 形状 31"/>
          <p:cNvSpPr/>
          <p:nvPr/>
        </p:nvSpPr>
        <p:spPr>
          <a:xfrm rot="16200000">
            <a:off x="4766" y="332578"/>
            <a:ext cx="558527" cy="568058"/>
          </a:xfrm>
          <a:custGeom>
            <a:avLst/>
            <a:gdLst>
              <a:gd name="connsiteX0" fmla="*/ 558527 w 558527"/>
              <a:gd name="connsiteY0" fmla="*/ 0 h 568058"/>
              <a:gd name="connsiteX1" fmla="*/ 558527 w 558527"/>
              <a:gd name="connsiteY1" fmla="*/ 338499 h 568058"/>
              <a:gd name="connsiteX2" fmla="*/ 279263 w 558527"/>
              <a:gd name="connsiteY2" fmla="*/ 568058 h 568058"/>
              <a:gd name="connsiteX3" fmla="*/ 0 w 558527"/>
              <a:gd name="connsiteY3" fmla="*/ 338499 h 568058"/>
              <a:gd name="connsiteX4" fmla="*/ 0 w 558527"/>
              <a:gd name="connsiteY4" fmla="*/ 0 h 568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568058">
                <a:moveTo>
                  <a:pt x="558527" y="0"/>
                </a:moveTo>
                <a:lnTo>
                  <a:pt x="558527" y="338499"/>
                </a:lnTo>
                <a:lnTo>
                  <a:pt x="279263" y="568058"/>
                </a:lnTo>
                <a:lnTo>
                  <a:pt x="0" y="338499"/>
                </a:lnTo>
                <a:lnTo>
                  <a:pt x="0" y="0"/>
                </a:lnTo>
                <a:close/>
              </a:path>
            </a:pathLst>
          </a:custGeom>
          <a:pattFill prst="pct70">
            <a:fgClr>
              <a:srgbClr val="C61027"/>
            </a:fgClr>
            <a:bgClr>
              <a:srgbClr val="E76278"/>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solidFill>
                <a:prstClr val="white"/>
              </a:solidFill>
            </a:endParaRPr>
          </a:p>
        </p:txBody>
      </p:sp>
      <p:sp>
        <p:nvSpPr>
          <p:cNvPr id="11" name="文本框 10"/>
          <p:cNvSpPr txBox="1"/>
          <p:nvPr/>
        </p:nvSpPr>
        <p:spPr>
          <a:xfrm>
            <a:off x="755020" y="385774"/>
            <a:ext cx="1415772" cy="461665"/>
          </a:xfrm>
          <a:prstGeom prst="rect">
            <a:avLst/>
          </a:prstGeom>
          <a:noFill/>
        </p:spPr>
        <p:txBody>
          <a:bodyPr wrap="none" rtlCol="0">
            <a:spAutoFit/>
          </a:bodyPr>
          <a:lstStyle/>
          <a:p>
            <a:r>
              <a:rPr lang="zh-CN" altLang="en-US" sz="2400" dirty="0"/>
              <a:t>异常</a:t>
            </a:r>
            <a:r>
              <a:rPr lang="zh-CN" altLang="en-US" sz="2400" dirty="0" smtClean="0"/>
              <a:t>规范</a:t>
            </a:r>
            <a:endParaRPr kumimoji="1" lang="zh-CN" altLang="en-US" sz="2400" dirty="0">
              <a:solidFill>
                <a:srgbClr val="1C2C44"/>
              </a:solidFill>
              <a:latin typeface="+mj-ea"/>
              <a:ea typeface="+mj-ea"/>
            </a:endParaRPr>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68059" y="1095488"/>
            <a:ext cx="6697010" cy="1971950"/>
          </a:xfrm>
          <a:prstGeom prst="rect">
            <a:avLst/>
          </a:prstGeom>
        </p:spPr>
      </p:pic>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411" y="3315487"/>
            <a:ext cx="6077798" cy="2524477"/>
          </a:xfrm>
          <a:prstGeom prst="rect">
            <a:avLst/>
          </a:prstGeom>
        </p:spPr>
      </p:pic>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6351" y="2176928"/>
            <a:ext cx="7050102" cy="1184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Click="0" advTm="4000"/>
    </mc:Choice>
    <mc:Fallback>
      <p:transition advClick="0" advTm="4000"/>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55020" y="385774"/>
            <a:ext cx="5314275" cy="461665"/>
          </a:xfrm>
          <a:prstGeom prst="rect">
            <a:avLst/>
          </a:prstGeom>
          <a:noFill/>
        </p:spPr>
        <p:txBody>
          <a:bodyPr wrap="none" rtlCol="0">
            <a:spAutoFit/>
          </a:bodyPr>
          <a:lstStyle/>
          <a:p>
            <a:r>
              <a:rPr lang="zh-CN" altLang="en-US" sz="2400" dirty="0"/>
              <a:t>日志</a:t>
            </a:r>
            <a:r>
              <a:rPr lang="zh-CN" altLang="en-US" sz="2400" dirty="0" smtClean="0"/>
              <a:t>规范</a:t>
            </a:r>
            <a:r>
              <a:rPr lang="en-US" altLang="zh-CN" sz="2400" dirty="0" smtClean="0"/>
              <a:t>--</a:t>
            </a:r>
            <a:r>
              <a:rPr lang="zh-CN" altLang="en-US" sz="2400" dirty="0" smtClean="0"/>
              <a:t>（必须、强制要求！！！）</a:t>
            </a:r>
            <a:endParaRPr kumimoji="1" lang="zh-CN" altLang="en-US" sz="2400" dirty="0">
              <a:solidFill>
                <a:srgbClr val="1C2C44"/>
              </a:solidFill>
              <a:latin typeface="+mj-ea"/>
              <a:ea typeface="+mj-ea"/>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55020" y="1024450"/>
            <a:ext cx="6716062" cy="1267002"/>
          </a:xfrm>
          <a:prstGeom prst="rect">
            <a:avLst/>
          </a:prstGeom>
        </p:spPr>
      </p:pic>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178" y="2468463"/>
            <a:ext cx="6601746" cy="1228896"/>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2178" y="3977724"/>
            <a:ext cx="6458851" cy="943107"/>
          </a:xfrm>
          <a:prstGeom prst="rect">
            <a:avLst/>
          </a:prstGeom>
        </p:spPr>
      </p:pic>
    </p:spTree>
  </p:cSld>
  <p:clrMapOvr>
    <a:masterClrMapping/>
  </p:clrMapOvr>
  <p:transition spd="slow" advClick="0" advTm="4000">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55020" y="385774"/>
            <a:ext cx="3458845" cy="460375"/>
          </a:xfrm>
          <a:prstGeom prst="rect">
            <a:avLst/>
          </a:prstGeom>
          <a:noFill/>
        </p:spPr>
        <p:txBody>
          <a:bodyPr wrap="none" rtlCol="0">
            <a:spAutoFit/>
          </a:bodyPr>
          <a:lstStyle/>
          <a:p>
            <a:r>
              <a:rPr kumimoji="1" lang="zh-CN" sz="2400" dirty="0">
                <a:solidFill>
                  <a:srgbClr val="1C2C44"/>
                </a:solidFill>
                <a:latin typeface="+mj-ea"/>
                <a:ea typeface="+mj-ea"/>
              </a:rPr>
              <a:t>插件安装使用</a:t>
            </a:r>
            <a:r>
              <a:rPr kumimoji="1" lang="en-US" altLang="zh-CN" sz="2400" dirty="0">
                <a:solidFill>
                  <a:srgbClr val="1C2C44"/>
                </a:solidFill>
                <a:latin typeface="+mj-ea"/>
                <a:ea typeface="+mj-ea"/>
              </a:rPr>
              <a:t>-</a:t>
            </a:r>
            <a:r>
              <a:rPr kumimoji="1" lang="zh-CN" altLang="en-US" sz="2400" dirty="0">
                <a:solidFill>
                  <a:srgbClr val="1C2C44"/>
                </a:solidFill>
                <a:latin typeface="+mj-ea"/>
                <a:ea typeface="+mj-ea"/>
              </a:rPr>
              <a:t>基于</a:t>
            </a:r>
            <a:r>
              <a:rPr kumimoji="1" lang="en-US" altLang="zh-CN" sz="2400" dirty="0">
                <a:solidFill>
                  <a:srgbClr val="1C2C44"/>
                </a:solidFill>
                <a:latin typeface="+mj-ea"/>
                <a:ea typeface="+mj-ea"/>
              </a:rPr>
              <a:t>IDEA</a:t>
            </a:r>
            <a:endParaRPr kumimoji="1" lang="zh-CN" altLang="en-US" sz="2400" dirty="0">
              <a:solidFill>
                <a:srgbClr val="1C2C44"/>
              </a:solidFill>
              <a:latin typeface="+mj-ea"/>
              <a:ea typeface="+mj-ea"/>
            </a:endParaRPr>
          </a:p>
        </p:txBody>
      </p:sp>
      <p:sp>
        <p:nvSpPr>
          <p:cNvPr id="6" name="文本框 5"/>
          <p:cNvSpPr txBox="1"/>
          <p:nvPr/>
        </p:nvSpPr>
        <p:spPr>
          <a:xfrm>
            <a:off x="628015" y="1200785"/>
            <a:ext cx="11053445" cy="645160"/>
          </a:xfrm>
          <a:prstGeom prst="rect">
            <a:avLst/>
          </a:prstGeom>
          <a:noFill/>
        </p:spPr>
        <p:txBody>
          <a:bodyPr wrap="square" rtlCol="0">
            <a:spAutoFit/>
          </a:bodyPr>
          <a:p>
            <a:r>
              <a:rPr lang="zh-CN" altLang="en-US"/>
              <a:t>打开 IDEA，选择 File - Settings - Plugins - Browse repositories 后，输入 alibaba 选中 Alibaba Java Coding Guidelines，点击 Install。确认安装完成后重启</a:t>
            </a:r>
            <a:r>
              <a:rPr lang="en-US" altLang="zh-CN"/>
              <a:t>idea</a:t>
            </a:r>
            <a:r>
              <a:rPr lang="zh-CN" altLang="en-US"/>
              <a:t>，安装完成！</a:t>
            </a:r>
            <a:endParaRPr lang="zh-CN" altLang="en-US"/>
          </a:p>
        </p:txBody>
      </p:sp>
      <p:pic>
        <p:nvPicPr>
          <p:cNvPr id="8" name="图片 7"/>
          <p:cNvPicPr>
            <a:picLocks noChangeAspect="1"/>
          </p:cNvPicPr>
          <p:nvPr>
            <p:custDataLst>
              <p:tags r:id="rId1"/>
            </p:custDataLst>
          </p:nvPr>
        </p:nvPicPr>
        <p:blipFill>
          <a:blip r:embed="rId2"/>
          <a:stretch>
            <a:fillRect/>
          </a:stretch>
        </p:blipFill>
        <p:spPr>
          <a:xfrm>
            <a:off x="1549400" y="1969770"/>
            <a:ext cx="7978775" cy="4755515"/>
          </a:xfrm>
          <a:prstGeom prst="rect">
            <a:avLst/>
          </a:prstGeom>
        </p:spPr>
      </p:pic>
    </p:spTree>
  </p:cSld>
  <p:clrMapOvr>
    <a:masterClrMapping/>
  </p:clrMapOvr>
  <p:transition spd="slow" advClick="0" advTm="4000">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55020" y="385774"/>
            <a:ext cx="3458845" cy="460375"/>
          </a:xfrm>
          <a:prstGeom prst="rect">
            <a:avLst/>
          </a:prstGeom>
          <a:noFill/>
        </p:spPr>
        <p:txBody>
          <a:bodyPr wrap="none" rtlCol="0">
            <a:spAutoFit/>
          </a:bodyPr>
          <a:lstStyle/>
          <a:p>
            <a:r>
              <a:rPr kumimoji="1" lang="zh-CN" sz="2400" dirty="0">
                <a:solidFill>
                  <a:srgbClr val="1C2C44"/>
                </a:solidFill>
                <a:latin typeface="+mj-ea"/>
                <a:ea typeface="+mj-ea"/>
              </a:rPr>
              <a:t>插件安装使用</a:t>
            </a:r>
            <a:r>
              <a:rPr kumimoji="1" lang="en-US" altLang="zh-CN" sz="2400" dirty="0">
                <a:solidFill>
                  <a:srgbClr val="1C2C44"/>
                </a:solidFill>
                <a:latin typeface="+mj-ea"/>
                <a:ea typeface="+mj-ea"/>
              </a:rPr>
              <a:t>-</a:t>
            </a:r>
            <a:r>
              <a:rPr kumimoji="1" lang="zh-CN" altLang="en-US" sz="2400" dirty="0">
                <a:solidFill>
                  <a:srgbClr val="1C2C44"/>
                </a:solidFill>
                <a:latin typeface="+mj-ea"/>
                <a:ea typeface="+mj-ea"/>
              </a:rPr>
              <a:t>基于</a:t>
            </a:r>
            <a:r>
              <a:rPr kumimoji="1" lang="en-US" altLang="zh-CN" sz="2400" dirty="0">
                <a:solidFill>
                  <a:srgbClr val="1C2C44"/>
                </a:solidFill>
                <a:latin typeface="+mj-ea"/>
                <a:ea typeface="+mj-ea"/>
              </a:rPr>
              <a:t>IDEA</a:t>
            </a:r>
            <a:endParaRPr kumimoji="1" lang="zh-CN" altLang="en-US" sz="2400" dirty="0">
              <a:solidFill>
                <a:srgbClr val="1C2C44"/>
              </a:solidFill>
              <a:latin typeface="+mj-ea"/>
              <a:ea typeface="+mj-ea"/>
            </a:endParaRPr>
          </a:p>
        </p:txBody>
      </p:sp>
      <p:sp>
        <p:nvSpPr>
          <p:cNvPr id="6" name="文本框 5"/>
          <p:cNvSpPr txBox="1"/>
          <p:nvPr/>
        </p:nvSpPr>
        <p:spPr>
          <a:xfrm>
            <a:off x="628015" y="1200785"/>
            <a:ext cx="4833620" cy="2030095"/>
          </a:xfrm>
          <a:prstGeom prst="rect">
            <a:avLst/>
          </a:prstGeom>
          <a:noFill/>
        </p:spPr>
        <p:txBody>
          <a:bodyPr wrap="square" rtlCol="0">
            <a:spAutoFit/>
          </a:bodyPr>
          <a:p>
            <a:r>
              <a:rPr lang="zh-CN"/>
              <a:t>选中想进行代码走查的包，右击选择</a:t>
            </a:r>
            <a:r>
              <a:rPr lang="en-US" altLang="zh-CN"/>
              <a:t>“</a:t>
            </a:r>
            <a:r>
              <a:rPr lang="zh-CN" altLang="en-US"/>
              <a:t>编码规约扫描</a:t>
            </a:r>
            <a:r>
              <a:rPr lang="en-US" altLang="zh-CN"/>
              <a:t>”</a:t>
            </a:r>
            <a:r>
              <a:rPr lang="zh-CN" altLang="en-US"/>
              <a:t>。</a:t>
            </a:r>
            <a:endParaRPr lang="zh-CN" altLang="en-US"/>
          </a:p>
          <a:p>
            <a:r>
              <a:rPr lang="zh-CN" altLang="en-US"/>
              <a:t>插件会按照阿里规约规定的条约对指定包的代码进行检查。</a:t>
            </a:r>
            <a:endParaRPr lang="zh-CN" altLang="en-US"/>
          </a:p>
          <a:p>
            <a:r>
              <a:rPr lang="zh-CN" altLang="en-US"/>
              <a:t>在持续集成部署中，代码走查是一个重要环节。原则上，代码走查不通过的代码是不允许进行发布使用的。</a:t>
            </a:r>
            <a:endParaRPr lang="zh-CN" altLang="en-US"/>
          </a:p>
        </p:txBody>
      </p:sp>
      <p:pic>
        <p:nvPicPr>
          <p:cNvPr id="3" name="图片 2"/>
          <p:cNvPicPr>
            <a:picLocks noChangeAspect="1"/>
          </p:cNvPicPr>
          <p:nvPr>
            <p:custDataLst>
              <p:tags r:id="rId1"/>
            </p:custDataLst>
          </p:nvPr>
        </p:nvPicPr>
        <p:blipFill>
          <a:blip r:embed="rId2"/>
          <a:stretch>
            <a:fillRect/>
          </a:stretch>
        </p:blipFill>
        <p:spPr>
          <a:xfrm>
            <a:off x="6253480" y="1025525"/>
            <a:ext cx="4916805" cy="4587875"/>
          </a:xfrm>
          <a:prstGeom prst="rect">
            <a:avLst/>
          </a:prstGeom>
        </p:spPr>
      </p:pic>
    </p:spTree>
  </p:cSld>
  <p:clrMapOvr>
    <a:masterClrMapping/>
  </p:clrMapOvr>
  <p:transition spd="slow" advClick="0" advTm="4000">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55020" y="385774"/>
            <a:ext cx="3458845" cy="460375"/>
          </a:xfrm>
          <a:prstGeom prst="rect">
            <a:avLst/>
          </a:prstGeom>
          <a:noFill/>
        </p:spPr>
        <p:txBody>
          <a:bodyPr wrap="none" rtlCol="0">
            <a:spAutoFit/>
          </a:bodyPr>
          <a:lstStyle/>
          <a:p>
            <a:r>
              <a:rPr kumimoji="1" lang="zh-CN" sz="2400" dirty="0">
                <a:solidFill>
                  <a:srgbClr val="1C2C44"/>
                </a:solidFill>
                <a:latin typeface="+mj-ea"/>
                <a:ea typeface="+mj-ea"/>
              </a:rPr>
              <a:t>插件安装使用</a:t>
            </a:r>
            <a:r>
              <a:rPr kumimoji="1" lang="en-US" altLang="zh-CN" sz="2400" dirty="0">
                <a:solidFill>
                  <a:srgbClr val="1C2C44"/>
                </a:solidFill>
                <a:latin typeface="+mj-ea"/>
                <a:ea typeface="+mj-ea"/>
              </a:rPr>
              <a:t>-</a:t>
            </a:r>
            <a:r>
              <a:rPr kumimoji="1" lang="zh-CN" altLang="en-US" sz="2400" dirty="0">
                <a:solidFill>
                  <a:srgbClr val="1C2C44"/>
                </a:solidFill>
                <a:latin typeface="+mj-ea"/>
                <a:ea typeface="+mj-ea"/>
              </a:rPr>
              <a:t>基于</a:t>
            </a:r>
            <a:r>
              <a:rPr kumimoji="1" lang="en-US" altLang="zh-CN" sz="2400" dirty="0">
                <a:solidFill>
                  <a:srgbClr val="1C2C44"/>
                </a:solidFill>
                <a:latin typeface="+mj-ea"/>
                <a:ea typeface="+mj-ea"/>
              </a:rPr>
              <a:t>IDEA</a:t>
            </a:r>
            <a:endParaRPr kumimoji="1" lang="zh-CN" altLang="en-US" sz="2400" dirty="0">
              <a:solidFill>
                <a:srgbClr val="1C2C44"/>
              </a:solidFill>
              <a:latin typeface="+mj-ea"/>
              <a:ea typeface="+mj-ea"/>
            </a:endParaRPr>
          </a:p>
        </p:txBody>
      </p:sp>
      <p:sp>
        <p:nvSpPr>
          <p:cNvPr id="6" name="文本框 5"/>
          <p:cNvSpPr txBox="1"/>
          <p:nvPr/>
        </p:nvSpPr>
        <p:spPr>
          <a:xfrm>
            <a:off x="755015" y="957580"/>
            <a:ext cx="11043920" cy="1014730"/>
          </a:xfrm>
          <a:prstGeom prst="rect">
            <a:avLst/>
          </a:prstGeom>
          <a:noFill/>
        </p:spPr>
        <p:txBody>
          <a:bodyPr wrap="square" rtlCol="0">
            <a:spAutoFit/>
          </a:bodyPr>
          <a:p>
            <a:r>
              <a:rPr lang="zh-CN"/>
              <a:t>扫描结果如下：</a:t>
            </a:r>
            <a:endParaRPr lang="zh-CN"/>
          </a:p>
          <a:p>
            <a:r>
              <a:rPr lang="en-US" altLang="zh-CN" sz="1400"/>
              <a:t>1.Blocker</a:t>
            </a:r>
            <a:r>
              <a:rPr lang="zh-CN" altLang="en-US" sz="1400"/>
              <a:t>：代表严重，为必须解决的问题，涉及到代码运行安全；</a:t>
            </a:r>
            <a:endParaRPr lang="zh-CN" altLang="en-US" sz="1400"/>
          </a:p>
          <a:p>
            <a:r>
              <a:rPr lang="en-US" altLang="zh-CN" sz="1400"/>
              <a:t>2.Critical</a:t>
            </a:r>
            <a:r>
              <a:rPr lang="zh-CN" altLang="en-US" sz="1400"/>
              <a:t>：标识警告，大部分需要处理</a:t>
            </a:r>
            <a:endParaRPr lang="zh-CN" altLang="en-US" sz="1400"/>
          </a:p>
          <a:p>
            <a:r>
              <a:rPr lang="en-US" altLang="zh-CN" sz="1400"/>
              <a:t>3.Major</a:t>
            </a:r>
            <a:r>
              <a:rPr lang="zh-CN" altLang="en-US" sz="1400"/>
              <a:t>：   代表建议，按照项目需求选择性处理</a:t>
            </a:r>
            <a:endParaRPr lang="zh-CN" altLang="en-US" sz="1400"/>
          </a:p>
        </p:txBody>
      </p:sp>
      <p:pic>
        <p:nvPicPr>
          <p:cNvPr id="4" name="图片 3"/>
          <p:cNvPicPr>
            <a:picLocks noChangeAspect="1"/>
          </p:cNvPicPr>
          <p:nvPr/>
        </p:nvPicPr>
        <p:blipFill>
          <a:blip r:embed="rId1"/>
          <a:stretch>
            <a:fillRect/>
          </a:stretch>
        </p:blipFill>
        <p:spPr>
          <a:xfrm>
            <a:off x="428625" y="2270125"/>
            <a:ext cx="11502390" cy="4201795"/>
          </a:xfrm>
          <a:prstGeom prst="rect">
            <a:avLst/>
          </a:prstGeom>
        </p:spPr>
      </p:pic>
    </p:spTree>
  </p:cSld>
  <p:clrMapOvr>
    <a:masterClrMapping/>
  </p:clrMapOvr>
  <p:transition spd="slow" advClick="0" advTm="4000">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55020" y="385774"/>
            <a:ext cx="3458845" cy="460375"/>
          </a:xfrm>
          <a:prstGeom prst="rect">
            <a:avLst/>
          </a:prstGeom>
          <a:noFill/>
        </p:spPr>
        <p:txBody>
          <a:bodyPr wrap="none" rtlCol="0">
            <a:spAutoFit/>
          </a:bodyPr>
          <a:lstStyle/>
          <a:p>
            <a:r>
              <a:rPr kumimoji="1" lang="zh-CN" sz="2400" dirty="0">
                <a:solidFill>
                  <a:srgbClr val="1C2C44"/>
                </a:solidFill>
                <a:latin typeface="+mj-ea"/>
                <a:ea typeface="+mj-ea"/>
              </a:rPr>
              <a:t>插件安装使用</a:t>
            </a:r>
            <a:r>
              <a:rPr kumimoji="1" lang="en-US" altLang="zh-CN" sz="2400" dirty="0">
                <a:solidFill>
                  <a:srgbClr val="1C2C44"/>
                </a:solidFill>
                <a:latin typeface="+mj-ea"/>
                <a:ea typeface="+mj-ea"/>
              </a:rPr>
              <a:t>-</a:t>
            </a:r>
            <a:r>
              <a:rPr kumimoji="1" lang="zh-CN" altLang="en-US" sz="2400" dirty="0">
                <a:solidFill>
                  <a:srgbClr val="1C2C44"/>
                </a:solidFill>
                <a:latin typeface="+mj-ea"/>
                <a:ea typeface="+mj-ea"/>
              </a:rPr>
              <a:t>基于</a:t>
            </a:r>
            <a:r>
              <a:rPr kumimoji="1" lang="en-US" altLang="zh-CN" sz="2400" dirty="0">
                <a:solidFill>
                  <a:srgbClr val="1C2C44"/>
                </a:solidFill>
                <a:latin typeface="+mj-ea"/>
                <a:ea typeface="+mj-ea"/>
              </a:rPr>
              <a:t>IDEA</a:t>
            </a:r>
            <a:endParaRPr kumimoji="1" lang="zh-CN" altLang="en-US" sz="2400" dirty="0">
              <a:solidFill>
                <a:srgbClr val="1C2C44"/>
              </a:solidFill>
              <a:latin typeface="+mj-ea"/>
              <a:ea typeface="+mj-ea"/>
            </a:endParaRPr>
          </a:p>
        </p:txBody>
      </p:sp>
      <p:sp>
        <p:nvSpPr>
          <p:cNvPr id="6" name="文本框 5"/>
          <p:cNvSpPr txBox="1"/>
          <p:nvPr/>
        </p:nvSpPr>
        <p:spPr>
          <a:xfrm>
            <a:off x="628015" y="1200785"/>
            <a:ext cx="4833620" cy="645160"/>
          </a:xfrm>
          <a:prstGeom prst="rect">
            <a:avLst/>
          </a:prstGeom>
          <a:noFill/>
        </p:spPr>
        <p:txBody>
          <a:bodyPr wrap="square" rtlCol="0">
            <a:spAutoFit/>
          </a:bodyPr>
          <a:p>
            <a:r>
              <a:rPr lang="zh-CN"/>
              <a:t>在编码时候会有</a:t>
            </a:r>
            <a:r>
              <a:rPr lang="en-US" altLang="zh-CN"/>
              <a:t>“</a:t>
            </a:r>
            <a:r>
              <a:rPr lang="zh-CN" altLang="en-US"/>
              <a:t>友情提示</a:t>
            </a:r>
            <a:r>
              <a:rPr lang="en-US" altLang="zh-CN"/>
              <a:t>”</a:t>
            </a:r>
            <a:r>
              <a:rPr lang="zh-CN" altLang="en-US"/>
              <a:t>，时刻关注一些飘红的地方！</a:t>
            </a:r>
            <a:endParaRPr lang="zh-CN" altLang="en-US"/>
          </a:p>
        </p:txBody>
      </p:sp>
      <p:pic>
        <p:nvPicPr>
          <p:cNvPr id="4" name="图片 3"/>
          <p:cNvPicPr>
            <a:picLocks noChangeAspect="1"/>
          </p:cNvPicPr>
          <p:nvPr/>
        </p:nvPicPr>
        <p:blipFill>
          <a:blip r:embed="rId1"/>
          <a:stretch>
            <a:fillRect/>
          </a:stretch>
        </p:blipFill>
        <p:spPr>
          <a:xfrm>
            <a:off x="523875" y="2541905"/>
            <a:ext cx="10753725" cy="1885950"/>
          </a:xfrm>
          <a:prstGeom prst="rect">
            <a:avLst/>
          </a:prstGeom>
        </p:spPr>
      </p:pic>
    </p:spTree>
  </p:cSld>
  <p:clrMapOvr>
    <a:masterClrMapping/>
  </p:clrMapOvr>
  <p:transition spd="slow" advClick="0" advTm="4000">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7402" cy="6858000"/>
          </a:xfrm>
          <a:prstGeom prst="rect">
            <a:avLst/>
          </a:prstGeom>
          <a:solidFill>
            <a:srgbClr val="1C2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prstClr val="white"/>
              </a:solidFill>
              <a:latin typeface="微软雅黑" panose="020B0503020204020204" pitchFamily="34" charset="-122"/>
              <a:ea typeface="微软雅黑" panose="020B0503020204020204" pitchFamily="34" charset="-122"/>
            </a:endParaRPr>
          </a:p>
        </p:txBody>
      </p:sp>
      <p:sp>
        <p:nvSpPr>
          <p:cNvPr id="3" name="自由: 形状 58"/>
          <p:cNvSpPr/>
          <p:nvPr/>
        </p:nvSpPr>
        <p:spPr bwMode="auto">
          <a:xfrm>
            <a:off x="0" y="5378624"/>
            <a:ext cx="12192000" cy="1495763"/>
          </a:xfrm>
          <a:custGeom>
            <a:avLst/>
            <a:gdLst>
              <a:gd name="connsiteX0" fmla="*/ 12192000 w 12192000"/>
              <a:gd name="connsiteY0" fmla="*/ 0 h 1495763"/>
              <a:gd name="connsiteX1" fmla="*/ 12192000 w 12192000"/>
              <a:gd name="connsiteY1" fmla="*/ 1377707 h 1495763"/>
              <a:gd name="connsiteX2" fmla="*/ 12192000 w 12192000"/>
              <a:gd name="connsiteY2" fmla="*/ 1495763 h 1495763"/>
              <a:gd name="connsiteX3" fmla="*/ 0 w 12192000"/>
              <a:gd name="connsiteY3" fmla="*/ 1495763 h 1495763"/>
              <a:gd name="connsiteX4" fmla="*/ 0 w 12192000"/>
              <a:gd name="connsiteY4" fmla="*/ 1418386 h 1495763"/>
              <a:gd name="connsiteX5" fmla="*/ 0 w 12192000"/>
              <a:gd name="connsiteY5" fmla="*/ 147020 h 1495763"/>
              <a:gd name="connsiteX6" fmla="*/ 5889320 w 12192000"/>
              <a:gd name="connsiteY6" fmla="*/ 1061100 h 1495763"/>
              <a:gd name="connsiteX7" fmla="*/ 12192000 w 12192000"/>
              <a:gd name="connsiteY7" fmla="*/ 0 h 1495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495763">
                <a:moveTo>
                  <a:pt x="12192000" y="0"/>
                </a:moveTo>
                <a:cubicBezTo>
                  <a:pt x="12192000" y="0"/>
                  <a:pt x="12192000" y="0"/>
                  <a:pt x="12192000" y="1377707"/>
                </a:cubicBezTo>
                <a:lnTo>
                  <a:pt x="12192000" y="1495763"/>
                </a:lnTo>
                <a:lnTo>
                  <a:pt x="0" y="1495763"/>
                </a:lnTo>
                <a:lnTo>
                  <a:pt x="0" y="1418386"/>
                </a:lnTo>
                <a:cubicBezTo>
                  <a:pt x="0" y="1078954"/>
                  <a:pt x="0" y="661190"/>
                  <a:pt x="0" y="147020"/>
                </a:cubicBezTo>
                <a:cubicBezTo>
                  <a:pt x="1794070" y="757472"/>
                  <a:pt x="3758597" y="1061100"/>
                  <a:pt x="5889320" y="1061100"/>
                </a:cubicBezTo>
                <a:cubicBezTo>
                  <a:pt x="8186240" y="1061100"/>
                  <a:pt x="10287133" y="706335"/>
                  <a:pt x="1219200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4" name="Freeform 27"/>
          <p:cNvSpPr/>
          <p:nvPr/>
        </p:nvSpPr>
        <p:spPr bwMode="auto">
          <a:xfrm>
            <a:off x="0" y="4558254"/>
            <a:ext cx="12192000" cy="1780219"/>
          </a:xfrm>
          <a:custGeom>
            <a:avLst/>
            <a:gdLst/>
            <a:ahLst/>
            <a:cxnLst>
              <a:cxn ang="0">
                <a:pos x="2861" y="225"/>
              </a:cxn>
              <a:cxn ang="0">
                <a:pos x="2861" y="0"/>
              </a:cxn>
              <a:cxn ang="0">
                <a:pos x="1415" y="516"/>
              </a:cxn>
              <a:cxn ang="0">
                <a:pos x="0" y="25"/>
              </a:cxn>
              <a:cxn ang="0">
                <a:pos x="0" y="271"/>
              </a:cxn>
              <a:cxn ang="0">
                <a:pos x="1382" y="557"/>
              </a:cxn>
              <a:cxn ang="0">
                <a:pos x="2861" y="225"/>
              </a:cxn>
            </a:cxnLst>
            <a:rect l="0" t="0" r="r" b="b"/>
            <a:pathLst>
              <a:path w="2861" h="557">
                <a:moveTo>
                  <a:pt x="2861" y="225"/>
                </a:moveTo>
                <a:cubicBezTo>
                  <a:pt x="2861" y="0"/>
                  <a:pt x="2861" y="0"/>
                  <a:pt x="2861" y="0"/>
                </a:cubicBezTo>
                <a:cubicBezTo>
                  <a:pt x="2436" y="344"/>
                  <a:pt x="1954" y="516"/>
                  <a:pt x="1415" y="516"/>
                </a:cubicBezTo>
                <a:cubicBezTo>
                  <a:pt x="889" y="516"/>
                  <a:pt x="417" y="352"/>
                  <a:pt x="0" y="25"/>
                </a:cubicBezTo>
                <a:cubicBezTo>
                  <a:pt x="0" y="271"/>
                  <a:pt x="0" y="271"/>
                  <a:pt x="0" y="271"/>
                </a:cubicBezTo>
                <a:cubicBezTo>
                  <a:pt x="421" y="462"/>
                  <a:pt x="882" y="557"/>
                  <a:pt x="1382" y="557"/>
                </a:cubicBezTo>
                <a:cubicBezTo>
                  <a:pt x="1921" y="557"/>
                  <a:pt x="2414" y="446"/>
                  <a:pt x="2861" y="225"/>
                </a:cubicBezTo>
                <a:close/>
              </a:path>
            </a:pathLst>
          </a:custGeom>
          <a:pattFill prst="pct70">
            <a:fgClr>
              <a:srgbClr val="C61027"/>
            </a:fgClr>
            <a:bgClr>
              <a:srgbClr val="E76278"/>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5" name="Freeform 28"/>
          <p:cNvSpPr/>
          <p:nvPr/>
        </p:nvSpPr>
        <p:spPr bwMode="auto">
          <a:xfrm>
            <a:off x="0" y="5250170"/>
            <a:ext cx="12192000" cy="1188944"/>
          </a:xfrm>
          <a:custGeom>
            <a:avLst/>
            <a:gdLst/>
            <a:ahLst/>
            <a:cxnLst>
              <a:cxn ang="0">
                <a:pos x="2861" y="40"/>
              </a:cxn>
              <a:cxn ang="0">
                <a:pos x="2861" y="0"/>
              </a:cxn>
              <a:cxn ang="0">
                <a:pos x="1382" y="332"/>
              </a:cxn>
              <a:cxn ang="0">
                <a:pos x="0" y="46"/>
              </a:cxn>
              <a:cxn ang="0">
                <a:pos x="0" y="86"/>
              </a:cxn>
              <a:cxn ang="0">
                <a:pos x="1382" y="372"/>
              </a:cxn>
              <a:cxn ang="0">
                <a:pos x="2861" y="40"/>
              </a:cxn>
            </a:cxnLst>
            <a:rect l="0" t="0" r="r" b="b"/>
            <a:pathLst>
              <a:path w="2861" h="372">
                <a:moveTo>
                  <a:pt x="2861" y="40"/>
                </a:moveTo>
                <a:cubicBezTo>
                  <a:pt x="2861" y="0"/>
                  <a:pt x="2861" y="0"/>
                  <a:pt x="2861" y="0"/>
                </a:cubicBezTo>
                <a:cubicBezTo>
                  <a:pt x="2414" y="221"/>
                  <a:pt x="1921" y="332"/>
                  <a:pt x="1382" y="332"/>
                </a:cubicBezTo>
                <a:cubicBezTo>
                  <a:pt x="882" y="332"/>
                  <a:pt x="421" y="237"/>
                  <a:pt x="0" y="46"/>
                </a:cubicBezTo>
                <a:cubicBezTo>
                  <a:pt x="0" y="86"/>
                  <a:pt x="0" y="86"/>
                  <a:pt x="0" y="86"/>
                </a:cubicBezTo>
                <a:cubicBezTo>
                  <a:pt x="421" y="277"/>
                  <a:pt x="882" y="372"/>
                  <a:pt x="1382" y="372"/>
                </a:cubicBezTo>
                <a:cubicBezTo>
                  <a:pt x="1921" y="372"/>
                  <a:pt x="2414" y="261"/>
                  <a:pt x="2861" y="40"/>
                </a:cubicBezTo>
                <a:close/>
              </a:path>
            </a:pathLst>
          </a:custGeom>
          <a:pattFill prst="pct75">
            <a:fgClr>
              <a:srgbClr val="FBF4D9"/>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6" name="原创设计师QQ598969553               _2"/>
          <p:cNvSpPr/>
          <p:nvPr/>
        </p:nvSpPr>
        <p:spPr>
          <a:xfrm>
            <a:off x="2276941" y="2428650"/>
            <a:ext cx="7313436" cy="1015663"/>
          </a:xfrm>
          <a:prstGeom prst="rect">
            <a:avLst/>
          </a:prstGeom>
          <a:noFill/>
        </p:spPr>
        <p:txBody>
          <a:bodyPr wrap="square" rtlCol="0">
            <a:spAutoFit/>
          </a:bodyPr>
          <a:lstStyle/>
          <a:p>
            <a:pPr algn="ctr">
              <a:spcBef>
                <a:spcPct val="20000"/>
              </a:spcBef>
            </a:pPr>
            <a:r>
              <a:rPr lang="zh-CN" altLang="en-US" sz="6000" b="1" dirty="0" smtClean="0">
                <a:solidFill>
                  <a:schemeClr val="bg1"/>
                </a:solidFill>
                <a:latin typeface="+mj-ea"/>
              </a:rPr>
              <a:t>感谢大家的观看</a:t>
            </a:r>
            <a:endParaRPr lang="zh-CN" altLang="en-US" sz="6000" b="1" dirty="0">
              <a:solidFill>
                <a:schemeClr val="bg1"/>
              </a:solidFill>
              <a:latin typeface="+mj-ea"/>
            </a:endParaRPr>
          </a:p>
        </p:txBody>
      </p:sp>
      <p:sp>
        <p:nvSpPr>
          <p:cNvPr id="7" name="原创设计师QQ：598969553            _8"/>
          <p:cNvSpPr>
            <a:spLocks noChangeArrowheads="1"/>
          </p:cNvSpPr>
          <p:nvPr/>
        </p:nvSpPr>
        <p:spPr bwMode="auto">
          <a:xfrm>
            <a:off x="3471710" y="3735083"/>
            <a:ext cx="49238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1800" cap="all" dirty="0" smtClean="0">
                <a:solidFill>
                  <a:schemeClr val="bg1"/>
                </a:solidFill>
                <a:cs typeface="Arial" panose="020B0604020202020204" pitchFamily="34" charset="0"/>
              </a:rPr>
              <a:t>欢迎提出宝贵意见</a:t>
            </a:r>
            <a:endParaRPr lang="zh-CN" altLang="en-US" sz="1800" cap="all" dirty="0">
              <a:solidFill>
                <a:schemeClr val="bg1"/>
              </a:solidFill>
              <a:cs typeface="Arial" panose="020B0604020202020204" pitchFamily="34" charset="0"/>
            </a:endParaRPr>
          </a:p>
        </p:txBody>
      </p:sp>
      <p:sp>
        <p:nvSpPr>
          <p:cNvPr id="8" name="文本框 7"/>
          <p:cNvSpPr txBox="1"/>
          <p:nvPr/>
        </p:nvSpPr>
        <p:spPr>
          <a:xfrm>
            <a:off x="1756669" y="1904860"/>
            <a:ext cx="8353981" cy="583565"/>
          </a:xfrm>
          <a:prstGeom prst="rect">
            <a:avLst/>
          </a:prstGeom>
          <a:noFill/>
        </p:spPr>
        <p:txBody>
          <a:bodyPr wrap="square" rtlCol="0">
            <a:spAutoFit/>
          </a:bodyPr>
          <a:lstStyle/>
          <a:p>
            <a:pPr algn="ctr"/>
            <a:r>
              <a:rPr lang="en-US" altLang="zh-CN" sz="3200" dirty="0" smtClean="0">
                <a:solidFill>
                  <a:schemeClr val="bg1"/>
                </a:solidFill>
                <a:latin typeface="+mj-ea"/>
              </a:rPr>
              <a:t>2020</a:t>
            </a:r>
            <a:r>
              <a:rPr lang="zh-CN" altLang="en-US" sz="3200" dirty="0" smtClean="0">
                <a:solidFill>
                  <a:schemeClr val="bg1"/>
                </a:solidFill>
                <a:latin typeface="+mj-ea"/>
              </a:rPr>
              <a:t>年</a:t>
            </a:r>
            <a:r>
              <a:rPr lang="zh-CN" altLang="en-US" sz="3200" dirty="0">
                <a:solidFill>
                  <a:schemeClr val="bg1"/>
                </a:solidFill>
                <a:latin typeface="+mj-ea"/>
              </a:rPr>
              <a:t>青岛中瑞</a:t>
            </a:r>
            <a:endParaRPr lang="zh-CN" altLang="en-US" sz="3200" dirty="0">
              <a:solidFill>
                <a:schemeClr val="bg1"/>
              </a:solidFill>
              <a:latin typeface="+mj-ea"/>
            </a:endParaRPr>
          </a:p>
        </p:txBody>
      </p:sp>
      <p:pic>
        <p:nvPicPr>
          <p:cNvPr id="9" name="图片 8"/>
          <p:cNvPicPr>
            <a:picLocks noChangeAspect="1"/>
          </p:cNvPicPr>
          <p:nvPr/>
        </p:nvPicPr>
        <p:blipFill>
          <a:blip r:embed="rId1" cstate="print">
            <a:grayscl/>
            <a:extLst>
              <a:ext uri="{28A0092B-C50C-407E-A947-70E740481C1C}">
                <a14:useLocalDpi xmlns:a14="http://schemas.microsoft.com/office/drawing/2010/main" val="0"/>
              </a:ext>
            </a:extLst>
          </a:blip>
          <a:stretch>
            <a:fillRect/>
          </a:stretch>
        </p:blipFill>
        <p:spPr>
          <a:xfrm>
            <a:off x="292707" y="286302"/>
            <a:ext cx="1957095" cy="670828"/>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p14:dur="0" advClick="0" advTm="4000"/>
    </mc:Choice>
    <mc:Fallback>
      <p:transition advClick="0" advTm="400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8228" y="380341"/>
            <a:ext cx="1402080" cy="460375"/>
          </a:xfrm>
          <a:prstGeom prst="rect">
            <a:avLst/>
          </a:prstGeom>
          <a:noFill/>
        </p:spPr>
        <p:txBody>
          <a:bodyPr wrap="none" rtlCol="0">
            <a:spAutoFit/>
          </a:bodyPr>
          <a:lstStyle/>
          <a:p>
            <a:r>
              <a:rPr kumimoji="1" lang="zh-CN" altLang="en-US" sz="2400" dirty="0">
                <a:solidFill>
                  <a:srgbClr val="1C2C44"/>
                </a:solidFill>
                <a:latin typeface="+mj-ea"/>
                <a:ea typeface="+mj-ea"/>
              </a:rPr>
              <a:t>课程介绍</a:t>
            </a:r>
            <a:endParaRPr kumimoji="1" lang="zh-CN" altLang="en-US" sz="2400" dirty="0">
              <a:solidFill>
                <a:srgbClr val="1C2C44"/>
              </a:solidFill>
              <a:latin typeface="+mj-ea"/>
              <a:ea typeface="+mj-ea"/>
            </a:endParaRPr>
          </a:p>
        </p:txBody>
      </p:sp>
      <p:sp>
        <p:nvSpPr>
          <p:cNvPr id="3" name="文本框 2"/>
          <p:cNvSpPr txBox="1"/>
          <p:nvPr/>
        </p:nvSpPr>
        <p:spPr>
          <a:xfrm>
            <a:off x="883534" y="1297811"/>
            <a:ext cx="11308466" cy="3830955"/>
          </a:xfrm>
          <a:prstGeom prst="rect">
            <a:avLst/>
          </a:prstGeom>
          <a:noFill/>
        </p:spPr>
        <p:txBody>
          <a:bodyPr wrap="square" rtlCol="0">
            <a:spAutoFit/>
          </a:bodyPr>
          <a:p>
            <a:pPr>
              <a:lnSpc>
                <a:spcPct val="150000"/>
              </a:lnSpc>
            </a:pPr>
            <a:r>
              <a:rPr lang="zh-CN" altLang="en-US" dirty="0" smtClean="0">
                <a:latin typeface="微软雅黑" panose="020B0503020204020204" pitchFamily="34" charset="-122"/>
                <a:ea typeface="微软雅黑" panose="020B0503020204020204" pitchFamily="34" charset="-122"/>
              </a:rPr>
              <a:t>课程目标：指导初级开发人员开发，提升项目代码质量</a:t>
            </a:r>
            <a:endParaRPr lang="en-US" altLang="zh-CN" dirty="0" smtClean="0">
              <a:latin typeface="微软雅黑" panose="020B0503020204020204" pitchFamily="34" charset="-122"/>
              <a:ea typeface="微软雅黑" panose="020B0503020204020204" pitchFamily="34" charset="-122"/>
            </a:endParaRPr>
          </a:p>
          <a:p>
            <a:pPr>
              <a:lnSpc>
                <a:spcPct val="150000"/>
              </a:lnSpc>
            </a:pPr>
            <a:r>
              <a:rPr lang="zh-CN" altLang="en-US" dirty="0" smtClean="0">
                <a:latin typeface="微软雅黑" panose="020B0503020204020204" pitchFamily="34" charset="-122"/>
                <a:ea typeface="微软雅黑" panose="020B0503020204020204" pitchFamily="34" charset="-122"/>
              </a:rPr>
              <a:t>课程维度：方法</a:t>
            </a:r>
            <a:endParaRPr lang="en-US" altLang="zh-CN" dirty="0" smtClean="0">
              <a:latin typeface="微软雅黑" panose="020B0503020204020204" pitchFamily="34" charset="-122"/>
              <a:ea typeface="微软雅黑" panose="020B0503020204020204" pitchFamily="34" charset="-122"/>
            </a:endParaRPr>
          </a:p>
          <a:p>
            <a:pPr>
              <a:lnSpc>
                <a:spcPct val="150000"/>
              </a:lnSpc>
            </a:pPr>
            <a:r>
              <a:rPr lang="zh-CN" altLang="en-US" dirty="0" smtClean="0">
                <a:latin typeface="微软雅黑" panose="020B0503020204020204" pitchFamily="34" charset="-122"/>
                <a:ea typeface="微软雅黑" panose="020B0503020204020204" pitchFamily="34" charset="-122"/>
              </a:rPr>
              <a:t>课程规划：计划内</a:t>
            </a:r>
            <a:br>
              <a:rPr lang="en-US" altLang="zh-CN" dirty="0" smtClean="0">
                <a:latin typeface="微软雅黑" panose="020B0503020204020204" pitchFamily="34" charset="-122"/>
                <a:ea typeface="微软雅黑" panose="020B0503020204020204" pitchFamily="34" charset="-122"/>
              </a:rPr>
            </a:br>
            <a:r>
              <a:rPr lang="zh-CN" altLang="en-US" dirty="0" smtClean="0">
                <a:latin typeface="微软雅黑" panose="020B0503020204020204" pitchFamily="34" charset="-122"/>
                <a:ea typeface="微软雅黑" panose="020B0503020204020204" pitchFamily="34" charset="-122"/>
              </a:rPr>
              <a:t>课程时长：</a:t>
            </a:r>
            <a:r>
              <a:rPr lang="en-US" altLang="zh-CN" dirty="0">
                <a:latin typeface="微软雅黑" panose="020B0503020204020204" pitchFamily="34" charset="-122"/>
                <a:ea typeface="微软雅黑" panose="020B0503020204020204" pitchFamily="34" charset="-122"/>
              </a:rPr>
              <a:t>2</a:t>
            </a:r>
            <a:r>
              <a:rPr lang="zh-CN" altLang="en-US" dirty="0" smtClean="0">
                <a:latin typeface="微软雅黑" panose="020B0503020204020204" pitchFamily="34" charset="-122"/>
                <a:ea typeface="微软雅黑" panose="020B0503020204020204" pitchFamily="34" charset="-122"/>
              </a:rPr>
              <a:t>小时</a:t>
            </a:r>
            <a:endParaRPr lang="en-US" altLang="zh-CN" dirty="0" smtClean="0">
              <a:latin typeface="微软雅黑" panose="020B0503020204020204" pitchFamily="34" charset="-122"/>
              <a:ea typeface="微软雅黑" panose="020B0503020204020204" pitchFamily="34" charset="-122"/>
            </a:endParaRPr>
          </a:p>
          <a:p>
            <a:pPr>
              <a:lnSpc>
                <a:spcPct val="150000"/>
              </a:lnSpc>
            </a:pPr>
            <a:r>
              <a:rPr lang="zh-CN" altLang="en-US" dirty="0" smtClean="0">
                <a:latin typeface="微软雅黑" panose="020B0503020204020204" pitchFamily="34" charset="-122"/>
                <a:ea typeface="微软雅黑" panose="020B0503020204020204" pitchFamily="34" charset="-122"/>
              </a:rPr>
              <a:t>学分       ：</a:t>
            </a:r>
            <a:r>
              <a:rPr lang="en-US" altLang="zh-CN" dirty="0">
                <a:latin typeface="微软雅黑" panose="020B0503020204020204" pitchFamily="34" charset="-122"/>
                <a:ea typeface="微软雅黑" panose="020B0503020204020204" pitchFamily="34" charset="-122"/>
              </a:rPr>
              <a:t>4</a:t>
            </a:r>
            <a:r>
              <a:rPr lang="zh-CN" altLang="en-US" dirty="0" smtClean="0">
                <a:latin typeface="微软雅黑" panose="020B0503020204020204" pitchFamily="34" charset="-122"/>
                <a:ea typeface="微软雅黑" panose="020B0503020204020204" pitchFamily="34" charset="-122"/>
              </a:rPr>
              <a:t>学分</a:t>
            </a:r>
            <a:endParaRPr lang="en-US" altLang="zh-CN" dirty="0" smtClean="0">
              <a:latin typeface="微软雅黑" panose="020B0503020204020204" pitchFamily="34" charset="-122"/>
              <a:ea typeface="微软雅黑" panose="020B0503020204020204" pitchFamily="34" charset="-122"/>
            </a:endParaRPr>
          </a:p>
          <a:p>
            <a:pPr>
              <a:lnSpc>
                <a:spcPct val="150000"/>
              </a:lnSpc>
            </a:pPr>
            <a:r>
              <a:rPr lang="zh-CN" altLang="en-US" dirty="0" smtClean="0">
                <a:latin typeface="微软雅黑" panose="020B0503020204020204" pitchFamily="34" charset="-122"/>
                <a:ea typeface="微软雅黑" panose="020B0503020204020204" pitchFamily="34" charset="-122"/>
              </a:rPr>
              <a:t>面向群体：部门内同事</a:t>
            </a:r>
            <a:endParaRPr lang="en-US" altLang="zh-CN" dirty="0" smtClean="0">
              <a:latin typeface="微软雅黑" panose="020B0503020204020204" pitchFamily="34" charset="-122"/>
              <a:ea typeface="微软雅黑" panose="020B0503020204020204" pitchFamily="34" charset="-122"/>
            </a:endParaRPr>
          </a:p>
          <a:p>
            <a:pPr>
              <a:lnSpc>
                <a:spcPct val="150000"/>
              </a:lnSpc>
            </a:pPr>
            <a:r>
              <a:rPr lang="zh-CN" altLang="en-US" dirty="0" smtClean="0">
                <a:latin typeface="微软雅黑" panose="020B0503020204020204" pitchFamily="34" charset="-122"/>
                <a:ea typeface="微软雅黑" panose="020B0503020204020204" pitchFamily="34" charset="-122"/>
              </a:rPr>
              <a:t>面向</a:t>
            </a:r>
            <a:r>
              <a:rPr lang="zh-CN" altLang="en-US" dirty="0">
                <a:latin typeface="微软雅黑" panose="020B0503020204020204" pitchFamily="34" charset="-122"/>
                <a:ea typeface="微软雅黑" panose="020B0503020204020204" pitchFamily="34" charset="-122"/>
              </a:rPr>
              <a:t>职等</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4-6</a:t>
            </a:r>
            <a:r>
              <a:rPr lang="zh-CN" altLang="en-US" dirty="0" smtClean="0">
                <a:latin typeface="微软雅黑" panose="020B0503020204020204" pitchFamily="34" charset="-122"/>
                <a:ea typeface="微软雅黑" panose="020B0503020204020204" pitchFamily="34" charset="-122"/>
              </a:rPr>
              <a:t>级</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授课形式：</a:t>
            </a:r>
            <a:r>
              <a:rPr lang="zh-CN" altLang="en-US" dirty="0" smtClean="0">
                <a:latin typeface="微软雅黑" panose="020B0503020204020204" pitchFamily="34" charset="-122"/>
                <a:ea typeface="微软雅黑" panose="020B0503020204020204" pitchFamily="34" charset="-122"/>
              </a:rPr>
              <a:t>现场</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演示</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smtClean="0">
                <a:latin typeface="微软雅黑" panose="020B0503020204020204" pitchFamily="34" charset="-122"/>
                <a:ea typeface="微软雅黑" panose="020B0503020204020204" pitchFamily="34" charset="-122"/>
              </a:rPr>
              <a:t>评估</a:t>
            </a:r>
            <a:r>
              <a:rPr lang="zh-CN" altLang="en-US" dirty="0">
                <a:latin typeface="微软雅黑" panose="020B0503020204020204" pitchFamily="34" charset="-122"/>
                <a:ea typeface="微软雅黑" panose="020B0503020204020204" pitchFamily="34" charset="-122"/>
              </a:rPr>
              <a:t>方式</a:t>
            </a:r>
            <a:r>
              <a:rPr lang="zh-CN" altLang="en-US" dirty="0" smtClean="0">
                <a:latin typeface="微软雅黑" panose="020B0503020204020204" pitchFamily="34" charset="-122"/>
                <a:ea typeface="微软雅黑" panose="020B0503020204020204" pitchFamily="34" charset="-122"/>
              </a:rPr>
              <a:t>：评估</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transition spd="slow" advClick="0" advTm="4000">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8228" y="380341"/>
            <a:ext cx="1415772" cy="461665"/>
          </a:xfrm>
          <a:prstGeom prst="rect">
            <a:avLst/>
          </a:prstGeom>
          <a:noFill/>
        </p:spPr>
        <p:txBody>
          <a:bodyPr wrap="none" rtlCol="0">
            <a:spAutoFit/>
          </a:bodyPr>
          <a:lstStyle/>
          <a:p>
            <a:r>
              <a:rPr kumimoji="1" lang="zh-CN" altLang="en-US" sz="2400" dirty="0" smtClean="0">
                <a:solidFill>
                  <a:srgbClr val="1C2C44"/>
                </a:solidFill>
                <a:latin typeface="+mj-ea"/>
                <a:ea typeface="+mj-ea"/>
              </a:rPr>
              <a:t>学习目的</a:t>
            </a:r>
            <a:endParaRPr kumimoji="1" lang="zh-CN" altLang="en-US" sz="2400" dirty="0">
              <a:solidFill>
                <a:srgbClr val="1C2C44"/>
              </a:solidFill>
              <a:latin typeface="+mj-ea"/>
              <a:ea typeface="+mj-ea"/>
            </a:endParaRPr>
          </a:p>
        </p:txBody>
      </p:sp>
      <p:sp>
        <p:nvSpPr>
          <p:cNvPr id="4" name="原创设计师QQ：598969553              _3"/>
          <p:cNvSpPr/>
          <p:nvPr/>
        </p:nvSpPr>
        <p:spPr>
          <a:xfrm>
            <a:off x="788228" y="1597480"/>
            <a:ext cx="693463" cy="67004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原创设计师QQ：598969553              _7"/>
          <p:cNvSpPr/>
          <p:nvPr/>
        </p:nvSpPr>
        <p:spPr>
          <a:xfrm>
            <a:off x="820245" y="1625065"/>
            <a:ext cx="687913" cy="646331"/>
          </a:xfrm>
          <a:prstGeom prst="rect">
            <a:avLst/>
          </a:prstGeom>
          <a:noFill/>
        </p:spPr>
        <p:txBody>
          <a:bodyPr wrap="square">
            <a:spAutoFit/>
          </a:bodyPr>
          <a:lstStyle/>
          <a:p>
            <a:r>
              <a:rPr lang="en-US" altLang="zh-CN" sz="3600" dirty="0" smtClean="0">
                <a:solidFill>
                  <a:schemeClr val="bg1"/>
                </a:solidFill>
                <a:latin typeface="华文细黑" panose="02010600040101010101" pitchFamily="2" charset="-122"/>
                <a:ea typeface="华文细黑" panose="02010600040101010101" pitchFamily="2" charset="-122"/>
                <a:cs typeface="Arial" panose="020B0604020202020204" pitchFamily="34" charset="0"/>
              </a:rPr>
              <a:t>1</a:t>
            </a:r>
            <a:endParaRPr lang="zh-CN" altLang="en-US" sz="4800" dirty="0">
              <a:solidFill>
                <a:schemeClr val="bg1"/>
              </a:solidFill>
              <a:latin typeface="华文细黑" panose="02010600040101010101" pitchFamily="2" charset="-122"/>
              <a:ea typeface="华文细黑" panose="02010600040101010101" pitchFamily="2" charset="-122"/>
            </a:endParaRPr>
          </a:p>
        </p:txBody>
      </p:sp>
      <p:sp>
        <p:nvSpPr>
          <p:cNvPr id="6" name="矩形 5"/>
          <p:cNvSpPr/>
          <p:nvPr/>
        </p:nvSpPr>
        <p:spPr>
          <a:xfrm>
            <a:off x="1540365" y="1311428"/>
            <a:ext cx="4301650" cy="1338828"/>
          </a:xfrm>
          <a:prstGeom prst="rect">
            <a:avLst/>
          </a:prstGeom>
        </p:spPr>
        <p:txBody>
          <a:bodyPr wrap="square">
            <a:spAutoFit/>
          </a:bodyPr>
          <a:lstStyle/>
          <a:p>
            <a:pPr>
              <a:lnSpc>
                <a:spcPct val="150000"/>
              </a:lnSpc>
            </a:pPr>
            <a:r>
              <a:rPr lang="zh-CN" altLang="en-US" dirty="0" smtClean="0">
                <a:solidFill>
                  <a:srgbClr val="1D2D46"/>
                </a:solidFill>
                <a:latin typeface="微软雅黑" panose="020B0503020204020204" pitchFamily="34" charset="-122"/>
                <a:ea typeface="微软雅黑" panose="020B0503020204020204" pitchFamily="34" charset="-122"/>
              </a:rPr>
              <a:t>一些编码规范不是硬性要求</a:t>
            </a:r>
            <a:endParaRPr lang="en-US" altLang="zh-CN" dirty="0" smtClean="0">
              <a:solidFill>
                <a:srgbClr val="1D2D46"/>
              </a:solidFill>
              <a:latin typeface="微软雅黑" panose="020B0503020204020204" pitchFamily="34" charset="-122"/>
              <a:ea typeface="微软雅黑" panose="020B0503020204020204" pitchFamily="34" charset="-122"/>
            </a:endParaRPr>
          </a:p>
          <a:p>
            <a:pPr>
              <a:lnSpc>
                <a:spcPct val="150000"/>
              </a:lnSpc>
            </a:pPr>
            <a:r>
              <a:rPr lang="zh-CN" altLang="en-US" sz="1200" dirty="0" smtClean="0">
                <a:solidFill>
                  <a:srgbClr val="1D2D46"/>
                </a:solidFill>
                <a:latin typeface="微软雅黑" panose="020B0503020204020204" pitchFamily="34" charset="-122"/>
                <a:ea typeface="微软雅黑" panose="020B0503020204020204" pitchFamily="34" charset="-122"/>
              </a:rPr>
              <a:t>规约</a:t>
            </a:r>
            <a:r>
              <a:rPr lang="zh-CN" altLang="en-US" sz="1200" dirty="0">
                <a:solidFill>
                  <a:srgbClr val="1D2D46"/>
                </a:solidFill>
                <a:latin typeface="微软雅黑" panose="020B0503020204020204" pitchFamily="34" charset="-122"/>
                <a:ea typeface="微软雅黑" panose="020B0503020204020204" pitchFamily="34" charset="-122"/>
              </a:rPr>
              <a:t>中有些约定只是一种建议和参考，并不影响程序的正常运行，具体怎么办，还是看公司和项目的</a:t>
            </a:r>
            <a:r>
              <a:rPr lang="zh-CN" altLang="en-US" sz="1200" dirty="0" smtClean="0">
                <a:solidFill>
                  <a:srgbClr val="1D2D46"/>
                </a:solidFill>
                <a:latin typeface="微软雅黑" panose="020B0503020204020204" pitchFamily="34" charset="-122"/>
                <a:ea typeface="微软雅黑" panose="020B0503020204020204" pitchFamily="34" charset="-122"/>
              </a:rPr>
              <a:t>需求。</a:t>
            </a:r>
            <a:r>
              <a:rPr lang="en-US" altLang="zh-CN" sz="1200" dirty="0" smtClean="0">
                <a:solidFill>
                  <a:srgbClr val="1D2D46"/>
                </a:solidFill>
                <a:latin typeface="微软雅黑" panose="020B0503020204020204" pitchFamily="34" charset="-122"/>
                <a:ea typeface="微软雅黑" panose="020B0503020204020204" pitchFamily="34" charset="-122"/>
              </a:rPr>
              <a:t>(</a:t>
            </a:r>
            <a:r>
              <a:rPr lang="zh-CN" altLang="en-US" sz="1200" dirty="0" smtClean="0">
                <a:solidFill>
                  <a:srgbClr val="1D2D46"/>
                </a:solidFill>
                <a:latin typeface="微软雅黑" panose="020B0503020204020204" pitchFamily="34" charset="-122"/>
                <a:ea typeface="微软雅黑" panose="020B0503020204020204" pitchFamily="34" charset="-122"/>
              </a:rPr>
              <a:t>由公司或者项目层面上做出灵活调整</a:t>
            </a:r>
            <a:r>
              <a:rPr lang="en-US" altLang="zh-CN" sz="1200" dirty="0" smtClean="0">
                <a:solidFill>
                  <a:srgbClr val="1D2D46"/>
                </a:solidFill>
                <a:latin typeface="微软雅黑" panose="020B0503020204020204" pitchFamily="34" charset="-122"/>
                <a:ea typeface="微软雅黑" panose="020B0503020204020204" pitchFamily="34" charset="-122"/>
              </a:rPr>
              <a:t>)</a:t>
            </a:r>
            <a:endParaRPr lang="en-US" altLang="zh-CN" sz="1200" dirty="0">
              <a:solidFill>
                <a:srgbClr val="1D2D46"/>
              </a:solidFill>
              <a:latin typeface="微软雅黑" panose="020B0503020204020204" pitchFamily="34" charset="-122"/>
              <a:ea typeface="微软雅黑" panose="020B0503020204020204" pitchFamily="34" charset="-122"/>
            </a:endParaRPr>
          </a:p>
        </p:txBody>
      </p:sp>
      <p:sp>
        <p:nvSpPr>
          <p:cNvPr id="9" name="原创设计师QQ：598969553              _4"/>
          <p:cNvSpPr/>
          <p:nvPr/>
        </p:nvSpPr>
        <p:spPr>
          <a:xfrm>
            <a:off x="778702" y="3182018"/>
            <a:ext cx="693463" cy="6700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原创设计师QQ：598969553              _8"/>
          <p:cNvSpPr/>
          <p:nvPr/>
        </p:nvSpPr>
        <p:spPr>
          <a:xfrm>
            <a:off x="788228" y="3209680"/>
            <a:ext cx="687913" cy="646331"/>
          </a:xfrm>
          <a:prstGeom prst="rect">
            <a:avLst/>
          </a:prstGeom>
          <a:noFill/>
        </p:spPr>
        <p:txBody>
          <a:bodyPr wrap="square">
            <a:spAutoFit/>
          </a:bodyPr>
          <a:lstStyle/>
          <a:p>
            <a:r>
              <a:rPr lang="en-US" altLang="zh-CN" sz="3600" dirty="0" smtClean="0">
                <a:solidFill>
                  <a:schemeClr val="bg1"/>
                </a:solidFill>
                <a:latin typeface="华文细黑" panose="02010600040101010101" pitchFamily="2" charset="-122"/>
                <a:ea typeface="华文细黑" panose="02010600040101010101" pitchFamily="2" charset="-122"/>
                <a:cs typeface="Arial" panose="020B0604020202020204" pitchFamily="34" charset="0"/>
              </a:rPr>
              <a:t>2</a:t>
            </a:r>
            <a:endParaRPr lang="zh-CN" altLang="en-US" sz="4800" dirty="0">
              <a:solidFill>
                <a:schemeClr val="bg1"/>
              </a:solidFill>
              <a:latin typeface="华文细黑" panose="02010600040101010101" pitchFamily="2" charset="-122"/>
              <a:ea typeface="华文细黑" panose="02010600040101010101" pitchFamily="2" charset="-122"/>
            </a:endParaRPr>
          </a:p>
        </p:txBody>
      </p:sp>
      <p:sp>
        <p:nvSpPr>
          <p:cNvPr id="11" name="矩形 10"/>
          <p:cNvSpPr/>
          <p:nvPr/>
        </p:nvSpPr>
        <p:spPr>
          <a:xfrm>
            <a:off x="1540365" y="3042195"/>
            <a:ext cx="4301650" cy="1061829"/>
          </a:xfrm>
          <a:prstGeom prst="rect">
            <a:avLst/>
          </a:prstGeom>
        </p:spPr>
        <p:txBody>
          <a:bodyPr wrap="square">
            <a:spAutoFit/>
          </a:bodyPr>
          <a:lstStyle/>
          <a:p>
            <a:pPr>
              <a:lnSpc>
                <a:spcPct val="150000"/>
              </a:lnSpc>
            </a:pPr>
            <a:r>
              <a:rPr lang="zh-CN" altLang="en-US" dirty="0" smtClean="0">
                <a:solidFill>
                  <a:srgbClr val="1D2D46"/>
                </a:solidFill>
                <a:latin typeface="微软雅黑" panose="020B0503020204020204" pitchFamily="34" charset="-122"/>
                <a:ea typeface="微软雅黑" panose="020B0503020204020204" pitchFamily="34" charset="-122"/>
              </a:rPr>
              <a:t>容易引起程序</a:t>
            </a:r>
            <a:r>
              <a:rPr lang="en-US" altLang="zh-CN" dirty="0" smtClean="0">
                <a:solidFill>
                  <a:srgbClr val="1D2D46"/>
                </a:solidFill>
                <a:latin typeface="微软雅黑" panose="020B0503020204020204" pitchFamily="34" charset="-122"/>
                <a:ea typeface="微软雅黑" panose="020B0503020204020204" pitchFamily="34" charset="-122"/>
              </a:rPr>
              <a:t>BUG</a:t>
            </a:r>
            <a:r>
              <a:rPr lang="zh-CN" altLang="en-US" dirty="0" smtClean="0">
                <a:solidFill>
                  <a:srgbClr val="1D2D46"/>
                </a:solidFill>
                <a:latin typeface="微软雅黑" panose="020B0503020204020204" pitchFamily="34" charset="-122"/>
                <a:ea typeface="微软雅黑" panose="020B0503020204020204" pitchFamily="34" charset="-122"/>
              </a:rPr>
              <a:t>的必须强制执行</a:t>
            </a:r>
            <a:endParaRPr lang="en-US" altLang="zh-CN" dirty="0" smtClean="0">
              <a:solidFill>
                <a:srgbClr val="1D2D46"/>
              </a:solidFill>
              <a:latin typeface="微软雅黑" panose="020B0503020204020204" pitchFamily="34" charset="-122"/>
              <a:ea typeface="微软雅黑" panose="020B0503020204020204" pitchFamily="34" charset="-122"/>
            </a:endParaRPr>
          </a:p>
          <a:p>
            <a:pPr>
              <a:lnSpc>
                <a:spcPct val="150000"/>
              </a:lnSpc>
            </a:pPr>
            <a:r>
              <a:rPr lang="zh-CN" altLang="en-US" sz="1200" dirty="0">
                <a:solidFill>
                  <a:srgbClr val="1D2D46"/>
                </a:solidFill>
                <a:latin typeface="微软雅黑" panose="020B0503020204020204" pitchFamily="34" charset="-122"/>
                <a:ea typeface="微软雅黑" panose="020B0503020204020204" pitchFamily="34" charset="-122"/>
              </a:rPr>
              <a:t>规约中还有一些必须强制执行的，如果不执行，会议留一些潜在</a:t>
            </a:r>
            <a:r>
              <a:rPr lang="en-US" altLang="zh-CN" sz="1200" dirty="0">
                <a:solidFill>
                  <a:srgbClr val="1D2D46"/>
                </a:solidFill>
                <a:latin typeface="微软雅黑" panose="020B0503020204020204" pitchFamily="34" charset="-122"/>
                <a:ea typeface="微软雅黑" panose="020B0503020204020204" pitchFamily="34" charset="-122"/>
              </a:rPr>
              <a:t>bug</a:t>
            </a:r>
            <a:r>
              <a:rPr lang="zh-CN" altLang="en-US" sz="1200" dirty="0">
                <a:solidFill>
                  <a:srgbClr val="1D2D46"/>
                </a:solidFill>
                <a:latin typeface="微软雅黑" panose="020B0503020204020204" pitchFamily="34" charset="-122"/>
                <a:ea typeface="微软雅黑" panose="020B0503020204020204" pitchFamily="34" charset="-122"/>
              </a:rPr>
              <a:t>，甚至会影响到代码运行。</a:t>
            </a:r>
            <a:endParaRPr lang="en-US" altLang="zh-CN" sz="1200" dirty="0">
              <a:solidFill>
                <a:srgbClr val="1D2D46"/>
              </a:solidFill>
              <a:latin typeface="微软雅黑" panose="020B0503020204020204" pitchFamily="34" charset="-122"/>
              <a:ea typeface="微软雅黑" panose="020B0503020204020204" pitchFamily="34" charset="-122"/>
            </a:endParaRPr>
          </a:p>
        </p:txBody>
      </p:sp>
      <p:sp>
        <p:nvSpPr>
          <p:cNvPr id="13" name="原创设计师QQ：598969553              _4"/>
          <p:cNvSpPr/>
          <p:nvPr/>
        </p:nvSpPr>
        <p:spPr>
          <a:xfrm>
            <a:off x="788228" y="4523648"/>
            <a:ext cx="693463" cy="670045"/>
          </a:xfrm>
          <a:prstGeom prst="rect">
            <a:avLst/>
          </a:prstGeom>
          <a:solidFill>
            <a:srgbClr val="1C2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原创设计师QQ：598969553              _8"/>
          <p:cNvSpPr/>
          <p:nvPr/>
        </p:nvSpPr>
        <p:spPr>
          <a:xfrm>
            <a:off x="797754" y="4551310"/>
            <a:ext cx="687913" cy="646331"/>
          </a:xfrm>
          <a:prstGeom prst="rect">
            <a:avLst/>
          </a:prstGeom>
          <a:noFill/>
        </p:spPr>
        <p:txBody>
          <a:bodyPr wrap="square">
            <a:spAutoFit/>
          </a:bodyPr>
          <a:lstStyle/>
          <a:p>
            <a:r>
              <a:rPr lang="en-US" altLang="zh-CN" sz="3600" dirty="0">
                <a:solidFill>
                  <a:schemeClr val="bg1"/>
                </a:solidFill>
                <a:latin typeface="华文细黑" panose="02010600040101010101" pitchFamily="2" charset="-122"/>
                <a:ea typeface="华文细黑" panose="02010600040101010101" pitchFamily="2" charset="-122"/>
                <a:cs typeface="Arial" panose="020B0604020202020204" pitchFamily="34" charset="0"/>
              </a:rPr>
              <a:t>3</a:t>
            </a:r>
            <a:endParaRPr lang="zh-CN" altLang="en-US" sz="4800" dirty="0">
              <a:solidFill>
                <a:schemeClr val="bg1"/>
              </a:solidFill>
              <a:latin typeface="华文细黑" panose="02010600040101010101" pitchFamily="2" charset="-122"/>
              <a:ea typeface="华文细黑" panose="02010600040101010101" pitchFamily="2" charset="-122"/>
            </a:endParaRPr>
          </a:p>
        </p:txBody>
      </p:sp>
      <p:sp>
        <p:nvSpPr>
          <p:cNvPr id="15" name="矩形 14"/>
          <p:cNvSpPr/>
          <p:nvPr/>
        </p:nvSpPr>
        <p:spPr>
          <a:xfrm>
            <a:off x="1540365" y="4441499"/>
            <a:ext cx="4301650" cy="1061829"/>
          </a:xfrm>
          <a:prstGeom prst="rect">
            <a:avLst/>
          </a:prstGeom>
        </p:spPr>
        <p:txBody>
          <a:bodyPr wrap="square">
            <a:spAutoFit/>
          </a:bodyPr>
          <a:lstStyle/>
          <a:p>
            <a:pPr>
              <a:lnSpc>
                <a:spcPct val="150000"/>
              </a:lnSpc>
            </a:pPr>
            <a:r>
              <a:rPr lang="zh-CN" altLang="en-US" dirty="0">
                <a:solidFill>
                  <a:srgbClr val="1D2D46"/>
                </a:solidFill>
                <a:latin typeface="微软雅黑" panose="020B0503020204020204" pitchFamily="34" charset="-122"/>
                <a:ea typeface="微软雅黑" panose="020B0503020204020204" pitchFamily="34" charset="-122"/>
              </a:rPr>
              <a:t>可读性</a:t>
            </a:r>
            <a:r>
              <a:rPr lang="zh-CN" altLang="en-US" dirty="0" smtClean="0">
                <a:solidFill>
                  <a:srgbClr val="1D2D46"/>
                </a:solidFill>
                <a:latin typeface="微软雅黑" panose="020B0503020204020204" pitchFamily="34" charset="-122"/>
                <a:ea typeface="微软雅黑" panose="020B0503020204020204" pitchFamily="34" charset="-122"/>
              </a:rPr>
              <a:t>基本“</a:t>
            </a:r>
            <a:r>
              <a:rPr lang="zh-CN" altLang="en-US" dirty="0">
                <a:solidFill>
                  <a:srgbClr val="1D2D46"/>
                </a:solidFill>
                <a:latin typeface="微软雅黑" panose="020B0503020204020204" pitchFamily="34" charset="-122"/>
                <a:ea typeface="微软雅黑" panose="020B0503020204020204" pitchFamily="34" charset="-122"/>
              </a:rPr>
              <a:t>定理</a:t>
            </a:r>
            <a:r>
              <a:rPr lang="zh-CN" altLang="en-US" dirty="0" smtClean="0">
                <a:solidFill>
                  <a:srgbClr val="1D2D46"/>
                </a:solidFill>
                <a:latin typeface="微软雅黑" panose="020B0503020204020204" pitchFamily="34" charset="-122"/>
                <a:ea typeface="微软雅黑" panose="020B0503020204020204" pitchFamily="34" charset="-122"/>
              </a:rPr>
              <a:t>”</a:t>
            </a:r>
            <a:endParaRPr lang="en-US" altLang="zh-CN" dirty="0" smtClean="0">
              <a:solidFill>
                <a:srgbClr val="1D2D46"/>
              </a:solidFill>
              <a:latin typeface="微软雅黑" panose="020B0503020204020204" pitchFamily="34" charset="-122"/>
              <a:ea typeface="微软雅黑" panose="020B0503020204020204" pitchFamily="34" charset="-122"/>
            </a:endParaRPr>
          </a:p>
          <a:p>
            <a:pPr>
              <a:lnSpc>
                <a:spcPct val="150000"/>
              </a:lnSpc>
            </a:pPr>
            <a:r>
              <a:rPr lang="zh-CN" altLang="en-US" sz="1200" dirty="0" smtClean="0">
                <a:solidFill>
                  <a:srgbClr val="1D2D46"/>
                </a:solidFill>
                <a:latin typeface="微软雅黑" panose="020B0503020204020204" pitchFamily="34" charset="-122"/>
                <a:ea typeface="微软雅黑" panose="020B0503020204020204" pitchFamily="34" charset="-122"/>
              </a:rPr>
              <a:t>代码</a:t>
            </a:r>
            <a:r>
              <a:rPr lang="zh-CN" altLang="en-US" sz="1200" dirty="0">
                <a:solidFill>
                  <a:srgbClr val="1D2D46"/>
                </a:solidFill>
                <a:latin typeface="微软雅黑" panose="020B0503020204020204" pitchFamily="34" charset="-122"/>
                <a:ea typeface="微软雅黑" panose="020B0503020204020204" pitchFamily="34" charset="-122"/>
              </a:rPr>
              <a:t>的写法应当使别人理解它所需的时间最小</a:t>
            </a:r>
            <a:r>
              <a:rPr lang="zh-CN" altLang="en-US" sz="1200" dirty="0" smtClean="0">
                <a:solidFill>
                  <a:srgbClr val="1D2D46"/>
                </a:solidFill>
                <a:latin typeface="微软雅黑" panose="020B0503020204020204" pitchFamily="34" charset="-122"/>
                <a:ea typeface="微软雅黑" panose="020B0503020204020204" pitchFamily="34" charset="-122"/>
              </a:rPr>
              <a:t>化；</a:t>
            </a:r>
            <a:endParaRPr lang="en-US" altLang="zh-CN" sz="1200" dirty="0" smtClean="0">
              <a:solidFill>
                <a:srgbClr val="1D2D46"/>
              </a:solidFill>
              <a:latin typeface="微软雅黑" panose="020B0503020204020204" pitchFamily="34" charset="-122"/>
              <a:ea typeface="微软雅黑" panose="020B0503020204020204" pitchFamily="34" charset="-122"/>
            </a:endParaRPr>
          </a:p>
          <a:p>
            <a:pPr>
              <a:lnSpc>
                <a:spcPct val="150000"/>
              </a:lnSpc>
            </a:pPr>
            <a:r>
              <a:rPr lang="zh-CN" altLang="en-US" sz="1200" dirty="0">
                <a:solidFill>
                  <a:srgbClr val="1D2D46"/>
                </a:solidFill>
                <a:latin typeface="微软雅黑" panose="020B0503020204020204" pitchFamily="34" charset="-122"/>
                <a:ea typeface="微软雅黑" panose="020B0503020204020204" pitchFamily="34" charset="-122"/>
              </a:rPr>
              <a:t>编码时</a:t>
            </a:r>
            <a:r>
              <a:rPr lang="zh-CN" altLang="en-US" sz="1200" dirty="0" smtClean="0">
                <a:solidFill>
                  <a:srgbClr val="1D2D46"/>
                </a:solidFill>
                <a:latin typeface="微软雅黑" panose="020B0503020204020204" pitchFamily="34" charset="-122"/>
                <a:ea typeface="微软雅黑" panose="020B0503020204020204" pitchFamily="34" charset="-122"/>
              </a:rPr>
              <a:t>第一意识是如何做好代码可读性；</a:t>
            </a:r>
            <a:endParaRPr lang="en-US" altLang="zh-CN" sz="1200" dirty="0">
              <a:solidFill>
                <a:srgbClr val="1D2D46"/>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4000">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 15"/>
          <p:cNvGrpSpPr/>
          <p:nvPr/>
        </p:nvGrpSpPr>
        <p:grpSpPr>
          <a:xfrm>
            <a:off x="2" y="6212532"/>
            <a:ext cx="12191998" cy="377411"/>
            <a:chOff x="2" y="6212532"/>
            <a:chExt cx="12191998" cy="377411"/>
          </a:xfrm>
        </p:grpSpPr>
        <p:sp>
          <p:nvSpPr>
            <p:cNvPr id="17" name="文本框 16"/>
            <p:cNvSpPr txBox="1"/>
            <p:nvPr/>
          </p:nvSpPr>
          <p:spPr>
            <a:xfrm>
              <a:off x="10229856" y="6212532"/>
              <a:ext cx="1348446" cy="377411"/>
            </a:xfrm>
            <a:prstGeom prst="rect">
              <a:avLst/>
            </a:prstGeom>
            <a:noFill/>
          </p:spPr>
          <p:txBody>
            <a:bodyPr wrap="none" rtlCol="0">
              <a:spAutoFit/>
            </a:bodyPr>
            <a:lstStyle>
              <a:defPPr>
                <a:defRPr lang="zh-CN"/>
              </a:defPPr>
              <a:lvl1pPr algn="ctr">
                <a:lnSpc>
                  <a:spcPct val="150000"/>
                </a:lnSpc>
                <a:defRPr>
                  <a:solidFill>
                    <a:schemeClr val="accent1"/>
                  </a:solidFill>
                  <a:latin typeface="微软雅黑" panose="020B0503020204020204" pitchFamily="34" charset="-122"/>
                  <a:ea typeface="微软雅黑" panose="020B0503020204020204" pitchFamily="34" charset="-122"/>
                </a:defRPr>
              </a:lvl1pPr>
            </a:lstStyle>
            <a:p>
              <a:pPr algn="l"/>
              <a:r>
                <a:rPr lang="zh-CN" altLang="en-US" sz="1400" dirty="0" smtClean="0">
                  <a:solidFill>
                    <a:srgbClr val="C00000"/>
                  </a:solidFill>
                </a:rPr>
                <a:t>诚信</a:t>
              </a:r>
              <a:r>
                <a:rPr lang="en-US" altLang="zh-CN" sz="1400" dirty="0" smtClean="0">
                  <a:solidFill>
                    <a:srgbClr val="C00000"/>
                  </a:solidFill>
                </a:rPr>
                <a:t>·</a:t>
              </a:r>
              <a:r>
                <a:rPr lang="zh-CN" altLang="en-US" sz="1400" dirty="0" smtClean="0">
                  <a:solidFill>
                    <a:srgbClr val="C00000"/>
                  </a:solidFill>
                </a:rPr>
                <a:t>坚毅</a:t>
              </a:r>
              <a:r>
                <a:rPr lang="en-US" altLang="zh-CN" sz="1400" dirty="0" smtClean="0">
                  <a:solidFill>
                    <a:srgbClr val="C00000"/>
                  </a:solidFill>
                </a:rPr>
                <a:t>·</a:t>
              </a:r>
              <a:r>
                <a:rPr lang="zh-CN" altLang="en-US" sz="1400" dirty="0" smtClean="0">
                  <a:solidFill>
                    <a:srgbClr val="C00000"/>
                  </a:solidFill>
                </a:rPr>
                <a:t>创新</a:t>
              </a:r>
              <a:endParaRPr lang="zh-CN" altLang="en-US" sz="1400" dirty="0">
                <a:solidFill>
                  <a:srgbClr val="C00000"/>
                </a:solidFill>
              </a:endParaRPr>
            </a:p>
          </p:txBody>
        </p:sp>
        <p:cxnSp>
          <p:nvCxnSpPr>
            <p:cNvPr id="18" name="直线连接符 17"/>
            <p:cNvCxnSpPr/>
            <p:nvPr/>
          </p:nvCxnSpPr>
          <p:spPr>
            <a:xfrm flipH="1" flipV="1">
              <a:off x="2" y="6428144"/>
              <a:ext cx="10172698" cy="10036"/>
            </a:xfrm>
            <a:prstGeom prst="line">
              <a:avLst/>
            </a:prstGeom>
            <a:ln w="190500">
              <a:solidFill>
                <a:srgbClr val="C61127"/>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flipH="1">
              <a:off x="11583152" y="6432650"/>
              <a:ext cx="608848" cy="0"/>
            </a:xfrm>
            <a:prstGeom prst="line">
              <a:avLst/>
            </a:prstGeom>
            <a:ln w="190500">
              <a:solidFill>
                <a:srgbClr val="C61127"/>
              </a:solidFill>
            </a:ln>
          </p:spPr>
          <p:style>
            <a:lnRef idx="1">
              <a:schemeClr val="accent1"/>
            </a:lnRef>
            <a:fillRef idx="0">
              <a:schemeClr val="accent1"/>
            </a:fillRef>
            <a:effectRef idx="0">
              <a:schemeClr val="accent1"/>
            </a:effectRef>
            <a:fontRef idx="minor">
              <a:schemeClr val="tx1"/>
            </a:fontRef>
          </p:style>
        </p:cxnSp>
      </p:grpSp>
      <p:sp>
        <p:nvSpPr>
          <p:cNvPr id="21" name="自由: 形状 32"/>
          <p:cNvSpPr/>
          <p:nvPr/>
        </p:nvSpPr>
        <p:spPr>
          <a:xfrm rot="16200000">
            <a:off x="98246" y="239098"/>
            <a:ext cx="558527" cy="755019"/>
          </a:xfrm>
          <a:custGeom>
            <a:avLst/>
            <a:gdLst>
              <a:gd name="connsiteX0" fmla="*/ 558527 w 558527"/>
              <a:gd name="connsiteY0" fmla="*/ 0 h 755019"/>
              <a:gd name="connsiteX1" fmla="*/ 558527 w 558527"/>
              <a:gd name="connsiteY1" fmla="*/ 525460 h 755019"/>
              <a:gd name="connsiteX2" fmla="*/ 279263 w 558527"/>
              <a:gd name="connsiteY2" fmla="*/ 755019 h 755019"/>
              <a:gd name="connsiteX3" fmla="*/ 0 w 558527"/>
              <a:gd name="connsiteY3" fmla="*/ 525460 h 755019"/>
              <a:gd name="connsiteX4" fmla="*/ 0 w 558527"/>
              <a:gd name="connsiteY4" fmla="*/ 0 h 755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755019">
                <a:moveTo>
                  <a:pt x="558527" y="0"/>
                </a:moveTo>
                <a:lnTo>
                  <a:pt x="558527" y="525460"/>
                </a:lnTo>
                <a:lnTo>
                  <a:pt x="279263" y="755019"/>
                </a:lnTo>
                <a:lnTo>
                  <a:pt x="0" y="525460"/>
                </a:lnTo>
                <a:lnTo>
                  <a:pt x="0" y="0"/>
                </a:lnTo>
                <a:close/>
              </a:path>
            </a:pathLst>
          </a:custGeom>
          <a:solidFill>
            <a:srgbClr val="1C2C4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sz="3600">
              <a:solidFill>
                <a:prstClr val="white"/>
              </a:solidFill>
              <a:latin typeface="微软雅黑" panose="020B0503020204020204" pitchFamily="34" charset="-122"/>
              <a:ea typeface="微软雅黑" panose="020B0503020204020204" pitchFamily="34" charset="-122"/>
            </a:endParaRPr>
          </a:p>
        </p:txBody>
      </p:sp>
      <p:sp>
        <p:nvSpPr>
          <p:cNvPr id="22" name="自由: 形状 31"/>
          <p:cNvSpPr/>
          <p:nvPr/>
        </p:nvSpPr>
        <p:spPr>
          <a:xfrm rot="16200000">
            <a:off x="4766" y="332578"/>
            <a:ext cx="558527" cy="568058"/>
          </a:xfrm>
          <a:custGeom>
            <a:avLst/>
            <a:gdLst>
              <a:gd name="connsiteX0" fmla="*/ 558527 w 558527"/>
              <a:gd name="connsiteY0" fmla="*/ 0 h 568058"/>
              <a:gd name="connsiteX1" fmla="*/ 558527 w 558527"/>
              <a:gd name="connsiteY1" fmla="*/ 338499 h 568058"/>
              <a:gd name="connsiteX2" fmla="*/ 279263 w 558527"/>
              <a:gd name="connsiteY2" fmla="*/ 568058 h 568058"/>
              <a:gd name="connsiteX3" fmla="*/ 0 w 558527"/>
              <a:gd name="connsiteY3" fmla="*/ 338499 h 568058"/>
              <a:gd name="connsiteX4" fmla="*/ 0 w 558527"/>
              <a:gd name="connsiteY4" fmla="*/ 0 h 568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568058">
                <a:moveTo>
                  <a:pt x="558527" y="0"/>
                </a:moveTo>
                <a:lnTo>
                  <a:pt x="558527" y="338499"/>
                </a:lnTo>
                <a:lnTo>
                  <a:pt x="279263" y="568058"/>
                </a:lnTo>
                <a:lnTo>
                  <a:pt x="0" y="338499"/>
                </a:lnTo>
                <a:lnTo>
                  <a:pt x="0" y="0"/>
                </a:lnTo>
                <a:close/>
              </a:path>
            </a:pathLst>
          </a:custGeom>
          <a:pattFill prst="pct70">
            <a:fgClr>
              <a:srgbClr val="C61027"/>
            </a:fgClr>
            <a:bgClr>
              <a:srgbClr val="E76278"/>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solidFill>
                <a:prstClr val="white"/>
              </a:solidFill>
            </a:endParaRPr>
          </a:p>
        </p:txBody>
      </p:sp>
      <p:sp>
        <p:nvSpPr>
          <p:cNvPr id="23" name="文本框 22"/>
          <p:cNvSpPr txBox="1"/>
          <p:nvPr/>
        </p:nvSpPr>
        <p:spPr>
          <a:xfrm>
            <a:off x="788228" y="380341"/>
            <a:ext cx="1415772" cy="461665"/>
          </a:xfrm>
          <a:prstGeom prst="rect">
            <a:avLst/>
          </a:prstGeom>
          <a:noFill/>
        </p:spPr>
        <p:txBody>
          <a:bodyPr wrap="none" rtlCol="0">
            <a:spAutoFit/>
          </a:bodyPr>
          <a:lstStyle/>
          <a:p>
            <a:r>
              <a:rPr lang="zh-CN" altLang="en-US" sz="2400" dirty="0"/>
              <a:t>编程规范</a:t>
            </a:r>
            <a:endParaRPr kumimoji="1" lang="zh-CN" altLang="en-US" sz="2400" dirty="0">
              <a:solidFill>
                <a:srgbClr val="1C2C44"/>
              </a:solidFill>
              <a:latin typeface="+mj-ea"/>
              <a:ea typeface="+mj-ea"/>
            </a:endParaRPr>
          </a:p>
        </p:txBody>
      </p:sp>
      <p:sp>
        <p:nvSpPr>
          <p:cNvPr id="43" name="任意多边形 15"/>
          <p:cNvSpPr/>
          <p:nvPr/>
        </p:nvSpPr>
        <p:spPr bwMode="auto">
          <a:xfrm>
            <a:off x="754835" y="2337925"/>
            <a:ext cx="1601788" cy="451378"/>
          </a:xfrm>
          <a:custGeom>
            <a:avLst/>
            <a:gdLst>
              <a:gd name="connsiteX0" fmla="*/ 0 w 1602178"/>
              <a:gd name="connsiteY0" fmla="*/ 0 h 640871"/>
              <a:gd name="connsiteX1" fmla="*/ 1281743 w 1602178"/>
              <a:gd name="connsiteY1" fmla="*/ 0 h 640871"/>
              <a:gd name="connsiteX2" fmla="*/ 1602178 w 1602178"/>
              <a:gd name="connsiteY2" fmla="*/ 320436 h 640871"/>
              <a:gd name="connsiteX3" fmla="*/ 1281743 w 1602178"/>
              <a:gd name="connsiteY3" fmla="*/ 640871 h 640871"/>
              <a:gd name="connsiteX4" fmla="*/ 0 w 1602178"/>
              <a:gd name="connsiteY4" fmla="*/ 640871 h 640871"/>
              <a:gd name="connsiteX5" fmla="*/ 320436 w 1602178"/>
              <a:gd name="connsiteY5" fmla="*/ 320436 h 640871"/>
              <a:gd name="connsiteX6" fmla="*/ 0 w 1602178"/>
              <a:gd name="connsiteY6" fmla="*/ 0 h 640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02178" h="640871">
                <a:moveTo>
                  <a:pt x="0" y="0"/>
                </a:moveTo>
                <a:lnTo>
                  <a:pt x="1281743" y="0"/>
                </a:lnTo>
                <a:lnTo>
                  <a:pt x="1602178" y="320436"/>
                </a:lnTo>
                <a:lnTo>
                  <a:pt x="1281743" y="640871"/>
                </a:lnTo>
                <a:lnTo>
                  <a:pt x="0" y="640871"/>
                </a:lnTo>
                <a:lnTo>
                  <a:pt x="320436" y="320436"/>
                </a:lnTo>
                <a:lnTo>
                  <a:pt x="0" y="0"/>
                </a:lnTo>
                <a:close/>
              </a:path>
            </a:pathLst>
          </a:custGeom>
          <a:solidFill>
            <a:schemeClr val="accent3"/>
          </a:solid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txBody>
          <a:bodyPr lIns="330596" tIns="5080" rIns="320435" bIns="5080" spcCol="1270" anchor="ctr"/>
          <a:lstStyle/>
          <a:p>
            <a:pPr algn="ctr" defTabSz="355600">
              <a:lnSpc>
                <a:spcPct val="90000"/>
              </a:lnSpc>
              <a:spcAft>
                <a:spcPct val="35000"/>
              </a:spcAft>
              <a:defRPr/>
            </a:pPr>
            <a:r>
              <a:rPr lang="zh-CN" altLang="en-US" dirty="0">
                <a:solidFill>
                  <a:schemeClr val="bg1"/>
                </a:solidFill>
              </a:rPr>
              <a:t>代码格式</a:t>
            </a:r>
            <a:endParaRPr lang="en-US" altLang="zh-CN" sz="2400" dirty="0">
              <a:solidFill>
                <a:schemeClr val="bg1"/>
              </a:solidFill>
            </a:endParaRPr>
          </a:p>
        </p:txBody>
      </p:sp>
      <p:sp>
        <p:nvSpPr>
          <p:cNvPr id="44" name="任意多边形 16"/>
          <p:cNvSpPr/>
          <p:nvPr/>
        </p:nvSpPr>
        <p:spPr bwMode="auto">
          <a:xfrm>
            <a:off x="754835" y="3007438"/>
            <a:ext cx="1601788" cy="467089"/>
          </a:xfrm>
          <a:custGeom>
            <a:avLst/>
            <a:gdLst>
              <a:gd name="connsiteX0" fmla="*/ 0 w 1602178"/>
              <a:gd name="connsiteY0" fmla="*/ 0 h 640871"/>
              <a:gd name="connsiteX1" fmla="*/ 1281743 w 1602178"/>
              <a:gd name="connsiteY1" fmla="*/ 0 h 640871"/>
              <a:gd name="connsiteX2" fmla="*/ 1602178 w 1602178"/>
              <a:gd name="connsiteY2" fmla="*/ 320436 h 640871"/>
              <a:gd name="connsiteX3" fmla="*/ 1281743 w 1602178"/>
              <a:gd name="connsiteY3" fmla="*/ 640871 h 640871"/>
              <a:gd name="connsiteX4" fmla="*/ 0 w 1602178"/>
              <a:gd name="connsiteY4" fmla="*/ 640871 h 640871"/>
              <a:gd name="connsiteX5" fmla="*/ 320436 w 1602178"/>
              <a:gd name="connsiteY5" fmla="*/ 320436 h 640871"/>
              <a:gd name="connsiteX6" fmla="*/ 0 w 1602178"/>
              <a:gd name="connsiteY6" fmla="*/ 0 h 640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02178" h="640871">
                <a:moveTo>
                  <a:pt x="0" y="0"/>
                </a:moveTo>
                <a:lnTo>
                  <a:pt x="1281743" y="0"/>
                </a:lnTo>
                <a:lnTo>
                  <a:pt x="1602178" y="320436"/>
                </a:lnTo>
                <a:lnTo>
                  <a:pt x="1281743" y="640871"/>
                </a:lnTo>
                <a:lnTo>
                  <a:pt x="0" y="640871"/>
                </a:lnTo>
                <a:lnTo>
                  <a:pt x="320436" y="320436"/>
                </a:lnTo>
                <a:lnTo>
                  <a:pt x="0" y="0"/>
                </a:lnTo>
                <a:close/>
              </a:path>
            </a:pathLst>
          </a:custGeom>
          <a:solidFill>
            <a:schemeClr val="accent4"/>
          </a:solidFill>
          <a:ln>
            <a:noFill/>
          </a:ln>
        </p:spPr>
        <p:style>
          <a:lnRef idx="2">
            <a:scrgbClr r="0" g="0" b="0"/>
          </a:lnRef>
          <a:fillRef idx="1">
            <a:scrgbClr r="0" g="0" b="0"/>
          </a:fillRef>
          <a:effectRef idx="0">
            <a:schemeClr val="accent5">
              <a:hueOff val="0"/>
              <a:satOff val="0"/>
              <a:lumOff val="0"/>
              <a:alphaOff val="0"/>
            </a:schemeClr>
          </a:effectRef>
          <a:fontRef idx="minor">
            <a:schemeClr val="lt1"/>
          </a:fontRef>
        </p:style>
        <p:txBody>
          <a:bodyPr lIns="330596" tIns="5080" rIns="320435" bIns="5080" spcCol="1270" anchor="ctr"/>
          <a:lstStyle/>
          <a:p>
            <a:pPr algn="ctr" defTabSz="355600">
              <a:lnSpc>
                <a:spcPct val="90000"/>
              </a:lnSpc>
              <a:spcAft>
                <a:spcPct val="35000"/>
              </a:spcAft>
              <a:defRPr/>
            </a:pPr>
            <a:r>
              <a:rPr lang="en-US" altLang="zh-CN" sz="1600" b="1" dirty="0">
                <a:solidFill>
                  <a:schemeClr val="bg1"/>
                </a:solidFill>
              </a:rPr>
              <a:t>OOP</a:t>
            </a:r>
            <a:r>
              <a:rPr lang="zh-CN" altLang="en-US" sz="1600" b="1" dirty="0">
                <a:solidFill>
                  <a:schemeClr val="bg1"/>
                </a:solidFill>
              </a:rPr>
              <a:t>规约</a:t>
            </a:r>
            <a:endParaRPr lang="en-US" sz="2400" b="1" dirty="0">
              <a:solidFill>
                <a:schemeClr val="bg1"/>
              </a:solidFill>
            </a:endParaRPr>
          </a:p>
        </p:txBody>
      </p:sp>
      <p:sp>
        <p:nvSpPr>
          <p:cNvPr id="45" name="任意多边形 14"/>
          <p:cNvSpPr/>
          <p:nvPr/>
        </p:nvSpPr>
        <p:spPr bwMode="auto">
          <a:xfrm>
            <a:off x="754835" y="1635038"/>
            <a:ext cx="1601788" cy="444262"/>
          </a:xfrm>
          <a:custGeom>
            <a:avLst/>
            <a:gdLst>
              <a:gd name="connsiteX0" fmla="*/ 0 w 1602178"/>
              <a:gd name="connsiteY0" fmla="*/ 0 h 640871"/>
              <a:gd name="connsiteX1" fmla="*/ 1281743 w 1602178"/>
              <a:gd name="connsiteY1" fmla="*/ 0 h 640871"/>
              <a:gd name="connsiteX2" fmla="*/ 1602178 w 1602178"/>
              <a:gd name="connsiteY2" fmla="*/ 320436 h 640871"/>
              <a:gd name="connsiteX3" fmla="*/ 1281743 w 1602178"/>
              <a:gd name="connsiteY3" fmla="*/ 640871 h 640871"/>
              <a:gd name="connsiteX4" fmla="*/ 0 w 1602178"/>
              <a:gd name="connsiteY4" fmla="*/ 640871 h 640871"/>
              <a:gd name="connsiteX5" fmla="*/ 320436 w 1602178"/>
              <a:gd name="connsiteY5" fmla="*/ 320436 h 640871"/>
              <a:gd name="connsiteX6" fmla="*/ 0 w 1602178"/>
              <a:gd name="connsiteY6" fmla="*/ 0 h 640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02178" h="640871">
                <a:moveTo>
                  <a:pt x="0" y="0"/>
                </a:moveTo>
                <a:lnTo>
                  <a:pt x="1281743" y="0"/>
                </a:lnTo>
                <a:lnTo>
                  <a:pt x="1602178" y="320436"/>
                </a:lnTo>
                <a:lnTo>
                  <a:pt x="1281743" y="640871"/>
                </a:lnTo>
                <a:lnTo>
                  <a:pt x="0" y="640871"/>
                </a:lnTo>
                <a:lnTo>
                  <a:pt x="320436" y="320436"/>
                </a:lnTo>
                <a:lnTo>
                  <a:pt x="0" y="0"/>
                </a:lnTo>
                <a:close/>
              </a:path>
            </a:pathLst>
          </a:custGeom>
          <a:solidFill>
            <a:schemeClr val="accent2"/>
          </a:solid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txBody>
          <a:bodyPr lIns="330596" tIns="5080" rIns="320435" bIns="5080" spcCol="1270" anchor="ctr"/>
          <a:lstStyle/>
          <a:p>
            <a:pPr algn="ctr" defTabSz="355600">
              <a:lnSpc>
                <a:spcPct val="90000"/>
              </a:lnSpc>
              <a:spcAft>
                <a:spcPct val="35000"/>
              </a:spcAft>
              <a:defRPr/>
            </a:pPr>
            <a:r>
              <a:rPr lang="zh-CN" altLang="en-US" dirty="0">
                <a:solidFill>
                  <a:schemeClr val="bg1"/>
                </a:solidFill>
              </a:rPr>
              <a:t>常量定义</a:t>
            </a:r>
            <a:endParaRPr lang="en-US" dirty="0">
              <a:solidFill>
                <a:schemeClr val="bg1"/>
              </a:solidFill>
            </a:endParaRPr>
          </a:p>
        </p:txBody>
      </p:sp>
      <p:sp>
        <p:nvSpPr>
          <p:cNvPr id="46" name="任意多边形 15"/>
          <p:cNvSpPr/>
          <p:nvPr/>
        </p:nvSpPr>
        <p:spPr bwMode="auto">
          <a:xfrm>
            <a:off x="754835" y="872968"/>
            <a:ext cx="1601788" cy="421225"/>
          </a:xfrm>
          <a:custGeom>
            <a:avLst/>
            <a:gdLst>
              <a:gd name="connsiteX0" fmla="*/ 0 w 1602178"/>
              <a:gd name="connsiteY0" fmla="*/ 0 h 640871"/>
              <a:gd name="connsiteX1" fmla="*/ 1281743 w 1602178"/>
              <a:gd name="connsiteY1" fmla="*/ 0 h 640871"/>
              <a:gd name="connsiteX2" fmla="*/ 1602178 w 1602178"/>
              <a:gd name="connsiteY2" fmla="*/ 320436 h 640871"/>
              <a:gd name="connsiteX3" fmla="*/ 1281743 w 1602178"/>
              <a:gd name="connsiteY3" fmla="*/ 640871 h 640871"/>
              <a:gd name="connsiteX4" fmla="*/ 0 w 1602178"/>
              <a:gd name="connsiteY4" fmla="*/ 640871 h 640871"/>
              <a:gd name="connsiteX5" fmla="*/ 320436 w 1602178"/>
              <a:gd name="connsiteY5" fmla="*/ 320436 h 640871"/>
              <a:gd name="connsiteX6" fmla="*/ 0 w 1602178"/>
              <a:gd name="connsiteY6" fmla="*/ 0 h 640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02178" h="640871">
                <a:moveTo>
                  <a:pt x="0" y="0"/>
                </a:moveTo>
                <a:lnTo>
                  <a:pt x="1281743" y="0"/>
                </a:lnTo>
                <a:lnTo>
                  <a:pt x="1602178" y="320436"/>
                </a:lnTo>
                <a:lnTo>
                  <a:pt x="1281743" y="640871"/>
                </a:lnTo>
                <a:lnTo>
                  <a:pt x="0" y="640871"/>
                </a:lnTo>
                <a:lnTo>
                  <a:pt x="320436" y="320436"/>
                </a:lnTo>
                <a:lnTo>
                  <a:pt x="0" y="0"/>
                </a:lnTo>
                <a:close/>
              </a:path>
            </a:pathLst>
          </a:custGeom>
          <a:solidFill>
            <a:schemeClr val="accent3"/>
          </a:solid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txBody>
          <a:bodyPr lIns="330596" tIns="5080" rIns="320435" bIns="5080" spcCol="1270" anchor="ctr"/>
          <a:lstStyle/>
          <a:p>
            <a:pPr algn="ctr" defTabSz="355600" eaLnBrk="1" fontAlgn="auto" hangingPunct="1">
              <a:lnSpc>
                <a:spcPct val="90000"/>
              </a:lnSpc>
              <a:spcAft>
                <a:spcPct val="35000"/>
              </a:spcAft>
              <a:defRPr/>
            </a:pPr>
            <a:r>
              <a:rPr lang="zh-CN" altLang="en-US" dirty="0" smtClean="0">
                <a:solidFill>
                  <a:schemeClr val="bg1"/>
                </a:solidFill>
              </a:rPr>
              <a:t>命名风格</a:t>
            </a:r>
            <a:endParaRPr lang="en-US" altLang="zh-CN" dirty="0">
              <a:solidFill>
                <a:schemeClr val="bg1"/>
              </a:solidFill>
            </a:endParaRPr>
          </a:p>
        </p:txBody>
      </p:sp>
      <p:sp>
        <p:nvSpPr>
          <p:cNvPr id="47" name="矩形 46"/>
          <p:cNvSpPr/>
          <p:nvPr/>
        </p:nvSpPr>
        <p:spPr>
          <a:xfrm>
            <a:off x="2670976" y="879418"/>
            <a:ext cx="6213766" cy="328936"/>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400" dirty="0" smtClean="0">
                <a:solidFill>
                  <a:schemeClr val="tx1">
                    <a:lumMod val="65000"/>
                    <a:lumOff val="35000"/>
                  </a:schemeClr>
                </a:solidFill>
                <a:latin typeface="+mn-ea"/>
              </a:rPr>
              <a:t>变量、类名（抽象类、接口、服务类）、方法名、常量名、属性名、包名</a:t>
            </a:r>
            <a:endParaRPr lang="zh-CN" altLang="en-US" sz="1400" dirty="0">
              <a:solidFill>
                <a:schemeClr val="tx1">
                  <a:lumMod val="65000"/>
                  <a:lumOff val="35000"/>
                </a:schemeClr>
              </a:solidFill>
              <a:latin typeface="+mn-ea"/>
            </a:endParaRPr>
          </a:p>
        </p:txBody>
      </p:sp>
      <p:sp>
        <p:nvSpPr>
          <p:cNvPr id="48" name="矩形 47"/>
          <p:cNvSpPr/>
          <p:nvPr/>
        </p:nvSpPr>
        <p:spPr>
          <a:xfrm>
            <a:off x="2670976" y="1635038"/>
            <a:ext cx="6213766" cy="328936"/>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400" dirty="0" smtClean="0">
                <a:solidFill>
                  <a:schemeClr val="tx1">
                    <a:lumMod val="65000"/>
                    <a:lumOff val="35000"/>
                  </a:schemeClr>
                </a:solidFill>
                <a:latin typeface="+mn-ea"/>
              </a:rPr>
              <a:t>魔法值、枚举、常量类定义</a:t>
            </a:r>
            <a:endParaRPr lang="zh-CN" altLang="en-US" sz="1400" dirty="0">
              <a:solidFill>
                <a:schemeClr val="tx1">
                  <a:lumMod val="65000"/>
                  <a:lumOff val="35000"/>
                </a:schemeClr>
              </a:solidFill>
              <a:latin typeface="+mn-ea"/>
            </a:endParaRPr>
          </a:p>
        </p:txBody>
      </p:sp>
      <p:sp>
        <p:nvSpPr>
          <p:cNvPr id="49" name="矩形 48"/>
          <p:cNvSpPr/>
          <p:nvPr/>
        </p:nvSpPr>
        <p:spPr>
          <a:xfrm>
            <a:off x="2670976" y="2320544"/>
            <a:ext cx="6213766" cy="328936"/>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400" dirty="0" smtClean="0">
                <a:solidFill>
                  <a:schemeClr val="tx1">
                    <a:lumMod val="65000"/>
                    <a:lumOff val="35000"/>
                  </a:schemeClr>
                </a:solidFill>
                <a:latin typeface="+mn-ea"/>
              </a:rPr>
              <a:t>一些空格和大括号</a:t>
            </a:r>
            <a:r>
              <a:rPr lang="en-US" altLang="zh-CN" sz="1400" dirty="0" smtClean="0">
                <a:solidFill>
                  <a:schemeClr val="tx1">
                    <a:lumMod val="65000"/>
                    <a:lumOff val="35000"/>
                  </a:schemeClr>
                </a:solidFill>
                <a:latin typeface="+mn-ea"/>
              </a:rPr>
              <a:t>/</a:t>
            </a:r>
            <a:r>
              <a:rPr lang="zh-CN" altLang="en-US" sz="1400" dirty="0" smtClean="0">
                <a:solidFill>
                  <a:schemeClr val="tx1">
                    <a:lumMod val="65000"/>
                    <a:lumOff val="35000"/>
                  </a:schemeClr>
                </a:solidFill>
                <a:latin typeface="+mn-ea"/>
              </a:rPr>
              <a:t>小括号的使用问题</a:t>
            </a:r>
            <a:endParaRPr lang="zh-CN" altLang="en-US" sz="1400" dirty="0">
              <a:solidFill>
                <a:schemeClr val="tx1">
                  <a:lumMod val="65000"/>
                  <a:lumOff val="35000"/>
                </a:schemeClr>
              </a:solidFill>
              <a:latin typeface="+mn-ea"/>
            </a:endParaRPr>
          </a:p>
        </p:txBody>
      </p:sp>
      <p:sp>
        <p:nvSpPr>
          <p:cNvPr id="50" name="矩形 49"/>
          <p:cNvSpPr/>
          <p:nvPr/>
        </p:nvSpPr>
        <p:spPr>
          <a:xfrm>
            <a:off x="2670976" y="3087426"/>
            <a:ext cx="6213766" cy="35086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400" dirty="0" smtClean="0">
                <a:solidFill>
                  <a:schemeClr val="tx1">
                    <a:lumMod val="65000"/>
                    <a:lumOff val="35000"/>
                  </a:schemeClr>
                </a:solidFill>
                <a:latin typeface="+mn-ea"/>
              </a:rPr>
              <a:t>面向对象编程的规约：约束一些对象之前的使用规范。</a:t>
            </a:r>
            <a:endParaRPr lang="zh-CN" altLang="en-US" sz="1400" dirty="0">
              <a:solidFill>
                <a:schemeClr val="tx1">
                  <a:lumMod val="65000"/>
                  <a:lumOff val="35000"/>
                </a:schemeClr>
              </a:solidFill>
              <a:latin typeface="+mn-ea"/>
            </a:endParaRPr>
          </a:p>
        </p:txBody>
      </p:sp>
      <p:sp>
        <p:nvSpPr>
          <p:cNvPr id="51" name="任意多边形 15"/>
          <p:cNvSpPr/>
          <p:nvPr/>
        </p:nvSpPr>
        <p:spPr bwMode="auto">
          <a:xfrm>
            <a:off x="782329" y="3793451"/>
            <a:ext cx="1601788" cy="432610"/>
          </a:xfrm>
          <a:custGeom>
            <a:avLst/>
            <a:gdLst>
              <a:gd name="connsiteX0" fmla="*/ 0 w 1602178"/>
              <a:gd name="connsiteY0" fmla="*/ 0 h 640871"/>
              <a:gd name="connsiteX1" fmla="*/ 1281743 w 1602178"/>
              <a:gd name="connsiteY1" fmla="*/ 0 h 640871"/>
              <a:gd name="connsiteX2" fmla="*/ 1602178 w 1602178"/>
              <a:gd name="connsiteY2" fmla="*/ 320436 h 640871"/>
              <a:gd name="connsiteX3" fmla="*/ 1281743 w 1602178"/>
              <a:gd name="connsiteY3" fmla="*/ 640871 h 640871"/>
              <a:gd name="connsiteX4" fmla="*/ 0 w 1602178"/>
              <a:gd name="connsiteY4" fmla="*/ 640871 h 640871"/>
              <a:gd name="connsiteX5" fmla="*/ 320436 w 1602178"/>
              <a:gd name="connsiteY5" fmla="*/ 320436 h 640871"/>
              <a:gd name="connsiteX6" fmla="*/ 0 w 1602178"/>
              <a:gd name="connsiteY6" fmla="*/ 0 h 640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02178" h="640871">
                <a:moveTo>
                  <a:pt x="0" y="0"/>
                </a:moveTo>
                <a:lnTo>
                  <a:pt x="1281743" y="0"/>
                </a:lnTo>
                <a:lnTo>
                  <a:pt x="1602178" y="320436"/>
                </a:lnTo>
                <a:lnTo>
                  <a:pt x="1281743" y="640871"/>
                </a:lnTo>
                <a:lnTo>
                  <a:pt x="0" y="640871"/>
                </a:lnTo>
                <a:lnTo>
                  <a:pt x="320436" y="320436"/>
                </a:lnTo>
                <a:lnTo>
                  <a:pt x="0" y="0"/>
                </a:lnTo>
                <a:close/>
              </a:path>
            </a:pathLst>
          </a:custGeom>
          <a:solidFill>
            <a:schemeClr val="accent3"/>
          </a:solid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txBody>
          <a:bodyPr lIns="330596" tIns="5080" rIns="320435" bIns="5080" spcCol="1270" anchor="ctr"/>
          <a:lstStyle/>
          <a:p>
            <a:pPr algn="ctr" defTabSz="355600">
              <a:lnSpc>
                <a:spcPct val="90000"/>
              </a:lnSpc>
              <a:spcAft>
                <a:spcPct val="35000"/>
              </a:spcAft>
              <a:defRPr/>
            </a:pPr>
            <a:r>
              <a:rPr lang="zh-CN" altLang="en-US" dirty="0">
                <a:solidFill>
                  <a:schemeClr val="bg1"/>
                </a:solidFill>
              </a:rPr>
              <a:t>集合处理</a:t>
            </a:r>
            <a:endParaRPr lang="en-US" altLang="zh-CN" sz="2400" dirty="0">
              <a:solidFill>
                <a:schemeClr val="bg1"/>
              </a:solidFill>
            </a:endParaRPr>
          </a:p>
        </p:txBody>
      </p:sp>
      <p:sp>
        <p:nvSpPr>
          <p:cNvPr id="52" name="任意多边形 16"/>
          <p:cNvSpPr/>
          <p:nvPr/>
        </p:nvSpPr>
        <p:spPr bwMode="auto">
          <a:xfrm>
            <a:off x="782329" y="4518259"/>
            <a:ext cx="1601788" cy="394762"/>
          </a:xfrm>
          <a:custGeom>
            <a:avLst/>
            <a:gdLst>
              <a:gd name="connsiteX0" fmla="*/ 0 w 1602178"/>
              <a:gd name="connsiteY0" fmla="*/ 0 h 640871"/>
              <a:gd name="connsiteX1" fmla="*/ 1281743 w 1602178"/>
              <a:gd name="connsiteY1" fmla="*/ 0 h 640871"/>
              <a:gd name="connsiteX2" fmla="*/ 1602178 w 1602178"/>
              <a:gd name="connsiteY2" fmla="*/ 320436 h 640871"/>
              <a:gd name="connsiteX3" fmla="*/ 1281743 w 1602178"/>
              <a:gd name="connsiteY3" fmla="*/ 640871 h 640871"/>
              <a:gd name="connsiteX4" fmla="*/ 0 w 1602178"/>
              <a:gd name="connsiteY4" fmla="*/ 640871 h 640871"/>
              <a:gd name="connsiteX5" fmla="*/ 320436 w 1602178"/>
              <a:gd name="connsiteY5" fmla="*/ 320436 h 640871"/>
              <a:gd name="connsiteX6" fmla="*/ 0 w 1602178"/>
              <a:gd name="connsiteY6" fmla="*/ 0 h 640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02178" h="640871">
                <a:moveTo>
                  <a:pt x="0" y="0"/>
                </a:moveTo>
                <a:lnTo>
                  <a:pt x="1281743" y="0"/>
                </a:lnTo>
                <a:lnTo>
                  <a:pt x="1602178" y="320436"/>
                </a:lnTo>
                <a:lnTo>
                  <a:pt x="1281743" y="640871"/>
                </a:lnTo>
                <a:lnTo>
                  <a:pt x="0" y="640871"/>
                </a:lnTo>
                <a:lnTo>
                  <a:pt x="320436" y="320436"/>
                </a:lnTo>
                <a:lnTo>
                  <a:pt x="0" y="0"/>
                </a:lnTo>
                <a:close/>
              </a:path>
            </a:pathLst>
          </a:custGeom>
          <a:solidFill>
            <a:schemeClr val="accent4"/>
          </a:solidFill>
          <a:ln>
            <a:noFill/>
          </a:ln>
        </p:spPr>
        <p:style>
          <a:lnRef idx="2">
            <a:scrgbClr r="0" g="0" b="0"/>
          </a:lnRef>
          <a:fillRef idx="1">
            <a:scrgbClr r="0" g="0" b="0"/>
          </a:fillRef>
          <a:effectRef idx="0">
            <a:schemeClr val="accent5">
              <a:hueOff val="0"/>
              <a:satOff val="0"/>
              <a:lumOff val="0"/>
              <a:alphaOff val="0"/>
            </a:schemeClr>
          </a:effectRef>
          <a:fontRef idx="minor">
            <a:schemeClr val="lt1"/>
          </a:fontRef>
        </p:style>
        <p:txBody>
          <a:bodyPr lIns="330596" tIns="5080" rIns="320435" bIns="5080" spcCol="1270" anchor="ctr"/>
          <a:lstStyle/>
          <a:p>
            <a:pPr algn="ctr" defTabSz="355600">
              <a:lnSpc>
                <a:spcPct val="90000"/>
              </a:lnSpc>
              <a:spcAft>
                <a:spcPct val="35000"/>
              </a:spcAft>
              <a:defRPr/>
            </a:pPr>
            <a:r>
              <a:rPr lang="zh-CN" altLang="en-US" sz="1600" b="1" dirty="0" smtClean="0">
                <a:solidFill>
                  <a:schemeClr val="bg1"/>
                </a:solidFill>
              </a:rPr>
              <a:t>并发处理</a:t>
            </a:r>
            <a:endParaRPr lang="en-US" sz="2400" b="1" dirty="0">
              <a:solidFill>
                <a:schemeClr val="bg1"/>
              </a:solidFill>
            </a:endParaRPr>
          </a:p>
        </p:txBody>
      </p:sp>
      <p:sp>
        <p:nvSpPr>
          <p:cNvPr id="53" name="矩形 52"/>
          <p:cNvSpPr/>
          <p:nvPr/>
        </p:nvSpPr>
        <p:spPr>
          <a:xfrm>
            <a:off x="2670976" y="3833035"/>
            <a:ext cx="6213766" cy="328936"/>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en-US" altLang="zh-CN" sz="1400" dirty="0" smtClean="0">
                <a:solidFill>
                  <a:schemeClr val="tx1">
                    <a:lumMod val="65000"/>
                    <a:lumOff val="35000"/>
                  </a:schemeClr>
                </a:solidFill>
                <a:latin typeface="+mn-ea"/>
              </a:rPr>
              <a:t>List</a:t>
            </a:r>
            <a:r>
              <a:rPr lang="zh-CN" altLang="en-US" sz="1400" dirty="0" smtClean="0">
                <a:solidFill>
                  <a:schemeClr val="tx1">
                    <a:lumMod val="65000"/>
                    <a:lumOff val="35000"/>
                  </a:schemeClr>
                </a:solidFill>
                <a:latin typeface="+mn-ea"/>
              </a:rPr>
              <a:t>、</a:t>
            </a:r>
            <a:r>
              <a:rPr lang="en-US" altLang="zh-CN" sz="1400" dirty="0" smtClean="0">
                <a:solidFill>
                  <a:schemeClr val="tx1">
                    <a:lumMod val="65000"/>
                    <a:lumOff val="35000"/>
                  </a:schemeClr>
                </a:solidFill>
                <a:latin typeface="+mn-ea"/>
              </a:rPr>
              <a:t>Map</a:t>
            </a:r>
            <a:r>
              <a:rPr lang="zh-CN" altLang="en-US" sz="1400" dirty="0" smtClean="0">
                <a:solidFill>
                  <a:schemeClr val="tx1">
                    <a:lumMod val="65000"/>
                    <a:lumOff val="35000"/>
                  </a:schemeClr>
                </a:solidFill>
                <a:latin typeface="+mn-ea"/>
              </a:rPr>
              <a:t>增删改查</a:t>
            </a:r>
            <a:endParaRPr lang="zh-CN" altLang="en-US" sz="1400" dirty="0">
              <a:solidFill>
                <a:schemeClr val="tx1">
                  <a:lumMod val="65000"/>
                  <a:lumOff val="35000"/>
                </a:schemeClr>
              </a:solidFill>
              <a:latin typeface="+mn-ea"/>
            </a:endParaRPr>
          </a:p>
        </p:txBody>
      </p:sp>
      <p:sp>
        <p:nvSpPr>
          <p:cNvPr id="54" name="矩形 53"/>
          <p:cNvSpPr/>
          <p:nvPr/>
        </p:nvSpPr>
        <p:spPr>
          <a:xfrm>
            <a:off x="2670976" y="4518259"/>
            <a:ext cx="6213766" cy="35086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400" dirty="0" smtClean="0">
                <a:solidFill>
                  <a:schemeClr val="tx1">
                    <a:lumMod val="65000"/>
                    <a:lumOff val="35000"/>
                  </a:schemeClr>
                </a:solidFill>
                <a:latin typeface="+mn-ea"/>
              </a:rPr>
              <a:t>线程以及线程池的使用，目前很少用到</a:t>
            </a:r>
            <a:endParaRPr lang="zh-CN" altLang="en-US" sz="1400" dirty="0">
              <a:solidFill>
                <a:schemeClr val="tx1">
                  <a:lumMod val="65000"/>
                  <a:lumOff val="35000"/>
                </a:schemeClr>
              </a:solidFill>
              <a:latin typeface="+mn-ea"/>
            </a:endParaRPr>
          </a:p>
        </p:txBody>
      </p:sp>
      <p:sp>
        <p:nvSpPr>
          <p:cNvPr id="55" name="任意多边形 15"/>
          <p:cNvSpPr/>
          <p:nvPr/>
        </p:nvSpPr>
        <p:spPr bwMode="auto">
          <a:xfrm>
            <a:off x="713386" y="5340893"/>
            <a:ext cx="1601788" cy="432610"/>
          </a:xfrm>
          <a:custGeom>
            <a:avLst/>
            <a:gdLst>
              <a:gd name="connsiteX0" fmla="*/ 0 w 1602178"/>
              <a:gd name="connsiteY0" fmla="*/ 0 h 640871"/>
              <a:gd name="connsiteX1" fmla="*/ 1281743 w 1602178"/>
              <a:gd name="connsiteY1" fmla="*/ 0 h 640871"/>
              <a:gd name="connsiteX2" fmla="*/ 1602178 w 1602178"/>
              <a:gd name="connsiteY2" fmla="*/ 320436 h 640871"/>
              <a:gd name="connsiteX3" fmla="*/ 1281743 w 1602178"/>
              <a:gd name="connsiteY3" fmla="*/ 640871 h 640871"/>
              <a:gd name="connsiteX4" fmla="*/ 0 w 1602178"/>
              <a:gd name="connsiteY4" fmla="*/ 640871 h 640871"/>
              <a:gd name="connsiteX5" fmla="*/ 320436 w 1602178"/>
              <a:gd name="connsiteY5" fmla="*/ 320436 h 640871"/>
              <a:gd name="connsiteX6" fmla="*/ 0 w 1602178"/>
              <a:gd name="connsiteY6" fmla="*/ 0 h 640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02178" h="640871">
                <a:moveTo>
                  <a:pt x="0" y="0"/>
                </a:moveTo>
                <a:lnTo>
                  <a:pt x="1281743" y="0"/>
                </a:lnTo>
                <a:lnTo>
                  <a:pt x="1602178" y="320436"/>
                </a:lnTo>
                <a:lnTo>
                  <a:pt x="1281743" y="640871"/>
                </a:lnTo>
                <a:lnTo>
                  <a:pt x="0" y="640871"/>
                </a:lnTo>
                <a:lnTo>
                  <a:pt x="320436" y="320436"/>
                </a:lnTo>
                <a:lnTo>
                  <a:pt x="0" y="0"/>
                </a:lnTo>
                <a:close/>
              </a:path>
            </a:pathLst>
          </a:custGeom>
          <a:solidFill>
            <a:schemeClr val="accent3"/>
          </a:solid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txBody>
          <a:bodyPr lIns="330596" tIns="5080" rIns="320435" bIns="5080" spcCol="1270" anchor="ctr"/>
          <a:lstStyle/>
          <a:p>
            <a:pPr algn="ctr" defTabSz="355600">
              <a:lnSpc>
                <a:spcPct val="90000"/>
              </a:lnSpc>
              <a:spcAft>
                <a:spcPct val="35000"/>
              </a:spcAft>
              <a:defRPr/>
            </a:pPr>
            <a:r>
              <a:rPr lang="zh-CN" altLang="en-US" dirty="0" smtClean="0">
                <a:solidFill>
                  <a:schemeClr val="bg1"/>
                </a:solidFill>
              </a:rPr>
              <a:t>控制语句</a:t>
            </a:r>
            <a:endParaRPr lang="en-US" altLang="zh-CN" sz="2400" dirty="0">
              <a:solidFill>
                <a:schemeClr val="bg1"/>
              </a:solidFill>
            </a:endParaRPr>
          </a:p>
        </p:txBody>
      </p:sp>
      <p:sp>
        <p:nvSpPr>
          <p:cNvPr id="56" name="矩形 55"/>
          <p:cNvSpPr/>
          <p:nvPr/>
        </p:nvSpPr>
        <p:spPr>
          <a:xfrm>
            <a:off x="2602033" y="5380477"/>
            <a:ext cx="6213766" cy="328936"/>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en-US" altLang="zh-CN" sz="1400" dirty="0" smtClean="0">
                <a:solidFill>
                  <a:schemeClr val="tx1">
                    <a:lumMod val="65000"/>
                    <a:lumOff val="35000"/>
                  </a:schemeClr>
                </a:solidFill>
                <a:latin typeface="+mn-ea"/>
              </a:rPr>
              <a:t>If-else</a:t>
            </a:r>
            <a:r>
              <a:rPr lang="zh-CN" altLang="en-US" sz="1400" dirty="0" smtClean="0">
                <a:solidFill>
                  <a:schemeClr val="tx1">
                    <a:lumMod val="65000"/>
                    <a:lumOff val="35000"/>
                  </a:schemeClr>
                </a:solidFill>
                <a:latin typeface="+mn-ea"/>
              </a:rPr>
              <a:t>、</a:t>
            </a:r>
            <a:r>
              <a:rPr lang="en-US" altLang="zh-CN" sz="1400" dirty="0" smtClean="0">
                <a:solidFill>
                  <a:schemeClr val="tx1">
                    <a:lumMod val="65000"/>
                    <a:lumOff val="35000"/>
                  </a:schemeClr>
                </a:solidFill>
                <a:latin typeface="+mn-ea"/>
              </a:rPr>
              <a:t>switch-case</a:t>
            </a:r>
            <a:r>
              <a:rPr lang="zh-CN" altLang="en-US" sz="1400" dirty="0" smtClean="0">
                <a:solidFill>
                  <a:schemeClr val="tx1">
                    <a:lumMod val="65000"/>
                    <a:lumOff val="35000"/>
                  </a:schemeClr>
                </a:solidFill>
                <a:latin typeface="+mn-ea"/>
              </a:rPr>
              <a:t>、</a:t>
            </a:r>
            <a:r>
              <a:rPr lang="en-US" altLang="zh-CN" sz="1400" dirty="0" smtClean="0">
                <a:solidFill>
                  <a:schemeClr val="tx1">
                    <a:lumMod val="65000"/>
                    <a:lumOff val="35000"/>
                  </a:schemeClr>
                </a:solidFill>
                <a:latin typeface="+mn-ea"/>
              </a:rPr>
              <a:t>while</a:t>
            </a:r>
            <a:r>
              <a:rPr lang="zh-CN" altLang="en-US" sz="1400" dirty="0" smtClean="0">
                <a:solidFill>
                  <a:schemeClr val="tx1">
                    <a:lumMod val="65000"/>
                    <a:lumOff val="35000"/>
                  </a:schemeClr>
                </a:solidFill>
                <a:latin typeface="+mn-ea"/>
              </a:rPr>
              <a:t>、</a:t>
            </a:r>
            <a:r>
              <a:rPr lang="en-US" altLang="zh-CN" sz="1400" dirty="0" smtClean="0">
                <a:solidFill>
                  <a:schemeClr val="tx1">
                    <a:lumMod val="65000"/>
                    <a:lumOff val="35000"/>
                  </a:schemeClr>
                </a:solidFill>
                <a:latin typeface="+mn-ea"/>
              </a:rPr>
              <a:t>for</a:t>
            </a:r>
            <a:r>
              <a:rPr lang="zh-CN" altLang="en-US" sz="1400" dirty="0" smtClean="0">
                <a:solidFill>
                  <a:schemeClr val="tx1">
                    <a:lumMod val="65000"/>
                    <a:lumOff val="35000"/>
                  </a:schemeClr>
                </a:solidFill>
                <a:latin typeface="+mn-ea"/>
              </a:rPr>
              <a:t>、</a:t>
            </a:r>
            <a:r>
              <a:rPr lang="en-US" altLang="zh-CN" sz="1400" dirty="0" smtClean="0">
                <a:solidFill>
                  <a:schemeClr val="tx1">
                    <a:lumMod val="65000"/>
                    <a:lumOff val="35000"/>
                  </a:schemeClr>
                </a:solidFill>
                <a:latin typeface="+mn-ea"/>
              </a:rPr>
              <a:t>for-each</a:t>
            </a:r>
            <a:endParaRPr lang="zh-CN" altLang="en-US" sz="1400" dirty="0">
              <a:solidFill>
                <a:schemeClr val="tx1">
                  <a:lumMod val="65000"/>
                  <a:lumOff val="35000"/>
                </a:schemeClr>
              </a:solidFill>
              <a:latin typeface="+mn-ea"/>
            </a:endParaRPr>
          </a:p>
        </p:txBody>
      </p:sp>
    </p:spTree>
  </p:cSld>
  <p:clrMapOvr>
    <a:masterClrMapping/>
  </p:clrMapOvr>
  <mc:AlternateContent xmlns:mc="http://schemas.openxmlformats.org/markup-compatibility/2006">
    <mc:Choice xmlns:p14="http://schemas.microsoft.com/office/powerpoint/2010/main" Requires="p14">
      <p:transition p14:dur="0" advClick="0" advTm="4000"/>
    </mc:Choice>
    <mc:Fallback>
      <p:transition advClick="0" advTm="400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 15"/>
          <p:cNvGrpSpPr/>
          <p:nvPr/>
        </p:nvGrpSpPr>
        <p:grpSpPr>
          <a:xfrm>
            <a:off x="2" y="6212532"/>
            <a:ext cx="12191998" cy="377411"/>
            <a:chOff x="2" y="6212532"/>
            <a:chExt cx="12191998" cy="377411"/>
          </a:xfrm>
        </p:grpSpPr>
        <p:sp>
          <p:nvSpPr>
            <p:cNvPr id="17" name="文本框 16"/>
            <p:cNvSpPr txBox="1"/>
            <p:nvPr/>
          </p:nvSpPr>
          <p:spPr>
            <a:xfrm>
              <a:off x="10229856" y="6212532"/>
              <a:ext cx="1348446" cy="377411"/>
            </a:xfrm>
            <a:prstGeom prst="rect">
              <a:avLst/>
            </a:prstGeom>
            <a:noFill/>
          </p:spPr>
          <p:txBody>
            <a:bodyPr wrap="none" rtlCol="0">
              <a:spAutoFit/>
            </a:bodyPr>
            <a:lstStyle>
              <a:defPPr>
                <a:defRPr lang="zh-CN"/>
              </a:defPPr>
              <a:lvl1pPr algn="ctr">
                <a:lnSpc>
                  <a:spcPct val="150000"/>
                </a:lnSpc>
                <a:defRPr>
                  <a:solidFill>
                    <a:schemeClr val="accent1"/>
                  </a:solidFill>
                  <a:latin typeface="微软雅黑" panose="020B0503020204020204" pitchFamily="34" charset="-122"/>
                  <a:ea typeface="微软雅黑" panose="020B0503020204020204" pitchFamily="34" charset="-122"/>
                </a:defRPr>
              </a:lvl1pPr>
            </a:lstStyle>
            <a:p>
              <a:pPr algn="l"/>
              <a:r>
                <a:rPr lang="zh-CN" altLang="en-US" sz="1400" dirty="0" smtClean="0">
                  <a:solidFill>
                    <a:srgbClr val="C00000"/>
                  </a:solidFill>
                </a:rPr>
                <a:t>诚信</a:t>
              </a:r>
              <a:r>
                <a:rPr lang="en-US" altLang="zh-CN" sz="1400" dirty="0" smtClean="0">
                  <a:solidFill>
                    <a:srgbClr val="C00000"/>
                  </a:solidFill>
                </a:rPr>
                <a:t>·</a:t>
              </a:r>
              <a:r>
                <a:rPr lang="zh-CN" altLang="en-US" sz="1400" dirty="0" smtClean="0">
                  <a:solidFill>
                    <a:srgbClr val="C00000"/>
                  </a:solidFill>
                </a:rPr>
                <a:t>坚毅</a:t>
              </a:r>
              <a:r>
                <a:rPr lang="en-US" altLang="zh-CN" sz="1400" dirty="0" smtClean="0">
                  <a:solidFill>
                    <a:srgbClr val="C00000"/>
                  </a:solidFill>
                </a:rPr>
                <a:t>·</a:t>
              </a:r>
              <a:r>
                <a:rPr lang="zh-CN" altLang="en-US" sz="1400" dirty="0" smtClean="0">
                  <a:solidFill>
                    <a:srgbClr val="C00000"/>
                  </a:solidFill>
                </a:rPr>
                <a:t>创新</a:t>
              </a:r>
              <a:endParaRPr lang="zh-CN" altLang="en-US" sz="1400" dirty="0">
                <a:solidFill>
                  <a:srgbClr val="C00000"/>
                </a:solidFill>
              </a:endParaRPr>
            </a:p>
          </p:txBody>
        </p:sp>
        <p:cxnSp>
          <p:nvCxnSpPr>
            <p:cNvPr id="18" name="直线连接符 17"/>
            <p:cNvCxnSpPr/>
            <p:nvPr/>
          </p:nvCxnSpPr>
          <p:spPr>
            <a:xfrm flipH="1" flipV="1">
              <a:off x="2" y="6428144"/>
              <a:ext cx="10172698" cy="10036"/>
            </a:xfrm>
            <a:prstGeom prst="line">
              <a:avLst/>
            </a:prstGeom>
            <a:ln w="190500">
              <a:solidFill>
                <a:srgbClr val="C61127"/>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flipH="1">
              <a:off x="11583152" y="6432650"/>
              <a:ext cx="608848" cy="0"/>
            </a:xfrm>
            <a:prstGeom prst="line">
              <a:avLst/>
            </a:prstGeom>
            <a:ln w="190500">
              <a:solidFill>
                <a:srgbClr val="C61127"/>
              </a:solidFill>
            </a:ln>
          </p:spPr>
          <p:style>
            <a:lnRef idx="1">
              <a:schemeClr val="accent1"/>
            </a:lnRef>
            <a:fillRef idx="0">
              <a:schemeClr val="accent1"/>
            </a:fillRef>
            <a:effectRef idx="0">
              <a:schemeClr val="accent1"/>
            </a:effectRef>
            <a:fontRef idx="minor">
              <a:schemeClr val="tx1"/>
            </a:fontRef>
          </p:style>
        </p:cxnSp>
      </p:grpSp>
      <p:sp>
        <p:nvSpPr>
          <p:cNvPr id="21" name="自由: 形状 32"/>
          <p:cNvSpPr/>
          <p:nvPr/>
        </p:nvSpPr>
        <p:spPr>
          <a:xfrm rot="16200000">
            <a:off x="98246" y="239098"/>
            <a:ext cx="558527" cy="755019"/>
          </a:xfrm>
          <a:custGeom>
            <a:avLst/>
            <a:gdLst>
              <a:gd name="connsiteX0" fmla="*/ 558527 w 558527"/>
              <a:gd name="connsiteY0" fmla="*/ 0 h 755019"/>
              <a:gd name="connsiteX1" fmla="*/ 558527 w 558527"/>
              <a:gd name="connsiteY1" fmla="*/ 525460 h 755019"/>
              <a:gd name="connsiteX2" fmla="*/ 279263 w 558527"/>
              <a:gd name="connsiteY2" fmla="*/ 755019 h 755019"/>
              <a:gd name="connsiteX3" fmla="*/ 0 w 558527"/>
              <a:gd name="connsiteY3" fmla="*/ 525460 h 755019"/>
              <a:gd name="connsiteX4" fmla="*/ 0 w 558527"/>
              <a:gd name="connsiteY4" fmla="*/ 0 h 755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755019">
                <a:moveTo>
                  <a:pt x="558527" y="0"/>
                </a:moveTo>
                <a:lnTo>
                  <a:pt x="558527" y="525460"/>
                </a:lnTo>
                <a:lnTo>
                  <a:pt x="279263" y="755019"/>
                </a:lnTo>
                <a:lnTo>
                  <a:pt x="0" y="525460"/>
                </a:lnTo>
                <a:lnTo>
                  <a:pt x="0" y="0"/>
                </a:lnTo>
                <a:close/>
              </a:path>
            </a:pathLst>
          </a:custGeom>
          <a:solidFill>
            <a:srgbClr val="1C2C4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sz="3600">
              <a:solidFill>
                <a:prstClr val="white"/>
              </a:solidFill>
              <a:latin typeface="微软雅黑" panose="020B0503020204020204" pitchFamily="34" charset="-122"/>
              <a:ea typeface="微软雅黑" panose="020B0503020204020204" pitchFamily="34" charset="-122"/>
            </a:endParaRPr>
          </a:p>
        </p:txBody>
      </p:sp>
      <p:sp>
        <p:nvSpPr>
          <p:cNvPr id="22" name="自由: 形状 31"/>
          <p:cNvSpPr/>
          <p:nvPr/>
        </p:nvSpPr>
        <p:spPr>
          <a:xfrm rot="16200000">
            <a:off x="4766" y="332578"/>
            <a:ext cx="558527" cy="568058"/>
          </a:xfrm>
          <a:custGeom>
            <a:avLst/>
            <a:gdLst>
              <a:gd name="connsiteX0" fmla="*/ 558527 w 558527"/>
              <a:gd name="connsiteY0" fmla="*/ 0 h 568058"/>
              <a:gd name="connsiteX1" fmla="*/ 558527 w 558527"/>
              <a:gd name="connsiteY1" fmla="*/ 338499 h 568058"/>
              <a:gd name="connsiteX2" fmla="*/ 279263 w 558527"/>
              <a:gd name="connsiteY2" fmla="*/ 568058 h 568058"/>
              <a:gd name="connsiteX3" fmla="*/ 0 w 558527"/>
              <a:gd name="connsiteY3" fmla="*/ 338499 h 568058"/>
              <a:gd name="connsiteX4" fmla="*/ 0 w 558527"/>
              <a:gd name="connsiteY4" fmla="*/ 0 h 568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568058">
                <a:moveTo>
                  <a:pt x="558527" y="0"/>
                </a:moveTo>
                <a:lnTo>
                  <a:pt x="558527" y="338499"/>
                </a:lnTo>
                <a:lnTo>
                  <a:pt x="279263" y="568058"/>
                </a:lnTo>
                <a:lnTo>
                  <a:pt x="0" y="338499"/>
                </a:lnTo>
                <a:lnTo>
                  <a:pt x="0" y="0"/>
                </a:lnTo>
                <a:close/>
              </a:path>
            </a:pathLst>
          </a:custGeom>
          <a:pattFill prst="pct70">
            <a:fgClr>
              <a:srgbClr val="C61027"/>
            </a:fgClr>
            <a:bgClr>
              <a:srgbClr val="E76278"/>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solidFill>
                <a:prstClr val="white"/>
              </a:solidFill>
            </a:endParaRPr>
          </a:p>
        </p:txBody>
      </p:sp>
      <p:sp>
        <p:nvSpPr>
          <p:cNvPr id="25" name="文本框 24"/>
          <p:cNvSpPr txBox="1"/>
          <p:nvPr/>
        </p:nvSpPr>
        <p:spPr>
          <a:xfrm>
            <a:off x="755020" y="385774"/>
            <a:ext cx="1415772" cy="461665"/>
          </a:xfrm>
          <a:prstGeom prst="rect">
            <a:avLst/>
          </a:prstGeom>
          <a:noFill/>
        </p:spPr>
        <p:txBody>
          <a:bodyPr wrap="none" rtlCol="0">
            <a:spAutoFit/>
          </a:bodyPr>
          <a:lstStyle/>
          <a:p>
            <a:r>
              <a:rPr lang="zh-CN" altLang="en-US" sz="2400" dirty="0"/>
              <a:t>编程规范</a:t>
            </a:r>
            <a:endParaRPr kumimoji="1" lang="zh-CN" altLang="en-US" sz="2400" dirty="0">
              <a:solidFill>
                <a:srgbClr val="1C2C44"/>
              </a:solidFill>
              <a:latin typeface="+mj-ea"/>
              <a:ea typeface="+mj-ea"/>
            </a:endParaRPr>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51983" y="1536123"/>
            <a:ext cx="6782747" cy="1438476"/>
          </a:xfrm>
          <a:prstGeom prst="rect">
            <a:avLst/>
          </a:prstGeom>
        </p:spPr>
      </p:pic>
      <p:sp>
        <p:nvSpPr>
          <p:cNvPr id="20" name="文本框 19"/>
          <p:cNvSpPr txBox="1"/>
          <p:nvPr/>
        </p:nvSpPr>
        <p:spPr>
          <a:xfrm>
            <a:off x="755020" y="955249"/>
            <a:ext cx="5900286" cy="368300"/>
          </a:xfrm>
          <a:prstGeom prst="rect">
            <a:avLst/>
          </a:prstGeom>
          <a:noFill/>
        </p:spPr>
        <p:txBody>
          <a:bodyPr wrap="square" rtlCol="0">
            <a:spAutoFit/>
          </a:bodyPr>
          <a:lstStyle/>
          <a:p>
            <a:r>
              <a:rPr lang="zh-CN" altLang="en-US" dirty="0" smtClean="0"/>
              <a:t>基本规范篇</a:t>
            </a:r>
            <a:endParaRPr lang="zh-CN" altLang="en-US" dirty="0"/>
          </a:p>
        </p:txBody>
      </p:sp>
      <p:pic>
        <p:nvPicPr>
          <p:cNvPr id="4" name="图片 3"/>
          <p:cNvPicPr>
            <a:picLocks noChangeAspect="1"/>
          </p:cNvPicPr>
          <p:nvPr/>
        </p:nvPicPr>
        <p:blipFill>
          <a:blip r:embed="rId2"/>
          <a:stretch>
            <a:fillRect/>
          </a:stretch>
        </p:blipFill>
        <p:spPr>
          <a:xfrm>
            <a:off x="2875915" y="3052445"/>
            <a:ext cx="2428875" cy="981075"/>
          </a:xfrm>
          <a:prstGeom prst="rect">
            <a:avLst/>
          </a:prstGeom>
        </p:spPr>
      </p:pic>
      <p:pic>
        <p:nvPicPr>
          <p:cNvPr id="6" name="图片 5"/>
          <p:cNvPicPr>
            <a:picLocks noChangeAspect="1"/>
          </p:cNvPicPr>
          <p:nvPr/>
        </p:nvPicPr>
        <p:blipFill>
          <a:blip r:embed="rId3"/>
          <a:stretch>
            <a:fillRect/>
          </a:stretch>
        </p:blipFill>
        <p:spPr>
          <a:xfrm>
            <a:off x="6230620" y="3052445"/>
            <a:ext cx="2319020" cy="911860"/>
          </a:xfrm>
          <a:prstGeom prst="rect">
            <a:avLst/>
          </a:prstGeom>
        </p:spPr>
      </p:pic>
      <p:pic>
        <p:nvPicPr>
          <p:cNvPr id="7" name="图片 6"/>
          <p:cNvPicPr>
            <a:picLocks noChangeAspect="1"/>
          </p:cNvPicPr>
          <p:nvPr/>
        </p:nvPicPr>
        <p:blipFill>
          <a:blip r:embed="rId4"/>
          <a:stretch>
            <a:fillRect/>
          </a:stretch>
        </p:blipFill>
        <p:spPr>
          <a:xfrm>
            <a:off x="6230620" y="4246245"/>
            <a:ext cx="5050155" cy="1456055"/>
          </a:xfrm>
          <a:prstGeom prst="rect">
            <a:avLst/>
          </a:prstGeom>
        </p:spPr>
      </p:pic>
      <p:pic>
        <p:nvPicPr>
          <p:cNvPr id="8" name="图片 7"/>
          <p:cNvPicPr>
            <a:picLocks noChangeAspect="1"/>
          </p:cNvPicPr>
          <p:nvPr/>
        </p:nvPicPr>
        <p:blipFill>
          <a:blip r:embed="rId5"/>
          <a:stretch>
            <a:fillRect/>
          </a:stretch>
        </p:blipFill>
        <p:spPr>
          <a:xfrm>
            <a:off x="266700" y="4246245"/>
            <a:ext cx="5038090" cy="1415415"/>
          </a:xfrm>
          <a:prstGeom prst="rect">
            <a:avLst/>
          </a:prstGeom>
        </p:spPr>
      </p:pic>
      <p:cxnSp>
        <p:nvCxnSpPr>
          <p:cNvPr id="9" name="直接连接符 8"/>
          <p:cNvCxnSpPr/>
          <p:nvPr/>
        </p:nvCxnSpPr>
        <p:spPr>
          <a:xfrm>
            <a:off x="5782310" y="3106420"/>
            <a:ext cx="0" cy="2685415"/>
          </a:xfrm>
          <a:prstGeom prst="line">
            <a:avLst/>
          </a:prstGeom>
        </p:spPr>
        <p:style>
          <a:lnRef idx="3">
            <a:schemeClr val="accent3"/>
          </a:lnRef>
          <a:fillRef idx="0">
            <a:schemeClr val="accent3"/>
          </a:fillRef>
          <a:effectRef idx="2">
            <a:schemeClr val="accent3"/>
          </a:effectRef>
          <a:fontRef idx="minor">
            <a:schemeClr val="tx1"/>
          </a:fontRef>
        </p:style>
      </p:cxnSp>
      <p:sp>
        <p:nvSpPr>
          <p:cNvPr id="10" name="文本框 9"/>
          <p:cNvSpPr txBox="1"/>
          <p:nvPr/>
        </p:nvSpPr>
        <p:spPr>
          <a:xfrm>
            <a:off x="1055370" y="3282950"/>
            <a:ext cx="756920" cy="368300"/>
          </a:xfrm>
          <a:prstGeom prst="rect">
            <a:avLst/>
          </a:prstGeom>
          <a:noFill/>
        </p:spPr>
        <p:txBody>
          <a:bodyPr wrap="square" rtlCol="0">
            <a:spAutoFit/>
          </a:bodyPr>
          <a:p>
            <a:r>
              <a:rPr lang="zh-CN" altLang="en-US"/>
              <a:t>反例</a:t>
            </a:r>
            <a:endParaRPr lang="zh-CN" altLang="en-US"/>
          </a:p>
        </p:txBody>
      </p:sp>
      <p:sp>
        <p:nvSpPr>
          <p:cNvPr id="11" name="文本框 10"/>
          <p:cNvSpPr txBox="1"/>
          <p:nvPr/>
        </p:nvSpPr>
        <p:spPr>
          <a:xfrm>
            <a:off x="9682480" y="3282950"/>
            <a:ext cx="924560" cy="368300"/>
          </a:xfrm>
          <a:prstGeom prst="rect">
            <a:avLst/>
          </a:prstGeom>
          <a:noFill/>
        </p:spPr>
        <p:txBody>
          <a:bodyPr wrap="square" rtlCol="0">
            <a:spAutoFit/>
          </a:bodyPr>
          <a:p>
            <a:r>
              <a:rPr lang="zh-CN" altLang="en-US"/>
              <a:t>正例</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Click="0" advTm="4000"/>
    </mc:Choice>
    <mc:Fallback>
      <p:transition advClick="0" advTm="400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 15"/>
          <p:cNvGrpSpPr/>
          <p:nvPr/>
        </p:nvGrpSpPr>
        <p:grpSpPr>
          <a:xfrm>
            <a:off x="2" y="6212532"/>
            <a:ext cx="12191998" cy="377411"/>
            <a:chOff x="2" y="6212532"/>
            <a:chExt cx="12191998" cy="377411"/>
          </a:xfrm>
        </p:grpSpPr>
        <p:sp>
          <p:nvSpPr>
            <p:cNvPr id="17" name="文本框 16"/>
            <p:cNvSpPr txBox="1"/>
            <p:nvPr/>
          </p:nvSpPr>
          <p:spPr>
            <a:xfrm>
              <a:off x="10229856" y="6212532"/>
              <a:ext cx="1348446" cy="377411"/>
            </a:xfrm>
            <a:prstGeom prst="rect">
              <a:avLst/>
            </a:prstGeom>
            <a:noFill/>
          </p:spPr>
          <p:txBody>
            <a:bodyPr wrap="none" rtlCol="0">
              <a:spAutoFit/>
            </a:bodyPr>
            <a:lstStyle>
              <a:defPPr>
                <a:defRPr lang="zh-CN"/>
              </a:defPPr>
              <a:lvl1pPr algn="ctr">
                <a:lnSpc>
                  <a:spcPct val="150000"/>
                </a:lnSpc>
                <a:defRPr>
                  <a:solidFill>
                    <a:schemeClr val="accent1"/>
                  </a:solidFill>
                  <a:latin typeface="微软雅黑" panose="020B0503020204020204" pitchFamily="34" charset="-122"/>
                  <a:ea typeface="微软雅黑" panose="020B0503020204020204" pitchFamily="34" charset="-122"/>
                </a:defRPr>
              </a:lvl1pPr>
            </a:lstStyle>
            <a:p>
              <a:pPr algn="l"/>
              <a:r>
                <a:rPr lang="zh-CN" altLang="en-US" sz="1400" dirty="0" smtClean="0">
                  <a:solidFill>
                    <a:srgbClr val="C00000"/>
                  </a:solidFill>
                </a:rPr>
                <a:t>诚信</a:t>
              </a:r>
              <a:r>
                <a:rPr lang="en-US" altLang="zh-CN" sz="1400" dirty="0" smtClean="0">
                  <a:solidFill>
                    <a:srgbClr val="C00000"/>
                  </a:solidFill>
                </a:rPr>
                <a:t>·</a:t>
              </a:r>
              <a:r>
                <a:rPr lang="zh-CN" altLang="en-US" sz="1400" dirty="0" smtClean="0">
                  <a:solidFill>
                    <a:srgbClr val="C00000"/>
                  </a:solidFill>
                </a:rPr>
                <a:t>坚毅</a:t>
              </a:r>
              <a:r>
                <a:rPr lang="en-US" altLang="zh-CN" sz="1400" dirty="0" smtClean="0">
                  <a:solidFill>
                    <a:srgbClr val="C00000"/>
                  </a:solidFill>
                </a:rPr>
                <a:t>·</a:t>
              </a:r>
              <a:r>
                <a:rPr lang="zh-CN" altLang="en-US" sz="1400" dirty="0" smtClean="0">
                  <a:solidFill>
                    <a:srgbClr val="C00000"/>
                  </a:solidFill>
                </a:rPr>
                <a:t>创新</a:t>
              </a:r>
              <a:endParaRPr lang="zh-CN" altLang="en-US" sz="1400" dirty="0">
                <a:solidFill>
                  <a:srgbClr val="C00000"/>
                </a:solidFill>
              </a:endParaRPr>
            </a:p>
          </p:txBody>
        </p:sp>
        <p:cxnSp>
          <p:nvCxnSpPr>
            <p:cNvPr id="18" name="直线连接符 17"/>
            <p:cNvCxnSpPr/>
            <p:nvPr/>
          </p:nvCxnSpPr>
          <p:spPr>
            <a:xfrm flipH="1" flipV="1">
              <a:off x="2" y="6428144"/>
              <a:ext cx="10172698" cy="10036"/>
            </a:xfrm>
            <a:prstGeom prst="line">
              <a:avLst/>
            </a:prstGeom>
            <a:ln w="190500">
              <a:solidFill>
                <a:srgbClr val="C61127"/>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flipH="1">
              <a:off x="11583152" y="6432650"/>
              <a:ext cx="608848" cy="0"/>
            </a:xfrm>
            <a:prstGeom prst="line">
              <a:avLst/>
            </a:prstGeom>
            <a:ln w="190500">
              <a:solidFill>
                <a:srgbClr val="C61127"/>
              </a:solidFill>
            </a:ln>
          </p:spPr>
          <p:style>
            <a:lnRef idx="1">
              <a:schemeClr val="accent1"/>
            </a:lnRef>
            <a:fillRef idx="0">
              <a:schemeClr val="accent1"/>
            </a:fillRef>
            <a:effectRef idx="0">
              <a:schemeClr val="accent1"/>
            </a:effectRef>
            <a:fontRef idx="minor">
              <a:schemeClr val="tx1"/>
            </a:fontRef>
          </p:style>
        </p:cxnSp>
      </p:grpSp>
      <p:sp>
        <p:nvSpPr>
          <p:cNvPr id="21" name="自由: 形状 32"/>
          <p:cNvSpPr/>
          <p:nvPr/>
        </p:nvSpPr>
        <p:spPr>
          <a:xfrm rot="16200000">
            <a:off x="98246" y="239098"/>
            <a:ext cx="558527" cy="755019"/>
          </a:xfrm>
          <a:custGeom>
            <a:avLst/>
            <a:gdLst>
              <a:gd name="connsiteX0" fmla="*/ 558527 w 558527"/>
              <a:gd name="connsiteY0" fmla="*/ 0 h 755019"/>
              <a:gd name="connsiteX1" fmla="*/ 558527 w 558527"/>
              <a:gd name="connsiteY1" fmla="*/ 525460 h 755019"/>
              <a:gd name="connsiteX2" fmla="*/ 279263 w 558527"/>
              <a:gd name="connsiteY2" fmla="*/ 755019 h 755019"/>
              <a:gd name="connsiteX3" fmla="*/ 0 w 558527"/>
              <a:gd name="connsiteY3" fmla="*/ 525460 h 755019"/>
              <a:gd name="connsiteX4" fmla="*/ 0 w 558527"/>
              <a:gd name="connsiteY4" fmla="*/ 0 h 755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755019">
                <a:moveTo>
                  <a:pt x="558527" y="0"/>
                </a:moveTo>
                <a:lnTo>
                  <a:pt x="558527" y="525460"/>
                </a:lnTo>
                <a:lnTo>
                  <a:pt x="279263" y="755019"/>
                </a:lnTo>
                <a:lnTo>
                  <a:pt x="0" y="525460"/>
                </a:lnTo>
                <a:lnTo>
                  <a:pt x="0" y="0"/>
                </a:lnTo>
                <a:close/>
              </a:path>
            </a:pathLst>
          </a:custGeom>
          <a:solidFill>
            <a:srgbClr val="1C2C4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sz="3600">
              <a:solidFill>
                <a:prstClr val="white"/>
              </a:solidFill>
              <a:latin typeface="微软雅黑" panose="020B0503020204020204" pitchFamily="34" charset="-122"/>
              <a:ea typeface="微软雅黑" panose="020B0503020204020204" pitchFamily="34" charset="-122"/>
            </a:endParaRPr>
          </a:p>
        </p:txBody>
      </p:sp>
      <p:sp>
        <p:nvSpPr>
          <p:cNvPr id="22" name="自由: 形状 31"/>
          <p:cNvSpPr/>
          <p:nvPr/>
        </p:nvSpPr>
        <p:spPr>
          <a:xfrm rot="16200000">
            <a:off x="4766" y="332578"/>
            <a:ext cx="558527" cy="568058"/>
          </a:xfrm>
          <a:custGeom>
            <a:avLst/>
            <a:gdLst>
              <a:gd name="connsiteX0" fmla="*/ 558527 w 558527"/>
              <a:gd name="connsiteY0" fmla="*/ 0 h 568058"/>
              <a:gd name="connsiteX1" fmla="*/ 558527 w 558527"/>
              <a:gd name="connsiteY1" fmla="*/ 338499 h 568058"/>
              <a:gd name="connsiteX2" fmla="*/ 279263 w 558527"/>
              <a:gd name="connsiteY2" fmla="*/ 568058 h 568058"/>
              <a:gd name="connsiteX3" fmla="*/ 0 w 558527"/>
              <a:gd name="connsiteY3" fmla="*/ 338499 h 568058"/>
              <a:gd name="connsiteX4" fmla="*/ 0 w 558527"/>
              <a:gd name="connsiteY4" fmla="*/ 0 h 568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568058">
                <a:moveTo>
                  <a:pt x="558527" y="0"/>
                </a:moveTo>
                <a:lnTo>
                  <a:pt x="558527" y="338499"/>
                </a:lnTo>
                <a:lnTo>
                  <a:pt x="279263" y="568058"/>
                </a:lnTo>
                <a:lnTo>
                  <a:pt x="0" y="338499"/>
                </a:lnTo>
                <a:lnTo>
                  <a:pt x="0" y="0"/>
                </a:lnTo>
                <a:close/>
              </a:path>
            </a:pathLst>
          </a:custGeom>
          <a:pattFill prst="pct70">
            <a:fgClr>
              <a:srgbClr val="C61027"/>
            </a:fgClr>
            <a:bgClr>
              <a:srgbClr val="E76278"/>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solidFill>
                <a:prstClr val="white"/>
              </a:solidFill>
            </a:endParaRPr>
          </a:p>
        </p:txBody>
      </p:sp>
      <p:sp>
        <p:nvSpPr>
          <p:cNvPr id="25" name="文本框 24"/>
          <p:cNvSpPr txBox="1"/>
          <p:nvPr/>
        </p:nvSpPr>
        <p:spPr>
          <a:xfrm>
            <a:off x="755020" y="385774"/>
            <a:ext cx="1415772" cy="461665"/>
          </a:xfrm>
          <a:prstGeom prst="rect">
            <a:avLst/>
          </a:prstGeom>
          <a:noFill/>
        </p:spPr>
        <p:txBody>
          <a:bodyPr wrap="none" rtlCol="0">
            <a:spAutoFit/>
          </a:bodyPr>
          <a:lstStyle/>
          <a:p>
            <a:r>
              <a:rPr lang="zh-CN" altLang="en-US" sz="2400" dirty="0"/>
              <a:t>编程规范</a:t>
            </a:r>
            <a:endParaRPr kumimoji="1" lang="zh-CN" altLang="en-US" sz="2400" dirty="0">
              <a:solidFill>
                <a:srgbClr val="1C2C44"/>
              </a:solidFill>
              <a:latin typeface="+mj-ea"/>
              <a:ea typeface="+mj-ea"/>
            </a:endParaRPr>
          </a:p>
        </p:txBody>
      </p:sp>
      <p:pic>
        <p:nvPicPr>
          <p:cNvPr id="26" name="图片 2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55020" y="1297280"/>
            <a:ext cx="5772956" cy="876422"/>
          </a:xfrm>
          <a:prstGeom prst="rect">
            <a:avLst/>
          </a:prstGeom>
        </p:spPr>
      </p:pic>
      <p:pic>
        <p:nvPicPr>
          <p:cNvPr id="27" name="图片 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8325" y="2668905"/>
            <a:ext cx="4422140" cy="2957830"/>
          </a:xfrm>
          <a:prstGeom prst="rect">
            <a:avLst/>
          </a:prstGeom>
        </p:spPr>
      </p:pic>
      <p:pic>
        <p:nvPicPr>
          <p:cNvPr id="3" name="图片 2"/>
          <p:cNvPicPr>
            <a:picLocks noChangeAspect="1"/>
          </p:cNvPicPr>
          <p:nvPr/>
        </p:nvPicPr>
        <p:blipFill>
          <a:blip r:embed="rId3"/>
          <a:stretch>
            <a:fillRect/>
          </a:stretch>
        </p:blipFill>
        <p:spPr>
          <a:xfrm>
            <a:off x="6873240" y="2668905"/>
            <a:ext cx="4916805" cy="2958465"/>
          </a:xfrm>
          <a:prstGeom prst="rect">
            <a:avLst/>
          </a:prstGeom>
        </p:spPr>
      </p:pic>
      <p:cxnSp>
        <p:nvCxnSpPr>
          <p:cNvPr id="4" name="直接连接符 3"/>
          <p:cNvCxnSpPr/>
          <p:nvPr/>
        </p:nvCxnSpPr>
        <p:spPr>
          <a:xfrm>
            <a:off x="5887720" y="2492375"/>
            <a:ext cx="8890" cy="3134360"/>
          </a:xfrm>
          <a:prstGeom prst="line">
            <a:avLst/>
          </a:prstGeom>
        </p:spPr>
        <p:style>
          <a:lnRef idx="3">
            <a:schemeClr val="accent3"/>
          </a:lnRef>
          <a:fillRef idx="0">
            <a:schemeClr val="accent3"/>
          </a:fillRef>
          <a:effectRef idx="2">
            <a:schemeClr val="accent3"/>
          </a:effectRef>
          <a:fontRef idx="minor">
            <a:schemeClr val="tx1"/>
          </a:fontRef>
        </p:style>
      </p:cxnSp>
      <p:sp>
        <p:nvSpPr>
          <p:cNvPr id="5" name="文本框 4"/>
          <p:cNvSpPr txBox="1"/>
          <p:nvPr/>
        </p:nvSpPr>
        <p:spPr>
          <a:xfrm>
            <a:off x="2171065" y="2300605"/>
            <a:ext cx="993775" cy="368300"/>
          </a:xfrm>
          <a:prstGeom prst="rect">
            <a:avLst/>
          </a:prstGeom>
          <a:noFill/>
        </p:spPr>
        <p:txBody>
          <a:bodyPr wrap="square" rtlCol="0">
            <a:spAutoFit/>
          </a:bodyPr>
          <a:p>
            <a:r>
              <a:rPr lang="zh-CN" altLang="en-US"/>
              <a:t>常量类</a:t>
            </a:r>
            <a:endParaRPr lang="zh-CN" altLang="en-US"/>
          </a:p>
        </p:txBody>
      </p:sp>
      <p:sp>
        <p:nvSpPr>
          <p:cNvPr id="6" name="文本框 5"/>
          <p:cNvSpPr txBox="1"/>
          <p:nvPr/>
        </p:nvSpPr>
        <p:spPr>
          <a:xfrm>
            <a:off x="8825865" y="2300605"/>
            <a:ext cx="1346835" cy="368300"/>
          </a:xfrm>
          <a:prstGeom prst="rect">
            <a:avLst/>
          </a:prstGeom>
          <a:noFill/>
        </p:spPr>
        <p:txBody>
          <a:bodyPr wrap="square" rtlCol="0">
            <a:spAutoFit/>
          </a:bodyPr>
          <a:p>
            <a:r>
              <a:rPr lang="zh-CN" altLang="en-US"/>
              <a:t>枚举类</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Click="0" advTm="4000"/>
    </mc:Choice>
    <mc:Fallback>
      <p:transition advClick="0" advTm="400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55020" y="385774"/>
            <a:ext cx="1415772" cy="461665"/>
          </a:xfrm>
          <a:prstGeom prst="rect">
            <a:avLst/>
          </a:prstGeom>
          <a:noFill/>
        </p:spPr>
        <p:txBody>
          <a:bodyPr wrap="none" rtlCol="0">
            <a:spAutoFit/>
          </a:bodyPr>
          <a:lstStyle/>
          <a:p>
            <a:r>
              <a:rPr lang="zh-CN" altLang="en-US" sz="2400" dirty="0"/>
              <a:t>编程规范</a:t>
            </a:r>
            <a:endParaRPr kumimoji="1" lang="zh-CN" altLang="en-US" sz="2400" dirty="0">
              <a:solidFill>
                <a:srgbClr val="1C2C44"/>
              </a:solidFill>
              <a:latin typeface="+mj-ea"/>
              <a:ea typeface="+mj-ea"/>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95138" y="4609207"/>
            <a:ext cx="7535327" cy="1390844"/>
          </a:xfrm>
          <a:prstGeom prst="rect">
            <a:avLst/>
          </a:prstGeom>
        </p:spPr>
      </p:pic>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138" y="1049948"/>
            <a:ext cx="6468378" cy="1467055"/>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819" y="3122397"/>
            <a:ext cx="4772691" cy="819264"/>
          </a:xfrm>
          <a:prstGeom prst="rect">
            <a:avLst/>
          </a:prstGeom>
        </p:spPr>
      </p:pic>
      <p:pic>
        <p:nvPicPr>
          <p:cNvPr id="9" name="图片 8"/>
          <p:cNvPicPr>
            <a:picLocks noChangeAspect="1"/>
          </p:cNvPicPr>
          <p:nvPr/>
        </p:nvPicPr>
        <p:blipFill>
          <a:blip r:embed="rId4"/>
          <a:stretch>
            <a:fillRect/>
          </a:stretch>
        </p:blipFill>
        <p:spPr>
          <a:xfrm>
            <a:off x="7192010" y="1452880"/>
            <a:ext cx="4391025" cy="2667000"/>
          </a:xfrm>
          <a:prstGeom prst="rect">
            <a:avLst/>
          </a:prstGeom>
        </p:spPr>
      </p:pic>
      <p:grpSp>
        <p:nvGrpSpPr>
          <p:cNvPr id="16" name="组 15"/>
          <p:cNvGrpSpPr/>
          <p:nvPr/>
        </p:nvGrpSpPr>
        <p:grpSpPr>
          <a:xfrm>
            <a:off x="2" y="6212532"/>
            <a:ext cx="12191998" cy="377411"/>
            <a:chOff x="2" y="6212532"/>
            <a:chExt cx="12191998" cy="377411"/>
          </a:xfrm>
        </p:grpSpPr>
        <p:sp>
          <p:nvSpPr>
            <p:cNvPr id="17" name="文本框 16"/>
            <p:cNvSpPr txBox="1"/>
            <p:nvPr/>
          </p:nvSpPr>
          <p:spPr>
            <a:xfrm>
              <a:off x="10229856" y="6212532"/>
              <a:ext cx="1348446" cy="377411"/>
            </a:xfrm>
            <a:prstGeom prst="rect">
              <a:avLst/>
            </a:prstGeom>
            <a:noFill/>
          </p:spPr>
          <p:txBody>
            <a:bodyPr wrap="none" rtlCol="0">
              <a:spAutoFit/>
            </a:bodyPr>
            <a:lstStyle>
              <a:defPPr>
                <a:defRPr lang="zh-CN"/>
              </a:defPPr>
              <a:lvl1pPr algn="ctr">
                <a:lnSpc>
                  <a:spcPct val="150000"/>
                </a:lnSpc>
                <a:defRPr>
                  <a:solidFill>
                    <a:schemeClr val="accent1"/>
                  </a:solidFill>
                  <a:latin typeface="微软雅黑" panose="020B0503020204020204" pitchFamily="34" charset="-122"/>
                  <a:ea typeface="微软雅黑" panose="020B0503020204020204" pitchFamily="34" charset="-122"/>
                </a:defRPr>
              </a:lvl1pPr>
            </a:lstStyle>
            <a:p>
              <a:pPr algn="l"/>
              <a:r>
                <a:rPr lang="zh-CN" altLang="en-US" sz="1400" dirty="0" smtClean="0">
                  <a:solidFill>
                    <a:srgbClr val="C00000"/>
                  </a:solidFill>
                </a:rPr>
                <a:t>诚信</a:t>
              </a:r>
              <a:r>
                <a:rPr lang="en-US" altLang="zh-CN" sz="1400" dirty="0" smtClean="0">
                  <a:solidFill>
                    <a:srgbClr val="C00000"/>
                  </a:solidFill>
                </a:rPr>
                <a:t>·</a:t>
              </a:r>
              <a:r>
                <a:rPr lang="zh-CN" altLang="en-US" sz="1400" dirty="0" smtClean="0">
                  <a:solidFill>
                    <a:srgbClr val="C00000"/>
                  </a:solidFill>
                </a:rPr>
                <a:t>坚毅</a:t>
              </a:r>
              <a:r>
                <a:rPr lang="en-US" altLang="zh-CN" sz="1400" dirty="0" smtClean="0">
                  <a:solidFill>
                    <a:srgbClr val="C00000"/>
                  </a:solidFill>
                </a:rPr>
                <a:t>·</a:t>
              </a:r>
              <a:r>
                <a:rPr lang="zh-CN" altLang="en-US" sz="1400" dirty="0" smtClean="0">
                  <a:solidFill>
                    <a:srgbClr val="C00000"/>
                  </a:solidFill>
                </a:rPr>
                <a:t>创新</a:t>
              </a:r>
              <a:endParaRPr lang="zh-CN" altLang="en-US" sz="1400" dirty="0">
                <a:solidFill>
                  <a:srgbClr val="C00000"/>
                </a:solidFill>
              </a:endParaRPr>
            </a:p>
          </p:txBody>
        </p:sp>
        <p:cxnSp>
          <p:nvCxnSpPr>
            <p:cNvPr id="18" name="直线连接符 17"/>
            <p:cNvCxnSpPr/>
            <p:nvPr/>
          </p:nvCxnSpPr>
          <p:spPr>
            <a:xfrm flipH="1" flipV="1">
              <a:off x="2" y="6428144"/>
              <a:ext cx="10172698" cy="10036"/>
            </a:xfrm>
            <a:prstGeom prst="line">
              <a:avLst/>
            </a:prstGeom>
            <a:ln w="190500">
              <a:solidFill>
                <a:srgbClr val="C61127"/>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flipH="1">
              <a:off x="11583152" y="6432650"/>
              <a:ext cx="608848" cy="0"/>
            </a:xfrm>
            <a:prstGeom prst="line">
              <a:avLst/>
            </a:prstGeom>
            <a:ln w="190500">
              <a:solidFill>
                <a:srgbClr val="C61127"/>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slow" advClick="0" advTm="4000">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55020" y="385774"/>
            <a:ext cx="1415772" cy="461665"/>
          </a:xfrm>
          <a:prstGeom prst="rect">
            <a:avLst/>
          </a:prstGeom>
          <a:noFill/>
        </p:spPr>
        <p:txBody>
          <a:bodyPr wrap="none" rtlCol="0">
            <a:spAutoFit/>
          </a:bodyPr>
          <a:lstStyle/>
          <a:p>
            <a:r>
              <a:rPr lang="zh-CN" altLang="en-US" sz="2400" dirty="0"/>
              <a:t>编程规范</a:t>
            </a:r>
            <a:endParaRPr kumimoji="1" lang="zh-CN" altLang="en-US" sz="2400" dirty="0">
              <a:solidFill>
                <a:srgbClr val="1C2C44"/>
              </a:solidFill>
              <a:latin typeface="+mj-ea"/>
              <a:ea typeface="+mj-ea"/>
            </a:endParaRPr>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24155" y="1038225"/>
            <a:ext cx="7237730" cy="1347470"/>
          </a:xfrm>
          <a:prstGeom prst="rect">
            <a:avLst/>
          </a:prstGeom>
        </p:spPr>
      </p:pic>
      <p:pic>
        <p:nvPicPr>
          <p:cNvPr id="7" name="图片 6"/>
          <p:cNvPicPr>
            <a:picLocks noChangeAspect="1"/>
          </p:cNvPicPr>
          <p:nvPr/>
        </p:nvPicPr>
        <p:blipFill>
          <a:blip r:embed="rId2"/>
          <a:stretch>
            <a:fillRect/>
          </a:stretch>
        </p:blipFill>
        <p:spPr>
          <a:xfrm>
            <a:off x="434975" y="2576195"/>
            <a:ext cx="7191375" cy="1809750"/>
          </a:xfrm>
          <a:prstGeom prst="rect">
            <a:avLst/>
          </a:prstGeom>
        </p:spPr>
      </p:pic>
      <p:pic>
        <p:nvPicPr>
          <p:cNvPr id="8" name="图片 7"/>
          <p:cNvPicPr>
            <a:picLocks noChangeAspect="1"/>
          </p:cNvPicPr>
          <p:nvPr/>
        </p:nvPicPr>
        <p:blipFill>
          <a:blip r:embed="rId3"/>
          <a:stretch>
            <a:fillRect/>
          </a:stretch>
        </p:blipFill>
        <p:spPr>
          <a:xfrm>
            <a:off x="669290" y="4549140"/>
            <a:ext cx="4371975" cy="1419225"/>
          </a:xfrm>
          <a:prstGeom prst="rect">
            <a:avLst/>
          </a:prstGeom>
        </p:spPr>
      </p:pic>
      <p:grpSp>
        <p:nvGrpSpPr>
          <p:cNvPr id="16" name="组 15"/>
          <p:cNvGrpSpPr/>
          <p:nvPr/>
        </p:nvGrpSpPr>
        <p:grpSpPr>
          <a:xfrm>
            <a:off x="2" y="6212532"/>
            <a:ext cx="12191998" cy="377411"/>
            <a:chOff x="2" y="6212532"/>
            <a:chExt cx="12191998" cy="377411"/>
          </a:xfrm>
        </p:grpSpPr>
        <p:sp>
          <p:nvSpPr>
            <p:cNvPr id="17" name="文本框 16"/>
            <p:cNvSpPr txBox="1"/>
            <p:nvPr/>
          </p:nvSpPr>
          <p:spPr>
            <a:xfrm>
              <a:off x="10229856" y="6212532"/>
              <a:ext cx="1348446" cy="377411"/>
            </a:xfrm>
            <a:prstGeom prst="rect">
              <a:avLst/>
            </a:prstGeom>
            <a:noFill/>
          </p:spPr>
          <p:txBody>
            <a:bodyPr wrap="none" rtlCol="0">
              <a:spAutoFit/>
            </a:bodyPr>
            <a:lstStyle>
              <a:defPPr>
                <a:defRPr lang="zh-CN"/>
              </a:defPPr>
              <a:lvl1pPr algn="ctr">
                <a:lnSpc>
                  <a:spcPct val="150000"/>
                </a:lnSpc>
                <a:defRPr>
                  <a:solidFill>
                    <a:schemeClr val="accent1"/>
                  </a:solidFill>
                  <a:latin typeface="微软雅黑" panose="020B0503020204020204" pitchFamily="34" charset="-122"/>
                  <a:ea typeface="微软雅黑" panose="020B0503020204020204" pitchFamily="34" charset="-122"/>
                </a:defRPr>
              </a:lvl1pPr>
            </a:lstStyle>
            <a:p>
              <a:pPr algn="l"/>
              <a:r>
                <a:rPr lang="zh-CN" altLang="en-US" sz="1400" dirty="0" smtClean="0">
                  <a:solidFill>
                    <a:srgbClr val="C00000"/>
                  </a:solidFill>
                </a:rPr>
                <a:t>诚信</a:t>
              </a:r>
              <a:r>
                <a:rPr lang="en-US" altLang="zh-CN" sz="1400" dirty="0" smtClean="0">
                  <a:solidFill>
                    <a:srgbClr val="C00000"/>
                  </a:solidFill>
                </a:rPr>
                <a:t>·</a:t>
              </a:r>
              <a:r>
                <a:rPr lang="zh-CN" altLang="en-US" sz="1400" dirty="0" smtClean="0">
                  <a:solidFill>
                    <a:srgbClr val="C00000"/>
                  </a:solidFill>
                </a:rPr>
                <a:t>坚毅</a:t>
              </a:r>
              <a:r>
                <a:rPr lang="en-US" altLang="zh-CN" sz="1400" dirty="0" smtClean="0">
                  <a:solidFill>
                    <a:srgbClr val="C00000"/>
                  </a:solidFill>
                </a:rPr>
                <a:t>·</a:t>
              </a:r>
              <a:r>
                <a:rPr lang="zh-CN" altLang="en-US" sz="1400" dirty="0" smtClean="0">
                  <a:solidFill>
                    <a:srgbClr val="C00000"/>
                  </a:solidFill>
                </a:rPr>
                <a:t>创新</a:t>
              </a:r>
              <a:endParaRPr lang="zh-CN" altLang="en-US" sz="1400" dirty="0">
                <a:solidFill>
                  <a:srgbClr val="C00000"/>
                </a:solidFill>
              </a:endParaRPr>
            </a:p>
          </p:txBody>
        </p:sp>
        <p:cxnSp>
          <p:nvCxnSpPr>
            <p:cNvPr id="18" name="直线连接符 17"/>
            <p:cNvCxnSpPr/>
            <p:nvPr/>
          </p:nvCxnSpPr>
          <p:spPr>
            <a:xfrm flipH="1" flipV="1">
              <a:off x="2" y="6428144"/>
              <a:ext cx="10172698" cy="10036"/>
            </a:xfrm>
            <a:prstGeom prst="line">
              <a:avLst/>
            </a:prstGeom>
            <a:ln w="190500">
              <a:solidFill>
                <a:srgbClr val="C61127"/>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flipH="1">
              <a:off x="11583152" y="6432650"/>
              <a:ext cx="608848" cy="0"/>
            </a:xfrm>
            <a:prstGeom prst="line">
              <a:avLst/>
            </a:prstGeom>
            <a:ln w="190500">
              <a:solidFill>
                <a:srgbClr val="C61127"/>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slow" advClick="0" advTm="4000">
    <p:wipe/>
  </p:transition>
</p:sld>
</file>

<file path=ppt/tags/tag1.xml><?xml version="1.0" encoding="utf-8"?>
<p:tagLst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2.xml><?xml version="1.0" encoding="utf-8"?>
<p:tagLst xmlns:p="http://schemas.openxmlformats.org/presentationml/2006/main">
  <p:tag name="REFSHAPE" val="374486980"/>
  <p:tag name="KSO_WM_UNIT_PLACING_PICTURE_USER_VIEWPORT" val="{&quot;height&quot;:10755,&quot;width&quot;:18045}"/>
</p:tagLst>
</file>

<file path=ppt/tags/tag3.xml><?xml version="1.0" encoding="utf-8"?>
<p:tagLst xmlns:p="http://schemas.openxmlformats.org/presentationml/2006/main">
  <p:tag name="REFSHAPE" val="374487524"/>
  <p:tag name="KSO_WM_UNIT_PLACING_PICTURE_USER_VIEWPORT" val="{&quot;height&quot;:10455,&quot;width&quot;:11205}"/>
</p:tagLst>
</file>

<file path=ppt/theme/theme1.xml><?xml version="1.0" encoding="utf-8"?>
<a:theme xmlns:a="http://schemas.openxmlformats.org/drawingml/2006/main" name="Office 主题​​">
  <a:themeElements>
    <a:clrScheme name="自定义 54">
      <a:dk1>
        <a:sysClr val="windowText" lastClr="000000"/>
      </a:dk1>
      <a:lt1>
        <a:sysClr val="window" lastClr="FFFFFF"/>
      </a:lt1>
      <a:dk2>
        <a:srgbClr val="44546A"/>
      </a:dk2>
      <a:lt2>
        <a:srgbClr val="E7E6E6"/>
      </a:lt2>
      <a:accent1>
        <a:srgbClr val="1D2D46"/>
      </a:accent1>
      <a:accent2>
        <a:srgbClr val="CF253B"/>
      </a:accent2>
      <a:accent3>
        <a:srgbClr val="1D2D46"/>
      </a:accent3>
      <a:accent4>
        <a:srgbClr val="CF253B"/>
      </a:accent4>
      <a:accent5>
        <a:srgbClr val="1D2D46"/>
      </a:accent5>
      <a:accent6>
        <a:srgbClr val="CF253B"/>
      </a:accent6>
      <a:hlink>
        <a:srgbClr val="0563C1"/>
      </a:hlink>
      <a:folHlink>
        <a:srgbClr val="954F72"/>
      </a:folHlink>
    </a:clrScheme>
    <a:fontScheme name="模板">
      <a:majorFont>
        <a:latin typeface="微软雅黑"/>
        <a:ea typeface="微软雅黑"/>
        <a:cs typeface=""/>
      </a:majorFont>
      <a:minorFont>
        <a:latin typeface="华文细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pattFill prst="pct75">
          <a:fgClr>
            <a:srgbClr val="4F434A"/>
          </a:fgClr>
          <a:bgClr>
            <a:srgbClr val="918D9C"/>
          </a:bgClr>
        </a:pattFill>
        <a:ln>
          <a:noFill/>
        </a:ln>
      </a:spPr>
      <a:bodyPr rtlCol="0" anchor="ctr"/>
      <a:lstStyle>
        <a:defPPr algn="ctr">
          <a:defRPr>
            <a:solidFill>
              <a:prstClr val="white"/>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2200</Words>
  <Application>WPS 演示</Application>
  <PresentationFormat>宽屏</PresentationFormat>
  <Paragraphs>245</Paragraphs>
  <Slides>28</Slides>
  <Notes>3</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28</vt:i4>
      </vt:variant>
    </vt:vector>
  </HeadingPairs>
  <TitlesOfParts>
    <vt:vector size="39" baseType="lpstr">
      <vt:lpstr>Arial</vt:lpstr>
      <vt:lpstr>宋体</vt:lpstr>
      <vt:lpstr>Wingdings</vt:lpstr>
      <vt:lpstr>微软雅黑</vt:lpstr>
      <vt:lpstr>华文细黑</vt:lpstr>
      <vt:lpstr>Calibri</vt:lpstr>
      <vt:lpstr>Calibri Light</vt:lpstr>
      <vt:lpstr>方正宋刻本秀楷简体</vt:lpstr>
      <vt:lpstr>Arial Unicode MS</vt:lpstr>
      <vt:lpstr>等线</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经典英伦大气简洁高端融资策划报告模版</dc:title>
  <dc:creator>Administrator</dc:creator>
  <cp:lastModifiedBy>haha</cp:lastModifiedBy>
  <cp:revision>291</cp:revision>
  <dcterms:created xsi:type="dcterms:W3CDTF">2016-10-22T11:38:00Z</dcterms:created>
  <dcterms:modified xsi:type="dcterms:W3CDTF">2020-05-27T08:53:47Z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2052-11.1.0.9662</vt:lpwstr>
  </property>
  <property fmtid="{D5CDD505-2E9C-101B-9397-08002B2CF9AE}" pid="3" name="KSORubyTemplateID">
    <vt:lpwstr>2</vt:lpwstr>
  </property>
</Properties>
</file>