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334" r:id="rId3"/>
    <p:sldId id="335" r:id="rId5"/>
    <p:sldId id="359" r:id="rId6"/>
    <p:sldId id="347" r:id="rId7"/>
    <p:sldId id="346" r:id="rId8"/>
    <p:sldId id="345" r:id="rId9"/>
    <p:sldId id="348" r:id="rId10"/>
    <p:sldId id="375" r:id="rId11"/>
    <p:sldId id="350" r:id="rId12"/>
    <p:sldId id="351" r:id="rId13"/>
    <p:sldId id="352" r:id="rId14"/>
    <p:sldId id="343" r:id="rId15"/>
    <p:sldId id="353" r:id="rId16"/>
    <p:sldId id="361" r:id="rId17"/>
    <p:sldId id="362" r:id="rId18"/>
    <p:sldId id="363" r:id="rId19"/>
    <p:sldId id="364" r:id="rId20"/>
    <p:sldId id="34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C44"/>
    <a:srgbClr val="404040"/>
    <a:srgbClr val="E71F02"/>
    <a:srgbClr val="C61127"/>
    <a:srgbClr val="13233B"/>
    <a:srgbClr val="D0243A"/>
    <a:srgbClr val="1D2D46"/>
    <a:srgbClr val="FFE899"/>
    <a:srgbClr val="E61F02"/>
    <a:srgbClr val="FFD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7" autoAdjust="0"/>
    <p:restoredTop sz="86098" autoAdjust="0"/>
  </p:normalViewPr>
  <p:slideViewPr>
    <p:cSldViewPr snapToGrid="0">
      <p:cViewPr varScale="1">
        <p:scale>
          <a:sx n="99" d="100"/>
          <a:sy n="99" d="100"/>
        </p:scale>
        <p:origin x="654" y="72"/>
      </p:cViewPr>
      <p:guideLst>
        <p:guide orient="horz" pos="2169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FF1B8-4857-A248-93C8-31FCEE7C126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0F420-9289-D444-ADE5-B0D974BA55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E81B-35CB-4151-A4B4-589966BB5A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FC134-E011-44C9-BD2B-F205F170FC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https://github.com/Algebrafly/java-review.git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公司层面应该定义一套自己的规范！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特别说明，对于像一些涉及到能提升一门语言编程功底的约束，大家还是有必要有意识的去遵守一下。这些约束并不是说，约束了一个人编程的思想层面的东西。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我理解的编程思想方面的东西是“我们在实现一个功能时候的程序设计”。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11579" y="337344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811579" y="616744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1270629" y="428110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solidFill>
                <a:schemeClr val="bg1">
                  <a:lumMod val="8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4000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7402" cy="68580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原创设计师QQ598969553               _2"/>
          <p:cNvSpPr/>
          <p:nvPr/>
        </p:nvSpPr>
        <p:spPr>
          <a:xfrm>
            <a:off x="1275762" y="2428650"/>
            <a:ext cx="931579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6000" b="1" dirty="0" smtClean="0">
                <a:solidFill>
                  <a:schemeClr val="bg1"/>
                </a:solidFill>
                <a:latin typeface="+mj-ea"/>
              </a:rPr>
              <a:t>Java</a:t>
            </a:r>
            <a:r>
              <a:rPr lang="zh-CN" altLang="en-US" sz="6000" b="1" dirty="0" smtClean="0">
                <a:solidFill>
                  <a:schemeClr val="bg1"/>
                </a:solidFill>
                <a:latin typeface="+mj-ea"/>
              </a:rPr>
              <a:t>开发</a:t>
            </a:r>
            <a:r>
              <a:rPr lang="zh-CN" altLang="en-US" sz="6000" b="1" dirty="0" smtClean="0">
                <a:solidFill>
                  <a:schemeClr val="bg1"/>
                </a:solidFill>
                <a:latin typeface="+mj-ea"/>
              </a:rPr>
              <a:t>规范</a:t>
            </a:r>
            <a:r>
              <a:rPr lang="zh-CN" altLang="en-US" sz="6000" b="1" dirty="0" smtClean="0">
                <a:solidFill>
                  <a:schemeClr val="bg1"/>
                </a:solidFill>
                <a:latin typeface="+mj-ea"/>
              </a:rPr>
              <a:t>介绍</a:t>
            </a:r>
            <a:endParaRPr lang="zh-CN" altLang="en-US" sz="6000" b="1" spc="3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原创设计师QQ：598969553            _8"/>
          <p:cNvSpPr>
            <a:spLocks noChangeArrowheads="1"/>
          </p:cNvSpPr>
          <p:nvPr/>
        </p:nvSpPr>
        <p:spPr bwMode="auto">
          <a:xfrm>
            <a:off x="3471710" y="4220954"/>
            <a:ext cx="4923898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cap="all" dirty="0">
                <a:solidFill>
                  <a:schemeClr val="bg1"/>
                </a:solidFill>
                <a:cs typeface="Arial" panose="020B0604020202020204" pitchFamily="34" charset="0"/>
              </a:rPr>
              <a:t>讲解人</a:t>
            </a: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：</a:t>
            </a:r>
            <a:r>
              <a:rPr lang="zh-CN" altLang="en-US" sz="1600" cap="all" dirty="0">
                <a:solidFill>
                  <a:schemeClr val="bg1"/>
                </a:solidFill>
                <a:cs typeface="Arial" panose="020B0604020202020204" pitchFamily="34" charset="0"/>
              </a:rPr>
              <a:t>李龙</a:t>
            </a: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       </a:t>
            </a: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时间</a:t>
            </a: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：</a:t>
            </a:r>
            <a:r>
              <a:rPr lang="en-US" altLang="zh-CN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2020.05.29</a:t>
            </a:r>
            <a:endParaRPr lang="zh-CN" altLang="en-US" sz="16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" y="286302"/>
            <a:ext cx="1957095" cy="670828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337175" y="3591560"/>
            <a:ext cx="3661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基于阿里开发规范（华山版）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020" y="3857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编程规范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75" y="470184"/>
            <a:ext cx="6677957" cy="5744377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020" y="3857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异常</a:t>
            </a:r>
            <a:r>
              <a:rPr lang="zh-CN" altLang="en-US" sz="2400" dirty="0" smtClean="0"/>
              <a:t>规范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0" y="1002627"/>
            <a:ext cx="6706536" cy="7716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0" y="1929448"/>
            <a:ext cx="6706536" cy="20672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4" y="3895828"/>
            <a:ext cx="8240275" cy="9716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4" y="5092954"/>
            <a:ext cx="7373379" cy="1619476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4" name="文本框 3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5" name="直线连接符 4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020" y="3857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异常</a:t>
            </a:r>
            <a:r>
              <a:rPr lang="zh-CN" altLang="en-US" sz="2400" dirty="0" smtClean="0"/>
              <a:t>规范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9" y="1095488"/>
            <a:ext cx="6697010" cy="1971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11" y="3315487"/>
            <a:ext cx="6077798" cy="252447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1" y="2176928"/>
            <a:ext cx="7050102" cy="118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020" y="385774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日志</a:t>
            </a:r>
            <a:r>
              <a:rPr lang="zh-CN" altLang="en-US" sz="2400" dirty="0" smtClean="0"/>
              <a:t>规范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（必须、强制要求！！！）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0" y="1024450"/>
            <a:ext cx="6716062" cy="12670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8" y="2468463"/>
            <a:ext cx="6601746" cy="12288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8" y="3977724"/>
            <a:ext cx="6458851" cy="943107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020" y="385774"/>
            <a:ext cx="3458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sz="2400" dirty="0">
                <a:solidFill>
                  <a:srgbClr val="1C2C44"/>
                </a:solidFill>
                <a:latin typeface="+mj-ea"/>
                <a:ea typeface="+mj-ea"/>
              </a:rPr>
              <a:t>插件安装使用</a:t>
            </a:r>
            <a:r>
              <a:rPr kumimoji="1" lang="en-US" altLang="zh-CN" sz="2400" dirty="0">
                <a:solidFill>
                  <a:srgbClr val="1C2C44"/>
                </a:solidFill>
                <a:latin typeface="+mj-ea"/>
                <a:ea typeface="+mj-ea"/>
              </a:rPr>
              <a:t>-</a:t>
            </a:r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</a:rPr>
              <a:t>基于</a:t>
            </a:r>
            <a:r>
              <a:rPr kumimoji="1" lang="en-US" altLang="zh-CN" sz="2400" dirty="0">
                <a:solidFill>
                  <a:srgbClr val="1C2C44"/>
                </a:solidFill>
                <a:latin typeface="+mj-ea"/>
                <a:ea typeface="+mj-ea"/>
              </a:rPr>
              <a:t>IDEA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015" y="1200785"/>
            <a:ext cx="11053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打开 IDEA，选择 File - Settings - Plugins - Browse repositories 后，输入 alibaba 选中 Alibaba Java Coding Guidelines，点击 Install。确认安装完成后重启</a:t>
            </a:r>
            <a:r>
              <a:rPr lang="en-US" altLang="zh-CN"/>
              <a:t>idea</a:t>
            </a:r>
            <a:r>
              <a:rPr lang="zh-CN" altLang="en-US"/>
              <a:t>，安装完成！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49400" y="1969770"/>
            <a:ext cx="7978775" cy="475551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020" y="385774"/>
            <a:ext cx="3458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sz="2400" dirty="0">
                <a:solidFill>
                  <a:srgbClr val="1C2C44"/>
                </a:solidFill>
                <a:latin typeface="+mj-ea"/>
                <a:ea typeface="+mj-ea"/>
              </a:rPr>
              <a:t>插件安装使用</a:t>
            </a:r>
            <a:r>
              <a:rPr kumimoji="1" lang="en-US" altLang="zh-CN" sz="2400" dirty="0">
                <a:solidFill>
                  <a:srgbClr val="1C2C44"/>
                </a:solidFill>
                <a:latin typeface="+mj-ea"/>
                <a:ea typeface="+mj-ea"/>
              </a:rPr>
              <a:t>-</a:t>
            </a:r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</a:rPr>
              <a:t>基于</a:t>
            </a:r>
            <a:r>
              <a:rPr kumimoji="1" lang="en-US" altLang="zh-CN" sz="2400" dirty="0">
                <a:solidFill>
                  <a:srgbClr val="1C2C44"/>
                </a:solidFill>
                <a:latin typeface="+mj-ea"/>
                <a:ea typeface="+mj-ea"/>
              </a:rPr>
              <a:t>IDEA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015" y="1200785"/>
            <a:ext cx="48336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选中想进行代码走查的包，右击选择</a:t>
            </a:r>
            <a:r>
              <a:rPr lang="en-US" altLang="zh-CN"/>
              <a:t>“</a:t>
            </a:r>
            <a:r>
              <a:rPr lang="zh-CN" altLang="en-US"/>
              <a:t>编码规约扫描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插件会按照阿里规约规定的条约对指定包的代码进行检查。</a:t>
            </a:r>
            <a:endParaRPr lang="zh-CN" altLang="en-US"/>
          </a:p>
          <a:p>
            <a:r>
              <a:rPr lang="zh-CN" altLang="en-US"/>
              <a:t>在持续集成部署中，代码走查是一个重要环节。原则上，代码走查不通过的代码是不允许进行发布使用的。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53480" y="1025525"/>
            <a:ext cx="4916805" cy="458787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020" y="385774"/>
            <a:ext cx="3458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sz="2400" dirty="0">
                <a:solidFill>
                  <a:srgbClr val="1C2C44"/>
                </a:solidFill>
                <a:latin typeface="+mj-ea"/>
                <a:ea typeface="+mj-ea"/>
              </a:rPr>
              <a:t>插件安装使用</a:t>
            </a:r>
            <a:r>
              <a:rPr kumimoji="1" lang="en-US" altLang="zh-CN" sz="2400" dirty="0">
                <a:solidFill>
                  <a:srgbClr val="1C2C44"/>
                </a:solidFill>
                <a:latin typeface="+mj-ea"/>
                <a:ea typeface="+mj-ea"/>
              </a:rPr>
              <a:t>-</a:t>
            </a:r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</a:rPr>
              <a:t>基于</a:t>
            </a:r>
            <a:r>
              <a:rPr kumimoji="1" lang="en-US" altLang="zh-CN" sz="2400" dirty="0">
                <a:solidFill>
                  <a:srgbClr val="1C2C44"/>
                </a:solidFill>
                <a:latin typeface="+mj-ea"/>
                <a:ea typeface="+mj-ea"/>
              </a:rPr>
              <a:t>IDEA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015" y="957580"/>
            <a:ext cx="11043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扫描结果如下：</a:t>
            </a:r>
            <a:endParaRPr lang="zh-CN"/>
          </a:p>
          <a:p>
            <a:r>
              <a:rPr lang="en-US" altLang="zh-CN" sz="1400"/>
              <a:t>1.Blocker</a:t>
            </a:r>
            <a:r>
              <a:rPr lang="zh-CN" altLang="en-US" sz="1400"/>
              <a:t>：代表严重，为必须解决的问题，涉及到代码运行安全；</a:t>
            </a:r>
            <a:endParaRPr lang="zh-CN" altLang="en-US" sz="1400"/>
          </a:p>
          <a:p>
            <a:r>
              <a:rPr lang="en-US" altLang="zh-CN" sz="1400"/>
              <a:t>2.Critical</a:t>
            </a:r>
            <a:r>
              <a:rPr lang="zh-CN" altLang="en-US" sz="1400"/>
              <a:t>：标识警告，大部分需要处理</a:t>
            </a:r>
            <a:endParaRPr lang="zh-CN" altLang="en-US" sz="1400"/>
          </a:p>
          <a:p>
            <a:r>
              <a:rPr lang="en-US" altLang="zh-CN" sz="1400"/>
              <a:t>3.Major</a:t>
            </a:r>
            <a:r>
              <a:rPr lang="zh-CN" altLang="en-US" sz="1400"/>
              <a:t>：   代表建议，按照项目需求选择性处理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2270125"/>
            <a:ext cx="11502390" cy="420179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020" y="385774"/>
            <a:ext cx="3458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sz="2400" dirty="0">
                <a:solidFill>
                  <a:srgbClr val="1C2C44"/>
                </a:solidFill>
                <a:latin typeface="+mj-ea"/>
                <a:ea typeface="+mj-ea"/>
              </a:rPr>
              <a:t>插件安装使用</a:t>
            </a:r>
            <a:r>
              <a:rPr kumimoji="1" lang="en-US" altLang="zh-CN" sz="2400" dirty="0">
                <a:solidFill>
                  <a:srgbClr val="1C2C44"/>
                </a:solidFill>
                <a:latin typeface="+mj-ea"/>
                <a:ea typeface="+mj-ea"/>
              </a:rPr>
              <a:t>-</a:t>
            </a:r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</a:rPr>
              <a:t>基于</a:t>
            </a:r>
            <a:r>
              <a:rPr kumimoji="1" lang="en-US" altLang="zh-CN" sz="2400" dirty="0">
                <a:solidFill>
                  <a:srgbClr val="1C2C44"/>
                </a:solidFill>
                <a:latin typeface="+mj-ea"/>
                <a:ea typeface="+mj-ea"/>
              </a:rPr>
              <a:t>IDEA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015" y="1200785"/>
            <a:ext cx="4833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在编码时候会有</a:t>
            </a:r>
            <a:r>
              <a:rPr lang="en-US" altLang="zh-CN"/>
              <a:t>“</a:t>
            </a:r>
            <a:r>
              <a:rPr lang="zh-CN" altLang="en-US"/>
              <a:t>友情提示</a:t>
            </a:r>
            <a:r>
              <a:rPr lang="en-US" altLang="zh-CN"/>
              <a:t>”</a:t>
            </a:r>
            <a:r>
              <a:rPr lang="zh-CN" altLang="en-US"/>
              <a:t>，时刻关注一些飘红的地方！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2541905"/>
            <a:ext cx="10753725" cy="188595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7402" cy="68580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原创设计师QQ598969553               _2"/>
          <p:cNvSpPr/>
          <p:nvPr/>
        </p:nvSpPr>
        <p:spPr>
          <a:xfrm>
            <a:off x="2276941" y="2428650"/>
            <a:ext cx="7313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6000" b="1" dirty="0" smtClean="0">
                <a:solidFill>
                  <a:schemeClr val="bg1"/>
                </a:solidFill>
                <a:latin typeface="+mj-ea"/>
              </a:rPr>
              <a:t>感谢大家的观看</a:t>
            </a:r>
            <a:endParaRPr lang="zh-CN" altLang="en-US" sz="6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原创设计师QQ：598969553            _8"/>
          <p:cNvSpPr>
            <a:spLocks noChangeArrowheads="1"/>
          </p:cNvSpPr>
          <p:nvPr/>
        </p:nvSpPr>
        <p:spPr bwMode="auto">
          <a:xfrm>
            <a:off x="3471710" y="3735083"/>
            <a:ext cx="49238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欢迎提出宝贵意见</a:t>
            </a:r>
            <a:endParaRPr lang="zh-CN" altLang="en-US" sz="18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6669" y="1904860"/>
            <a:ext cx="835398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+mj-ea"/>
              </a:rPr>
              <a:t>2020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</a:rPr>
              <a:t>年</a:t>
            </a:r>
            <a:r>
              <a:rPr lang="zh-CN" altLang="en-US" sz="3200" dirty="0">
                <a:solidFill>
                  <a:schemeClr val="bg1"/>
                </a:solidFill>
                <a:latin typeface="+mj-ea"/>
              </a:rPr>
              <a:t>青岛中瑞</a:t>
            </a:r>
            <a:endParaRPr lang="zh-CN" altLang="en-US" sz="32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" y="286302"/>
            <a:ext cx="1957095" cy="6708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1C2C44"/>
              </a:solidFill>
            </a:endParaRPr>
          </a:p>
        </p:txBody>
      </p:sp>
      <p:sp>
        <p:nvSpPr>
          <p:cNvPr id="11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6"/>
          <p:cNvSpPr txBox="1">
            <a:spLocks noChangeArrowheads="1"/>
          </p:cNvSpPr>
          <p:nvPr/>
        </p:nvSpPr>
        <p:spPr bwMode="auto">
          <a:xfrm>
            <a:off x="838164" y="279477"/>
            <a:ext cx="34049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目录 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|</a:t>
            </a:r>
            <a:r>
              <a:rPr lang="zh-CN" altLang="en-US" sz="3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CONTENTS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自由: 形状 3"/>
          <p:cNvSpPr/>
          <p:nvPr/>
        </p:nvSpPr>
        <p:spPr>
          <a:xfrm>
            <a:off x="1866557" y="224982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77868" y="3852845"/>
            <a:ext cx="146431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/>
              <a:t>IDE</a:t>
            </a:r>
            <a:r>
              <a:rPr lang="zh-CN" altLang="en-US" dirty="0"/>
              <a:t>插件安装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818464" y="3828384"/>
            <a:ext cx="11079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日志规范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931307" y="2471865"/>
            <a:ext cx="11079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编程规范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818464" y="2429518"/>
            <a:ext cx="11079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accent1"/>
                </a:solidFill>
              </a:rPr>
              <a:t>学习目的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19" name="自由: 形状 21"/>
          <p:cNvSpPr/>
          <p:nvPr/>
        </p:nvSpPr>
        <p:spPr>
          <a:xfrm>
            <a:off x="1866557" y="3606346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自由: 形状 22"/>
          <p:cNvSpPr/>
          <p:nvPr/>
        </p:nvSpPr>
        <p:spPr>
          <a:xfrm>
            <a:off x="4960777" y="224982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自由: 形状 23"/>
          <p:cNvSpPr/>
          <p:nvPr/>
        </p:nvSpPr>
        <p:spPr>
          <a:xfrm>
            <a:off x="4960777" y="3606346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05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81869" y="6139533"/>
            <a:ext cx="1822935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spc="300" dirty="0" smtClean="0">
                <a:solidFill>
                  <a:schemeClr val="bg1"/>
                </a:solidFill>
              </a:rPr>
              <a:t>诚信</a:t>
            </a:r>
            <a:r>
              <a:rPr lang="en-US" altLang="zh-CN" sz="1600" spc="300" dirty="0" smtClean="0">
                <a:solidFill>
                  <a:schemeClr val="bg1"/>
                </a:solidFill>
              </a:rPr>
              <a:t>·</a:t>
            </a:r>
            <a:r>
              <a:rPr lang="zh-CN" altLang="en-US" sz="1600" spc="300" dirty="0" smtClean="0">
                <a:solidFill>
                  <a:schemeClr val="bg1"/>
                </a:solidFill>
              </a:rPr>
              <a:t>坚毅</a:t>
            </a:r>
            <a:r>
              <a:rPr lang="en-US" altLang="zh-CN" sz="1600" spc="300" dirty="0" smtClean="0">
                <a:solidFill>
                  <a:schemeClr val="bg1"/>
                </a:solidFill>
              </a:rPr>
              <a:t>·</a:t>
            </a:r>
            <a:r>
              <a:rPr lang="zh-CN" altLang="en-US" sz="1600" spc="300" dirty="0" smtClean="0">
                <a:solidFill>
                  <a:schemeClr val="bg1"/>
                </a:solidFill>
              </a:rPr>
              <a:t>创新</a:t>
            </a:r>
            <a:endParaRPr lang="zh-CN" altLang="en-US" sz="1600" spc="300" dirty="0">
              <a:solidFill>
                <a:schemeClr val="bg1"/>
              </a:solidFill>
            </a:endParaRPr>
          </a:p>
        </p:txBody>
      </p:sp>
      <p:sp>
        <p:nvSpPr>
          <p:cNvPr id="22" name="自由: 形状 3"/>
          <p:cNvSpPr/>
          <p:nvPr/>
        </p:nvSpPr>
        <p:spPr>
          <a:xfrm>
            <a:off x="8096884" y="224982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048791" y="2429518"/>
            <a:ext cx="11079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accent1"/>
                </a:solidFill>
              </a:rPr>
              <a:t>异常规范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8228" y="38034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</a:rPr>
              <a:t>课程介绍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3534" y="1297811"/>
            <a:ext cx="11308466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课程目标：指导初级开发人员开发，提升项目代码质量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课程维度：方法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课程规划：计划内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学分       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面向群体：部门内同事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4-6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授课形式：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：评估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4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C2C44"/>
                </a:solidFill>
                <a:latin typeface="+mj-ea"/>
                <a:ea typeface="+mj-ea"/>
              </a:rPr>
              <a:t>学习目的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4" name="原创设计师QQ：598969553              _3"/>
          <p:cNvSpPr/>
          <p:nvPr/>
        </p:nvSpPr>
        <p:spPr>
          <a:xfrm>
            <a:off x="788228" y="1597480"/>
            <a:ext cx="693463" cy="670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原创设计师QQ：598969553              _7"/>
          <p:cNvSpPr/>
          <p:nvPr/>
        </p:nvSpPr>
        <p:spPr>
          <a:xfrm>
            <a:off x="820245" y="1625065"/>
            <a:ext cx="687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1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0365" y="1311428"/>
            <a:ext cx="430165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一些编码规范不是硬性要求</a:t>
            </a:r>
            <a:endParaRPr lang="en-US" altLang="zh-CN" dirty="0" smtClean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规约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中有些约定只是一种建议和参考，并不影响程序的正常运行，具体怎么办，还是看公司和项目的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需求。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由公司或者项目层面上做出灵活调整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原创设计师QQ：598969553              _4"/>
          <p:cNvSpPr/>
          <p:nvPr/>
        </p:nvSpPr>
        <p:spPr>
          <a:xfrm>
            <a:off x="778702" y="3182018"/>
            <a:ext cx="693463" cy="6700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原创设计师QQ：598969553              _8"/>
          <p:cNvSpPr/>
          <p:nvPr/>
        </p:nvSpPr>
        <p:spPr>
          <a:xfrm>
            <a:off x="788228" y="3209680"/>
            <a:ext cx="687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2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40365" y="3042195"/>
            <a:ext cx="430165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容易引起程序</a:t>
            </a:r>
            <a:r>
              <a:rPr lang="en-US" altLang="zh-CN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的必须强制执行</a:t>
            </a:r>
            <a:endParaRPr lang="en-US" altLang="zh-CN" dirty="0" smtClean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规约中还有一些必须强制执行的，如果不执行，会议留一些潜在</a:t>
            </a: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，甚至会影响到代码运行。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原创设计师QQ：598969553              _4"/>
          <p:cNvSpPr/>
          <p:nvPr/>
        </p:nvSpPr>
        <p:spPr>
          <a:xfrm>
            <a:off x="788228" y="4523648"/>
            <a:ext cx="693463" cy="670045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原创设计师QQ：598969553              _8"/>
          <p:cNvSpPr/>
          <p:nvPr/>
        </p:nvSpPr>
        <p:spPr>
          <a:xfrm>
            <a:off x="797754" y="4551310"/>
            <a:ext cx="687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3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40365" y="4441499"/>
            <a:ext cx="430165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可读性</a:t>
            </a: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基本“</a:t>
            </a:r>
            <a:r>
              <a:rPr lang="zh-CN" altLang="en-US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 smtClean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的写法应当使别人理解它所需的时间最小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化；</a:t>
            </a:r>
            <a:endParaRPr lang="en-US" altLang="zh-CN" sz="1200" dirty="0" smtClean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编码时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第一意识是如何做好代码可读性；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4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编程规范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43" name="任意多边形 15"/>
          <p:cNvSpPr/>
          <p:nvPr/>
        </p:nvSpPr>
        <p:spPr bwMode="auto">
          <a:xfrm>
            <a:off x="754835" y="2337925"/>
            <a:ext cx="1601788" cy="451378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solidFill>
                  <a:schemeClr val="bg1"/>
                </a:solidFill>
              </a:rPr>
              <a:t>代码格式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4" name="任意多边形 16"/>
          <p:cNvSpPr/>
          <p:nvPr/>
        </p:nvSpPr>
        <p:spPr bwMode="auto">
          <a:xfrm>
            <a:off x="754835" y="3007438"/>
            <a:ext cx="1601788" cy="467089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OOP</a:t>
            </a:r>
            <a:r>
              <a:rPr lang="zh-CN" altLang="en-US" sz="1600" b="1" dirty="0">
                <a:solidFill>
                  <a:schemeClr val="bg1"/>
                </a:solidFill>
              </a:rPr>
              <a:t>规约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5" name="任意多边形 14"/>
          <p:cNvSpPr/>
          <p:nvPr/>
        </p:nvSpPr>
        <p:spPr bwMode="auto">
          <a:xfrm>
            <a:off x="754835" y="1635038"/>
            <a:ext cx="1601788" cy="4442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solidFill>
                  <a:schemeClr val="bg1"/>
                </a:solidFill>
              </a:rPr>
              <a:t>常量定义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任意多边形 15"/>
          <p:cNvSpPr/>
          <p:nvPr/>
        </p:nvSpPr>
        <p:spPr bwMode="auto">
          <a:xfrm>
            <a:off x="754835" y="872968"/>
            <a:ext cx="1601788" cy="421225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命名风格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70976" y="879418"/>
            <a:ext cx="6213766" cy="32893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变量、类名（抽象类、接口、服务类）、方法名、常量名、属性名、包名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70976" y="1635038"/>
            <a:ext cx="6213766" cy="32893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魔法值、枚举、常量类定义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70976" y="2320544"/>
            <a:ext cx="6213766" cy="32893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一些空格和大括号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小括号的使用问题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670976" y="3087426"/>
            <a:ext cx="6213766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面向对象编程的规约：约束一些对象之前的使用规范。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任意多边形 15"/>
          <p:cNvSpPr/>
          <p:nvPr/>
        </p:nvSpPr>
        <p:spPr bwMode="auto">
          <a:xfrm>
            <a:off x="782329" y="3793451"/>
            <a:ext cx="1601788" cy="432610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solidFill>
                  <a:schemeClr val="bg1"/>
                </a:solidFill>
              </a:rPr>
              <a:t>集合处理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2" name="任意多边形 16"/>
          <p:cNvSpPr/>
          <p:nvPr/>
        </p:nvSpPr>
        <p:spPr bwMode="auto">
          <a:xfrm>
            <a:off x="782329" y="4518259"/>
            <a:ext cx="1601788" cy="394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600" b="1" dirty="0" smtClean="0">
                <a:solidFill>
                  <a:schemeClr val="bg1"/>
                </a:solidFill>
              </a:rPr>
              <a:t>并发处理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670976" y="3833035"/>
            <a:ext cx="6213766" cy="32893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Map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增删改查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670976" y="4518259"/>
            <a:ext cx="6213766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线程以及线程池的使用，目前很少用到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5" name="任意多边形 15"/>
          <p:cNvSpPr/>
          <p:nvPr/>
        </p:nvSpPr>
        <p:spPr bwMode="auto">
          <a:xfrm>
            <a:off x="713386" y="5340893"/>
            <a:ext cx="1601788" cy="432610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控制语句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02033" y="5380477"/>
            <a:ext cx="6213766" cy="32893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If-else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switch-case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while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for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for-each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5020" y="3857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编程规范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18" y="1694238"/>
            <a:ext cx="6782747" cy="143847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55020" y="955249"/>
            <a:ext cx="590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下面只挑选一些强制要求的来说一下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0" y="3771240"/>
            <a:ext cx="5772956" cy="87642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98" y="2953643"/>
            <a:ext cx="4817804" cy="32223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020" y="3857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编程规范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8" y="4609207"/>
            <a:ext cx="7535327" cy="13908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8" y="1049948"/>
            <a:ext cx="6468378" cy="1467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19" y="3122397"/>
            <a:ext cx="4772691" cy="819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010" y="1452880"/>
            <a:ext cx="4391025" cy="266700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020" y="3857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编程规范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77" y="1077853"/>
            <a:ext cx="6906589" cy="1286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" y="2576195"/>
            <a:ext cx="7191375" cy="1809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" y="4549140"/>
            <a:ext cx="4371975" cy="141922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66" y="871279"/>
            <a:ext cx="6677957" cy="51346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5020" y="3857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编程规范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Click="0" advTm="4000">
    <p:wipe/>
  </p:transition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REFSHAPE" val="374486980"/>
  <p:tag name="KSO_WM_UNIT_PLACING_PICTURE_USER_VIEWPORT" val="{&quot;height&quot;:10755,&quot;width&quot;:18045}"/>
</p:tagLst>
</file>

<file path=ppt/tags/tag3.xml><?xml version="1.0" encoding="utf-8"?>
<p:tagLst xmlns:p="http://schemas.openxmlformats.org/presentationml/2006/main">
  <p:tag name="REFSHAPE" val="374487524"/>
  <p:tag name="KSO_WM_UNIT_PLACING_PICTURE_USER_VIEWPORT" val="{&quot;height&quot;:10455,&quot;width&quot;:11205}"/>
</p:tagLst>
</file>

<file path=ppt/theme/theme1.xml><?xml version="1.0" encoding="utf-8"?>
<a:theme xmlns:a="http://schemas.openxmlformats.org/drawingml/2006/main" name="Office 主题​​">
  <a:themeElements>
    <a:clrScheme name="自定义 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2D46"/>
      </a:accent1>
      <a:accent2>
        <a:srgbClr val="CF253B"/>
      </a:accent2>
      <a:accent3>
        <a:srgbClr val="1D2D46"/>
      </a:accent3>
      <a:accent4>
        <a:srgbClr val="CF253B"/>
      </a:accent4>
      <a:accent5>
        <a:srgbClr val="1D2D46"/>
      </a:accent5>
      <a:accent6>
        <a:srgbClr val="CF253B"/>
      </a:accent6>
      <a:hlink>
        <a:srgbClr val="0563C1"/>
      </a:hlink>
      <a:folHlink>
        <a:srgbClr val="954F72"/>
      </a:folHlink>
    </a:clrScheme>
    <a:fontScheme name="模板">
      <a:majorFont>
        <a:latin typeface="微软雅黑"/>
        <a:ea typeface="微软雅黑"/>
        <a:cs typeface=""/>
      </a:majorFont>
      <a:minorFont>
        <a:latin typeface="华文细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pct75">
          <a:fgClr>
            <a:srgbClr val="4F434A"/>
          </a:fgClr>
          <a:bgClr>
            <a:srgbClr val="918D9C"/>
          </a:bgClr>
        </a:pattFill>
        <a:ln>
          <a:noFill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WPS 演示</Application>
  <PresentationFormat>宽屏</PresentationFormat>
  <Paragraphs>140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华文细黑</vt:lpstr>
      <vt:lpstr>Calibri</vt:lpstr>
      <vt:lpstr>Calibri Light</vt:lpstr>
      <vt:lpstr>方正宋刻本秀楷简体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经典英伦大气简洁高端融资策划报告模版</dc:title>
  <dc:creator>Administrator</dc:creator>
  <cp:lastModifiedBy>haha</cp:lastModifiedBy>
  <cp:revision>183</cp:revision>
  <dcterms:created xsi:type="dcterms:W3CDTF">2016-10-22T11:38:00Z</dcterms:created>
  <dcterms:modified xsi:type="dcterms:W3CDTF">2020-05-26T09:32:13Z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  <property fmtid="{D5CDD505-2E9C-101B-9397-08002B2CF9AE}" pid="3" name="KSORubyTemplateID">
    <vt:lpwstr>2</vt:lpwstr>
  </property>
</Properties>
</file>