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334" r:id="rId3"/>
    <p:sldId id="335" r:id="rId5"/>
    <p:sldId id="359" r:id="rId6"/>
    <p:sldId id="347" r:id="rId7"/>
    <p:sldId id="346" r:id="rId8"/>
    <p:sldId id="345" r:id="rId9"/>
    <p:sldId id="390" r:id="rId10"/>
    <p:sldId id="348" r:id="rId11"/>
    <p:sldId id="375" r:id="rId12"/>
    <p:sldId id="386" r:id="rId13"/>
    <p:sldId id="387" r:id="rId14"/>
    <p:sldId id="389" r:id="rId15"/>
    <p:sldId id="391" r:id="rId16"/>
    <p:sldId id="392" r:id="rId17"/>
    <p:sldId id="350" r:id="rId18"/>
    <p:sldId id="393" r:id="rId19"/>
    <p:sldId id="394" r:id="rId20"/>
    <p:sldId id="395" r:id="rId21"/>
    <p:sldId id="396" r:id="rId22"/>
    <p:sldId id="351" r:id="rId23"/>
    <p:sldId id="412" r:id="rId24"/>
    <p:sldId id="352" r:id="rId25"/>
    <p:sldId id="343" r:id="rId26"/>
    <p:sldId id="353" r:id="rId27"/>
    <p:sldId id="361" r:id="rId28"/>
    <p:sldId id="362" r:id="rId29"/>
    <p:sldId id="363" r:id="rId30"/>
    <p:sldId id="364" r:id="rId31"/>
    <p:sldId id="34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D46"/>
    <a:srgbClr val="1C2C44"/>
    <a:srgbClr val="404040"/>
    <a:srgbClr val="E71F02"/>
    <a:srgbClr val="C61127"/>
    <a:srgbClr val="13233B"/>
    <a:srgbClr val="D0243A"/>
    <a:srgbClr val="FFE899"/>
    <a:srgbClr val="E61F02"/>
    <a:srgbClr val="FFD9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7" autoAdjust="0"/>
    <p:restoredTop sz="86098" autoAdjust="0"/>
  </p:normalViewPr>
  <p:slideViewPr>
    <p:cSldViewPr snapToGrid="0">
      <p:cViewPr varScale="1">
        <p:scale>
          <a:sx n="99" d="100"/>
          <a:sy n="99" d="100"/>
        </p:scale>
        <p:origin x="654" y="72"/>
      </p:cViewPr>
      <p:guideLst>
        <p:guide orient="horz" pos="2188"/>
        <p:guide pos="3840"/>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4FF1B8-4857-A248-93C8-31FCEE7C1263}"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F0F420-9289-D444-ADE5-B0D974BA552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FE81B-35CB-4151-A4B4-589966BB5A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FC134-E011-44C9-BD2B-F205F170FCF6}"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https://github.com/Algebrafly/java-review.git</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Test07</a:t>
            </a:r>
            <a:endParaRPr lang="en-US" altLang="zh-CN"/>
          </a:p>
          <a:p>
            <a:r>
              <a:rPr lang="en-US" altLang="zh-CN"/>
              <a:t>https://www.cnblogs.com/zhuyeshen/p/10956822.html</a:t>
            </a:r>
            <a:endParaRPr lang="en-US" altLang="zh-CN"/>
          </a:p>
          <a:p>
            <a:r>
              <a:rPr lang="zh-CN" altLang="en-US"/>
              <a:t>（</a:t>
            </a:r>
            <a:r>
              <a:rPr lang="en-US" altLang="zh-CN"/>
              <a:t>2</a:t>
            </a:r>
            <a:r>
              <a:rPr lang="zh-CN" altLang="en-US"/>
              <a:t>）关键点就在于：调用list.remove()方法导致modCount和expectedModCount的值不一致。</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Test08</a:t>
            </a:r>
            <a:endParaRPr lang="zh-CN" altLang="en-US"/>
          </a:p>
          <a:p>
            <a:r>
              <a:rPr lang="en-US" altLang="zh-CN"/>
              <a:t>Test09</a:t>
            </a:r>
            <a:endParaRPr lang="zh-CN" altLang="en-US"/>
          </a:p>
          <a:p>
            <a:r>
              <a:rPr lang="zh-CN" altLang="en-US"/>
              <a:t>原因在于，虽然Vector的方法采用了synchronized进行了同步，但是实际上通过Iterator访问的情况下，每个线程里面返回的是不同的iterator，也即是说expectedModCount是每个线程私有。假若此时有2个线程，线程1在进行遍历，线程2在进行修改，那么很有可能导致线程2修改后导致Vector中的modCount自增了，线程2的expectedModCount也自增了，但是线程1的expectedModCount没有自增，此时线程1遍历时就会出现expectedModCount不等于modCount的情况了。</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https://blog.csdn.net/hello_worldee/article/details/77934244</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公司层面应该定义一套自己的规范！</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特别说明，对于像一些涉及到能提升一门语言编程功底的约束，大家还是有必要有意识的去遵守一下。这些约束并不是说，约束了一个人编程的思想层面的东西。</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我理解的编程思想方面的东西是“我们在实现一个功能时候的程序设计”。</a:t>
            </a:r>
            <a:endParaRPr lang="zh-CN" altLang="en-US" sz="1200" b="0" i="0" kern="1200" dirty="0" smtClean="0">
              <a:solidFill>
                <a:schemeClr val="tx1"/>
              </a:solidFill>
              <a:effectLst/>
              <a:latin typeface="+mn-lt"/>
              <a:ea typeface="+mn-ea"/>
              <a:cs typeface="+mn-cs"/>
            </a:endParaRP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Test02</a:t>
            </a:r>
            <a:endParaRPr lang="zh-CN" altLang="en-US"/>
          </a:p>
          <a:p>
            <a:r>
              <a:rPr lang="zh-CN" altLang="en-US"/>
              <a:t>Test0</a:t>
            </a:r>
            <a:r>
              <a:rPr lang="en-US" altLang="zh-CN"/>
              <a:t>3</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Test01</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Test04</a:t>
            </a:r>
            <a:endParaRPr lang="zh-CN" altLang="en-US"/>
          </a:p>
          <a:p>
            <a:r>
              <a:rPr lang="zh-CN" altLang="en-US"/>
              <a:t>反编译命令： javap -c -l Test</a:t>
            </a:r>
            <a:r>
              <a:rPr lang="en-US" altLang="zh-CN"/>
              <a:t>04.class</a:t>
            </a:r>
            <a:endParaRPr lang="en-US" altLang="zh-CN"/>
          </a:p>
          <a:p>
            <a:r>
              <a:rPr lang="zh-CN" altLang="en-US"/>
              <a:t>汇编指令参考： https://www.jianshu.com/p/d8574d813039</a:t>
            </a:r>
            <a:endParaRPr lang="zh-CN" altLang="en-US"/>
          </a:p>
          <a:p>
            <a:r>
              <a:rPr lang="zh-CN" altLang="en-US"/>
              <a:t>题目： https://blog.csdn.net/weixin_38004638/article/details/102096647</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Test05</a:t>
            </a:r>
            <a:endParaRPr lang="zh-CN" altLang="en-US"/>
          </a:p>
          <a:p>
            <a:r>
              <a:rPr lang="zh-CN" altLang="en-US"/>
              <a:t>反编译命令 javap -c -l Test</a:t>
            </a:r>
            <a:r>
              <a:rPr lang="en-US" altLang="zh-CN"/>
              <a:t>04.class</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Test06</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Test07</a:t>
            </a:r>
            <a:endParaRPr lang="en-US" altLang="zh-CN"/>
          </a:p>
          <a:p>
            <a:r>
              <a:rPr lang="en-US" altLang="zh-CN"/>
              <a:t>https://www.cnblogs.com/zhuyeshen/p/10956822.html</a:t>
            </a:r>
            <a:endParaRPr lang="en-US" altLang="zh-CN"/>
          </a:p>
          <a:p>
            <a:r>
              <a:rPr lang="zh-CN" altLang="en-US"/>
              <a:t>（</a:t>
            </a:r>
            <a:r>
              <a:rPr lang="en-US" altLang="zh-CN"/>
              <a:t>1</a:t>
            </a:r>
            <a:r>
              <a:rPr lang="zh-CN" altLang="en-US"/>
              <a:t>）</a:t>
            </a:r>
            <a:r>
              <a:rPr lang="en-US" altLang="zh-CN"/>
              <a:t>调用subList方法返回的集合保存了ArrayList的modCount</a:t>
            </a:r>
            <a:r>
              <a:rPr lang="zh-CN" altLang="en-US"/>
              <a:t>；当对原list进行add/remove时，导致modCount++；访问子集合时，加了checkForComodification()校验</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4000">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5"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400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4"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文本占位符 7"/>
          <p:cNvSpPr>
            <a:spLocks noGrp="1"/>
          </p:cNvSpPr>
          <p:nvPr>
            <p:ph type="body" sz="quarter" idx="13" hasCustomPrompt="1"/>
          </p:nvPr>
        </p:nvSpPr>
        <p:spPr>
          <a:xfrm>
            <a:off x="811579" y="337344"/>
            <a:ext cx="7886700" cy="431800"/>
          </a:xfrm>
          <a:prstGeom prst="rect">
            <a:avLst/>
          </a:prstGeom>
        </p:spPr>
        <p:txBody>
          <a:bodyPr>
            <a:noAutofit/>
          </a:bodyPr>
          <a:lstStyle>
            <a:lvl1pPr marL="0" indent="0" algn="l">
              <a:buNone/>
              <a:defRPr sz="1800" b="0">
                <a:solidFill>
                  <a:schemeClr val="accent1"/>
                </a:solidFill>
                <a:latin typeface="微软雅黑" panose="020B0503020204020204" pitchFamily="34" charset="-122"/>
                <a:ea typeface="微软雅黑" panose="020B0503020204020204" pitchFamily="34" charset="-122"/>
              </a:defRPr>
            </a:lvl1pPr>
          </a:lstStyle>
          <a:p>
            <a:pPr lvl="0"/>
            <a:r>
              <a:rPr lang="zh-CN" altLang="en-US" dirty="0"/>
              <a:t>编辑母版文本样式</a:t>
            </a:r>
            <a:endParaRPr lang="zh-CN" altLang="en-US" dirty="0"/>
          </a:p>
        </p:txBody>
      </p:sp>
      <p:sp>
        <p:nvSpPr>
          <p:cNvPr id="6" name="文本占位符 7"/>
          <p:cNvSpPr>
            <a:spLocks noGrp="1"/>
          </p:cNvSpPr>
          <p:nvPr>
            <p:ph type="body" sz="quarter" idx="14" hasCustomPrompt="1"/>
          </p:nvPr>
        </p:nvSpPr>
        <p:spPr>
          <a:xfrm>
            <a:off x="811579" y="616744"/>
            <a:ext cx="7886700" cy="304800"/>
          </a:xfrm>
          <a:prstGeom prst="rect">
            <a:avLst/>
          </a:prstGeom>
        </p:spPr>
        <p:txBody>
          <a:bodyPr>
            <a:normAutofit/>
          </a:bodyPr>
          <a:lstStyle>
            <a:lvl1pPr marL="0" indent="0" algn="l">
              <a:buNone/>
              <a:defRPr sz="1100">
                <a:solidFill>
                  <a:schemeClr val="tx1">
                    <a:lumMod val="50000"/>
                    <a:lumOff val="50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20" name="文本框 19"/>
          <p:cNvSpPr txBox="1"/>
          <p:nvPr userDrawn="1"/>
        </p:nvSpPr>
        <p:spPr>
          <a:xfrm>
            <a:off x="11270629" y="428110"/>
            <a:ext cx="468000" cy="369332"/>
          </a:xfrm>
          <a:prstGeom prst="rect">
            <a:avLst/>
          </a:prstGeom>
          <a:noFill/>
        </p:spPr>
        <p:txBody>
          <a:bodyPr wrap="square" rtlCol="0" anchor="ctr">
            <a:spAutoFit/>
          </a:bodyPr>
          <a:lstStyle/>
          <a:p>
            <a:pPr algn="ctr"/>
            <a:fld id="{EFCBF77D-F46E-4259-B383-244069B4E4DB}" type="slidenum">
              <a:rPr lang="zh-CN" altLang="en-US" smtClean="0">
                <a:solidFill>
                  <a:schemeClr val="bg1">
                    <a:lumMod val="85000"/>
                  </a:schemeClr>
                </a:solidFill>
                <a:latin typeface="华文细黑" panose="02010600040101010101" pitchFamily="2" charset="-122"/>
                <a:ea typeface="华文细黑" panose="02010600040101010101" pitchFamily="2" charset="-122"/>
              </a:rPr>
            </a:fld>
            <a:endParaRPr lang="zh-CN" altLang="en-US" dirty="0">
              <a:solidFill>
                <a:schemeClr val="bg1">
                  <a:lumMod val="85000"/>
                </a:schemeClr>
              </a:solidFill>
              <a:latin typeface="华文细黑" panose="02010600040101010101" pitchFamily="2" charset="-122"/>
              <a:ea typeface="华文细黑" panose="02010600040101010101" pitchFamily="2" charset="-122"/>
            </a:endParaRPr>
          </a:p>
        </p:txBody>
      </p:sp>
      <p:sp>
        <p:nvSpPr>
          <p:cNvPr id="7"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8"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6"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6"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4D9"/>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4000">
    <p:wipe/>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7402" cy="6858000"/>
          </a:xfrm>
          <a:prstGeom prst="rect">
            <a:avLst/>
          </a:pr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原创设计师QQ598969553               _2"/>
          <p:cNvSpPr/>
          <p:nvPr/>
        </p:nvSpPr>
        <p:spPr>
          <a:xfrm>
            <a:off x="1275762" y="2428650"/>
            <a:ext cx="9315791" cy="1014730"/>
          </a:xfrm>
          <a:prstGeom prst="rect">
            <a:avLst/>
          </a:prstGeom>
          <a:noFill/>
        </p:spPr>
        <p:txBody>
          <a:bodyPr wrap="square" rtlCol="0">
            <a:spAutoFit/>
          </a:bodyPr>
          <a:lstStyle/>
          <a:p>
            <a:pPr algn="ctr">
              <a:spcBef>
                <a:spcPct val="20000"/>
              </a:spcBef>
            </a:pPr>
            <a:r>
              <a:rPr lang="en-US" altLang="zh-CN" sz="6000" b="1" dirty="0" smtClean="0">
                <a:solidFill>
                  <a:schemeClr val="bg1"/>
                </a:solidFill>
                <a:latin typeface="+mj-ea"/>
              </a:rPr>
              <a:t>Java</a:t>
            </a:r>
            <a:r>
              <a:rPr lang="zh-CN" altLang="en-US" sz="6000" b="1" dirty="0" smtClean="0">
                <a:solidFill>
                  <a:schemeClr val="bg1"/>
                </a:solidFill>
                <a:latin typeface="+mj-ea"/>
              </a:rPr>
              <a:t>开发</a:t>
            </a:r>
            <a:r>
              <a:rPr lang="zh-CN" altLang="en-US" sz="6000" b="1" dirty="0" smtClean="0">
                <a:solidFill>
                  <a:schemeClr val="bg1"/>
                </a:solidFill>
                <a:latin typeface="+mj-ea"/>
              </a:rPr>
              <a:t>规范</a:t>
            </a:r>
            <a:r>
              <a:rPr lang="zh-CN" altLang="en-US" sz="6000" b="1" dirty="0" smtClean="0">
                <a:solidFill>
                  <a:schemeClr val="bg1"/>
                </a:solidFill>
                <a:latin typeface="+mj-ea"/>
              </a:rPr>
              <a:t>介绍</a:t>
            </a:r>
            <a:endParaRPr lang="zh-CN" altLang="en-US" sz="6000" b="1" spc="300" dirty="0">
              <a:solidFill>
                <a:schemeClr val="bg1"/>
              </a:solidFill>
              <a:latin typeface="+mj-ea"/>
            </a:endParaRPr>
          </a:p>
        </p:txBody>
      </p:sp>
      <p:sp>
        <p:nvSpPr>
          <p:cNvPr id="7" name="原创设计师QQ：598969553            _8"/>
          <p:cNvSpPr>
            <a:spLocks noChangeArrowheads="1"/>
          </p:cNvSpPr>
          <p:nvPr/>
        </p:nvSpPr>
        <p:spPr bwMode="auto">
          <a:xfrm>
            <a:off x="3471710" y="4220954"/>
            <a:ext cx="4923898"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600" cap="all" dirty="0">
                <a:solidFill>
                  <a:schemeClr val="bg1"/>
                </a:solidFill>
                <a:cs typeface="Arial" panose="020B0604020202020204" pitchFamily="34" charset="0"/>
              </a:rPr>
              <a:t>讲解人</a:t>
            </a:r>
            <a:r>
              <a:rPr lang="zh-CN" altLang="en-US" sz="1600" cap="all" dirty="0" smtClean="0">
                <a:solidFill>
                  <a:schemeClr val="bg1"/>
                </a:solidFill>
                <a:cs typeface="Arial" panose="020B0604020202020204" pitchFamily="34" charset="0"/>
              </a:rPr>
              <a:t>：</a:t>
            </a:r>
            <a:r>
              <a:rPr lang="zh-CN" altLang="en-US" sz="1600" cap="all" dirty="0">
                <a:solidFill>
                  <a:schemeClr val="bg1"/>
                </a:solidFill>
                <a:cs typeface="Arial" panose="020B0604020202020204" pitchFamily="34" charset="0"/>
              </a:rPr>
              <a:t>李龙</a:t>
            </a:r>
            <a:r>
              <a:rPr lang="zh-CN" altLang="en-US" sz="1600" cap="all" dirty="0" smtClean="0">
                <a:solidFill>
                  <a:schemeClr val="bg1"/>
                </a:solidFill>
                <a:cs typeface="Arial" panose="020B0604020202020204" pitchFamily="34" charset="0"/>
              </a:rPr>
              <a:t>       </a:t>
            </a:r>
            <a:r>
              <a:rPr lang="zh-CN" altLang="en-US" sz="1600" cap="all" dirty="0" smtClean="0">
                <a:solidFill>
                  <a:schemeClr val="bg1"/>
                </a:solidFill>
                <a:cs typeface="Arial" panose="020B0604020202020204" pitchFamily="34" charset="0"/>
              </a:rPr>
              <a:t>时间</a:t>
            </a:r>
            <a:r>
              <a:rPr lang="zh-CN" altLang="en-US" sz="1600" cap="all" dirty="0" smtClean="0">
                <a:solidFill>
                  <a:schemeClr val="bg1"/>
                </a:solidFill>
                <a:cs typeface="Arial" panose="020B0604020202020204" pitchFamily="34" charset="0"/>
              </a:rPr>
              <a:t>：</a:t>
            </a:r>
            <a:r>
              <a:rPr lang="en-US" altLang="zh-CN" sz="1600" cap="all" dirty="0" smtClean="0">
                <a:solidFill>
                  <a:schemeClr val="bg1"/>
                </a:solidFill>
                <a:cs typeface="Arial" panose="020B0604020202020204" pitchFamily="34" charset="0"/>
              </a:rPr>
              <a:t>2020.05.29</a:t>
            </a:r>
            <a:endParaRPr lang="zh-CN" altLang="en-US" sz="1600" cap="all" dirty="0">
              <a:solidFill>
                <a:schemeClr val="bg1"/>
              </a:solidFill>
              <a:cs typeface="Arial" panose="020B0604020202020204" pitchFamily="34" charset="0"/>
            </a:endParaRPr>
          </a:p>
        </p:txBody>
      </p:sp>
      <p:pic>
        <p:nvPicPr>
          <p:cNvPr id="9" name="图片 8"/>
          <p:cNvPicPr>
            <a:picLocks noChangeAspect="1"/>
          </p:cNvPicPr>
          <p:nvPr/>
        </p:nvPicPr>
        <p:blipFill>
          <a:blip r:embed="rId1" cstate="print">
            <a:grayscl/>
            <a:extLst>
              <a:ext uri="{28A0092B-C50C-407E-A947-70E740481C1C}">
                <a14:useLocalDpi xmlns:a14="http://schemas.microsoft.com/office/drawing/2010/main" val="0"/>
              </a:ext>
            </a:extLst>
          </a:blip>
          <a:stretch>
            <a:fillRect/>
          </a:stretch>
        </p:blipFill>
        <p:spPr>
          <a:xfrm>
            <a:off x="292707" y="286302"/>
            <a:ext cx="1957095" cy="670828"/>
          </a:xfrm>
          <a:prstGeom prst="rect">
            <a:avLst/>
          </a:prstGeom>
          <a:noFill/>
        </p:spPr>
      </p:pic>
      <p:sp>
        <p:nvSpPr>
          <p:cNvPr id="8" name="文本框 7"/>
          <p:cNvSpPr txBox="1"/>
          <p:nvPr/>
        </p:nvSpPr>
        <p:spPr>
          <a:xfrm>
            <a:off x="5337175" y="3591560"/>
            <a:ext cx="3661410" cy="398780"/>
          </a:xfrm>
          <a:prstGeom prst="rect">
            <a:avLst/>
          </a:prstGeom>
          <a:noFill/>
        </p:spPr>
        <p:txBody>
          <a:bodyPr wrap="square" rtlCol="0">
            <a:spAutoFit/>
          </a:bodyPr>
          <a:p>
            <a:r>
              <a:rPr lang="zh-CN" altLang="en-US" sz="2000">
                <a:solidFill>
                  <a:schemeClr val="bg1"/>
                </a:solidFill>
              </a:rPr>
              <a:t>基于阿里开发规范（华山版）</a:t>
            </a:r>
            <a:endParaRPr lang="zh-CN" altLang="en-US" sz="2000">
              <a:solidFill>
                <a:schemeClr val="bg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4" name="图片 3"/>
          <p:cNvPicPr>
            <a:picLocks noChangeAspect="1"/>
          </p:cNvPicPr>
          <p:nvPr/>
        </p:nvPicPr>
        <p:blipFill>
          <a:blip r:embed="rId1"/>
          <a:stretch>
            <a:fillRect/>
          </a:stretch>
        </p:blipFill>
        <p:spPr>
          <a:xfrm>
            <a:off x="997585" y="1142365"/>
            <a:ext cx="7086600" cy="2028825"/>
          </a:xfrm>
          <a:prstGeom prst="rect">
            <a:avLst/>
          </a:prstGeom>
        </p:spPr>
      </p:pic>
      <p:pic>
        <p:nvPicPr>
          <p:cNvPr id="5" name="图片 4"/>
          <p:cNvPicPr>
            <a:picLocks noChangeAspect="1"/>
          </p:cNvPicPr>
          <p:nvPr/>
        </p:nvPicPr>
        <p:blipFill>
          <a:blip r:embed="rId2"/>
          <a:stretch>
            <a:fillRect/>
          </a:stretch>
        </p:blipFill>
        <p:spPr>
          <a:xfrm>
            <a:off x="1339215" y="2092325"/>
            <a:ext cx="3714750" cy="1304925"/>
          </a:xfrm>
          <a:prstGeom prst="rect">
            <a:avLst/>
          </a:prstGeom>
        </p:spPr>
      </p:pic>
      <p:pic>
        <p:nvPicPr>
          <p:cNvPr id="9" name="图片 8"/>
          <p:cNvPicPr>
            <a:picLocks noChangeAspect="1"/>
          </p:cNvPicPr>
          <p:nvPr/>
        </p:nvPicPr>
        <p:blipFill>
          <a:blip r:embed="rId3"/>
          <a:stretch>
            <a:fillRect/>
          </a:stretch>
        </p:blipFill>
        <p:spPr>
          <a:xfrm>
            <a:off x="511810" y="3744595"/>
            <a:ext cx="4542155" cy="1393190"/>
          </a:xfrm>
          <a:prstGeom prst="rect">
            <a:avLst/>
          </a:prstGeom>
        </p:spPr>
      </p:pic>
      <p:pic>
        <p:nvPicPr>
          <p:cNvPr id="10" name="图片 9"/>
          <p:cNvPicPr>
            <a:picLocks noChangeAspect="1"/>
          </p:cNvPicPr>
          <p:nvPr/>
        </p:nvPicPr>
        <p:blipFill>
          <a:blip r:embed="rId4"/>
          <a:stretch>
            <a:fillRect/>
          </a:stretch>
        </p:blipFill>
        <p:spPr>
          <a:xfrm>
            <a:off x="6957060" y="3744595"/>
            <a:ext cx="4618990" cy="2080895"/>
          </a:xfrm>
          <a:prstGeom prst="rect">
            <a:avLst/>
          </a:prstGeom>
        </p:spPr>
      </p:pic>
      <p:pic>
        <p:nvPicPr>
          <p:cNvPr id="11" name="图片 10"/>
          <p:cNvPicPr>
            <a:picLocks noChangeAspect="1"/>
          </p:cNvPicPr>
          <p:nvPr/>
        </p:nvPicPr>
        <p:blipFill>
          <a:blip r:embed="rId5"/>
          <a:stretch>
            <a:fillRect/>
          </a:stretch>
        </p:blipFill>
        <p:spPr>
          <a:xfrm>
            <a:off x="6957060" y="2035175"/>
            <a:ext cx="4619625" cy="1362075"/>
          </a:xfrm>
          <a:prstGeom prst="rect">
            <a:avLst/>
          </a:prstGeom>
        </p:spPr>
      </p:pic>
      <p:cxnSp>
        <p:nvCxnSpPr>
          <p:cNvPr id="12" name="直接连接符 11"/>
          <p:cNvCxnSpPr/>
          <p:nvPr/>
        </p:nvCxnSpPr>
        <p:spPr>
          <a:xfrm>
            <a:off x="6005195" y="2070735"/>
            <a:ext cx="8890" cy="4176395"/>
          </a:xfrm>
          <a:prstGeom prst="line">
            <a:avLst/>
          </a:prstGeom>
        </p:spPr>
        <p:style>
          <a:lnRef idx="3">
            <a:schemeClr val="accent3"/>
          </a:lnRef>
          <a:fillRef idx="0">
            <a:schemeClr val="accent3"/>
          </a:fillRef>
          <a:effectRef idx="2">
            <a:schemeClr val="accent3"/>
          </a:effectRef>
          <a:fontRef idx="minor">
            <a:schemeClr val="tx1"/>
          </a:fontRef>
        </p:style>
      </p:cxnSp>
      <p:sp>
        <p:nvSpPr>
          <p:cNvPr id="13" name="左箭头 12"/>
          <p:cNvSpPr/>
          <p:nvPr/>
        </p:nvSpPr>
        <p:spPr>
          <a:xfrm>
            <a:off x="5228590" y="2546350"/>
            <a:ext cx="776605" cy="678815"/>
          </a:xfrm>
          <a:prstGeom prst="leftArrow">
            <a:avLst/>
          </a:prstGeom>
          <a:gradFill>
            <a:gsLst>
              <a:gs pos="0">
                <a:srgbClr val="FE4444"/>
              </a:gs>
              <a:gs pos="100000">
                <a:srgbClr val="832B2B"/>
              </a:gs>
            </a:gsLst>
            <a:lin ang="5400000" scaled="0"/>
          </a:gradFill>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solidFill>
                  <a:prstClr val="white"/>
                </a:solidFill>
              </a:rPr>
              <a:t>反例</a:t>
            </a:r>
            <a:endParaRPr lang="zh-CN" altLang="en-US" sz="1000">
              <a:solidFill>
                <a:prstClr val="white"/>
              </a:solidFill>
            </a:endParaRPr>
          </a:p>
        </p:txBody>
      </p:sp>
      <p:sp>
        <p:nvSpPr>
          <p:cNvPr id="14" name="右箭头 13"/>
          <p:cNvSpPr/>
          <p:nvPr/>
        </p:nvSpPr>
        <p:spPr>
          <a:xfrm>
            <a:off x="6014085" y="2152015"/>
            <a:ext cx="779780" cy="613410"/>
          </a:xfrm>
          <a:prstGeom prst="rightArrow">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solidFill>
                  <a:prstClr val="white"/>
                </a:solidFill>
              </a:rPr>
              <a:t>正例</a:t>
            </a:r>
            <a:endParaRPr lang="zh-CN" altLang="en-US" sz="1000">
              <a:solidFill>
                <a:prstClr val="white"/>
              </a:solidFill>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4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3" name="图片 2"/>
          <p:cNvPicPr>
            <a:picLocks noChangeAspect="1"/>
          </p:cNvPicPr>
          <p:nvPr/>
        </p:nvPicPr>
        <p:blipFill>
          <a:blip r:embed="rId1"/>
          <a:stretch>
            <a:fillRect/>
          </a:stretch>
        </p:blipFill>
        <p:spPr>
          <a:xfrm>
            <a:off x="657860" y="1560830"/>
            <a:ext cx="7267575" cy="1343025"/>
          </a:xfrm>
          <a:prstGeom prst="rect">
            <a:avLst/>
          </a:prstGeom>
        </p:spPr>
      </p:pic>
      <p:pic>
        <p:nvPicPr>
          <p:cNvPr id="6" name="图片 5"/>
          <p:cNvPicPr>
            <a:picLocks noChangeAspect="1"/>
          </p:cNvPicPr>
          <p:nvPr/>
        </p:nvPicPr>
        <p:blipFill>
          <a:blip r:embed="rId2"/>
          <a:stretch>
            <a:fillRect/>
          </a:stretch>
        </p:blipFill>
        <p:spPr>
          <a:xfrm>
            <a:off x="988695" y="2756535"/>
            <a:ext cx="5076825" cy="2671445"/>
          </a:xfrm>
          <a:prstGeom prst="rect">
            <a:avLst/>
          </a:prstGeom>
        </p:spPr>
      </p:pic>
      <p:sp>
        <p:nvSpPr>
          <p:cNvPr id="20" name="文本框 19"/>
          <p:cNvSpPr txBox="1"/>
          <p:nvPr/>
        </p:nvSpPr>
        <p:spPr>
          <a:xfrm>
            <a:off x="834395" y="945089"/>
            <a:ext cx="5900286" cy="368300"/>
          </a:xfrm>
          <a:prstGeom prst="rect">
            <a:avLst/>
          </a:prstGeom>
          <a:noFill/>
        </p:spPr>
        <p:txBody>
          <a:bodyPr wrap="square" rtlCol="0">
            <a:spAutoFit/>
          </a:bodyPr>
          <a:p>
            <a:r>
              <a:rPr lang="zh-CN" altLang="en-US" dirty="0" smtClean="0"/>
              <a:t>集合规范篇</a:t>
            </a:r>
            <a:endParaRPr lang="zh-CN" altLang="en-US" dirty="0"/>
          </a:p>
        </p:txBody>
      </p:sp>
      <p:pic>
        <p:nvPicPr>
          <p:cNvPr id="7" name="图片 6"/>
          <p:cNvPicPr>
            <a:picLocks noChangeAspect="1"/>
          </p:cNvPicPr>
          <p:nvPr/>
        </p:nvPicPr>
        <p:blipFill>
          <a:blip r:embed="rId3"/>
          <a:stretch>
            <a:fillRect/>
          </a:stretch>
        </p:blipFill>
        <p:spPr>
          <a:xfrm>
            <a:off x="988695" y="5593715"/>
            <a:ext cx="5619115" cy="618490"/>
          </a:xfrm>
          <a:prstGeom prst="rect">
            <a:avLst/>
          </a:prstGeom>
        </p:spPr>
      </p:pic>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4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1"/>
          <a:stretch>
            <a:fillRect/>
          </a:stretch>
        </p:blipFill>
        <p:spPr>
          <a:xfrm>
            <a:off x="755015" y="969645"/>
            <a:ext cx="7258050" cy="1943100"/>
          </a:xfrm>
          <a:prstGeom prst="rect">
            <a:avLst/>
          </a:prstGeom>
        </p:spPr>
      </p:pic>
      <p:pic>
        <p:nvPicPr>
          <p:cNvPr id="8" name="图片 7"/>
          <p:cNvPicPr>
            <a:picLocks noChangeAspect="1"/>
          </p:cNvPicPr>
          <p:nvPr/>
        </p:nvPicPr>
        <p:blipFill>
          <a:blip r:embed="rId2"/>
          <a:stretch>
            <a:fillRect/>
          </a:stretch>
        </p:blipFill>
        <p:spPr>
          <a:xfrm>
            <a:off x="807720" y="5288915"/>
            <a:ext cx="5410200" cy="923925"/>
          </a:xfrm>
          <a:prstGeom prst="rect">
            <a:avLst/>
          </a:prstGeom>
        </p:spPr>
      </p:pic>
      <p:pic>
        <p:nvPicPr>
          <p:cNvPr id="9" name="图片 8"/>
          <p:cNvPicPr>
            <a:picLocks noChangeAspect="1"/>
          </p:cNvPicPr>
          <p:nvPr/>
        </p:nvPicPr>
        <p:blipFill>
          <a:blip r:embed="rId3"/>
          <a:stretch>
            <a:fillRect/>
          </a:stretch>
        </p:blipFill>
        <p:spPr>
          <a:xfrm>
            <a:off x="807720" y="2814955"/>
            <a:ext cx="7019925" cy="1228725"/>
          </a:xfrm>
          <a:prstGeom prst="rect">
            <a:avLst/>
          </a:prstGeom>
        </p:spPr>
      </p:pic>
      <p:pic>
        <p:nvPicPr>
          <p:cNvPr id="7" name="图片 6"/>
          <p:cNvPicPr>
            <a:picLocks noChangeAspect="1"/>
          </p:cNvPicPr>
          <p:nvPr/>
        </p:nvPicPr>
        <p:blipFill>
          <a:blip r:embed="rId4"/>
          <a:stretch>
            <a:fillRect/>
          </a:stretch>
        </p:blipFill>
        <p:spPr>
          <a:xfrm>
            <a:off x="6694805" y="4069715"/>
            <a:ext cx="4086225" cy="2143125"/>
          </a:xfrm>
          <a:prstGeom prst="rect">
            <a:avLst/>
          </a:prstGeom>
        </p:spPr>
      </p:pic>
      <p:pic>
        <p:nvPicPr>
          <p:cNvPr id="5" name="图片 4"/>
          <p:cNvPicPr>
            <a:picLocks noChangeAspect="1"/>
          </p:cNvPicPr>
          <p:nvPr/>
        </p:nvPicPr>
        <p:blipFill>
          <a:blip r:embed="rId5"/>
          <a:stretch>
            <a:fillRect/>
          </a:stretch>
        </p:blipFill>
        <p:spPr>
          <a:xfrm>
            <a:off x="807720" y="3964940"/>
            <a:ext cx="4305300" cy="1323975"/>
          </a:xfrm>
          <a:prstGeom prst="rect">
            <a:avLst/>
          </a:prstGeom>
        </p:spPr>
      </p:pic>
      <p:sp>
        <p:nvSpPr>
          <p:cNvPr id="10" name="文本框 9"/>
          <p:cNvSpPr txBox="1"/>
          <p:nvPr/>
        </p:nvSpPr>
        <p:spPr>
          <a:xfrm>
            <a:off x="8013700" y="1487170"/>
            <a:ext cx="4046220" cy="368300"/>
          </a:xfrm>
          <a:prstGeom prst="rect">
            <a:avLst/>
          </a:prstGeom>
          <a:noFill/>
        </p:spPr>
        <p:txBody>
          <a:bodyPr wrap="square" rtlCol="0">
            <a:spAutoFit/>
          </a:bodyPr>
          <a:p>
            <a:r>
              <a:rPr lang="zh-CN" altLang="en-US">
                <a:solidFill>
                  <a:srgbClr val="FF0000"/>
                </a:solidFill>
              </a:rPr>
              <a:t>UnsupportedOperationException</a:t>
            </a:r>
            <a:endParaRPr lang="zh-CN" altLang="en-US">
              <a:solidFill>
                <a:srgbClr val="FF0000"/>
              </a:solidFill>
            </a:endParaRPr>
          </a:p>
        </p:txBody>
      </p:sp>
    </p:spTree>
  </p:cSld>
  <p:clrMapOvr>
    <a:masterClrMapping/>
  </p:clrMapOvr>
  <p:transition spd="slow" advClick="0" advTm="400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1"/>
          <a:stretch>
            <a:fillRect/>
          </a:stretch>
        </p:blipFill>
        <p:spPr>
          <a:xfrm>
            <a:off x="755015" y="1018540"/>
            <a:ext cx="7067550" cy="752475"/>
          </a:xfrm>
          <a:prstGeom prst="rect">
            <a:avLst/>
          </a:prstGeom>
        </p:spPr>
      </p:pic>
      <p:pic>
        <p:nvPicPr>
          <p:cNvPr id="6" name="图片 5"/>
          <p:cNvPicPr>
            <a:picLocks noChangeAspect="1"/>
          </p:cNvPicPr>
          <p:nvPr/>
        </p:nvPicPr>
        <p:blipFill>
          <a:blip r:embed="rId2"/>
          <a:stretch>
            <a:fillRect/>
          </a:stretch>
        </p:blipFill>
        <p:spPr>
          <a:xfrm>
            <a:off x="755015" y="1771015"/>
            <a:ext cx="6800850" cy="704850"/>
          </a:xfrm>
          <a:prstGeom prst="rect">
            <a:avLst/>
          </a:prstGeom>
        </p:spPr>
      </p:pic>
      <p:pic>
        <p:nvPicPr>
          <p:cNvPr id="9" name="图片 8"/>
          <p:cNvPicPr>
            <a:picLocks noChangeAspect="1"/>
          </p:cNvPicPr>
          <p:nvPr/>
        </p:nvPicPr>
        <p:blipFill>
          <a:blip r:embed="rId3"/>
          <a:stretch>
            <a:fillRect/>
          </a:stretch>
        </p:blipFill>
        <p:spPr>
          <a:xfrm>
            <a:off x="834390" y="3050540"/>
            <a:ext cx="4229100" cy="2019300"/>
          </a:xfrm>
          <a:prstGeom prst="rect">
            <a:avLst/>
          </a:prstGeom>
        </p:spPr>
      </p:pic>
      <p:sp>
        <p:nvSpPr>
          <p:cNvPr id="11" name="文本框 10"/>
          <p:cNvSpPr txBox="1"/>
          <p:nvPr/>
        </p:nvSpPr>
        <p:spPr>
          <a:xfrm>
            <a:off x="6224270" y="3050540"/>
            <a:ext cx="4005580" cy="368300"/>
          </a:xfrm>
          <a:prstGeom prst="rect">
            <a:avLst/>
          </a:prstGeom>
          <a:noFill/>
        </p:spPr>
        <p:txBody>
          <a:bodyPr wrap="square" rtlCol="0">
            <a:spAutoFit/>
          </a:bodyPr>
          <a:p>
            <a:r>
              <a:rPr lang="zh-CN" altLang="en-US">
                <a:solidFill>
                  <a:srgbClr val="FF0000"/>
                </a:solidFill>
              </a:rPr>
              <a:t>ConcurrentModificationException</a:t>
            </a:r>
            <a:endParaRPr lang="zh-CN" altLang="en-US">
              <a:solidFill>
                <a:srgbClr val="FF0000"/>
              </a:solidFill>
            </a:endParaRPr>
          </a:p>
        </p:txBody>
      </p:sp>
    </p:spTree>
  </p:cSld>
  <p:clrMapOvr>
    <a:masterClrMapping/>
  </p:clrMapOvr>
  <p:transition spd="slow" advClick="0" advTm="400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1"/>
          <a:stretch>
            <a:fillRect/>
          </a:stretch>
        </p:blipFill>
        <p:spPr>
          <a:xfrm>
            <a:off x="533400" y="1369060"/>
            <a:ext cx="4410075" cy="2428875"/>
          </a:xfrm>
          <a:prstGeom prst="rect">
            <a:avLst/>
          </a:prstGeom>
        </p:spPr>
      </p:pic>
      <p:pic>
        <p:nvPicPr>
          <p:cNvPr id="4" name="图片 3"/>
          <p:cNvPicPr>
            <a:picLocks noChangeAspect="1"/>
          </p:cNvPicPr>
          <p:nvPr/>
        </p:nvPicPr>
        <p:blipFill>
          <a:blip r:embed="rId2"/>
          <a:stretch>
            <a:fillRect/>
          </a:stretch>
        </p:blipFill>
        <p:spPr>
          <a:xfrm>
            <a:off x="6227445" y="1392555"/>
            <a:ext cx="4895850" cy="2381250"/>
          </a:xfrm>
          <a:prstGeom prst="rect">
            <a:avLst/>
          </a:prstGeom>
        </p:spPr>
      </p:pic>
      <p:cxnSp>
        <p:nvCxnSpPr>
          <p:cNvPr id="5" name="直接连接符 4"/>
          <p:cNvCxnSpPr/>
          <p:nvPr/>
        </p:nvCxnSpPr>
        <p:spPr>
          <a:xfrm flipH="1">
            <a:off x="5606415" y="1442720"/>
            <a:ext cx="17780" cy="4269740"/>
          </a:xfrm>
          <a:prstGeom prst="line">
            <a:avLst/>
          </a:prstGeom>
        </p:spPr>
        <p:style>
          <a:lnRef idx="3">
            <a:schemeClr val="accent3"/>
          </a:lnRef>
          <a:fillRef idx="0">
            <a:schemeClr val="accent3"/>
          </a:fillRef>
          <a:effectRef idx="2">
            <a:schemeClr val="accent3"/>
          </a:effectRef>
          <a:fontRef idx="minor">
            <a:schemeClr val="tx1"/>
          </a:fontRef>
        </p:style>
      </p:cxnSp>
      <p:sp>
        <p:nvSpPr>
          <p:cNvPr id="7" name="文本框 6"/>
          <p:cNvSpPr txBox="1"/>
          <p:nvPr/>
        </p:nvSpPr>
        <p:spPr>
          <a:xfrm>
            <a:off x="755015" y="923925"/>
            <a:ext cx="2315210" cy="306705"/>
          </a:xfrm>
          <a:prstGeom prst="rect">
            <a:avLst/>
          </a:prstGeom>
          <a:noFill/>
        </p:spPr>
        <p:txBody>
          <a:bodyPr wrap="square" rtlCol="0">
            <a:spAutoFit/>
          </a:bodyPr>
          <a:p>
            <a:r>
              <a:rPr lang="zh-CN" altLang="en-US" sz="1400"/>
              <a:t>单线程情景</a:t>
            </a:r>
            <a:endParaRPr lang="zh-CN" altLang="en-US" sz="1400"/>
          </a:p>
        </p:txBody>
      </p:sp>
      <p:sp>
        <p:nvSpPr>
          <p:cNvPr id="8" name="文本框 7"/>
          <p:cNvSpPr txBox="1"/>
          <p:nvPr/>
        </p:nvSpPr>
        <p:spPr>
          <a:xfrm>
            <a:off x="533400" y="5937250"/>
            <a:ext cx="4084955" cy="275590"/>
          </a:xfrm>
          <a:prstGeom prst="rect">
            <a:avLst/>
          </a:prstGeom>
          <a:noFill/>
        </p:spPr>
        <p:txBody>
          <a:bodyPr wrap="square" rtlCol="0">
            <a:spAutoFit/>
          </a:bodyPr>
          <a:p>
            <a:r>
              <a:rPr lang="zh-CN" altLang="en-US" sz="1200">
                <a:solidFill>
                  <a:srgbClr val="FF0000"/>
                </a:solidFill>
              </a:rPr>
              <a:t>注意，像使用for-each进行迭代实际上也会出现这种问题。</a:t>
            </a:r>
            <a:endParaRPr lang="zh-CN" altLang="en-US" sz="1200">
              <a:solidFill>
                <a:srgbClr val="FF0000"/>
              </a:solidFill>
            </a:endParaRPr>
          </a:p>
        </p:txBody>
      </p:sp>
      <p:pic>
        <p:nvPicPr>
          <p:cNvPr id="10" name="图片 9"/>
          <p:cNvPicPr>
            <a:picLocks noChangeAspect="1"/>
          </p:cNvPicPr>
          <p:nvPr/>
        </p:nvPicPr>
        <p:blipFill>
          <a:blip r:embed="rId3"/>
          <a:stretch>
            <a:fillRect/>
          </a:stretch>
        </p:blipFill>
        <p:spPr>
          <a:xfrm>
            <a:off x="533400" y="3930650"/>
            <a:ext cx="4410075" cy="1853565"/>
          </a:xfrm>
          <a:prstGeom prst="rect">
            <a:avLst/>
          </a:prstGeom>
        </p:spPr>
      </p:pic>
      <p:pic>
        <p:nvPicPr>
          <p:cNvPr id="13" name="图片 12"/>
          <p:cNvPicPr>
            <a:picLocks noChangeAspect="1"/>
          </p:cNvPicPr>
          <p:nvPr/>
        </p:nvPicPr>
        <p:blipFill>
          <a:blip r:embed="rId4"/>
          <a:stretch>
            <a:fillRect/>
          </a:stretch>
        </p:blipFill>
        <p:spPr>
          <a:xfrm>
            <a:off x="6227445" y="4144645"/>
            <a:ext cx="4981575" cy="1190625"/>
          </a:xfrm>
          <a:prstGeom prst="rect">
            <a:avLst/>
          </a:prstGeom>
        </p:spPr>
      </p:pic>
      <p:sp>
        <p:nvSpPr>
          <p:cNvPr id="14" name="左右箭头 13"/>
          <p:cNvSpPr/>
          <p:nvPr/>
        </p:nvSpPr>
        <p:spPr>
          <a:xfrm>
            <a:off x="5078730" y="2226310"/>
            <a:ext cx="1073785" cy="369570"/>
          </a:xfrm>
          <a:prstGeom prst="leftRightArrow">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1"/>
                </a:solidFill>
              </a:rPr>
              <a:t>对比</a:t>
            </a:r>
            <a:endParaRPr lang="zh-CN" altLang="en-US" sz="1200">
              <a:solidFill>
                <a:schemeClr val="accent1"/>
              </a:solidFill>
            </a:endParaRPr>
          </a:p>
        </p:txBody>
      </p:sp>
      <p:sp>
        <p:nvSpPr>
          <p:cNvPr id="15" name="文本框 14"/>
          <p:cNvSpPr txBox="1"/>
          <p:nvPr/>
        </p:nvSpPr>
        <p:spPr>
          <a:xfrm>
            <a:off x="3992245" y="1000760"/>
            <a:ext cx="951230" cy="368300"/>
          </a:xfrm>
          <a:prstGeom prst="rect">
            <a:avLst/>
          </a:prstGeom>
          <a:noFill/>
        </p:spPr>
        <p:txBody>
          <a:bodyPr wrap="square" rtlCol="0">
            <a:spAutoFit/>
          </a:bodyPr>
          <a:p>
            <a:r>
              <a:rPr lang="en-US" altLang="zh-CN">
                <a:solidFill>
                  <a:schemeClr val="accent6"/>
                </a:solidFill>
              </a:rPr>
              <a:t>Error</a:t>
            </a:r>
            <a:endParaRPr lang="en-US" altLang="zh-CN">
              <a:solidFill>
                <a:schemeClr val="accent6"/>
              </a:solidFill>
            </a:endParaRPr>
          </a:p>
        </p:txBody>
      </p:sp>
      <p:sp>
        <p:nvSpPr>
          <p:cNvPr id="20" name="文本框 19"/>
          <p:cNvSpPr txBox="1"/>
          <p:nvPr/>
        </p:nvSpPr>
        <p:spPr>
          <a:xfrm>
            <a:off x="6227445" y="1000760"/>
            <a:ext cx="1047115" cy="368300"/>
          </a:xfrm>
          <a:prstGeom prst="rect">
            <a:avLst/>
          </a:prstGeom>
          <a:noFill/>
        </p:spPr>
        <p:txBody>
          <a:bodyPr wrap="square" rtlCol="0">
            <a:spAutoFit/>
          </a:bodyPr>
          <a:p>
            <a:r>
              <a:rPr lang="en-US" altLang="zh-CN">
                <a:solidFill>
                  <a:srgbClr val="00B050"/>
                </a:solidFill>
              </a:rPr>
              <a:t>Correct</a:t>
            </a:r>
            <a:endParaRPr lang="en-US" altLang="zh-CN">
              <a:solidFill>
                <a:srgbClr val="00B050"/>
              </a:solidFill>
            </a:endParaRPr>
          </a:p>
        </p:txBody>
      </p:sp>
    </p:spTree>
  </p:cSld>
  <p:clrMapOvr>
    <a:masterClrMapping/>
  </p:clrMapOvr>
  <p:transition spd="slow" advClick="0" advTm="400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1"/>
          <a:stretch>
            <a:fillRect/>
          </a:stretch>
        </p:blipFill>
        <p:spPr>
          <a:xfrm>
            <a:off x="549275" y="1433830"/>
            <a:ext cx="5629275" cy="3990975"/>
          </a:xfrm>
          <a:prstGeom prst="rect">
            <a:avLst/>
          </a:prstGeom>
        </p:spPr>
      </p:pic>
      <p:pic>
        <p:nvPicPr>
          <p:cNvPr id="5" name="图片 4"/>
          <p:cNvPicPr>
            <a:picLocks noChangeAspect="1"/>
          </p:cNvPicPr>
          <p:nvPr/>
        </p:nvPicPr>
        <p:blipFill>
          <a:blip r:embed="rId2"/>
          <a:stretch>
            <a:fillRect/>
          </a:stretch>
        </p:blipFill>
        <p:spPr>
          <a:xfrm>
            <a:off x="6317615" y="1433830"/>
            <a:ext cx="5172075" cy="3371850"/>
          </a:xfrm>
          <a:prstGeom prst="rect">
            <a:avLst/>
          </a:prstGeom>
        </p:spPr>
      </p:pic>
      <p:sp>
        <p:nvSpPr>
          <p:cNvPr id="6" name="文本框 5"/>
          <p:cNvSpPr txBox="1"/>
          <p:nvPr/>
        </p:nvSpPr>
        <p:spPr>
          <a:xfrm>
            <a:off x="6487160" y="5042535"/>
            <a:ext cx="4832985" cy="645160"/>
          </a:xfrm>
          <a:prstGeom prst="rect">
            <a:avLst/>
          </a:prstGeom>
          <a:noFill/>
        </p:spPr>
        <p:txBody>
          <a:bodyPr wrap="square" rtlCol="0">
            <a:spAutoFit/>
          </a:bodyPr>
          <a:p>
            <a:r>
              <a:rPr lang="zh-CN" altLang="en-US" sz="1200"/>
              <a:t>解决办法：</a:t>
            </a:r>
            <a:endParaRPr lang="zh-CN" altLang="en-US" sz="1200"/>
          </a:p>
          <a:p>
            <a:r>
              <a:rPr lang="zh-CN" altLang="en-US" sz="1200"/>
              <a:t>1）在使用iterator迭代的时候使用synchronized或者Lock进行同步；</a:t>
            </a:r>
            <a:endParaRPr lang="zh-CN" altLang="en-US" sz="1200"/>
          </a:p>
          <a:p>
            <a:r>
              <a:rPr lang="zh-CN" altLang="en-US" sz="1200"/>
              <a:t>2）使用并发容器CopyOnWriteArrayList代替ArrayList和Vector。</a:t>
            </a:r>
            <a:endParaRPr lang="zh-CN" altLang="en-US" sz="1200"/>
          </a:p>
        </p:txBody>
      </p:sp>
      <p:sp>
        <p:nvSpPr>
          <p:cNvPr id="7" name="文本框 6"/>
          <p:cNvSpPr txBox="1"/>
          <p:nvPr/>
        </p:nvSpPr>
        <p:spPr>
          <a:xfrm>
            <a:off x="755015" y="923925"/>
            <a:ext cx="2315210" cy="306705"/>
          </a:xfrm>
          <a:prstGeom prst="rect">
            <a:avLst/>
          </a:prstGeom>
          <a:noFill/>
        </p:spPr>
        <p:txBody>
          <a:bodyPr wrap="square" rtlCol="0">
            <a:spAutoFit/>
          </a:bodyPr>
          <a:p>
            <a:r>
              <a:rPr lang="zh-CN" altLang="en-US" sz="1400"/>
              <a:t>多线程情景</a:t>
            </a:r>
            <a:endParaRPr lang="zh-CN" altLang="en-US" sz="1400"/>
          </a:p>
        </p:txBody>
      </p:sp>
    </p:spTree>
  </p:cSld>
  <p:clrMapOvr>
    <a:masterClrMapping/>
  </p:clrMapOvr>
  <p:transition spd="slow" advClick="0" advTm="400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1"/>
          <a:stretch>
            <a:fillRect/>
          </a:stretch>
        </p:blipFill>
        <p:spPr>
          <a:xfrm>
            <a:off x="866775" y="942975"/>
            <a:ext cx="7267575" cy="4743450"/>
          </a:xfrm>
          <a:prstGeom prst="rect">
            <a:avLst/>
          </a:prstGeom>
        </p:spPr>
      </p:pic>
    </p:spTree>
  </p:cSld>
  <p:clrMapOvr>
    <a:masterClrMapping/>
  </p:clrMapOvr>
  <p:transition spd="slow" advClick="0" advTm="400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755015" y="932815"/>
            <a:ext cx="7229475" cy="1362075"/>
          </a:xfrm>
          <a:prstGeom prst="rect">
            <a:avLst/>
          </a:prstGeom>
        </p:spPr>
      </p:pic>
      <p:sp>
        <p:nvSpPr>
          <p:cNvPr id="4" name="文本框 3"/>
          <p:cNvSpPr txBox="1"/>
          <p:nvPr/>
        </p:nvSpPr>
        <p:spPr>
          <a:xfrm>
            <a:off x="811530" y="2536825"/>
            <a:ext cx="9163050" cy="860425"/>
          </a:xfrm>
          <a:prstGeom prst="rect">
            <a:avLst/>
          </a:prstGeom>
          <a:noFill/>
        </p:spPr>
        <p:txBody>
          <a:bodyPr wrap="square" rtlCol="0">
            <a:spAutoFit/>
          </a:bodyPr>
          <a:p>
            <a:r>
              <a:rPr lang="zh-CN" altLang="en-US" sz="1400" b="1"/>
              <a:t>上下界通配符的副作用</a:t>
            </a:r>
            <a:endParaRPr lang="zh-CN" altLang="en-US" sz="1400" b="1"/>
          </a:p>
          <a:p>
            <a:r>
              <a:rPr lang="zh-CN" altLang="en-US" sz="1200">
                <a:sym typeface="+mn-ea"/>
              </a:rPr>
              <a:t>通配符&lt;?&gt;和类型参数&lt;T&gt;的区别是,对于编译器来说所有的T都代表同一种类型，但是通配符则表示篮子里放了东西，是什么不知道。</a:t>
            </a:r>
            <a:endParaRPr lang="zh-CN" altLang="en-US" sz="1200"/>
          </a:p>
          <a:p>
            <a:r>
              <a:rPr lang="zh-CN" altLang="en-US" sz="1200"/>
              <a:t>（</a:t>
            </a:r>
            <a:r>
              <a:rPr lang="en-US" altLang="zh-CN" sz="1200"/>
              <a:t>1</a:t>
            </a:r>
            <a:r>
              <a:rPr lang="zh-CN" altLang="en-US" sz="1200"/>
              <a:t>）上界通配符 &lt;? extends T&gt; </a:t>
            </a:r>
            <a:r>
              <a:rPr lang="zh-CN" altLang="en-US" sz="1200">
                <a:solidFill>
                  <a:srgbClr val="FF0000"/>
                </a:solidFill>
              </a:rPr>
              <a:t>不能往里存，只能往外取</a:t>
            </a:r>
            <a:r>
              <a:rPr lang="zh-CN" altLang="en-US" sz="1200"/>
              <a:t>。因为如果支持存入则会破坏类型安全。</a:t>
            </a:r>
            <a:endParaRPr lang="zh-CN" altLang="en-US" sz="1200"/>
          </a:p>
          <a:p>
            <a:r>
              <a:rPr lang="zh-CN" altLang="en-US" sz="1200"/>
              <a:t>（</a:t>
            </a:r>
            <a:r>
              <a:rPr lang="en-US" altLang="zh-CN" sz="1200"/>
              <a:t>2</a:t>
            </a:r>
            <a:r>
              <a:rPr lang="zh-CN" altLang="en-US" sz="1200"/>
              <a:t>）下界通配符&lt;? super T&gt; </a:t>
            </a:r>
            <a:r>
              <a:rPr lang="zh-CN" altLang="en-US" sz="1200">
                <a:solidFill>
                  <a:srgbClr val="FF0000"/>
                </a:solidFill>
              </a:rPr>
              <a:t>能存，能取</a:t>
            </a:r>
            <a:r>
              <a:rPr lang="zh-CN" altLang="en-US" sz="1200"/>
              <a:t>，但取得部分功能被限制，取出来得东西只能放到Object类中。</a:t>
            </a:r>
            <a:endParaRPr lang="zh-CN" altLang="en-US" sz="1200"/>
          </a:p>
        </p:txBody>
      </p:sp>
      <p:sp>
        <p:nvSpPr>
          <p:cNvPr id="5" name="文本框 4"/>
          <p:cNvSpPr txBox="1"/>
          <p:nvPr/>
        </p:nvSpPr>
        <p:spPr>
          <a:xfrm>
            <a:off x="811530" y="3926205"/>
            <a:ext cx="8549640" cy="737235"/>
          </a:xfrm>
          <a:prstGeom prst="rect">
            <a:avLst/>
          </a:prstGeom>
          <a:noFill/>
        </p:spPr>
        <p:txBody>
          <a:bodyPr wrap="square" rtlCol="0">
            <a:spAutoFit/>
          </a:bodyPr>
          <a:p>
            <a:r>
              <a:rPr lang="zh-CN" altLang="en-US" sz="1400"/>
              <a:t>频繁set的内容，适合用下界通配符&lt;? super T&gt;，因为上界通配符不支持写入</a:t>
            </a:r>
            <a:endParaRPr lang="zh-CN" altLang="en-US" sz="1400"/>
          </a:p>
          <a:p>
            <a:endParaRPr lang="zh-CN" altLang="en-US" sz="1400"/>
          </a:p>
          <a:p>
            <a:r>
              <a:rPr lang="zh-CN" altLang="en-US" sz="1400"/>
              <a:t>频繁get的内容，适合用上界通配符 &lt;? extends T&gt;，因为下届通配符会返回Object，每次转换很麻烦。</a:t>
            </a:r>
            <a:endParaRPr lang="zh-CN" altLang="en-US" sz="1400"/>
          </a:p>
        </p:txBody>
      </p:sp>
    </p:spTree>
  </p:cSld>
  <p:clrMapOvr>
    <a:masterClrMapping/>
  </p:clrMapOvr>
  <p:transition spd="slow" advClick="0" advTm="400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855980" y="2363470"/>
            <a:ext cx="6541770" cy="1383665"/>
          </a:xfrm>
          <a:prstGeom prst="rect">
            <a:avLst/>
          </a:prstGeom>
          <a:noFill/>
        </p:spPr>
        <p:txBody>
          <a:bodyPr wrap="square" rtlCol="0">
            <a:spAutoFit/>
          </a:bodyPr>
          <a:p>
            <a:r>
              <a:rPr lang="zh-CN" altLang="en-US" sz="1400"/>
              <a:t>当我们用get方法时我们其实是在获取集合里内部的元素，但是我们的集合的数据类型还没有确定，但是我们可以获得一些明确的已知条件，那就是在&lt;? extends E&gt;中最大的类型是E，而且这个E最大是Object，所以我们可以利用这一点，那么我们就可以清楚地了解到该集合里面的获取的元素肯定是E或者Object的子类，他们的范围肯定小于E或者Object，那么我们就可以用Object和E这两个范围比集合里面的元素大的类去接收集合里面的元素。</a:t>
            </a:r>
            <a:endParaRPr lang="zh-CN" altLang="en-US" sz="1400"/>
          </a:p>
        </p:txBody>
      </p:sp>
      <p:sp>
        <p:nvSpPr>
          <p:cNvPr id="9" name="文本框 8"/>
          <p:cNvSpPr txBox="1"/>
          <p:nvPr/>
        </p:nvSpPr>
        <p:spPr>
          <a:xfrm>
            <a:off x="755015" y="1159510"/>
            <a:ext cx="3514725" cy="368300"/>
          </a:xfrm>
          <a:prstGeom prst="rect">
            <a:avLst/>
          </a:prstGeom>
          <a:noFill/>
        </p:spPr>
        <p:txBody>
          <a:bodyPr wrap="square" rtlCol="0">
            <a:spAutoFit/>
          </a:bodyPr>
          <a:p>
            <a:pPr algn="l"/>
            <a:r>
              <a:rPr lang="zh-CN" altLang="en-US"/>
              <a:t>上界通配符 &lt;? extends E&gt; </a:t>
            </a:r>
            <a:endParaRPr lang="zh-CN" altLang="en-US"/>
          </a:p>
        </p:txBody>
      </p:sp>
      <p:sp>
        <p:nvSpPr>
          <p:cNvPr id="10" name="文本框 9"/>
          <p:cNvSpPr txBox="1"/>
          <p:nvPr/>
        </p:nvSpPr>
        <p:spPr>
          <a:xfrm>
            <a:off x="953770" y="4582160"/>
            <a:ext cx="6501765" cy="953135"/>
          </a:xfrm>
          <a:prstGeom prst="rect">
            <a:avLst/>
          </a:prstGeom>
          <a:noFill/>
        </p:spPr>
        <p:txBody>
          <a:bodyPr wrap="square" rtlCol="0">
            <a:spAutoFit/>
          </a:bodyPr>
          <a:p>
            <a:r>
              <a:rPr lang="zh-CN" altLang="en-US" sz="1400"/>
              <a:t>&lt;? extends E&gt;作为形参时例如List&lt;? extends E&gt;这时最大类型是E和Object,但是我们不清楚最小的类型是什么，因为此时</a:t>
            </a:r>
            <a:r>
              <a:rPr lang="en-US" altLang="zh-CN" sz="1400"/>
              <a:t>?</a:t>
            </a:r>
            <a:r>
              <a:rPr lang="zh-CN" altLang="en-US" sz="1400"/>
              <a:t>这个通配符没有被赋值，我们调用add方法是要添加集合元素或者集合元素的子类，但是我们没法明确肯定该集合元素类型，或者比该集合元素范围更小的子类，那么Java就不会允许添加元素。</a:t>
            </a:r>
            <a:endParaRPr lang="zh-CN" altLang="en-US" sz="1400"/>
          </a:p>
        </p:txBody>
      </p:sp>
      <p:sp>
        <p:nvSpPr>
          <p:cNvPr id="45" name="任意多边形 14"/>
          <p:cNvSpPr/>
          <p:nvPr/>
        </p:nvSpPr>
        <p:spPr bwMode="auto">
          <a:xfrm>
            <a:off x="855980" y="4057015"/>
            <a:ext cx="2498090" cy="44450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96" tIns="5080" rIns="320435" bIns="5080" spcCol="1270" anchor="ctr"/>
          <a:p>
            <a:pPr algn="ctr" defTabSz="355600">
              <a:lnSpc>
                <a:spcPct val="90000"/>
              </a:lnSpc>
              <a:spcAft>
                <a:spcPct val="35000"/>
              </a:spcAft>
              <a:defRPr/>
            </a:pPr>
            <a:r>
              <a:rPr lang="en-US" altLang="zh-CN" dirty="0">
                <a:solidFill>
                  <a:schemeClr val="bg1"/>
                </a:solidFill>
              </a:rPr>
              <a:t>Add</a:t>
            </a:r>
            <a:r>
              <a:rPr lang="zh-CN" altLang="en-US" dirty="0">
                <a:solidFill>
                  <a:schemeClr val="bg1"/>
                </a:solidFill>
              </a:rPr>
              <a:t>操作</a:t>
            </a:r>
            <a:endParaRPr lang="zh-CN" altLang="en-US" dirty="0">
              <a:solidFill>
                <a:schemeClr val="bg1"/>
              </a:solidFill>
            </a:endParaRPr>
          </a:p>
        </p:txBody>
      </p:sp>
      <p:sp>
        <p:nvSpPr>
          <p:cNvPr id="11" name="任意多边形 14"/>
          <p:cNvSpPr/>
          <p:nvPr/>
        </p:nvSpPr>
        <p:spPr bwMode="auto">
          <a:xfrm>
            <a:off x="953770" y="1744345"/>
            <a:ext cx="2498090" cy="44450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96" tIns="5080" rIns="320435" bIns="5080" spcCol="1270" anchor="ctr"/>
          <a:p>
            <a:pPr algn="ctr" defTabSz="355600">
              <a:lnSpc>
                <a:spcPct val="90000"/>
              </a:lnSpc>
              <a:spcAft>
                <a:spcPct val="35000"/>
              </a:spcAft>
              <a:defRPr/>
            </a:pPr>
            <a:r>
              <a:rPr lang="en-US" altLang="zh-CN" dirty="0">
                <a:solidFill>
                  <a:schemeClr val="bg1"/>
                </a:solidFill>
              </a:rPr>
              <a:t>Get</a:t>
            </a:r>
            <a:r>
              <a:rPr lang="zh-CN" altLang="en-US" dirty="0">
                <a:solidFill>
                  <a:schemeClr val="bg1"/>
                </a:solidFill>
              </a:rPr>
              <a:t>操作</a:t>
            </a:r>
            <a:endParaRPr lang="zh-CN" altLang="en-US" dirty="0">
              <a:solidFill>
                <a:schemeClr val="bg1"/>
              </a:solidFill>
            </a:endParaRPr>
          </a:p>
        </p:txBody>
      </p:sp>
      <p:pic>
        <p:nvPicPr>
          <p:cNvPr id="4" name="图片 3"/>
          <p:cNvPicPr>
            <a:picLocks noChangeAspect="1"/>
          </p:cNvPicPr>
          <p:nvPr/>
        </p:nvPicPr>
        <p:blipFill>
          <a:blip r:embed="rId1"/>
          <a:stretch>
            <a:fillRect/>
          </a:stretch>
        </p:blipFill>
        <p:spPr>
          <a:xfrm>
            <a:off x="7528560" y="2363470"/>
            <a:ext cx="4368800" cy="3321050"/>
          </a:xfrm>
          <a:prstGeom prst="rect">
            <a:avLst/>
          </a:prstGeom>
        </p:spPr>
      </p:pic>
    </p:spTree>
  </p:cSld>
  <p:clrMapOvr>
    <a:masterClrMapping/>
  </p:clrMapOvr>
  <p:transition spd="slow" advClick="0" advTm="400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755015" y="1169670"/>
            <a:ext cx="3514725" cy="368300"/>
          </a:xfrm>
          <a:prstGeom prst="rect">
            <a:avLst/>
          </a:prstGeom>
          <a:noFill/>
        </p:spPr>
        <p:txBody>
          <a:bodyPr wrap="square" rtlCol="0">
            <a:spAutoFit/>
          </a:bodyPr>
          <a:p>
            <a:pPr algn="l"/>
            <a:r>
              <a:rPr lang="zh-CN" altLang="en-US"/>
              <a:t>下界通配符 &lt;? super E&gt;</a:t>
            </a:r>
            <a:endParaRPr lang="zh-CN" altLang="en-US"/>
          </a:p>
        </p:txBody>
      </p:sp>
      <p:sp>
        <p:nvSpPr>
          <p:cNvPr id="10" name="文本框 9"/>
          <p:cNvSpPr txBox="1"/>
          <p:nvPr/>
        </p:nvSpPr>
        <p:spPr>
          <a:xfrm>
            <a:off x="953770" y="4601845"/>
            <a:ext cx="5831205" cy="953135"/>
          </a:xfrm>
          <a:prstGeom prst="rect">
            <a:avLst/>
          </a:prstGeom>
          <a:noFill/>
        </p:spPr>
        <p:txBody>
          <a:bodyPr wrap="square" rtlCol="0">
            <a:spAutoFit/>
          </a:bodyPr>
          <a:p>
            <a:r>
              <a:rPr sz="1400"/>
              <a:t>在使用get方法的时候，此时类型没有明确还是问号？我们只能明确其最大父类或者接口时，我们才能接收，但是我们只能明白&lt;? super E&gt;作为形参时例如List&lt;? super E&gt;时，只能明确Object是最大父类，其他的一概不知，所以只能Object o = list.get(0)。 </a:t>
            </a:r>
            <a:endParaRPr sz="1400"/>
          </a:p>
        </p:txBody>
      </p:sp>
      <p:sp>
        <p:nvSpPr>
          <p:cNvPr id="45" name="任意多边形 14"/>
          <p:cNvSpPr/>
          <p:nvPr/>
        </p:nvSpPr>
        <p:spPr bwMode="auto">
          <a:xfrm>
            <a:off x="855980" y="4085590"/>
            <a:ext cx="2412365" cy="44450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96" tIns="5080" rIns="320435" bIns="5080" spcCol="1270" anchor="ctr"/>
          <a:p>
            <a:pPr algn="ctr" defTabSz="355600">
              <a:lnSpc>
                <a:spcPct val="90000"/>
              </a:lnSpc>
              <a:spcAft>
                <a:spcPct val="35000"/>
              </a:spcAft>
              <a:defRPr/>
            </a:pPr>
            <a:r>
              <a:rPr lang="en-US" altLang="zh-CN" dirty="0">
                <a:solidFill>
                  <a:schemeClr val="bg1"/>
                </a:solidFill>
              </a:rPr>
              <a:t>Get</a:t>
            </a:r>
            <a:r>
              <a:rPr lang="zh-CN" altLang="en-US" dirty="0">
                <a:solidFill>
                  <a:schemeClr val="bg1"/>
                </a:solidFill>
              </a:rPr>
              <a:t>操作</a:t>
            </a:r>
            <a:endParaRPr lang="zh-CN" altLang="en-US" dirty="0">
              <a:solidFill>
                <a:schemeClr val="bg1"/>
              </a:solidFill>
            </a:endParaRPr>
          </a:p>
        </p:txBody>
      </p:sp>
      <p:sp>
        <p:nvSpPr>
          <p:cNvPr id="11" name="任意多边形 14"/>
          <p:cNvSpPr/>
          <p:nvPr/>
        </p:nvSpPr>
        <p:spPr bwMode="auto">
          <a:xfrm>
            <a:off x="953770" y="1744345"/>
            <a:ext cx="2498090" cy="44450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96" tIns="5080" rIns="320435" bIns="5080" spcCol="1270" anchor="ctr"/>
          <a:p>
            <a:pPr algn="ctr" defTabSz="355600">
              <a:lnSpc>
                <a:spcPct val="90000"/>
              </a:lnSpc>
              <a:spcAft>
                <a:spcPct val="35000"/>
              </a:spcAft>
              <a:defRPr/>
            </a:pPr>
            <a:r>
              <a:rPr lang="en-US" altLang="zh-CN" dirty="0">
                <a:solidFill>
                  <a:schemeClr val="bg1"/>
                </a:solidFill>
              </a:rPr>
              <a:t>Add</a:t>
            </a:r>
            <a:r>
              <a:rPr lang="zh-CN" altLang="en-US" dirty="0">
                <a:solidFill>
                  <a:schemeClr val="bg1"/>
                </a:solidFill>
              </a:rPr>
              <a:t>操作</a:t>
            </a:r>
            <a:endParaRPr lang="zh-CN" altLang="en-US" dirty="0">
              <a:solidFill>
                <a:schemeClr val="bg1"/>
              </a:solidFill>
            </a:endParaRPr>
          </a:p>
        </p:txBody>
      </p:sp>
      <p:sp>
        <p:nvSpPr>
          <p:cNvPr id="2" name="文本框 1"/>
          <p:cNvSpPr txBox="1"/>
          <p:nvPr/>
        </p:nvSpPr>
        <p:spPr>
          <a:xfrm>
            <a:off x="855980" y="2305685"/>
            <a:ext cx="5928360" cy="953135"/>
          </a:xfrm>
          <a:prstGeom prst="rect">
            <a:avLst/>
          </a:prstGeom>
          <a:noFill/>
        </p:spPr>
        <p:txBody>
          <a:bodyPr wrap="square" rtlCol="0">
            <a:spAutoFit/>
          </a:bodyPr>
          <a:p>
            <a:r>
              <a:rPr lang="zh-CN" altLang="en-US" sz="1400"/>
              <a:t>add方法添加元素时，？类型不确定就要明确该？类型的最小子类，只要比可能存在的最小子类或者子接口小的任意引用数据类型的对象，我们都可以将其添加，而下界通配符&lt;? super E&gt;当作形参时例如List&lt;? super E&gt;，此时E就是最小子类，此时add方法可以添加E或者E的父类或者接口。</a:t>
            </a:r>
            <a:endParaRPr lang="zh-CN" altLang="en-US" sz="1400"/>
          </a:p>
        </p:txBody>
      </p:sp>
      <p:pic>
        <p:nvPicPr>
          <p:cNvPr id="4" name="图片 3"/>
          <p:cNvPicPr>
            <a:picLocks noChangeAspect="1"/>
          </p:cNvPicPr>
          <p:nvPr/>
        </p:nvPicPr>
        <p:blipFill>
          <a:blip r:embed="rId1"/>
          <a:stretch>
            <a:fillRect/>
          </a:stretch>
        </p:blipFill>
        <p:spPr>
          <a:xfrm>
            <a:off x="6919595" y="2188845"/>
            <a:ext cx="4739640" cy="3597275"/>
          </a:xfrm>
          <a:prstGeom prst="rect">
            <a:avLst/>
          </a:prstGeom>
        </p:spPr>
      </p:pic>
    </p:spTree>
  </p:cSld>
  <p:clrMapOvr>
    <a:masterClrMapping/>
  </p:clrMapOvr>
  <p:transition spd="slow" advClick="0" advTm="4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C2C44"/>
              </a:solidFill>
            </a:endParaRPr>
          </a:p>
        </p:txBody>
      </p:sp>
      <p:sp>
        <p:nvSpPr>
          <p:cNvPr id="11"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2"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文本框 6"/>
          <p:cNvSpPr txBox="1">
            <a:spLocks noChangeArrowheads="1"/>
          </p:cNvSpPr>
          <p:nvPr/>
        </p:nvSpPr>
        <p:spPr bwMode="auto">
          <a:xfrm>
            <a:off x="838164" y="279477"/>
            <a:ext cx="34049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b="1" dirty="0" smtClean="0">
                <a:solidFill>
                  <a:schemeClr val="accent2"/>
                </a:solidFill>
                <a:latin typeface="+mj-ea"/>
                <a:ea typeface="+mj-ea"/>
              </a:rPr>
              <a:t>目录 </a:t>
            </a:r>
            <a:r>
              <a:rPr lang="en-US" altLang="zh-CN" sz="2800" dirty="0" smtClean="0">
                <a:solidFill>
                  <a:schemeClr val="bg1">
                    <a:lumMod val="65000"/>
                  </a:schemeClr>
                </a:solidFill>
                <a:latin typeface="+mj-ea"/>
                <a:ea typeface="+mj-ea"/>
              </a:rPr>
              <a:t>|</a:t>
            </a:r>
            <a:r>
              <a:rPr lang="zh-CN" altLang="en-US" sz="3600" dirty="0" smtClean="0">
                <a:solidFill>
                  <a:schemeClr val="bg1">
                    <a:lumMod val="65000"/>
                  </a:schemeClr>
                </a:solidFill>
                <a:latin typeface="+mj-ea"/>
                <a:ea typeface="+mj-ea"/>
              </a:rPr>
              <a:t> </a:t>
            </a:r>
            <a:r>
              <a:rPr lang="en-US" altLang="zh-CN" sz="2800" dirty="0" smtClean="0">
                <a:solidFill>
                  <a:schemeClr val="bg1">
                    <a:lumMod val="65000"/>
                  </a:schemeClr>
                </a:solidFill>
                <a:latin typeface="+mj-ea"/>
                <a:ea typeface="+mj-ea"/>
              </a:rPr>
              <a:t>CONTENTS</a:t>
            </a:r>
            <a:endParaRPr lang="en-US" altLang="zh-CN" sz="2800" dirty="0">
              <a:solidFill>
                <a:schemeClr val="bg1">
                  <a:lumMod val="65000"/>
                </a:schemeClr>
              </a:solidFill>
              <a:latin typeface="+mj-ea"/>
              <a:ea typeface="+mj-ea"/>
            </a:endParaRPr>
          </a:p>
        </p:txBody>
      </p:sp>
      <p:sp>
        <p:nvSpPr>
          <p:cNvPr id="14" name="自由: 形状 3"/>
          <p:cNvSpPr/>
          <p:nvPr/>
        </p:nvSpPr>
        <p:spPr>
          <a:xfrm>
            <a:off x="1866557" y="224982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01</a:t>
            </a:r>
            <a:endParaRPr lang="zh-CN" altLang="en-US" sz="2400" dirty="0">
              <a:latin typeface="华文细黑" panose="02010600040101010101" pitchFamily="2" charset="-122"/>
              <a:ea typeface="华文细黑" panose="02010600040101010101" pitchFamily="2" charset="-122"/>
            </a:endParaRPr>
          </a:p>
        </p:txBody>
      </p:sp>
      <p:sp>
        <p:nvSpPr>
          <p:cNvPr id="15" name="文本框 14"/>
          <p:cNvSpPr txBox="1"/>
          <p:nvPr/>
        </p:nvSpPr>
        <p:spPr>
          <a:xfrm>
            <a:off x="5977868" y="3852845"/>
            <a:ext cx="1464310" cy="506730"/>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en-US" altLang="zh-CN" dirty="0"/>
              <a:t>IDE</a:t>
            </a:r>
            <a:r>
              <a:rPr lang="zh-CN" altLang="en-US" dirty="0"/>
              <a:t>插件安装</a:t>
            </a:r>
            <a:endParaRPr lang="zh-CN" altLang="en-US" dirty="0"/>
          </a:p>
        </p:txBody>
      </p:sp>
      <p:sp>
        <p:nvSpPr>
          <p:cNvPr id="16" name="文本框 15"/>
          <p:cNvSpPr txBox="1"/>
          <p:nvPr/>
        </p:nvSpPr>
        <p:spPr>
          <a:xfrm>
            <a:off x="2818464" y="3828384"/>
            <a:ext cx="1107996" cy="50783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dirty="0" smtClean="0"/>
              <a:t>日志规范</a:t>
            </a:r>
            <a:endParaRPr lang="zh-CN" altLang="en-US" dirty="0"/>
          </a:p>
        </p:txBody>
      </p:sp>
      <p:sp>
        <p:nvSpPr>
          <p:cNvPr id="17" name="文本框 16"/>
          <p:cNvSpPr txBox="1"/>
          <p:nvPr/>
        </p:nvSpPr>
        <p:spPr>
          <a:xfrm>
            <a:off x="5931307" y="2471865"/>
            <a:ext cx="1107996" cy="50783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dirty="0" smtClean="0"/>
              <a:t>编程规范</a:t>
            </a:r>
            <a:endParaRPr lang="zh-CN" altLang="en-US" dirty="0"/>
          </a:p>
        </p:txBody>
      </p:sp>
      <p:sp>
        <p:nvSpPr>
          <p:cNvPr id="18" name="文本框 17"/>
          <p:cNvSpPr txBox="1"/>
          <p:nvPr/>
        </p:nvSpPr>
        <p:spPr>
          <a:xfrm>
            <a:off x="2818464" y="2429518"/>
            <a:ext cx="1107996" cy="507831"/>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algn="l"/>
            <a:r>
              <a:rPr lang="zh-CN" altLang="en-US" sz="1800" dirty="0" smtClean="0">
                <a:solidFill>
                  <a:schemeClr val="accent1"/>
                </a:solidFill>
              </a:rPr>
              <a:t>学习目的</a:t>
            </a:r>
            <a:endParaRPr lang="zh-CN" altLang="en-US" sz="1800" dirty="0">
              <a:solidFill>
                <a:schemeClr val="accent1"/>
              </a:solidFill>
            </a:endParaRPr>
          </a:p>
        </p:txBody>
      </p:sp>
      <p:sp>
        <p:nvSpPr>
          <p:cNvPr id="19" name="自由: 形状 21"/>
          <p:cNvSpPr/>
          <p:nvPr/>
        </p:nvSpPr>
        <p:spPr>
          <a:xfrm>
            <a:off x="1866557" y="3606346"/>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华文细黑" panose="02010600040101010101" pitchFamily="2" charset="-122"/>
                <a:ea typeface="华文细黑" panose="02010600040101010101" pitchFamily="2" charset="-122"/>
              </a:rPr>
              <a:t>04</a:t>
            </a:r>
            <a:endParaRPr lang="zh-CN" altLang="en-US" sz="2400" dirty="0">
              <a:latin typeface="华文细黑" panose="02010600040101010101" pitchFamily="2" charset="-122"/>
              <a:ea typeface="华文细黑" panose="02010600040101010101" pitchFamily="2" charset="-122"/>
            </a:endParaRPr>
          </a:p>
        </p:txBody>
      </p:sp>
      <p:sp>
        <p:nvSpPr>
          <p:cNvPr id="20" name="自由: 形状 22"/>
          <p:cNvSpPr/>
          <p:nvPr/>
        </p:nvSpPr>
        <p:spPr>
          <a:xfrm>
            <a:off x="4960777" y="224982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02</a:t>
            </a:r>
            <a:endParaRPr lang="zh-CN" altLang="en-US" sz="2400" dirty="0">
              <a:latin typeface="华文细黑" panose="02010600040101010101" pitchFamily="2" charset="-122"/>
              <a:ea typeface="华文细黑" panose="02010600040101010101" pitchFamily="2" charset="-122"/>
            </a:endParaRPr>
          </a:p>
        </p:txBody>
      </p:sp>
      <p:sp>
        <p:nvSpPr>
          <p:cNvPr id="21" name="自由: 形状 23"/>
          <p:cNvSpPr/>
          <p:nvPr/>
        </p:nvSpPr>
        <p:spPr>
          <a:xfrm>
            <a:off x="4960777" y="3606346"/>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华文细黑" panose="02010600040101010101" pitchFamily="2" charset="-122"/>
                <a:ea typeface="华文细黑" panose="02010600040101010101" pitchFamily="2" charset="-122"/>
              </a:rPr>
              <a:t>05</a:t>
            </a:r>
            <a:endParaRPr lang="zh-CN" altLang="en-US" sz="2400" dirty="0">
              <a:latin typeface="华文细黑" panose="02010600040101010101" pitchFamily="2" charset="-122"/>
              <a:ea typeface="华文细黑" panose="02010600040101010101" pitchFamily="2" charset="-122"/>
            </a:endParaRPr>
          </a:p>
        </p:txBody>
      </p:sp>
      <p:sp>
        <p:nvSpPr>
          <p:cNvPr id="23" name="文本框 22"/>
          <p:cNvSpPr txBox="1"/>
          <p:nvPr/>
        </p:nvSpPr>
        <p:spPr>
          <a:xfrm>
            <a:off x="9881869" y="6139533"/>
            <a:ext cx="1822935" cy="41819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600" spc="300" dirty="0" smtClean="0">
                <a:solidFill>
                  <a:schemeClr val="bg1"/>
                </a:solidFill>
              </a:rPr>
              <a:t>诚信</a:t>
            </a:r>
            <a:r>
              <a:rPr lang="en-US" altLang="zh-CN" sz="1600" spc="300" dirty="0" smtClean="0">
                <a:solidFill>
                  <a:schemeClr val="bg1"/>
                </a:solidFill>
              </a:rPr>
              <a:t>·</a:t>
            </a:r>
            <a:r>
              <a:rPr lang="zh-CN" altLang="en-US" sz="1600" spc="300" dirty="0" smtClean="0">
                <a:solidFill>
                  <a:schemeClr val="bg1"/>
                </a:solidFill>
              </a:rPr>
              <a:t>坚毅</a:t>
            </a:r>
            <a:r>
              <a:rPr lang="en-US" altLang="zh-CN" sz="1600" spc="300" dirty="0" smtClean="0">
                <a:solidFill>
                  <a:schemeClr val="bg1"/>
                </a:solidFill>
              </a:rPr>
              <a:t>·</a:t>
            </a:r>
            <a:r>
              <a:rPr lang="zh-CN" altLang="en-US" sz="1600" spc="300" dirty="0" smtClean="0">
                <a:solidFill>
                  <a:schemeClr val="bg1"/>
                </a:solidFill>
              </a:rPr>
              <a:t>创新</a:t>
            </a:r>
            <a:endParaRPr lang="zh-CN" altLang="en-US" sz="1600" spc="300" dirty="0">
              <a:solidFill>
                <a:schemeClr val="bg1"/>
              </a:solidFill>
            </a:endParaRPr>
          </a:p>
        </p:txBody>
      </p:sp>
      <p:sp>
        <p:nvSpPr>
          <p:cNvPr id="22" name="自由: 形状 3"/>
          <p:cNvSpPr/>
          <p:nvPr/>
        </p:nvSpPr>
        <p:spPr>
          <a:xfrm>
            <a:off x="8096884" y="224982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华文细黑" panose="02010600040101010101" pitchFamily="2" charset="-122"/>
                <a:ea typeface="华文细黑" panose="02010600040101010101" pitchFamily="2" charset="-122"/>
              </a:rPr>
              <a:t>03</a:t>
            </a:r>
            <a:endParaRPr lang="zh-CN" altLang="en-US" sz="2400" dirty="0">
              <a:latin typeface="华文细黑" panose="02010600040101010101" pitchFamily="2" charset="-122"/>
              <a:ea typeface="华文细黑" panose="02010600040101010101" pitchFamily="2" charset="-122"/>
            </a:endParaRPr>
          </a:p>
        </p:txBody>
      </p:sp>
      <p:sp>
        <p:nvSpPr>
          <p:cNvPr id="25" name="文本框 24"/>
          <p:cNvSpPr txBox="1"/>
          <p:nvPr/>
        </p:nvSpPr>
        <p:spPr>
          <a:xfrm>
            <a:off x="9048791" y="2429518"/>
            <a:ext cx="1107996" cy="507831"/>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algn="l"/>
            <a:r>
              <a:rPr lang="zh-CN" altLang="en-US" sz="1800" dirty="0" smtClean="0">
                <a:solidFill>
                  <a:schemeClr val="accent1"/>
                </a:solidFill>
              </a:rPr>
              <a:t>异常规范</a:t>
            </a:r>
            <a:endParaRPr lang="zh-CN" altLang="en-US" sz="180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02365" y="468914"/>
            <a:ext cx="6677957" cy="5744377"/>
          </a:xfrm>
          <a:prstGeom prst="rect">
            <a:avLst/>
          </a:prstGeom>
        </p:spPr>
      </p:pic>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2131060" y="541020"/>
            <a:ext cx="1671320" cy="306705"/>
          </a:xfrm>
          <a:prstGeom prst="rect">
            <a:avLst/>
          </a:prstGeom>
          <a:noFill/>
        </p:spPr>
        <p:txBody>
          <a:bodyPr wrap="square" rtlCol="0">
            <a:spAutoFit/>
          </a:bodyPr>
          <a:p>
            <a:r>
              <a:rPr lang="zh-CN" altLang="en-US" sz="1400"/>
              <a:t>并发篇</a:t>
            </a:r>
            <a:endParaRPr lang="zh-CN" altLang="en-US" sz="1400"/>
          </a:p>
        </p:txBody>
      </p:sp>
    </p:spTree>
  </p:cSld>
  <p:clrMapOvr>
    <a:masterClrMapping/>
  </p:clrMapOvr>
  <p:transition spd="slow" advClick="0" advTm="400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1"/>
          <a:stretch>
            <a:fillRect/>
          </a:stretch>
        </p:blipFill>
        <p:spPr>
          <a:xfrm>
            <a:off x="487045" y="1385570"/>
            <a:ext cx="5207000" cy="4595495"/>
          </a:xfrm>
          <a:prstGeom prst="rect">
            <a:avLst/>
          </a:prstGeom>
        </p:spPr>
      </p:pic>
      <p:pic>
        <p:nvPicPr>
          <p:cNvPr id="6" name="图片 5"/>
          <p:cNvPicPr>
            <a:picLocks noChangeAspect="1"/>
          </p:cNvPicPr>
          <p:nvPr/>
        </p:nvPicPr>
        <p:blipFill>
          <a:blip r:embed="rId2"/>
          <a:stretch>
            <a:fillRect/>
          </a:stretch>
        </p:blipFill>
        <p:spPr>
          <a:xfrm>
            <a:off x="6129655" y="1385570"/>
            <a:ext cx="5777230" cy="4596130"/>
          </a:xfrm>
          <a:prstGeom prst="rect">
            <a:avLst/>
          </a:prstGeom>
        </p:spPr>
      </p:pic>
      <p:sp>
        <p:nvSpPr>
          <p:cNvPr id="7" name="文本框 6"/>
          <p:cNvSpPr txBox="1"/>
          <p:nvPr/>
        </p:nvSpPr>
        <p:spPr>
          <a:xfrm>
            <a:off x="2059940" y="916940"/>
            <a:ext cx="1543050" cy="368300"/>
          </a:xfrm>
          <a:prstGeom prst="rect">
            <a:avLst/>
          </a:prstGeom>
          <a:noFill/>
        </p:spPr>
        <p:txBody>
          <a:bodyPr wrap="square" rtlCol="0">
            <a:spAutoFit/>
          </a:bodyPr>
          <a:p>
            <a:r>
              <a:rPr lang="zh-CN" altLang="en-US"/>
              <a:t>线程池定义</a:t>
            </a:r>
            <a:endParaRPr lang="zh-CN" altLang="en-US"/>
          </a:p>
        </p:txBody>
      </p:sp>
      <p:sp>
        <p:nvSpPr>
          <p:cNvPr id="8" name="文本框 7"/>
          <p:cNvSpPr txBox="1"/>
          <p:nvPr/>
        </p:nvSpPr>
        <p:spPr>
          <a:xfrm>
            <a:off x="8062595" y="916940"/>
            <a:ext cx="1543050" cy="368300"/>
          </a:xfrm>
          <a:prstGeom prst="rect">
            <a:avLst/>
          </a:prstGeom>
          <a:noFill/>
        </p:spPr>
        <p:txBody>
          <a:bodyPr wrap="square" rtlCol="0">
            <a:spAutoFit/>
          </a:bodyPr>
          <a:p>
            <a:r>
              <a:rPr lang="zh-CN" altLang="en-US"/>
              <a:t>线程池使用</a:t>
            </a:r>
            <a:endParaRPr lang="zh-CN" altLang="en-US"/>
          </a:p>
        </p:txBody>
      </p:sp>
    </p:spTree>
  </p:cSld>
  <p:clrMapOvr>
    <a:masterClrMapping/>
  </p:clrMapOvr>
  <p:transition spd="slow" advClick="0" advTm="400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异常</a:t>
            </a:r>
            <a:r>
              <a:rPr lang="zh-CN" altLang="en-US" sz="2400" dirty="0" smtClean="0"/>
              <a:t>规范</a:t>
            </a:r>
            <a:endParaRPr kumimoji="1" lang="zh-CN" altLang="en-US" sz="2400" dirty="0">
              <a:solidFill>
                <a:srgbClr val="1C2C44"/>
              </a:solidFill>
              <a:latin typeface="+mj-ea"/>
              <a:ea typeface="+mj-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020" y="1002627"/>
            <a:ext cx="6706536" cy="771633"/>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20" y="1929448"/>
            <a:ext cx="6706536" cy="206721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14" y="3895828"/>
            <a:ext cx="8240275" cy="97168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214" y="5092954"/>
            <a:ext cx="7373379" cy="1619476"/>
          </a:xfrm>
          <a:prstGeom prst="rect">
            <a:avLst/>
          </a:prstGeom>
        </p:spPr>
      </p:pic>
      <p:sp>
        <p:nvSpPr>
          <p:cNvPr id="7" name="文本框 6"/>
          <p:cNvSpPr txBox="1"/>
          <p:nvPr/>
        </p:nvSpPr>
        <p:spPr>
          <a:xfrm>
            <a:off x="2171065" y="541020"/>
            <a:ext cx="1671320" cy="306705"/>
          </a:xfrm>
          <a:prstGeom prst="rect">
            <a:avLst/>
          </a:prstGeom>
          <a:noFill/>
        </p:spPr>
        <p:txBody>
          <a:bodyPr wrap="square" rtlCol="0">
            <a:spAutoFit/>
          </a:bodyPr>
          <a:p>
            <a:r>
              <a:rPr lang="zh-CN" altLang="en-US" sz="1400"/>
              <a:t>异常篇</a:t>
            </a:r>
            <a:endParaRPr lang="zh-CN" altLang="en-US" sz="1400"/>
          </a:p>
        </p:txBody>
      </p:sp>
    </p:spTree>
  </p:cSld>
  <p:clrMapOvr>
    <a:masterClrMapping/>
  </p:clrMapOvr>
  <p:transition spd="slow" advClick="0" advTm="400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2"/>
          <p:cNvGrpSpPr/>
          <p:nvPr/>
        </p:nvGrpSpPr>
        <p:grpSpPr>
          <a:xfrm>
            <a:off x="2" y="6212532"/>
            <a:ext cx="12191998" cy="377411"/>
            <a:chOff x="2" y="6212532"/>
            <a:chExt cx="12191998" cy="377411"/>
          </a:xfrm>
        </p:grpSpPr>
        <p:sp>
          <p:nvSpPr>
            <p:cNvPr id="4" name="文本框 3"/>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5" name="直线连接符 4"/>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8"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9"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11" name="文本框 10"/>
          <p:cNvSpPr txBox="1"/>
          <p:nvPr/>
        </p:nvSpPr>
        <p:spPr>
          <a:xfrm>
            <a:off x="755020" y="385774"/>
            <a:ext cx="1415772" cy="461665"/>
          </a:xfrm>
          <a:prstGeom prst="rect">
            <a:avLst/>
          </a:prstGeom>
          <a:noFill/>
        </p:spPr>
        <p:txBody>
          <a:bodyPr wrap="none" rtlCol="0">
            <a:spAutoFit/>
          </a:bodyPr>
          <a:lstStyle/>
          <a:p>
            <a:r>
              <a:rPr lang="zh-CN" altLang="en-US" sz="2400" dirty="0"/>
              <a:t>异常</a:t>
            </a:r>
            <a:r>
              <a:rPr lang="zh-CN" altLang="en-US" sz="2400" dirty="0" smtClean="0"/>
              <a:t>规范</a:t>
            </a:r>
            <a:endParaRPr kumimoji="1" lang="zh-CN" altLang="en-US" sz="2400" dirty="0">
              <a:solidFill>
                <a:srgbClr val="1C2C44"/>
              </a:solidFill>
              <a:latin typeface="+mj-ea"/>
              <a:ea typeface="+mj-ea"/>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8059" y="1220583"/>
            <a:ext cx="6697010" cy="197195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11" y="3516782"/>
            <a:ext cx="6077798" cy="2524477"/>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596" y="2331868"/>
            <a:ext cx="7050102" cy="1184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02080" cy="460375"/>
          </a:xfrm>
          <a:prstGeom prst="rect">
            <a:avLst/>
          </a:prstGeom>
          <a:noFill/>
        </p:spPr>
        <p:txBody>
          <a:bodyPr wrap="none" rtlCol="0">
            <a:spAutoFit/>
          </a:bodyPr>
          <a:lstStyle/>
          <a:p>
            <a:r>
              <a:rPr lang="zh-CN" altLang="en-US" sz="2400" dirty="0"/>
              <a:t>日志</a:t>
            </a:r>
            <a:r>
              <a:rPr lang="zh-CN" altLang="en-US" sz="2400" dirty="0" smtClean="0"/>
              <a:t>规范</a:t>
            </a:r>
            <a:endParaRPr kumimoji="1" lang="zh-CN" altLang="en-US" sz="2400" dirty="0">
              <a:solidFill>
                <a:srgbClr val="1C2C44"/>
              </a:solidFill>
              <a:latin typeface="+mj-ea"/>
              <a:ea typeface="+mj-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020" y="1024450"/>
            <a:ext cx="6716062" cy="1267002"/>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78" y="2468463"/>
            <a:ext cx="6601746" cy="122889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78" y="3977724"/>
            <a:ext cx="6458851" cy="943107"/>
          </a:xfrm>
          <a:prstGeom prst="rect">
            <a:avLst/>
          </a:prstGeom>
        </p:spPr>
      </p:pic>
    </p:spTree>
  </p:cSld>
  <p:clrMapOvr>
    <a:masterClrMapping/>
  </p:clrMapOvr>
  <p:transition spd="slow" advClick="0" advTm="400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3458845" cy="460375"/>
          </a:xfrm>
          <a:prstGeom prst="rect">
            <a:avLst/>
          </a:prstGeom>
          <a:noFill/>
        </p:spPr>
        <p:txBody>
          <a:bodyPr wrap="none" rtlCol="0">
            <a:spAutoFit/>
          </a:bodyPr>
          <a:lstStyle/>
          <a:p>
            <a:r>
              <a:rPr kumimoji="1" lang="zh-CN" sz="2400" dirty="0">
                <a:solidFill>
                  <a:srgbClr val="1C2C44"/>
                </a:solidFill>
                <a:latin typeface="+mj-ea"/>
                <a:ea typeface="+mj-ea"/>
              </a:rPr>
              <a:t>插件安装使用</a:t>
            </a:r>
            <a:r>
              <a:rPr kumimoji="1" lang="en-US" altLang="zh-CN" sz="2400" dirty="0">
                <a:solidFill>
                  <a:srgbClr val="1C2C44"/>
                </a:solidFill>
                <a:latin typeface="+mj-ea"/>
                <a:ea typeface="+mj-ea"/>
              </a:rPr>
              <a:t>-</a:t>
            </a:r>
            <a:r>
              <a:rPr kumimoji="1" lang="zh-CN" altLang="en-US" sz="2400" dirty="0">
                <a:solidFill>
                  <a:srgbClr val="1C2C44"/>
                </a:solidFill>
                <a:latin typeface="+mj-ea"/>
                <a:ea typeface="+mj-ea"/>
              </a:rPr>
              <a:t>基于</a:t>
            </a:r>
            <a:r>
              <a:rPr kumimoji="1" lang="en-US" altLang="zh-CN" sz="2400" dirty="0">
                <a:solidFill>
                  <a:srgbClr val="1C2C44"/>
                </a:solidFill>
                <a:latin typeface="+mj-ea"/>
                <a:ea typeface="+mj-ea"/>
              </a:rPr>
              <a:t>IDEA</a:t>
            </a:r>
            <a:endParaRPr kumimoji="1" lang="zh-CN" altLang="en-US" sz="2400" dirty="0">
              <a:solidFill>
                <a:srgbClr val="1C2C44"/>
              </a:solidFill>
              <a:latin typeface="+mj-ea"/>
              <a:ea typeface="+mj-ea"/>
            </a:endParaRPr>
          </a:p>
        </p:txBody>
      </p:sp>
      <p:sp>
        <p:nvSpPr>
          <p:cNvPr id="6" name="文本框 5"/>
          <p:cNvSpPr txBox="1"/>
          <p:nvPr/>
        </p:nvSpPr>
        <p:spPr>
          <a:xfrm>
            <a:off x="628015" y="1200785"/>
            <a:ext cx="11053445" cy="645160"/>
          </a:xfrm>
          <a:prstGeom prst="rect">
            <a:avLst/>
          </a:prstGeom>
          <a:noFill/>
        </p:spPr>
        <p:txBody>
          <a:bodyPr wrap="square" rtlCol="0">
            <a:spAutoFit/>
          </a:bodyPr>
          <a:p>
            <a:r>
              <a:rPr lang="zh-CN" altLang="en-US"/>
              <a:t>打开 IDEA，选择 File - Settings - Plugins - Browse repositories 后，输入 alibaba 选中 Alibaba Java Coding Guidelines，点击 Install。确认安装完成后重启</a:t>
            </a:r>
            <a:r>
              <a:rPr lang="en-US" altLang="zh-CN"/>
              <a:t>idea</a:t>
            </a:r>
            <a:r>
              <a:rPr lang="zh-CN" altLang="en-US"/>
              <a:t>，安装完成！</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1549400" y="1969770"/>
            <a:ext cx="7978775" cy="4755515"/>
          </a:xfrm>
          <a:prstGeom prst="rect">
            <a:avLst/>
          </a:prstGeom>
        </p:spPr>
      </p:pic>
    </p:spTree>
  </p:cSld>
  <p:clrMapOvr>
    <a:masterClrMapping/>
  </p:clrMapOvr>
  <p:transition spd="slow" advClick="0" advTm="400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3458845" cy="460375"/>
          </a:xfrm>
          <a:prstGeom prst="rect">
            <a:avLst/>
          </a:prstGeom>
          <a:noFill/>
        </p:spPr>
        <p:txBody>
          <a:bodyPr wrap="none" rtlCol="0">
            <a:spAutoFit/>
          </a:bodyPr>
          <a:lstStyle/>
          <a:p>
            <a:r>
              <a:rPr kumimoji="1" lang="zh-CN" sz="2400" dirty="0">
                <a:solidFill>
                  <a:srgbClr val="1C2C44"/>
                </a:solidFill>
                <a:latin typeface="+mj-ea"/>
                <a:ea typeface="+mj-ea"/>
              </a:rPr>
              <a:t>插件安装使用</a:t>
            </a:r>
            <a:r>
              <a:rPr kumimoji="1" lang="en-US" altLang="zh-CN" sz="2400" dirty="0">
                <a:solidFill>
                  <a:srgbClr val="1C2C44"/>
                </a:solidFill>
                <a:latin typeface="+mj-ea"/>
                <a:ea typeface="+mj-ea"/>
              </a:rPr>
              <a:t>-</a:t>
            </a:r>
            <a:r>
              <a:rPr kumimoji="1" lang="zh-CN" altLang="en-US" sz="2400" dirty="0">
                <a:solidFill>
                  <a:srgbClr val="1C2C44"/>
                </a:solidFill>
                <a:latin typeface="+mj-ea"/>
                <a:ea typeface="+mj-ea"/>
              </a:rPr>
              <a:t>基于</a:t>
            </a:r>
            <a:r>
              <a:rPr kumimoji="1" lang="en-US" altLang="zh-CN" sz="2400" dirty="0">
                <a:solidFill>
                  <a:srgbClr val="1C2C44"/>
                </a:solidFill>
                <a:latin typeface="+mj-ea"/>
                <a:ea typeface="+mj-ea"/>
              </a:rPr>
              <a:t>IDEA</a:t>
            </a:r>
            <a:endParaRPr kumimoji="1" lang="zh-CN" altLang="en-US" sz="2400" dirty="0">
              <a:solidFill>
                <a:srgbClr val="1C2C44"/>
              </a:solidFill>
              <a:latin typeface="+mj-ea"/>
              <a:ea typeface="+mj-ea"/>
            </a:endParaRPr>
          </a:p>
        </p:txBody>
      </p:sp>
      <p:sp>
        <p:nvSpPr>
          <p:cNvPr id="6" name="文本框 5"/>
          <p:cNvSpPr txBox="1"/>
          <p:nvPr/>
        </p:nvSpPr>
        <p:spPr>
          <a:xfrm>
            <a:off x="628015" y="1200785"/>
            <a:ext cx="4833620" cy="2030095"/>
          </a:xfrm>
          <a:prstGeom prst="rect">
            <a:avLst/>
          </a:prstGeom>
          <a:noFill/>
        </p:spPr>
        <p:txBody>
          <a:bodyPr wrap="square" rtlCol="0">
            <a:spAutoFit/>
          </a:bodyPr>
          <a:p>
            <a:r>
              <a:rPr lang="zh-CN"/>
              <a:t>选中想进行代码走查的包，右击选择</a:t>
            </a:r>
            <a:r>
              <a:rPr lang="en-US" altLang="zh-CN"/>
              <a:t>“</a:t>
            </a:r>
            <a:r>
              <a:rPr lang="zh-CN" altLang="en-US"/>
              <a:t>编码规约扫描</a:t>
            </a:r>
            <a:r>
              <a:rPr lang="en-US" altLang="zh-CN"/>
              <a:t>”</a:t>
            </a:r>
            <a:r>
              <a:rPr lang="zh-CN" altLang="en-US"/>
              <a:t>。</a:t>
            </a:r>
            <a:endParaRPr lang="zh-CN" altLang="en-US"/>
          </a:p>
          <a:p>
            <a:r>
              <a:rPr lang="zh-CN" altLang="en-US"/>
              <a:t>插件会按照阿里规约规定的条约对指定包的代码进行检查。</a:t>
            </a:r>
            <a:endParaRPr lang="zh-CN" altLang="en-US"/>
          </a:p>
          <a:p>
            <a:r>
              <a:rPr lang="zh-CN" altLang="en-US"/>
              <a:t>在持续集成部署中，代码走查是一个重要环节。原则上，代码走查不通过的代码是不允许进行发布使用的。</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6253480" y="1025525"/>
            <a:ext cx="4916805" cy="4587875"/>
          </a:xfrm>
          <a:prstGeom prst="rect">
            <a:avLst/>
          </a:prstGeom>
        </p:spPr>
      </p:pic>
    </p:spTree>
  </p:cSld>
  <p:clrMapOvr>
    <a:masterClrMapping/>
  </p:clrMapOvr>
  <p:transition spd="slow" advClick="0" advTm="400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3458845" cy="460375"/>
          </a:xfrm>
          <a:prstGeom prst="rect">
            <a:avLst/>
          </a:prstGeom>
          <a:noFill/>
        </p:spPr>
        <p:txBody>
          <a:bodyPr wrap="none" rtlCol="0">
            <a:spAutoFit/>
          </a:bodyPr>
          <a:lstStyle/>
          <a:p>
            <a:r>
              <a:rPr kumimoji="1" lang="zh-CN" sz="2400" dirty="0">
                <a:solidFill>
                  <a:srgbClr val="1C2C44"/>
                </a:solidFill>
                <a:latin typeface="+mj-ea"/>
                <a:ea typeface="+mj-ea"/>
              </a:rPr>
              <a:t>插件安装使用</a:t>
            </a:r>
            <a:r>
              <a:rPr kumimoji="1" lang="en-US" altLang="zh-CN" sz="2400" dirty="0">
                <a:solidFill>
                  <a:srgbClr val="1C2C44"/>
                </a:solidFill>
                <a:latin typeface="+mj-ea"/>
                <a:ea typeface="+mj-ea"/>
              </a:rPr>
              <a:t>-</a:t>
            </a:r>
            <a:r>
              <a:rPr kumimoji="1" lang="zh-CN" altLang="en-US" sz="2400" dirty="0">
                <a:solidFill>
                  <a:srgbClr val="1C2C44"/>
                </a:solidFill>
                <a:latin typeface="+mj-ea"/>
                <a:ea typeface="+mj-ea"/>
              </a:rPr>
              <a:t>基于</a:t>
            </a:r>
            <a:r>
              <a:rPr kumimoji="1" lang="en-US" altLang="zh-CN" sz="2400" dirty="0">
                <a:solidFill>
                  <a:srgbClr val="1C2C44"/>
                </a:solidFill>
                <a:latin typeface="+mj-ea"/>
                <a:ea typeface="+mj-ea"/>
              </a:rPr>
              <a:t>IDEA</a:t>
            </a:r>
            <a:endParaRPr kumimoji="1" lang="zh-CN" altLang="en-US" sz="2400" dirty="0">
              <a:solidFill>
                <a:srgbClr val="1C2C44"/>
              </a:solidFill>
              <a:latin typeface="+mj-ea"/>
              <a:ea typeface="+mj-ea"/>
            </a:endParaRPr>
          </a:p>
        </p:txBody>
      </p:sp>
      <p:sp>
        <p:nvSpPr>
          <p:cNvPr id="6" name="文本框 5"/>
          <p:cNvSpPr txBox="1"/>
          <p:nvPr/>
        </p:nvSpPr>
        <p:spPr>
          <a:xfrm>
            <a:off x="755015" y="957580"/>
            <a:ext cx="11043920" cy="1014730"/>
          </a:xfrm>
          <a:prstGeom prst="rect">
            <a:avLst/>
          </a:prstGeom>
          <a:noFill/>
        </p:spPr>
        <p:txBody>
          <a:bodyPr wrap="square" rtlCol="0">
            <a:spAutoFit/>
          </a:bodyPr>
          <a:p>
            <a:r>
              <a:rPr lang="zh-CN"/>
              <a:t>扫描结果如下：</a:t>
            </a:r>
            <a:endParaRPr lang="zh-CN"/>
          </a:p>
          <a:p>
            <a:r>
              <a:rPr lang="en-US" altLang="zh-CN" sz="1400"/>
              <a:t>1.Blocker</a:t>
            </a:r>
            <a:r>
              <a:rPr lang="zh-CN" altLang="en-US" sz="1400"/>
              <a:t>：代表严重，为必须解决的问题，涉及到代码运行安全；</a:t>
            </a:r>
            <a:endParaRPr lang="zh-CN" altLang="en-US" sz="1400"/>
          </a:p>
          <a:p>
            <a:r>
              <a:rPr lang="en-US" altLang="zh-CN" sz="1400"/>
              <a:t>2.Critical</a:t>
            </a:r>
            <a:r>
              <a:rPr lang="zh-CN" altLang="en-US" sz="1400"/>
              <a:t>：标识警告，大部分需要处理</a:t>
            </a:r>
            <a:endParaRPr lang="zh-CN" altLang="en-US" sz="1400"/>
          </a:p>
          <a:p>
            <a:r>
              <a:rPr lang="en-US" altLang="zh-CN" sz="1400"/>
              <a:t>3.Major</a:t>
            </a:r>
            <a:r>
              <a:rPr lang="zh-CN" altLang="en-US" sz="1400"/>
              <a:t>：   代表建议，按照项目需求选择性处理</a:t>
            </a:r>
            <a:endParaRPr lang="zh-CN" altLang="en-US" sz="1400"/>
          </a:p>
        </p:txBody>
      </p:sp>
      <p:pic>
        <p:nvPicPr>
          <p:cNvPr id="4" name="图片 3"/>
          <p:cNvPicPr>
            <a:picLocks noChangeAspect="1"/>
          </p:cNvPicPr>
          <p:nvPr/>
        </p:nvPicPr>
        <p:blipFill>
          <a:blip r:embed="rId1"/>
          <a:stretch>
            <a:fillRect/>
          </a:stretch>
        </p:blipFill>
        <p:spPr>
          <a:xfrm>
            <a:off x="428625" y="2270125"/>
            <a:ext cx="11502390" cy="4201795"/>
          </a:xfrm>
          <a:prstGeom prst="rect">
            <a:avLst/>
          </a:prstGeom>
        </p:spPr>
      </p:pic>
    </p:spTree>
  </p:cSld>
  <p:clrMapOvr>
    <a:masterClrMapping/>
  </p:clrMapOvr>
  <p:transition spd="slow" advClick="0" advTm="400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3458845" cy="460375"/>
          </a:xfrm>
          <a:prstGeom prst="rect">
            <a:avLst/>
          </a:prstGeom>
          <a:noFill/>
        </p:spPr>
        <p:txBody>
          <a:bodyPr wrap="none" rtlCol="0">
            <a:spAutoFit/>
          </a:bodyPr>
          <a:lstStyle/>
          <a:p>
            <a:r>
              <a:rPr kumimoji="1" lang="zh-CN" sz="2400" dirty="0">
                <a:solidFill>
                  <a:srgbClr val="1C2C44"/>
                </a:solidFill>
                <a:latin typeface="+mj-ea"/>
                <a:ea typeface="+mj-ea"/>
              </a:rPr>
              <a:t>插件安装使用</a:t>
            </a:r>
            <a:r>
              <a:rPr kumimoji="1" lang="en-US" altLang="zh-CN" sz="2400" dirty="0">
                <a:solidFill>
                  <a:srgbClr val="1C2C44"/>
                </a:solidFill>
                <a:latin typeface="+mj-ea"/>
                <a:ea typeface="+mj-ea"/>
              </a:rPr>
              <a:t>-</a:t>
            </a:r>
            <a:r>
              <a:rPr kumimoji="1" lang="zh-CN" altLang="en-US" sz="2400" dirty="0">
                <a:solidFill>
                  <a:srgbClr val="1C2C44"/>
                </a:solidFill>
                <a:latin typeface="+mj-ea"/>
                <a:ea typeface="+mj-ea"/>
              </a:rPr>
              <a:t>基于</a:t>
            </a:r>
            <a:r>
              <a:rPr kumimoji="1" lang="en-US" altLang="zh-CN" sz="2400" dirty="0">
                <a:solidFill>
                  <a:srgbClr val="1C2C44"/>
                </a:solidFill>
                <a:latin typeface="+mj-ea"/>
                <a:ea typeface="+mj-ea"/>
              </a:rPr>
              <a:t>IDEA</a:t>
            </a:r>
            <a:endParaRPr kumimoji="1" lang="zh-CN" altLang="en-US" sz="2400" dirty="0">
              <a:solidFill>
                <a:srgbClr val="1C2C44"/>
              </a:solidFill>
              <a:latin typeface="+mj-ea"/>
              <a:ea typeface="+mj-ea"/>
            </a:endParaRPr>
          </a:p>
        </p:txBody>
      </p:sp>
      <p:sp>
        <p:nvSpPr>
          <p:cNvPr id="6" name="文本框 5"/>
          <p:cNvSpPr txBox="1"/>
          <p:nvPr/>
        </p:nvSpPr>
        <p:spPr>
          <a:xfrm>
            <a:off x="628015" y="1200785"/>
            <a:ext cx="4833620" cy="645160"/>
          </a:xfrm>
          <a:prstGeom prst="rect">
            <a:avLst/>
          </a:prstGeom>
          <a:noFill/>
        </p:spPr>
        <p:txBody>
          <a:bodyPr wrap="square" rtlCol="0">
            <a:spAutoFit/>
          </a:bodyPr>
          <a:p>
            <a:r>
              <a:rPr lang="zh-CN"/>
              <a:t>在编码时候会有</a:t>
            </a:r>
            <a:r>
              <a:rPr lang="en-US" altLang="zh-CN"/>
              <a:t>“</a:t>
            </a:r>
            <a:r>
              <a:rPr lang="zh-CN" altLang="en-US"/>
              <a:t>友情提示</a:t>
            </a:r>
            <a:r>
              <a:rPr lang="en-US" altLang="zh-CN"/>
              <a:t>”</a:t>
            </a:r>
            <a:r>
              <a:rPr lang="zh-CN" altLang="en-US"/>
              <a:t>，时刻关注一些飘红的地方！</a:t>
            </a:r>
            <a:endParaRPr lang="zh-CN" altLang="en-US"/>
          </a:p>
        </p:txBody>
      </p:sp>
      <p:pic>
        <p:nvPicPr>
          <p:cNvPr id="4" name="图片 3"/>
          <p:cNvPicPr>
            <a:picLocks noChangeAspect="1"/>
          </p:cNvPicPr>
          <p:nvPr/>
        </p:nvPicPr>
        <p:blipFill>
          <a:blip r:embed="rId1"/>
          <a:stretch>
            <a:fillRect/>
          </a:stretch>
        </p:blipFill>
        <p:spPr>
          <a:xfrm>
            <a:off x="523875" y="2541905"/>
            <a:ext cx="10753725" cy="1885950"/>
          </a:xfrm>
          <a:prstGeom prst="rect">
            <a:avLst/>
          </a:prstGeom>
        </p:spPr>
      </p:pic>
    </p:spTree>
  </p:cSld>
  <p:clrMapOvr>
    <a:masterClrMapping/>
  </p:clrMapOvr>
  <p:transition spd="slow" advClick="0" advTm="400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7402" cy="6858000"/>
          </a:xfrm>
          <a:prstGeom prst="rect">
            <a:avLst/>
          </a:pr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原创设计师QQ598969553               _2"/>
          <p:cNvSpPr/>
          <p:nvPr/>
        </p:nvSpPr>
        <p:spPr>
          <a:xfrm>
            <a:off x="2276941" y="2428650"/>
            <a:ext cx="7313436" cy="1015663"/>
          </a:xfrm>
          <a:prstGeom prst="rect">
            <a:avLst/>
          </a:prstGeom>
          <a:noFill/>
        </p:spPr>
        <p:txBody>
          <a:bodyPr wrap="square" rtlCol="0">
            <a:spAutoFit/>
          </a:bodyPr>
          <a:lstStyle/>
          <a:p>
            <a:pPr algn="ctr">
              <a:spcBef>
                <a:spcPct val="20000"/>
              </a:spcBef>
            </a:pPr>
            <a:r>
              <a:rPr lang="zh-CN" altLang="en-US" sz="6000" b="1" dirty="0" smtClean="0">
                <a:solidFill>
                  <a:schemeClr val="bg1"/>
                </a:solidFill>
                <a:latin typeface="+mj-ea"/>
              </a:rPr>
              <a:t>感谢大家的观看</a:t>
            </a:r>
            <a:endParaRPr lang="zh-CN" altLang="en-US" sz="6000" b="1" dirty="0">
              <a:solidFill>
                <a:schemeClr val="bg1"/>
              </a:solidFill>
              <a:latin typeface="+mj-ea"/>
            </a:endParaRPr>
          </a:p>
        </p:txBody>
      </p:sp>
      <p:sp>
        <p:nvSpPr>
          <p:cNvPr id="7" name="原创设计师QQ：598969553            _8"/>
          <p:cNvSpPr>
            <a:spLocks noChangeArrowheads="1"/>
          </p:cNvSpPr>
          <p:nvPr/>
        </p:nvSpPr>
        <p:spPr bwMode="auto">
          <a:xfrm>
            <a:off x="3471710" y="3735083"/>
            <a:ext cx="4923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800" cap="all" dirty="0" smtClean="0">
                <a:solidFill>
                  <a:schemeClr val="bg1"/>
                </a:solidFill>
                <a:cs typeface="Arial" panose="020B0604020202020204" pitchFamily="34" charset="0"/>
              </a:rPr>
              <a:t>欢迎提出宝贵意见</a:t>
            </a:r>
            <a:endParaRPr lang="zh-CN" altLang="en-US" sz="1800" cap="all" dirty="0">
              <a:solidFill>
                <a:schemeClr val="bg1"/>
              </a:solidFill>
              <a:cs typeface="Arial" panose="020B0604020202020204" pitchFamily="34" charset="0"/>
            </a:endParaRPr>
          </a:p>
        </p:txBody>
      </p:sp>
      <p:sp>
        <p:nvSpPr>
          <p:cNvPr id="8" name="文本框 7"/>
          <p:cNvSpPr txBox="1"/>
          <p:nvPr/>
        </p:nvSpPr>
        <p:spPr>
          <a:xfrm>
            <a:off x="1756669" y="1904860"/>
            <a:ext cx="8353981" cy="583565"/>
          </a:xfrm>
          <a:prstGeom prst="rect">
            <a:avLst/>
          </a:prstGeom>
          <a:noFill/>
        </p:spPr>
        <p:txBody>
          <a:bodyPr wrap="square" rtlCol="0">
            <a:spAutoFit/>
          </a:bodyPr>
          <a:lstStyle/>
          <a:p>
            <a:pPr algn="ctr"/>
            <a:r>
              <a:rPr lang="en-US" altLang="zh-CN" sz="3200" dirty="0" smtClean="0">
                <a:solidFill>
                  <a:schemeClr val="bg1"/>
                </a:solidFill>
                <a:latin typeface="+mj-ea"/>
              </a:rPr>
              <a:t>2020</a:t>
            </a:r>
            <a:r>
              <a:rPr lang="zh-CN" altLang="en-US" sz="3200" dirty="0" smtClean="0">
                <a:solidFill>
                  <a:schemeClr val="bg1"/>
                </a:solidFill>
                <a:latin typeface="+mj-ea"/>
              </a:rPr>
              <a:t>年</a:t>
            </a:r>
            <a:r>
              <a:rPr lang="zh-CN" altLang="en-US" sz="3200" dirty="0">
                <a:solidFill>
                  <a:schemeClr val="bg1"/>
                </a:solidFill>
                <a:latin typeface="+mj-ea"/>
              </a:rPr>
              <a:t>青岛中瑞</a:t>
            </a:r>
            <a:endParaRPr lang="zh-CN" altLang="en-US" sz="3200" dirty="0">
              <a:solidFill>
                <a:schemeClr val="bg1"/>
              </a:solidFill>
              <a:latin typeface="+mj-ea"/>
            </a:endParaRPr>
          </a:p>
        </p:txBody>
      </p:sp>
      <p:pic>
        <p:nvPicPr>
          <p:cNvPr id="9" name="图片 8"/>
          <p:cNvPicPr>
            <a:picLocks noChangeAspect="1"/>
          </p:cNvPicPr>
          <p:nvPr/>
        </p:nvPicPr>
        <p:blipFill>
          <a:blip r:embed="rId1" cstate="print">
            <a:grayscl/>
            <a:extLst>
              <a:ext uri="{28A0092B-C50C-407E-A947-70E740481C1C}">
                <a14:useLocalDpi xmlns:a14="http://schemas.microsoft.com/office/drawing/2010/main" val="0"/>
              </a:ext>
            </a:extLst>
          </a:blip>
          <a:stretch>
            <a:fillRect/>
          </a:stretch>
        </p:blipFill>
        <p:spPr>
          <a:xfrm>
            <a:off x="292707" y="286302"/>
            <a:ext cx="1957095" cy="67082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8228" y="380341"/>
            <a:ext cx="1402080" cy="460375"/>
          </a:xfrm>
          <a:prstGeom prst="rect">
            <a:avLst/>
          </a:prstGeom>
          <a:noFill/>
        </p:spPr>
        <p:txBody>
          <a:bodyPr wrap="none" rtlCol="0">
            <a:spAutoFit/>
          </a:bodyPr>
          <a:lstStyle/>
          <a:p>
            <a:r>
              <a:rPr kumimoji="1" lang="zh-CN" altLang="en-US" sz="2400" dirty="0">
                <a:solidFill>
                  <a:srgbClr val="1C2C44"/>
                </a:solidFill>
                <a:latin typeface="+mj-ea"/>
                <a:ea typeface="+mj-ea"/>
              </a:rPr>
              <a:t>课程介绍</a:t>
            </a:r>
            <a:endParaRPr kumimoji="1" lang="zh-CN" altLang="en-US" sz="2400" dirty="0">
              <a:solidFill>
                <a:srgbClr val="1C2C44"/>
              </a:solidFill>
              <a:latin typeface="+mj-ea"/>
              <a:ea typeface="+mj-ea"/>
            </a:endParaRPr>
          </a:p>
        </p:txBody>
      </p:sp>
      <p:sp>
        <p:nvSpPr>
          <p:cNvPr id="3" name="文本框 2"/>
          <p:cNvSpPr txBox="1"/>
          <p:nvPr/>
        </p:nvSpPr>
        <p:spPr>
          <a:xfrm>
            <a:off x="883534" y="1297811"/>
            <a:ext cx="11308466" cy="3830955"/>
          </a:xfrm>
          <a:prstGeom prst="rect">
            <a:avLst/>
          </a:prstGeom>
          <a:noFill/>
        </p:spPr>
        <p:txBody>
          <a:bodyPr wrap="square" rtlCol="0">
            <a:spAutoFit/>
          </a:bodyPr>
          <a:p>
            <a:pPr>
              <a:lnSpc>
                <a:spcPct val="150000"/>
              </a:lnSpc>
            </a:pPr>
            <a:r>
              <a:rPr lang="zh-CN" altLang="en-US" dirty="0" smtClean="0">
                <a:latin typeface="微软雅黑" panose="020B0503020204020204" pitchFamily="34" charset="-122"/>
                <a:ea typeface="微软雅黑" panose="020B0503020204020204" pitchFamily="34" charset="-122"/>
              </a:rPr>
              <a:t>课程目标：指导初级开发人员开发，提升项目代码质量</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课程维度：方法</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课程规划：计划内</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课程时长：</a:t>
            </a:r>
            <a:r>
              <a:rPr lang="en-US" altLang="zh-CN" dirty="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小时</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学分       ：</a:t>
            </a:r>
            <a:r>
              <a:rPr lang="en-US" altLang="zh-CN" dirty="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学分</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面向群体：部门内同事</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面向</a:t>
            </a:r>
            <a:r>
              <a:rPr lang="zh-CN" altLang="en-US" dirty="0">
                <a:latin typeface="微软雅黑" panose="020B0503020204020204" pitchFamily="34" charset="-122"/>
                <a:ea typeface="微软雅黑" panose="020B0503020204020204" pitchFamily="34" charset="-122"/>
              </a:rPr>
              <a:t>职等</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4-6</a:t>
            </a:r>
            <a:r>
              <a:rPr lang="zh-CN" altLang="en-US" dirty="0" smtClean="0">
                <a:latin typeface="微软雅黑" panose="020B0503020204020204" pitchFamily="34" charset="-122"/>
                <a:ea typeface="微软雅黑" panose="020B0503020204020204" pitchFamily="34" charset="-122"/>
              </a:rPr>
              <a:t>级</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授课形式：</a:t>
            </a:r>
            <a:r>
              <a:rPr lang="zh-CN" altLang="en-US" dirty="0" smtClean="0">
                <a:latin typeface="微软雅黑" panose="020B0503020204020204" pitchFamily="34" charset="-122"/>
                <a:ea typeface="微软雅黑" panose="020B0503020204020204" pitchFamily="34" charset="-122"/>
              </a:rPr>
              <a:t>现场</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演示</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评估</a:t>
            </a:r>
            <a:r>
              <a:rPr lang="zh-CN" altLang="en-US" dirty="0">
                <a:latin typeface="微软雅黑" panose="020B0503020204020204" pitchFamily="34" charset="-122"/>
                <a:ea typeface="微软雅黑" panose="020B0503020204020204" pitchFamily="34" charset="-122"/>
              </a:rPr>
              <a:t>方式</a:t>
            </a:r>
            <a:r>
              <a:rPr lang="zh-CN" altLang="en-US" dirty="0" smtClean="0">
                <a:latin typeface="微软雅黑" panose="020B0503020204020204" pitchFamily="34" charset="-122"/>
                <a:ea typeface="微软雅黑" panose="020B0503020204020204" pitchFamily="34" charset="-122"/>
              </a:rPr>
              <a:t>：评估</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4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8228" y="380341"/>
            <a:ext cx="1415772" cy="461665"/>
          </a:xfrm>
          <a:prstGeom prst="rect">
            <a:avLst/>
          </a:prstGeom>
          <a:noFill/>
        </p:spPr>
        <p:txBody>
          <a:bodyPr wrap="none" rtlCol="0">
            <a:spAutoFit/>
          </a:bodyPr>
          <a:lstStyle/>
          <a:p>
            <a:r>
              <a:rPr kumimoji="1" lang="zh-CN" altLang="en-US" sz="2400" dirty="0" smtClean="0">
                <a:solidFill>
                  <a:srgbClr val="1C2C44"/>
                </a:solidFill>
                <a:latin typeface="+mj-ea"/>
                <a:ea typeface="+mj-ea"/>
              </a:rPr>
              <a:t>学习目的</a:t>
            </a:r>
            <a:endParaRPr kumimoji="1" lang="zh-CN" altLang="en-US" sz="2400" dirty="0">
              <a:solidFill>
                <a:srgbClr val="1C2C44"/>
              </a:solidFill>
              <a:latin typeface="+mj-ea"/>
              <a:ea typeface="+mj-ea"/>
            </a:endParaRPr>
          </a:p>
        </p:txBody>
      </p:sp>
      <p:sp>
        <p:nvSpPr>
          <p:cNvPr id="4" name="原创设计师QQ：598969553              _3"/>
          <p:cNvSpPr/>
          <p:nvPr/>
        </p:nvSpPr>
        <p:spPr>
          <a:xfrm>
            <a:off x="788228" y="1597480"/>
            <a:ext cx="693463" cy="670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原创设计师QQ：598969553              _7"/>
          <p:cNvSpPr/>
          <p:nvPr/>
        </p:nvSpPr>
        <p:spPr>
          <a:xfrm>
            <a:off x="820245" y="1625065"/>
            <a:ext cx="687913" cy="646331"/>
          </a:xfrm>
          <a:prstGeom prst="rect">
            <a:avLst/>
          </a:prstGeom>
          <a:noFill/>
        </p:spPr>
        <p:txBody>
          <a:bodyPr wrap="square">
            <a:spAutoFit/>
          </a:bodyPr>
          <a:lstStyle/>
          <a:p>
            <a:r>
              <a:rPr lang="en-US" altLang="zh-CN" sz="36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1</a:t>
            </a:r>
            <a:endParaRPr lang="zh-CN" altLang="en-US" sz="4800" dirty="0">
              <a:solidFill>
                <a:schemeClr val="bg1"/>
              </a:solidFill>
              <a:latin typeface="华文细黑" panose="02010600040101010101" pitchFamily="2" charset="-122"/>
              <a:ea typeface="华文细黑" panose="02010600040101010101" pitchFamily="2" charset="-122"/>
            </a:endParaRPr>
          </a:p>
        </p:txBody>
      </p:sp>
      <p:sp>
        <p:nvSpPr>
          <p:cNvPr id="6" name="矩形 5"/>
          <p:cNvSpPr/>
          <p:nvPr/>
        </p:nvSpPr>
        <p:spPr>
          <a:xfrm>
            <a:off x="1540365" y="1311428"/>
            <a:ext cx="4301650" cy="1338828"/>
          </a:xfrm>
          <a:prstGeom prst="rect">
            <a:avLst/>
          </a:prstGeom>
        </p:spPr>
        <p:txBody>
          <a:bodyPr wrap="square">
            <a:spAutoFit/>
          </a:bodyPr>
          <a:lstStyle/>
          <a:p>
            <a:pPr>
              <a:lnSpc>
                <a:spcPct val="150000"/>
              </a:lnSpc>
            </a:pPr>
            <a:r>
              <a:rPr lang="zh-CN" altLang="en-US" dirty="0" smtClean="0">
                <a:solidFill>
                  <a:srgbClr val="1D2D46"/>
                </a:solidFill>
                <a:latin typeface="微软雅黑" panose="020B0503020204020204" pitchFamily="34" charset="-122"/>
                <a:ea typeface="微软雅黑" panose="020B0503020204020204" pitchFamily="34" charset="-122"/>
              </a:rPr>
              <a:t>一些编码规范不是硬性要求</a:t>
            </a:r>
            <a:endParaRPr lang="en-US" altLang="zh-CN" dirty="0" smtClean="0">
              <a:solidFill>
                <a:srgbClr val="1D2D46"/>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rgbClr val="1D2D46"/>
                </a:solidFill>
                <a:latin typeface="微软雅黑" panose="020B0503020204020204" pitchFamily="34" charset="-122"/>
                <a:ea typeface="微软雅黑" panose="020B0503020204020204" pitchFamily="34" charset="-122"/>
              </a:rPr>
              <a:t>规约</a:t>
            </a:r>
            <a:r>
              <a:rPr lang="zh-CN" altLang="en-US" sz="1200" dirty="0">
                <a:solidFill>
                  <a:srgbClr val="1D2D46"/>
                </a:solidFill>
                <a:latin typeface="微软雅黑" panose="020B0503020204020204" pitchFamily="34" charset="-122"/>
                <a:ea typeface="微软雅黑" panose="020B0503020204020204" pitchFamily="34" charset="-122"/>
              </a:rPr>
              <a:t>中有些约定只是一种建议和参考，并不影响程序的正常运行，具体怎么办，还是看公司和项目的</a:t>
            </a:r>
            <a:r>
              <a:rPr lang="zh-CN" altLang="en-US" sz="1200" dirty="0" smtClean="0">
                <a:solidFill>
                  <a:srgbClr val="1D2D46"/>
                </a:solidFill>
                <a:latin typeface="微软雅黑" panose="020B0503020204020204" pitchFamily="34" charset="-122"/>
                <a:ea typeface="微软雅黑" panose="020B0503020204020204" pitchFamily="34" charset="-122"/>
              </a:rPr>
              <a:t>需求。</a:t>
            </a:r>
            <a:r>
              <a:rPr lang="en-US" altLang="zh-CN" sz="1200" dirty="0" smtClean="0">
                <a:solidFill>
                  <a:srgbClr val="1D2D46"/>
                </a:solidFill>
                <a:latin typeface="微软雅黑" panose="020B0503020204020204" pitchFamily="34" charset="-122"/>
                <a:ea typeface="微软雅黑" panose="020B0503020204020204" pitchFamily="34" charset="-122"/>
              </a:rPr>
              <a:t>(</a:t>
            </a:r>
            <a:r>
              <a:rPr lang="zh-CN" altLang="en-US" sz="1200" dirty="0" smtClean="0">
                <a:solidFill>
                  <a:srgbClr val="1D2D46"/>
                </a:solidFill>
                <a:latin typeface="微软雅黑" panose="020B0503020204020204" pitchFamily="34" charset="-122"/>
                <a:ea typeface="微软雅黑" panose="020B0503020204020204" pitchFamily="34" charset="-122"/>
              </a:rPr>
              <a:t>由公司或者项目层面上做出灵活调整</a:t>
            </a:r>
            <a:r>
              <a:rPr lang="en-US" altLang="zh-CN" sz="1200" dirty="0" smtClean="0">
                <a:solidFill>
                  <a:srgbClr val="1D2D46"/>
                </a:solidFill>
                <a:latin typeface="微软雅黑" panose="020B0503020204020204" pitchFamily="34" charset="-122"/>
                <a:ea typeface="微软雅黑" panose="020B0503020204020204" pitchFamily="34" charset="-122"/>
              </a:rPr>
              <a:t>)</a:t>
            </a:r>
            <a:endParaRPr lang="en-US" altLang="zh-CN" sz="1200" dirty="0">
              <a:solidFill>
                <a:srgbClr val="1D2D46"/>
              </a:solidFill>
              <a:latin typeface="微软雅黑" panose="020B0503020204020204" pitchFamily="34" charset="-122"/>
              <a:ea typeface="微软雅黑" panose="020B0503020204020204" pitchFamily="34" charset="-122"/>
            </a:endParaRPr>
          </a:p>
        </p:txBody>
      </p:sp>
      <p:sp>
        <p:nvSpPr>
          <p:cNvPr id="9" name="原创设计师QQ：598969553              _4"/>
          <p:cNvSpPr/>
          <p:nvPr/>
        </p:nvSpPr>
        <p:spPr>
          <a:xfrm>
            <a:off x="778702" y="3182018"/>
            <a:ext cx="693463" cy="6700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原创设计师QQ：598969553              _8"/>
          <p:cNvSpPr/>
          <p:nvPr/>
        </p:nvSpPr>
        <p:spPr>
          <a:xfrm>
            <a:off x="788228" y="3209680"/>
            <a:ext cx="687913" cy="646331"/>
          </a:xfrm>
          <a:prstGeom prst="rect">
            <a:avLst/>
          </a:prstGeom>
          <a:noFill/>
        </p:spPr>
        <p:txBody>
          <a:bodyPr wrap="square">
            <a:spAutoFit/>
          </a:bodyPr>
          <a:lstStyle/>
          <a:p>
            <a:r>
              <a:rPr lang="en-US" altLang="zh-CN" sz="36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2</a:t>
            </a:r>
            <a:endParaRPr lang="zh-CN" altLang="en-US" sz="4800" dirty="0">
              <a:solidFill>
                <a:schemeClr val="bg1"/>
              </a:solidFill>
              <a:latin typeface="华文细黑" panose="02010600040101010101" pitchFamily="2" charset="-122"/>
              <a:ea typeface="华文细黑" panose="02010600040101010101" pitchFamily="2" charset="-122"/>
            </a:endParaRPr>
          </a:p>
        </p:txBody>
      </p:sp>
      <p:sp>
        <p:nvSpPr>
          <p:cNvPr id="11" name="矩形 10"/>
          <p:cNvSpPr/>
          <p:nvPr/>
        </p:nvSpPr>
        <p:spPr>
          <a:xfrm>
            <a:off x="1540365" y="3042195"/>
            <a:ext cx="4301650" cy="1061829"/>
          </a:xfrm>
          <a:prstGeom prst="rect">
            <a:avLst/>
          </a:prstGeom>
        </p:spPr>
        <p:txBody>
          <a:bodyPr wrap="square">
            <a:spAutoFit/>
          </a:bodyPr>
          <a:lstStyle/>
          <a:p>
            <a:pPr>
              <a:lnSpc>
                <a:spcPct val="150000"/>
              </a:lnSpc>
            </a:pPr>
            <a:r>
              <a:rPr lang="zh-CN" altLang="en-US" dirty="0" smtClean="0">
                <a:solidFill>
                  <a:srgbClr val="1D2D46"/>
                </a:solidFill>
                <a:latin typeface="微软雅黑" panose="020B0503020204020204" pitchFamily="34" charset="-122"/>
                <a:ea typeface="微软雅黑" panose="020B0503020204020204" pitchFamily="34" charset="-122"/>
              </a:rPr>
              <a:t>容易引起程序</a:t>
            </a:r>
            <a:r>
              <a:rPr lang="en-US" altLang="zh-CN" dirty="0" smtClean="0">
                <a:solidFill>
                  <a:srgbClr val="1D2D46"/>
                </a:solidFill>
                <a:latin typeface="微软雅黑" panose="020B0503020204020204" pitchFamily="34" charset="-122"/>
                <a:ea typeface="微软雅黑" panose="020B0503020204020204" pitchFamily="34" charset="-122"/>
              </a:rPr>
              <a:t>BUG</a:t>
            </a:r>
            <a:r>
              <a:rPr lang="zh-CN" altLang="en-US" dirty="0" smtClean="0">
                <a:solidFill>
                  <a:srgbClr val="1D2D46"/>
                </a:solidFill>
                <a:latin typeface="微软雅黑" panose="020B0503020204020204" pitchFamily="34" charset="-122"/>
                <a:ea typeface="微软雅黑" panose="020B0503020204020204" pitchFamily="34" charset="-122"/>
              </a:rPr>
              <a:t>的必须强制执行</a:t>
            </a:r>
            <a:endParaRPr lang="en-US" altLang="zh-CN" dirty="0" smtClean="0">
              <a:solidFill>
                <a:srgbClr val="1D2D46"/>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1D2D46"/>
                </a:solidFill>
                <a:latin typeface="微软雅黑" panose="020B0503020204020204" pitchFamily="34" charset="-122"/>
                <a:ea typeface="微软雅黑" panose="020B0503020204020204" pitchFamily="34" charset="-122"/>
              </a:rPr>
              <a:t>规约中还有一些必须强制执行的，如果不执行，会议留一些潜在</a:t>
            </a:r>
            <a:r>
              <a:rPr lang="en-US" altLang="zh-CN" sz="1200" dirty="0">
                <a:solidFill>
                  <a:srgbClr val="1D2D46"/>
                </a:solidFill>
                <a:latin typeface="微软雅黑" panose="020B0503020204020204" pitchFamily="34" charset="-122"/>
                <a:ea typeface="微软雅黑" panose="020B0503020204020204" pitchFamily="34" charset="-122"/>
              </a:rPr>
              <a:t>bug</a:t>
            </a:r>
            <a:r>
              <a:rPr lang="zh-CN" altLang="en-US" sz="1200" dirty="0">
                <a:solidFill>
                  <a:srgbClr val="1D2D46"/>
                </a:solidFill>
                <a:latin typeface="微软雅黑" panose="020B0503020204020204" pitchFamily="34" charset="-122"/>
                <a:ea typeface="微软雅黑" panose="020B0503020204020204" pitchFamily="34" charset="-122"/>
              </a:rPr>
              <a:t>，甚至会影响到代码运行。</a:t>
            </a:r>
            <a:endParaRPr lang="en-US" altLang="zh-CN" sz="1200" dirty="0">
              <a:solidFill>
                <a:srgbClr val="1D2D46"/>
              </a:solidFill>
              <a:latin typeface="微软雅黑" panose="020B0503020204020204" pitchFamily="34" charset="-122"/>
              <a:ea typeface="微软雅黑" panose="020B0503020204020204" pitchFamily="34" charset="-122"/>
            </a:endParaRPr>
          </a:p>
        </p:txBody>
      </p:sp>
      <p:sp>
        <p:nvSpPr>
          <p:cNvPr id="13" name="原创设计师QQ：598969553              _4"/>
          <p:cNvSpPr/>
          <p:nvPr/>
        </p:nvSpPr>
        <p:spPr>
          <a:xfrm>
            <a:off x="788228" y="4523648"/>
            <a:ext cx="693463" cy="670045"/>
          </a:xfrm>
          <a:prstGeom prst="rect">
            <a:avLst/>
          </a:pr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原创设计师QQ：598969553              _8"/>
          <p:cNvSpPr/>
          <p:nvPr/>
        </p:nvSpPr>
        <p:spPr>
          <a:xfrm>
            <a:off x="797754" y="4551310"/>
            <a:ext cx="687913" cy="646331"/>
          </a:xfrm>
          <a:prstGeom prst="rect">
            <a:avLst/>
          </a:prstGeom>
          <a:noFill/>
        </p:spPr>
        <p:txBody>
          <a:bodyPr wrap="square">
            <a:spAutoFit/>
          </a:bodyPr>
          <a:lstStyle/>
          <a:p>
            <a:r>
              <a:rPr lang="en-US" altLang="zh-CN" sz="3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3</a:t>
            </a:r>
            <a:endParaRPr lang="zh-CN" altLang="en-US" sz="4800" dirty="0">
              <a:solidFill>
                <a:schemeClr val="bg1"/>
              </a:solidFill>
              <a:latin typeface="华文细黑" panose="02010600040101010101" pitchFamily="2" charset="-122"/>
              <a:ea typeface="华文细黑" panose="02010600040101010101" pitchFamily="2" charset="-122"/>
            </a:endParaRPr>
          </a:p>
        </p:txBody>
      </p:sp>
      <p:sp>
        <p:nvSpPr>
          <p:cNvPr id="15" name="矩形 14"/>
          <p:cNvSpPr/>
          <p:nvPr/>
        </p:nvSpPr>
        <p:spPr>
          <a:xfrm>
            <a:off x="1540365" y="4441499"/>
            <a:ext cx="4301650" cy="1061829"/>
          </a:xfrm>
          <a:prstGeom prst="rect">
            <a:avLst/>
          </a:prstGeom>
        </p:spPr>
        <p:txBody>
          <a:bodyPr wrap="square">
            <a:spAutoFit/>
          </a:bodyPr>
          <a:lstStyle/>
          <a:p>
            <a:pPr>
              <a:lnSpc>
                <a:spcPct val="150000"/>
              </a:lnSpc>
            </a:pPr>
            <a:r>
              <a:rPr lang="zh-CN" altLang="en-US" dirty="0">
                <a:solidFill>
                  <a:srgbClr val="1D2D46"/>
                </a:solidFill>
                <a:latin typeface="微软雅黑" panose="020B0503020204020204" pitchFamily="34" charset="-122"/>
                <a:ea typeface="微软雅黑" panose="020B0503020204020204" pitchFamily="34" charset="-122"/>
              </a:rPr>
              <a:t>可读性</a:t>
            </a:r>
            <a:r>
              <a:rPr lang="zh-CN" altLang="en-US" dirty="0" smtClean="0">
                <a:solidFill>
                  <a:srgbClr val="1D2D46"/>
                </a:solidFill>
                <a:latin typeface="微软雅黑" panose="020B0503020204020204" pitchFamily="34" charset="-122"/>
                <a:ea typeface="微软雅黑" panose="020B0503020204020204" pitchFamily="34" charset="-122"/>
              </a:rPr>
              <a:t>基本“</a:t>
            </a:r>
            <a:r>
              <a:rPr lang="zh-CN" altLang="en-US" dirty="0">
                <a:solidFill>
                  <a:srgbClr val="1D2D46"/>
                </a:solidFill>
                <a:latin typeface="微软雅黑" panose="020B0503020204020204" pitchFamily="34" charset="-122"/>
                <a:ea typeface="微软雅黑" panose="020B0503020204020204" pitchFamily="34" charset="-122"/>
              </a:rPr>
              <a:t>定理</a:t>
            </a:r>
            <a:r>
              <a:rPr lang="zh-CN" altLang="en-US" dirty="0" smtClean="0">
                <a:solidFill>
                  <a:srgbClr val="1D2D46"/>
                </a:solidFill>
                <a:latin typeface="微软雅黑" panose="020B0503020204020204" pitchFamily="34" charset="-122"/>
                <a:ea typeface="微软雅黑" panose="020B0503020204020204" pitchFamily="34" charset="-122"/>
              </a:rPr>
              <a:t>”</a:t>
            </a:r>
            <a:endParaRPr lang="en-US" altLang="zh-CN" dirty="0" smtClean="0">
              <a:solidFill>
                <a:srgbClr val="1D2D46"/>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rgbClr val="1D2D46"/>
                </a:solidFill>
                <a:latin typeface="微软雅黑" panose="020B0503020204020204" pitchFamily="34" charset="-122"/>
                <a:ea typeface="微软雅黑" panose="020B0503020204020204" pitchFamily="34" charset="-122"/>
              </a:rPr>
              <a:t>代码</a:t>
            </a:r>
            <a:r>
              <a:rPr lang="zh-CN" altLang="en-US" sz="1200" dirty="0">
                <a:solidFill>
                  <a:srgbClr val="1D2D46"/>
                </a:solidFill>
                <a:latin typeface="微软雅黑" panose="020B0503020204020204" pitchFamily="34" charset="-122"/>
                <a:ea typeface="微软雅黑" panose="020B0503020204020204" pitchFamily="34" charset="-122"/>
              </a:rPr>
              <a:t>的写法应当使别人理解它所需的时间最小</a:t>
            </a:r>
            <a:r>
              <a:rPr lang="zh-CN" altLang="en-US" sz="1200" dirty="0" smtClean="0">
                <a:solidFill>
                  <a:srgbClr val="1D2D46"/>
                </a:solidFill>
                <a:latin typeface="微软雅黑" panose="020B0503020204020204" pitchFamily="34" charset="-122"/>
                <a:ea typeface="微软雅黑" panose="020B0503020204020204" pitchFamily="34" charset="-122"/>
              </a:rPr>
              <a:t>化；</a:t>
            </a:r>
            <a:endParaRPr lang="en-US" altLang="zh-CN" sz="1200" dirty="0" smtClean="0">
              <a:solidFill>
                <a:srgbClr val="1D2D46"/>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1D2D46"/>
                </a:solidFill>
                <a:latin typeface="微软雅黑" panose="020B0503020204020204" pitchFamily="34" charset="-122"/>
                <a:ea typeface="微软雅黑" panose="020B0503020204020204" pitchFamily="34" charset="-122"/>
              </a:rPr>
              <a:t>编码时</a:t>
            </a:r>
            <a:r>
              <a:rPr lang="zh-CN" altLang="en-US" sz="1200" dirty="0" smtClean="0">
                <a:solidFill>
                  <a:srgbClr val="1D2D46"/>
                </a:solidFill>
                <a:latin typeface="微软雅黑" panose="020B0503020204020204" pitchFamily="34" charset="-122"/>
                <a:ea typeface="微软雅黑" panose="020B0503020204020204" pitchFamily="34" charset="-122"/>
              </a:rPr>
              <a:t>第一意识是如何做好代码可读性；</a:t>
            </a:r>
            <a:endParaRPr lang="en-US" altLang="zh-CN" sz="1200" dirty="0">
              <a:solidFill>
                <a:srgbClr val="1D2D46"/>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4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3" name="文本框 22"/>
          <p:cNvSpPr txBox="1"/>
          <p:nvPr/>
        </p:nvSpPr>
        <p:spPr>
          <a:xfrm>
            <a:off x="788228" y="380341"/>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sp>
        <p:nvSpPr>
          <p:cNvPr id="43" name="任意多边形 15"/>
          <p:cNvSpPr/>
          <p:nvPr/>
        </p:nvSpPr>
        <p:spPr bwMode="auto">
          <a:xfrm>
            <a:off x="754835" y="2337925"/>
            <a:ext cx="1601788" cy="451378"/>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3"/>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30596" tIns="5080" rIns="320435" bIns="5080" spcCol="1270" anchor="ctr"/>
          <a:lstStyle/>
          <a:p>
            <a:pPr algn="ctr" defTabSz="355600">
              <a:lnSpc>
                <a:spcPct val="90000"/>
              </a:lnSpc>
              <a:spcAft>
                <a:spcPct val="35000"/>
              </a:spcAft>
              <a:defRPr/>
            </a:pPr>
            <a:r>
              <a:rPr lang="zh-CN" altLang="en-US" dirty="0">
                <a:solidFill>
                  <a:schemeClr val="bg1"/>
                </a:solidFill>
              </a:rPr>
              <a:t>代码格式</a:t>
            </a:r>
            <a:endParaRPr lang="en-US" altLang="zh-CN" sz="2400" dirty="0">
              <a:solidFill>
                <a:schemeClr val="bg1"/>
              </a:solidFill>
            </a:endParaRPr>
          </a:p>
        </p:txBody>
      </p:sp>
      <p:sp>
        <p:nvSpPr>
          <p:cNvPr id="44" name="任意多边形 16"/>
          <p:cNvSpPr/>
          <p:nvPr/>
        </p:nvSpPr>
        <p:spPr bwMode="auto">
          <a:xfrm>
            <a:off x="754835" y="3007438"/>
            <a:ext cx="1601788" cy="467089"/>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4"/>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lIns="330596" tIns="5080" rIns="320435" bIns="5080" spcCol="1270" anchor="ctr"/>
          <a:lstStyle/>
          <a:p>
            <a:pPr algn="ctr" defTabSz="355600">
              <a:lnSpc>
                <a:spcPct val="90000"/>
              </a:lnSpc>
              <a:spcAft>
                <a:spcPct val="35000"/>
              </a:spcAft>
              <a:defRPr/>
            </a:pPr>
            <a:r>
              <a:rPr lang="en-US" altLang="zh-CN" sz="1600" b="1" dirty="0">
                <a:solidFill>
                  <a:schemeClr val="bg1"/>
                </a:solidFill>
              </a:rPr>
              <a:t>OOP</a:t>
            </a:r>
            <a:r>
              <a:rPr lang="zh-CN" altLang="en-US" sz="1600" b="1" dirty="0">
                <a:solidFill>
                  <a:schemeClr val="bg1"/>
                </a:solidFill>
              </a:rPr>
              <a:t>规约</a:t>
            </a:r>
            <a:endParaRPr lang="en-US" sz="2400" b="1" dirty="0">
              <a:solidFill>
                <a:schemeClr val="bg1"/>
              </a:solidFill>
            </a:endParaRPr>
          </a:p>
        </p:txBody>
      </p:sp>
      <p:sp>
        <p:nvSpPr>
          <p:cNvPr id="45" name="任意多边形 14"/>
          <p:cNvSpPr/>
          <p:nvPr/>
        </p:nvSpPr>
        <p:spPr bwMode="auto">
          <a:xfrm>
            <a:off x="754835" y="1635038"/>
            <a:ext cx="1601788" cy="444262"/>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96" tIns="5080" rIns="320435" bIns="5080" spcCol="1270" anchor="ctr"/>
          <a:lstStyle/>
          <a:p>
            <a:pPr algn="ctr" defTabSz="355600">
              <a:lnSpc>
                <a:spcPct val="90000"/>
              </a:lnSpc>
              <a:spcAft>
                <a:spcPct val="35000"/>
              </a:spcAft>
              <a:defRPr/>
            </a:pPr>
            <a:r>
              <a:rPr lang="zh-CN" altLang="en-US" dirty="0">
                <a:solidFill>
                  <a:schemeClr val="bg1"/>
                </a:solidFill>
              </a:rPr>
              <a:t>常量定义</a:t>
            </a:r>
            <a:endParaRPr lang="en-US" dirty="0">
              <a:solidFill>
                <a:schemeClr val="bg1"/>
              </a:solidFill>
            </a:endParaRPr>
          </a:p>
        </p:txBody>
      </p:sp>
      <p:sp>
        <p:nvSpPr>
          <p:cNvPr id="46" name="任意多边形 15"/>
          <p:cNvSpPr/>
          <p:nvPr/>
        </p:nvSpPr>
        <p:spPr bwMode="auto">
          <a:xfrm>
            <a:off x="754835" y="872968"/>
            <a:ext cx="1601788" cy="421225"/>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3"/>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30596" tIns="5080" rIns="320435" bIns="5080" spcCol="1270" anchor="ctr"/>
          <a:lstStyle/>
          <a:p>
            <a:pPr algn="ctr" defTabSz="355600" eaLnBrk="1" fontAlgn="auto" hangingPunct="1">
              <a:lnSpc>
                <a:spcPct val="90000"/>
              </a:lnSpc>
              <a:spcAft>
                <a:spcPct val="35000"/>
              </a:spcAft>
              <a:defRPr/>
            </a:pPr>
            <a:r>
              <a:rPr lang="zh-CN" altLang="en-US" dirty="0" smtClean="0">
                <a:solidFill>
                  <a:schemeClr val="bg1"/>
                </a:solidFill>
              </a:rPr>
              <a:t>命名风格</a:t>
            </a:r>
            <a:endParaRPr lang="en-US" altLang="zh-CN" dirty="0">
              <a:solidFill>
                <a:schemeClr val="bg1"/>
              </a:solidFill>
            </a:endParaRPr>
          </a:p>
        </p:txBody>
      </p:sp>
      <p:sp>
        <p:nvSpPr>
          <p:cNvPr id="47" name="矩形 46"/>
          <p:cNvSpPr/>
          <p:nvPr/>
        </p:nvSpPr>
        <p:spPr>
          <a:xfrm>
            <a:off x="2670976" y="879418"/>
            <a:ext cx="6213766"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solidFill>
                  <a:schemeClr val="tx1">
                    <a:lumMod val="65000"/>
                    <a:lumOff val="35000"/>
                  </a:schemeClr>
                </a:solidFill>
                <a:latin typeface="+mn-ea"/>
              </a:rPr>
              <a:t>变量、类名（抽象类、接口、服务类）、方法名、常量名、属性名、包名</a:t>
            </a:r>
            <a:endParaRPr lang="zh-CN" altLang="en-US" sz="1400" dirty="0">
              <a:solidFill>
                <a:schemeClr val="tx1">
                  <a:lumMod val="65000"/>
                  <a:lumOff val="35000"/>
                </a:schemeClr>
              </a:solidFill>
              <a:latin typeface="+mn-ea"/>
            </a:endParaRPr>
          </a:p>
        </p:txBody>
      </p:sp>
      <p:sp>
        <p:nvSpPr>
          <p:cNvPr id="48" name="矩形 47"/>
          <p:cNvSpPr/>
          <p:nvPr/>
        </p:nvSpPr>
        <p:spPr>
          <a:xfrm>
            <a:off x="2670976" y="1635038"/>
            <a:ext cx="6213766"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solidFill>
                  <a:schemeClr val="tx1">
                    <a:lumMod val="65000"/>
                    <a:lumOff val="35000"/>
                  </a:schemeClr>
                </a:solidFill>
                <a:latin typeface="+mn-ea"/>
              </a:rPr>
              <a:t>魔法值、枚举、常量类定义</a:t>
            </a:r>
            <a:endParaRPr lang="zh-CN" altLang="en-US" sz="1400" dirty="0">
              <a:solidFill>
                <a:schemeClr val="tx1">
                  <a:lumMod val="65000"/>
                  <a:lumOff val="35000"/>
                </a:schemeClr>
              </a:solidFill>
              <a:latin typeface="+mn-ea"/>
            </a:endParaRPr>
          </a:p>
        </p:txBody>
      </p:sp>
      <p:sp>
        <p:nvSpPr>
          <p:cNvPr id="49" name="矩形 48"/>
          <p:cNvSpPr/>
          <p:nvPr/>
        </p:nvSpPr>
        <p:spPr>
          <a:xfrm>
            <a:off x="2670976" y="2320544"/>
            <a:ext cx="6213766"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solidFill>
                  <a:schemeClr val="tx1">
                    <a:lumMod val="65000"/>
                    <a:lumOff val="35000"/>
                  </a:schemeClr>
                </a:solidFill>
                <a:latin typeface="+mn-ea"/>
              </a:rPr>
              <a:t>一些空格和大括号</a:t>
            </a:r>
            <a:r>
              <a:rPr lang="en-US" altLang="zh-CN" sz="1400" dirty="0" smtClean="0">
                <a:solidFill>
                  <a:schemeClr val="tx1">
                    <a:lumMod val="65000"/>
                    <a:lumOff val="35000"/>
                  </a:schemeClr>
                </a:solidFill>
                <a:latin typeface="+mn-ea"/>
              </a:rPr>
              <a:t>/</a:t>
            </a:r>
            <a:r>
              <a:rPr lang="zh-CN" altLang="en-US" sz="1400" dirty="0" smtClean="0">
                <a:solidFill>
                  <a:schemeClr val="tx1">
                    <a:lumMod val="65000"/>
                    <a:lumOff val="35000"/>
                  </a:schemeClr>
                </a:solidFill>
                <a:latin typeface="+mn-ea"/>
              </a:rPr>
              <a:t>小括号的使用问题</a:t>
            </a:r>
            <a:endParaRPr lang="zh-CN" altLang="en-US" sz="1400" dirty="0">
              <a:solidFill>
                <a:schemeClr val="tx1">
                  <a:lumMod val="65000"/>
                  <a:lumOff val="35000"/>
                </a:schemeClr>
              </a:solidFill>
              <a:latin typeface="+mn-ea"/>
            </a:endParaRPr>
          </a:p>
        </p:txBody>
      </p:sp>
      <p:sp>
        <p:nvSpPr>
          <p:cNvPr id="50" name="矩形 49"/>
          <p:cNvSpPr/>
          <p:nvPr/>
        </p:nvSpPr>
        <p:spPr>
          <a:xfrm>
            <a:off x="2670976" y="3087426"/>
            <a:ext cx="6213766" cy="3508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solidFill>
                  <a:schemeClr val="tx1">
                    <a:lumMod val="65000"/>
                    <a:lumOff val="35000"/>
                  </a:schemeClr>
                </a:solidFill>
                <a:latin typeface="+mn-ea"/>
              </a:rPr>
              <a:t>面向对象编程的规约：约束一些对象之前的使用规范。</a:t>
            </a:r>
            <a:endParaRPr lang="zh-CN" altLang="en-US" sz="1400" dirty="0">
              <a:solidFill>
                <a:schemeClr val="tx1">
                  <a:lumMod val="65000"/>
                  <a:lumOff val="35000"/>
                </a:schemeClr>
              </a:solidFill>
              <a:latin typeface="+mn-ea"/>
            </a:endParaRPr>
          </a:p>
        </p:txBody>
      </p:sp>
      <p:sp>
        <p:nvSpPr>
          <p:cNvPr id="51" name="任意多边形 15"/>
          <p:cNvSpPr/>
          <p:nvPr/>
        </p:nvSpPr>
        <p:spPr bwMode="auto">
          <a:xfrm>
            <a:off x="782329" y="3793451"/>
            <a:ext cx="1601788" cy="43261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3"/>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30596" tIns="5080" rIns="320435" bIns="5080" spcCol="1270" anchor="ctr"/>
          <a:lstStyle/>
          <a:p>
            <a:pPr algn="ctr" defTabSz="355600">
              <a:lnSpc>
                <a:spcPct val="90000"/>
              </a:lnSpc>
              <a:spcAft>
                <a:spcPct val="35000"/>
              </a:spcAft>
              <a:defRPr/>
            </a:pPr>
            <a:r>
              <a:rPr lang="zh-CN" altLang="en-US" dirty="0">
                <a:solidFill>
                  <a:schemeClr val="bg1"/>
                </a:solidFill>
              </a:rPr>
              <a:t>集合处理</a:t>
            </a:r>
            <a:endParaRPr lang="en-US" altLang="zh-CN" sz="2400" dirty="0">
              <a:solidFill>
                <a:schemeClr val="bg1"/>
              </a:solidFill>
            </a:endParaRPr>
          </a:p>
        </p:txBody>
      </p:sp>
      <p:sp>
        <p:nvSpPr>
          <p:cNvPr id="52" name="任意多边形 16"/>
          <p:cNvSpPr/>
          <p:nvPr/>
        </p:nvSpPr>
        <p:spPr bwMode="auto">
          <a:xfrm>
            <a:off x="782329" y="4518259"/>
            <a:ext cx="1601788" cy="394762"/>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4"/>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lIns="330596" tIns="5080" rIns="320435" bIns="5080" spcCol="1270" anchor="ctr"/>
          <a:lstStyle/>
          <a:p>
            <a:pPr algn="ctr" defTabSz="355600">
              <a:lnSpc>
                <a:spcPct val="90000"/>
              </a:lnSpc>
              <a:spcAft>
                <a:spcPct val="35000"/>
              </a:spcAft>
              <a:defRPr/>
            </a:pPr>
            <a:r>
              <a:rPr lang="zh-CN" altLang="en-US" sz="1600" b="1" dirty="0" smtClean="0">
                <a:solidFill>
                  <a:schemeClr val="bg1"/>
                </a:solidFill>
              </a:rPr>
              <a:t>并发处理</a:t>
            </a:r>
            <a:endParaRPr lang="en-US" sz="2400" b="1" dirty="0">
              <a:solidFill>
                <a:schemeClr val="bg1"/>
              </a:solidFill>
            </a:endParaRPr>
          </a:p>
        </p:txBody>
      </p:sp>
      <p:sp>
        <p:nvSpPr>
          <p:cNvPr id="53" name="矩形 52"/>
          <p:cNvSpPr/>
          <p:nvPr/>
        </p:nvSpPr>
        <p:spPr>
          <a:xfrm>
            <a:off x="2670976" y="3833035"/>
            <a:ext cx="6213766"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400" dirty="0" smtClean="0">
                <a:solidFill>
                  <a:schemeClr val="tx1">
                    <a:lumMod val="65000"/>
                    <a:lumOff val="35000"/>
                  </a:schemeClr>
                </a:solidFill>
                <a:latin typeface="+mn-ea"/>
              </a:rPr>
              <a:t>List</a:t>
            </a:r>
            <a:r>
              <a:rPr lang="zh-CN" altLang="en-US" sz="1400" dirty="0" smtClean="0">
                <a:solidFill>
                  <a:schemeClr val="tx1">
                    <a:lumMod val="65000"/>
                    <a:lumOff val="35000"/>
                  </a:schemeClr>
                </a:solidFill>
                <a:latin typeface="+mn-ea"/>
              </a:rPr>
              <a:t>、</a:t>
            </a:r>
            <a:r>
              <a:rPr lang="en-US" altLang="zh-CN" sz="1400" dirty="0" smtClean="0">
                <a:solidFill>
                  <a:schemeClr val="tx1">
                    <a:lumMod val="65000"/>
                    <a:lumOff val="35000"/>
                  </a:schemeClr>
                </a:solidFill>
                <a:latin typeface="+mn-ea"/>
              </a:rPr>
              <a:t>Map</a:t>
            </a:r>
            <a:r>
              <a:rPr lang="zh-CN" altLang="en-US" sz="1400" dirty="0" smtClean="0">
                <a:solidFill>
                  <a:schemeClr val="tx1">
                    <a:lumMod val="65000"/>
                    <a:lumOff val="35000"/>
                  </a:schemeClr>
                </a:solidFill>
                <a:latin typeface="+mn-ea"/>
              </a:rPr>
              <a:t>增删改查</a:t>
            </a:r>
            <a:endParaRPr lang="zh-CN" altLang="en-US" sz="1400" dirty="0">
              <a:solidFill>
                <a:schemeClr val="tx1">
                  <a:lumMod val="65000"/>
                  <a:lumOff val="35000"/>
                </a:schemeClr>
              </a:solidFill>
              <a:latin typeface="+mn-ea"/>
            </a:endParaRPr>
          </a:p>
        </p:txBody>
      </p:sp>
      <p:sp>
        <p:nvSpPr>
          <p:cNvPr id="54" name="矩形 53"/>
          <p:cNvSpPr/>
          <p:nvPr/>
        </p:nvSpPr>
        <p:spPr>
          <a:xfrm>
            <a:off x="2670976" y="4518259"/>
            <a:ext cx="6213766" cy="3508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solidFill>
                  <a:schemeClr val="tx1">
                    <a:lumMod val="65000"/>
                    <a:lumOff val="35000"/>
                  </a:schemeClr>
                </a:solidFill>
                <a:latin typeface="+mn-ea"/>
              </a:rPr>
              <a:t>线程以及线程池的使用，目前很少用到</a:t>
            </a:r>
            <a:endParaRPr lang="zh-CN" altLang="en-US" sz="1400" dirty="0">
              <a:solidFill>
                <a:schemeClr val="tx1">
                  <a:lumMod val="65000"/>
                  <a:lumOff val="35000"/>
                </a:schemeClr>
              </a:solidFill>
              <a:latin typeface="+mn-ea"/>
            </a:endParaRPr>
          </a:p>
        </p:txBody>
      </p:sp>
      <p:sp>
        <p:nvSpPr>
          <p:cNvPr id="55" name="任意多边形 15"/>
          <p:cNvSpPr/>
          <p:nvPr/>
        </p:nvSpPr>
        <p:spPr bwMode="auto">
          <a:xfrm>
            <a:off x="713386" y="5340893"/>
            <a:ext cx="1601788" cy="43261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3"/>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30596" tIns="5080" rIns="320435" bIns="5080" spcCol="1270" anchor="ctr"/>
          <a:lstStyle/>
          <a:p>
            <a:pPr algn="ctr" defTabSz="355600">
              <a:lnSpc>
                <a:spcPct val="90000"/>
              </a:lnSpc>
              <a:spcAft>
                <a:spcPct val="35000"/>
              </a:spcAft>
              <a:defRPr/>
            </a:pPr>
            <a:r>
              <a:rPr lang="zh-CN" altLang="en-US" dirty="0" smtClean="0">
                <a:solidFill>
                  <a:schemeClr val="bg1"/>
                </a:solidFill>
              </a:rPr>
              <a:t>控制语句</a:t>
            </a:r>
            <a:endParaRPr lang="en-US" altLang="zh-CN" sz="2400" dirty="0">
              <a:solidFill>
                <a:schemeClr val="bg1"/>
              </a:solidFill>
            </a:endParaRPr>
          </a:p>
        </p:txBody>
      </p:sp>
      <p:sp>
        <p:nvSpPr>
          <p:cNvPr id="56" name="矩形 55"/>
          <p:cNvSpPr/>
          <p:nvPr/>
        </p:nvSpPr>
        <p:spPr>
          <a:xfrm>
            <a:off x="2602033" y="5380477"/>
            <a:ext cx="6213766"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400" dirty="0" smtClean="0">
                <a:solidFill>
                  <a:schemeClr val="tx1">
                    <a:lumMod val="65000"/>
                    <a:lumOff val="35000"/>
                  </a:schemeClr>
                </a:solidFill>
                <a:latin typeface="+mn-ea"/>
              </a:rPr>
              <a:t>If-else</a:t>
            </a:r>
            <a:r>
              <a:rPr lang="zh-CN" altLang="en-US" sz="1400" dirty="0" smtClean="0">
                <a:solidFill>
                  <a:schemeClr val="tx1">
                    <a:lumMod val="65000"/>
                    <a:lumOff val="35000"/>
                  </a:schemeClr>
                </a:solidFill>
                <a:latin typeface="+mn-ea"/>
              </a:rPr>
              <a:t>、</a:t>
            </a:r>
            <a:r>
              <a:rPr lang="en-US" altLang="zh-CN" sz="1400" dirty="0" smtClean="0">
                <a:solidFill>
                  <a:schemeClr val="tx1">
                    <a:lumMod val="65000"/>
                    <a:lumOff val="35000"/>
                  </a:schemeClr>
                </a:solidFill>
                <a:latin typeface="+mn-ea"/>
              </a:rPr>
              <a:t>switch-case</a:t>
            </a:r>
            <a:r>
              <a:rPr lang="zh-CN" altLang="en-US" sz="1400" dirty="0" smtClean="0">
                <a:solidFill>
                  <a:schemeClr val="tx1">
                    <a:lumMod val="65000"/>
                    <a:lumOff val="35000"/>
                  </a:schemeClr>
                </a:solidFill>
                <a:latin typeface="+mn-ea"/>
              </a:rPr>
              <a:t>、</a:t>
            </a:r>
            <a:r>
              <a:rPr lang="en-US" altLang="zh-CN" sz="1400" dirty="0" smtClean="0">
                <a:solidFill>
                  <a:schemeClr val="tx1">
                    <a:lumMod val="65000"/>
                    <a:lumOff val="35000"/>
                  </a:schemeClr>
                </a:solidFill>
                <a:latin typeface="+mn-ea"/>
              </a:rPr>
              <a:t>while</a:t>
            </a:r>
            <a:r>
              <a:rPr lang="zh-CN" altLang="en-US" sz="1400" dirty="0" smtClean="0">
                <a:solidFill>
                  <a:schemeClr val="tx1">
                    <a:lumMod val="65000"/>
                    <a:lumOff val="35000"/>
                  </a:schemeClr>
                </a:solidFill>
                <a:latin typeface="+mn-ea"/>
              </a:rPr>
              <a:t>、</a:t>
            </a:r>
            <a:r>
              <a:rPr lang="en-US" altLang="zh-CN" sz="1400" dirty="0" smtClean="0">
                <a:solidFill>
                  <a:schemeClr val="tx1">
                    <a:lumMod val="65000"/>
                    <a:lumOff val="35000"/>
                  </a:schemeClr>
                </a:solidFill>
                <a:latin typeface="+mn-ea"/>
              </a:rPr>
              <a:t>for</a:t>
            </a:r>
            <a:r>
              <a:rPr lang="zh-CN" altLang="en-US" sz="1400" dirty="0" smtClean="0">
                <a:solidFill>
                  <a:schemeClr val="tx1">
                    <a:lumMod val="65000"/>
                    <a:lumOff val="35000"/>
                  </a:schemeClr>
                </a:solidFill>
                <a:latin typeface="+mn-ea"/>
              </a:rPr>
              <a:t>、</a:t>
            </a:r>
            <a:r>
              <a:rPr lang="en-US" altLang="zh-CN" sz="1400" dirty="0" smtClean="0">
                <a:solidFill>
                  <a:schemeClr val="tx1">
                    <a:lumMod val="65000"/>
                    <a:lumOff val="35000"/>
                  </a:schemeClr>
                </a:solidFill>
                <a:latin typeface="+mn-ea"/>
              </a:rPr>
              <a:t>for-each</a:t>
            </a:r>
            <a:endParaRPr lang="zh-CN" altLang="en-US" sz="14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5" name="文本框 24"/>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983" y="1536123"/>
            <a:ext cx="6782747" cy="1438476"/>
          </a:xfrm>
          <a:prstGeom prst="rect">
            <a:avLst/>
          </a:prstGeom>
        </p:spPr>
      </p:pic>
      <p:sp>
        <p:nvSpPr>
          <p:cNvPr id="20" name="文本框 19"/>
          <p:cNvSpPr txBox="1"/>
          <p:nvPr/>
        </p:nvSpPr>
        <p:spPr>
          <a:xfrm>
            <a:off x="755020" y="955249"/>
            <a:ext cx="5900286" cy="368300"/>
          </a:xfrm>
          <a:prstGeom prst="rect">
            <a:avLst/>
          </a:prstGeom>
          <a:noFill/>
        </p:spPr>
        <p:txBody>
          <a:bodyPr wrap="square" rtlCol="0">
            <a:spAutoFit/>
          </a:bodyPr>
          <a:lstStyle/>
          <a:p>
            <a:r>
              <a:rPr lang="zh-CN" altLang="en-US" dirty="0" smtClean="0"/>
              <a:t>基本规范篇</a:t>
            </a:r>
            <a:endParaRPr lang="zh-CN" altLang="en-US" dirty="0"/>
          </a:p>
        </p:txBody>
      </p:sp>
      <p:pic>
        <p:nvPicPr>
          <p:cNvPr id="4" name="图片 3"/>
          <p:cNvPicPr>
            <a:picLocks noChangeAspect="1"/>
          </p:cNvPicPr>
          <p:nvPr/>
        </p:nvPicPr>
        <p:blipFill>
          <a:blip r:embed="rId2"/>
          <a:stretch>
            <a:fillRect/>
          </a:stretch>
        </p:blipFill>
        <p:spPr>
          <a:xfrm>
            <a:off x="2875915" y="3052445"/>
            <a:ext cx="2428875" cy="981075"/>
          </a:xfrm>
          <a:prstGeom prst="rect">
            <a:avLst/>
          </a:prstGeom>
        </p:spPr>
      </p:pic>
      <p:pic>
        <p:nvPicPr>
          <p:cNvPr id="6" name="图片 5"/>
          <p:cNvPicPr>
            <a:picLocks noChangeAspect="1"/>
          </p:cNvPicPr>
          <p:nvPr/>
        </p:nvPicPr>
        <p:blipFill>
          <a:blip r:embed="rId3"/>
          <a:stretch>
            <a:fillRect/>
          </a:stretch>
        </p:blipFill>
        <p:spPr>
          <a:xfrm>
            <a:off x="6230620" y="3052445"/>
            <a:ext cx="2319020" cy="911860"/>
          </a:xfrm>
          <a:prstGeom prst="rect">
            <a:avLst/>
          </a:prstGeom>
        </p:spPr>
      </p:pic>
      <p:pic>
        <p:nvPicPr>
          <p:cNvPr id="7" name="图片 6"/>
          <p:cNvPicPr>
            <a:picLocks noChangeAspect="1"/>
          </p:cNvPicPr>
          <p:nvPr/>
        </p:nvPicPr>
        <p:blipFill>
          <a:blip r:embed="rId4"/>
          <a:stretch>
            <a:fillRect/>
          </a:stretch>
        </p:blipFill>
        <p:spPr>
          <a:xfrm>
            <a:off x="6230620" y="4246245"/>
            <a:ext cx="5050155" cy="1456055"/>
          </a:xfrm>
          <a:prstGeom prst="rect">
            <a:avLst/>
          </a:prstGeom>
        </p:spPr>
      </p:pic>
      <p:pic>
        <p:nvPicPr>
          <p:cNvPr id="8" name="图片 7"/>
          <p:cNvPicPr>
            <a:picLocks noChangeAspect="1"/>
          </p:cNvPicPr>
          <p:nvPr/>
        </p:nvPicPr>
        <p:blipFill>
          <a:blip r:embed="rId5"/>
          <a:stretch>
            <a:fillRect/>
          </a:stretch>
        </p:blipFill>
        <p:spPr>
          <a:xfrm>
            <a:off x="266700" y="4246245"/>
            <a:ext cx="5038090" cy="1415415"/>
          </a:xfrm>
          <a:prstGeom prst="rect">
            <a:avLst/>
          </a:prstGeom>
        </p:spPr>
      </p:pic>
      <p:cxnSp>
        <p:nvCxnSpPr>
          <p:cNvPr id="9" name="直接连接符 8"/>
          <p:cNvCxnSpPr/>
          <p:nvPr/>
        </p:nvCxnSpPr>
        <p:spPr>
          <a:xfrm>
            <a:off x="5782310" y="3106420"/>
            <a:ext cx="0" cy="2685415"/>
          </a:xfrm>
          <a:prstGeom prst="line">
            <a:avLst/>
          </a:prstGeom>
        </p:spPr>
        <p:style>
          <a:lnRef idx="3">
            <a:schemeClr val="accent3"/>
          </a:lnRef>
          <a:fillRef idx="0">
            <a:schemeClr val="accent3"/>
          </a:fillRef>
          <a:effectRef idx="2">
            <a:schemeClr val="accent3"/>
          </a:effectRef>
          <a:fontRef idx="minor">
            <a:schemeClr val="tx1"/>
          </a:fontRef>
        </p:style>
      </p:cxnSp>
      <p:sp>
        <p:nvSpPr>
          <p:cNvPr id="10" name="文本框 9"/>
          <p:cNvSpPr txBox="1"/>
          <p:nvPr/>
        </p:nvSpPr>
        <p:spPr>
          <a:xfrm>
            <a:off x="1055370" y="3282950"/>
            <a:ext cx="756920" cy="368300"/>
          </a:xfrm>
          <a:prstGeom prst="rect">
            <a:avLst/>
          </a:prstGeom>
          <a:noFill/>
        </p:spPr>
        <p:txBody>
          <a:bodyPr wrap="square" rtlCol="0">
            <a:spAutoFit/>
          </a:bodyPr>
          <a:p>
            <a:r>
              <a:rPr lang="zh-CN" altLang="en-US"/>
              <a:t>反例</a:t>
            </a:r>
            <a:endParaRPr lang="zh-CN" altLang="en-US"/>
          </a:p>
        </p:txBody>
      </p:sp>
      <p:sp>
        <p:nvSpPr>
          <p:cNvPr id="11" name="文本框 10"/>
          <p:cNvSpPr txBox="1"/>
          <p:nvPr/>
        </p:nvSpPr>
        <p:spPr>
          <a:xfrm>
            <a:off x="9682480" y="3282950"/>
            <a:ext cx="924560" cy="368300"/>
          </a:xfrm>
          <a:prstGeom prst="rect">
            <a:avLst/>
          </a:prstGeom>
          <a:noFill/>
        </p:spPr>
        <p:txBody>
          <a:bodyPr wrap="square" rtlCol="0">
            <a:spAutoFit/>
          </a:bodyPr>
          <a:p>
            <a:r>
              <a:rPr lang="zh-CN" altLang="en-US"/>
              <a:t>正例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5" name="文本框 24"/>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26" name="图片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020" y="1297280"/>
            <a:ext cx="5772956" cy="876422"/>
          </a:xfrm>
          <a:prstGeom prst="rect">
            <a:avLst/>
          </a:prstGeom>
        </p:spPr>
      </p:pic>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325" y="2668905"/>
            <a:ext cx="4422140" cy="2957830"/>
          </a:xfrm>
          <a:prstGeom prst="rect">
            <a:avLst/>
          </a:prstGeom>
        </p:spPr>
      </p:pic>
      <p:pic>
        <p:nvPicPr>
          <p:cNvPr id="3" name="图片 2"/>
          <p:cNvPicPr>
            <a:picLocks noChangeAspect="1"/>
          </p:cNvPicPr>
          <p:nvPr/>
        </p:nvPicPr>
        <p:blipFill>
          <a:blip r:embed="rId3"/>
          <a:stretch>
            <a:fillRect/>
          </a:stretch>
        </p:blipFill>
        <p:spPr>
          <a:xfrm>
            <a:off x="6873240" y="2668905"/>
            <a:ext cx="4916805" cy="2958465"/>
          </a:xfrm>
          <a:prstGeom prst="rect">
            <a:avLst/>
          </a:prstGeom>
        </p:spPr>
      </p:pic>
      <p:cxnSp>
        <p:nvCxnSpPr>
          <p:cNvPr id="4" name="直接连接符 3"/>
          <p:cNvCxnSpPr/>
          <p:nvPr/>
        </p:nvCxnSpPr>
        <p:spPr>
          <a:xfrm>
            <a:off x="5887720" y="2492375"/>
            <a:ext cx="8890" cy="3134360"/>
          </a:xfrm>
          <a:prstGeom prst="line">
            <a:avLst/>
          </a:prstGeom>
        </p:spPr>
        <p:style>
          <a:lnRef idx="3">
            <a:schemeClr val="accent3"/>
          </a:lnRef>
          <a:fillRef idx="0">
            <a:schemeClr val="accent3"/>
          </a:fillRef>
          <a:effectRef idx="2">
            <a:schemeClr val="accent3"/>
          </a:effectRef>
          <a:fontRef idx="minor">
            <a:schemeClr val="tx1"/>
          </a:fontRef>
        </p:style>
      </p:cxnSp>
      <p:sp>
        <p:nvSpPr>
          <p:cNvPr id="5" name="文本框 4"/>
          <p:cNvSpPr txBox="1"/>
          <p:nvPr/>
        </p:nvSpPr>
        <p:spPr>
          <a:xfrm>
            <a:off x="2171065" y="2300605"/>
            <a:ext cx="993775" cy="368300"/>
          </a:xfrm>
          <a:prstGeom prst="rect">
            <a:avLst/>
          </a:prstGeom>
          <a:noFill/>
        </p:spPr>
        <p:txBody>
          <a:bodyPr wrap="square" rtlCol="0">
            <a:spAutoFit/>
          </a:bodyPr>
          <a:p>
            <a:r>
              <a:rPr lang="zh-CN" altLang="en-US"/>
              <a:t>常量类</a:t>
            </a:r>
            <a:endParaRPr lang="zh-CN" altLang="en-US"/>
          </a:p>
        </p:txBody>
      </p:sp>
      <p:sp>
        <p:nvSpPr>
          <p:cNvPr id="6" name="文本框 5"/>
          <p:cNvSpPr txBox="1"/>
          <p:nvPr/>
        </p:nvSpPr>
        <p:spPr>
          <a:xfrm>
            <a:off x="8825865" y="2300605"/>
            <a:ext cx="1346835" cy="368300"/>
          </a:xfrm>
          <a:prstGeom prst="rect">
            <a:avLst/>
          </a:prstGeom>
          <a:noFill/>
        </p:spPr>
        <p:txBody>
          <a:bodyPr wrap="square" rtlCol="0">
            <a:spAutoFit/>
          </a:bodyPr>
          <a:p>
            <a:r>
              <a:rPr lang="zh-CN" altLang="en-US"/>
              <a:t>枚举类</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5138" y="4609207"/>
            <a:ext cx="7535327" cy="1390844"/>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38" y="1049948"/>
            <a:ext cx="6468378" cy="146705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19" y="3122397"/>
            <a:ext cx="4772691" cy="819264"/>
          </a:xfrm>
          <a:prstGeom prst="rect">
            <a:avLst/>
          </a:prstGeom>
        </p:spPr>
      </p:pic>
      <p:pic>
        <p:nvPicPr>
          <p:cNvPr id="9" name="图片 8"/>
          <p:cNvPicPr>
            <a:picLocks noChangeAspect="1"/>
          </p:cNvPicPr>
          <p:nvPr/>
        </p:nvPicPr>
        <p:blipFill>
          <a:blip r:embed="rId4"/>
          <a:stretch>
            <a:fillRect/>
          </a:stretch>
        </p:blipFill>
        <p:spPr>
          <a:xfrm>
            <a:off x="7192010" y="1452880"/>
            <a:ext cx="4391025" cy="2667000"/>
          </a:xfrm>
          <a:prstGeom prst="rect">
            <a:avLst/>
          </a:prstGeom>
        </p:spPr>
      </p:pic>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4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4155" y="1038225"/>
            <a:ext cx="7237730" cy="1347470"/>
          </a:xfrm>
          <a:prstGeom prst="rect">
            <a:avLst/>
          </a:prstGeom>
        </p:spPr>
      </p:pic>
      <p:pic>
        <p:nvPicPr>
          <p:cNvPr id="7" name="图片 6"/>
          <p:cNvPicPr>
            <a:picLocks noChangeAspect="1"/>
          </p:cNvPicPr>
          <p:nvPr/>
        </p:nvPicPr>
        <p:blipFill>
          <a:blip r:embed="rId2"/>
          <a:stretch>
            <a:fillRect/>
          </a:stretch>
        </p:blipFill>
        <p:spPr>
          <a:xfrm>
            <a:off x="434975" y="2576195"/>
            <a:ext cx="7191375" cy="1809750"/>
          </a:xfrm>
          <a:prstGeom prst="rect">
            <a:avLst/>
          </a:prstGeom>
        </p:spPr>
      </p:pic>
      <p:pic>
        <p:nvPicPr>
          <p:cNvPr id="8" name="图片 7"/>
          <p:cNvPicPr>
            <a:picLocks noChangeAspect="1"/>
          </p:cNvPicPr>
          <p:nvPr/>
        </p:nvPicPr>
        <p:blipFill>
          <a:blip r:embed="rId3"/>
          <a:stretch>
            <a:fillRect/>
          </a:stretch>
        </p:blipFill>
        <p:spPr>
          <a:xfrm>
            <a:off x="669290" y="4549140"/>
            <a:ext cx="4371975" cy="1419225"/>
          </a:xfrm>
          <a:prstGeom prst="rect">
            <a:avLst/>
          </a:prstGeom>
        </p:spPr>
      </p:pic>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4000">
    <p:wipe/>
  </p:transition>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REFSHAPE" val="374486980"/>
  <p:tag name="KSO_WM_UNIT_PLACING_PICTURE_USER_VIEWPORT" val="{&quot;height&quot;:10755,&quot;width&quot;:18045}"/>
</p:tagLst>
</file>

<file path=ppt/tags/tag3.xml><?xml version="1.0" encoding="utf-8"?>
<p:tagLst xmlns:p="http://schemas.openxmlformats.org/presentationml/2006/main">
  <p:tag name="REFSHAPE" val="374487524"/>
  <p:tag name="KSO_WM_UNIT_PLACING_PICTURE_USER_VIEWPORT" val="{&quot;height&quot;:10455,&quot;width&quot;:11205}"/>
</p:tagLst>
</file>

<file path=ppt/theme/theme1.xml><?xml version="1.0" encoding="utf-8"?>
<a:theme xmlns:a="http://schemas.openxmlformats.org/drawingml/2006/main" name="Office 主题​​">
  <a:themeElements>
    <a:clrScheme name="自定义 54">
      <a:dk1>
        <a:sysClr val="windowText" lastClr="000000"/>
      </a:dk1>
      <a:lt1>
        <a:sysClr val="window" lastClr="FFFFFF"/>
      </a:lt1>
      <a:dk2>
        <a:srgbClr val="44546A"/>
      </a:dk2>
      <a:lt2>
        <a:srgbClr val="E7E6E6"/>
      </a:lt2>
      <a:accent1>
        <a:srgbClr val="1D2D46"/>
      </a:accent1>
      <a:accent2>
        <a:srgbClr val="CF253B"/>
      </a:accent2>
      <a:accent3>
        <a:srgbClr val="1D2D46"/>
      </a:accent3>
      <a:accent4>
        <a:srgbClr val="CF253B"/>
      </a:accent4>
      <a:accent5>
        <a:srgbClr val="1D2D46"/>
      </a:accent5>
      <a:accent6>
        <a:srgbClr val="CF253B"/>
      </a:accent6>
      <a:hlink>
        <a:srgbClr val="0563C1"/>
      </a:hlink>
      <a:folHlink>
        <a:srgbClr val="954F72"/>
      </a:folHlink>
    </a:clrScheme>
    <a:fontScheme name="模板">
      <a:majorFont>
        <a:latin typeface="微软雅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pct75">
          <a:fgClr>
            <a:srgbClr val="4F434A"/>
          </a:fgClr>
          <a:bgClr>
            <a:srgbClr val="918D9C"/>
          </a:bgClr>
        </a:patt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2481</Words>
  <Application>WPS 演示</Application>
  <PresentationFormat>宽屏</PresentationFormat>
  <Paragraphs>263</Paragraphs>
  <Slides>29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微软雅黑</vt:lpstr>
      <vt:lpstr>华文细黑</vt:lpstr>
      <vt:lpstr>Calibri</vt:lpstr>
      <vt:lpstr>Calibri Light</vt:lpstr>
      <vt:lpstr>方正宋刻本秀楷简体</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经典英伦大气简洁高端融资策划报告模版</dc:title>
  <dc:creator>Administrator</dc:creator>
  <cp:lastModifiedBy>haha</cp:lastModifiedBy>
  <cp:revision>315</cp:revision>
  <dcterms:created xsi:type="dcterms:W3CDTF">2016-10-22T11:38:00Z</dcterms:created>
  <dcterms:modified xsi:type="dcterms:W3CDTF">2020-05-28T03:31:08Z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y fmtid="{D5CDD505-2E9C-101B-9397-08002B2CF9AE}" pid="3" name="KSORubyTemplateID">
    <vt:lpwstr>2</vt:lpwstr>
  </property>
</Properties>
</file>