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94" r:id="rId2"/>
    <p:sldId id="382" r:id="rId3"/>
    <p:sldId id="396" r:id="rId4"/>
    <p:sldId id="390" r:id="rId5"/>
    <p:sldId id="397" r:id="rId6"/>
    <p:sldId id="398" r:id="rId7"/>
    <p:sldId id="409" r:id="rId8"/>
    <p:sldId id="410" r:id="rId9"/>
    <p:sldId id="399" r:id="rId10"/>
    <p:sldId id="401" r:id="rId11"/>
    <p:sldId id="400" r:id="rId12"/>
    <p:sldId id="408" r:id="rId13"/>
    <p:sldId id="402" r:id="rId14"/>
    <p:sldId id="406" r:id="rId15"/>
    <p:sldId id="407" r:id="rId16"/>
    <p:sldId id="411" r:id="rId17"/>
    <p:sldId id="412" r:id="rId18"/>
    <p:sldId id="413" r:id="rId19"/>
    <p:sldId id="420" r:id="rId20"/>
    <p:sldId id="414" r:id="rId21"/>
    <p:sldId id="415" r:id="rId22"/>
    <p:sldId id="416" r:id="rId23"/>
    <p:sldId id="348" r:id="rId24"/>
    <p:sldId id="417" r:id="rId25"/>
    <p:sldId id="419" r:id="rId26"/>
    <p:sldId id="370" r:id="rId2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4837"/>
    <a:srgbClr val="517FB2"/>
    <a:srgbClr val="67B0E3"/>
    <a:srgbClr val="67AFE3"/>
    <a:srgbClr val="FFFFFF"/>
    <a:srgbClr val="FF51B7"/>
    <a:srgbClr val="F5F5F5"/>
    <a:srgbClr val="969696"/>
    <a:srgbClr val="C8C8C8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5214" autoAdjust="0"/>
  </p:normalViewPr>
  <p:slideViewPr>
    <p:cSldViewPr>
      <p:cViewPr varScale="1">
        <p:scale>
          <a:sx n="109" d="100"/>
          <a:sy n="109" d="100"/>
        </p:scale>
        <p:origin x="101" y="1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F269C42-E6CE-4DC3-83CE-E2F349EE7F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CF16A1-0E4C-4204-BAAC-3715A27955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186D4B-2CD5-41F3-A255-8929B7876A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6AD08-86BB-4927-BB40-108665C513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83F0AA-495E-41E7-9D51-2D3C415A07DA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3B3F66-F488-43A4-B0A5-4ACDB4F9D2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89FE8-2328-4E49-9614-5A0A6702B1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7E4ABDC-1E37-4628-9C43-17319869EA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FBB5BF3-BA7D-4C20-AF10-BD2738128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4CF5D-6E43-41F5-A754-D54C39525B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0EA0C-A4DB-4D95-868B-00F174160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B783A87-3EFF-4964-819C-FDFFDADE9F87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5F64DC4B-8CD9-4290-A8DE-56F42D229DC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48CD924-3D92-4EEF-847D-30BDC55E10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B38EFD0-C484-41E8-BF23-EDA4EDE77E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2E66269C-2BFD-4B3F-ACC8-248D2DD024C3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52A5A4EF-0304-4EA2-A619-9B48FB926CC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E4C22B7B-F6BA-4842-A9B0-16586F7C5D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2C4FD78-964E-4C23-B14F-733816B96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14D84EB5-0AA0-456B-8FFE-6C7169A56783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E4582156-4C33-4B14-9B68-5DB0CC9FEB1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25D9BF-422B-4ED9-9E7B-399F23D39F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EC2117F6-DE29-4872-AB71-CBD4C3319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99A92C8A-2BD2-4A9A-954C-EAC2FF6A38AA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13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51AA16C3-8178-4EEF-A413-98A678EBB3D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EA248DE6-DB71-4E8E-8DE6-A88D696CE7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218B2BF1-81E6-47E0-8663-C0464A107F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9045A266-17FC-4B2B-8C56-02F76F281C47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14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93139762-C6A0-4D7D-B8B5-7642F25E00E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83F6D016-4D10-45EC-9B2C-12DD46D2D9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1D57B36A-E499-4A84-8EA6-8ED9FC3403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6C5DDF8B-D109-472A-9F2B-140FC1868E05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15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273B7628-A86B-4AFB-B40C-A5FFCD353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B8B96D44-B0D5-4B9C-BBB4-C9F372A40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SG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96B55D6A-494E-47A7-97DE-C6A7438CC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3D39F12D-B6FD-455D-BFF7-6AAB275FF2F5}" type="slidenum">
              <a:rPr altLang="zh-SG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22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63A80E9-0BC2-42A7-A9B9-AF16D8835B4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7F9EA79-B1B8-464E-A196-46F6150498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F8C1B4F6-C920-42B4-80DB-92866AB83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CDAC2D7C-1003-4C32-BC5B-B6A90D9D90CA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007B275F-FAF0-4567-95C3-8E4DC83D6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D2478B5D-9BCE-4CA1-BF9F-883FA53EC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SG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149C5900-C627-4DFE-B57D-0F27481DA1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91D92909-CD36-4849-B808-18A75D6470F6}" type="slidenum">
              <a:rPr altLang="zh-SG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24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2D76D88-6F05-4419-8BF3-6E945880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91E5B61-6405-43D0-822A-09DB0DFE6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SG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0A6DDD-179B-4E6C-873C-2FB264DEED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F14B8157-75E3-465C-9050-61FEA30142D2}" type="slidenum">
              <a:rPr altLang="zh-SG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25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81E515D6-BF11-4E66-8953-FEB4E002503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7477F7BB-DB3C-4639-A824-5E08D8A9FB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78461E77-86C4-4313-8010-6FC5B9C57D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7B9495C9-6D36-4977-9B8E-225F679545FF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26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66EE72B-C880-4022-A79C-CCF036800CB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B438AF04-09BC-44EA-BDA1-E5304DD129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B2E658C-DE60-44FB-B1E1-4708C621F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6886D186-F48B-48B0-8337-757E5F2B337F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6A908295-96AC-4BC2-99F9-4FD5A1EC4E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9BA5D9E3-7F0C-47E6-B386-AC7E21B386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A7D7572E-0B72-4638-AE86-C05470C0B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C496122A-2FFD-44C6-90F2-34737518E531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9813346-B8DA-489E-B2FD-42919D2D082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387836D6-573C-49C2-826E-9FB20DA558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8C6C1024-524B-44B9-84D7-FC88344474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DC0E7F07-79FA-4A56-BE9C-71167BBE34A0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6A844DEB-D2F4-4030-883B-2A6811B4640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3FAE6DC-F05D-49A7-874B-34E893BE89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3F423E2D-E729-4933-97B6-AC4FB6F28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2CC6CB77-0DD2-4CBF-BCB9-506CC76D7A5B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FEA1CE69-4CAA-4D7E-80AF-93FA2615A92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7F2A002-4035-4E9C-A3CE-66D8AFDF9C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9157F932-F03B-4464-8A7E-70BC3F713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A3677D9-B03D-423F-8044-95F610E36610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16C2674D-4838-477A-B554-0F594C43D34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0EA0903-C2E1-49FC-9F4B-29FB83C2F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2F77A49B-978B-4D8A-9A71-D05FE391C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DA7CFFA9-2BD4-4F76-82C2-55FAE7C3FA96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44FB474-A434-4A5A-B6C4-F349E3F7CC7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8E7F1C94-78EA-47B9-A567-540730CC87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D81E875D-5367-4505-A01B-73E138B26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94995D7-A00A-4036-846B-2F1E7D577F59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10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1950F3D-6C02-4FF2-8128-C565B6C458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1DDBCA56-EDF5-4B2B-A87D-59640F65A1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F0E61A42-7B81-489A-AC72-A00343D187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945936B5-1772-4B28-BC0A-4C136BCB0F91}" type="slidenum">
              <a:rPr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SG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288D825-9242-4DD7-8283-A5E7D3D0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3A28F52-9802-43EC-9698-6357BED0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A4438DD-B0CF-4E90-B245-1AAFE147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6BD2F-6C97-4ED2-A7A2-8A9991D93C59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03478117"/>
      </p:ext>
    </p:extLst>
  </p:cSld>
  <p:clrMapOvr>
    <a:masterClrMapping/>
  </p:clrMapOvr>
  <p:transition spd="med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BA3D6-4C9E-4091-841E-BDD609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54C7C-B665-453B-B51A-EB867213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8826A-EAEA-403B-A3F5-93046636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E5FF5-9427-4188-ADA3-8C34BE665BF1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05279588"/>
      </p:ext>
    </p:extLst>
  </p:cSld>
  <p:clrMapOvr>
    <a:masterClrMapping/>
  </p:clrMapOvr>
  <p:transition spd="med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EEA22-79CC-4B9C-8C96-18EF9537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91428-55B9-43E6-B82A-A63FB161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428E6-2249-4E2D-A593-038AA7DA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CE6DD-117C-44D0-A59C-015BE08D666B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07085691"/>
      </p:ext>
    </p:extLst>
  </p:cSld>
  <p:clrMapOvr>
    <a:masterClrMapping/>
  </p:clrMapOvr>
  <p:transition spd="med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>
            <a:extLst>
              <a:ext uri="{FF2B5EF4-FFF2-40B4-BE49-F238E27FC236}">
                <a16:creationId xmlns:a16="http://schemas.microsoft.com/office/drawing/2014/main" id="{03F3FC7E-2501-4659-A505-7589049124DB}"/>
              </a:ext>
            </a:extLst>
          </p:cNvPr>
          <p:cNvGrpSpPr>
            <a:grpSpLocks/>
          </p:cNvGrpSpPr>
          <p:nvPr userDrawn="1"/>
        </p:nvGrpSpPr>
        <p:grpSpPr bwMode="auto">
          <a:xfrm flipH="1">
            <a:off x="5476875" y="339725"/>
            <a:ext cx="247650" cy="384175"/>
            <a:chOff x="3579019" y="293633"/>
            <a:chExt cx="361957" cy="564356"/>
          </a:xfrm>
        </p:grpSpPr>
        <p:sp>
          <p:nvSpPr>
            <p:cNvPr id="3" name="任意多边形 22">
              <a:extLst>
                <a:ext uri="{FF2B5EF4-FFF2-40B4-BE49-F238E27FC236}">
                  <a16:creationId xmlns:a16="http://schemas.microsoft.com/office/drawing/2014/main" id="{1072D20D-24F4-41C6-A6ED-3544AEE200CA}"/>
                </a:ext>
              </a:extLst>
            </p:cNvPr>
            <p:cNvSpPr/>
            <p:nvPr/>
          </p:nvSpPr>
          <p:spPr>
            <a:xfrm>
              <a:off x="3579019" y="433556"/>
              <a:ext cx="232024" cy="375461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23">
              <a:extLst>
                <a:ext uri="{FF2B5EF4-FFF2-40B4-BE49-F238E27FC236}">
                  <a16:creationId xmlns:a16="http://schemas.microsoft.com/office/drawing/2014/main" id="{68EC6EF9-AD4A-4231-B7C2-4C7B9ED6C382}"/>
                </a:ext>
              </a:extLst>
            </p:cNvPr>
            <p:cNvSpPr/>
            <p:nvPr/>
          </p:nvSpPr>
          <p:spPr>
            <a:xfrm>
              <a:off x="3660227" y="482530"/>
              <a:ext cx="232024" cy="375459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24">
              <a:extLst>
                <a:ext uri="{FF2B5EF4-FFF2-40B4-BE49-F238E27FC236}">
                  <a16:creationId xmlns:a16="http://schemas.microsoft.com/office/drawing/2014/main" id="{C7E86232-3831-48AE-BFD5-F920F71B612D}"/>
                </a:ext>
              </a:extLst>
            </p:cNvPr>
            <p:cNvSpPr/>
            <p:nvPr/>
          </p:nvSpPr>
          <p:spPr>
            <a:xfrm>
              <a:off x="3595260" y="293633"/>
              <a:ext cx="229704" cy="375461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25">
              <a:extLst>
                <a:ext uri="{FF2B5EF4-FFF2-40B4-BE49-F238E27FC236}">
                  <a16:creationId xmlns:a16="http://schemas.microsoft.com/office/drawing/2014/main" id="{7C82C39F-AB31-4D5B-A1BF-5C396BFF2B2B}"/>
                </a:ext>
              </a:extLst>
            </p:cNvPr>
            <p:cNvSpPr/>
            <p:nvPr/>
          </p:nvSpPr>
          <p:spPr>
            <a:xfrm>
              <a:off x="3794800" y="508182"/>
              <a:ext cx="146176" cy="235538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-1" fmla="*/ 0 w 145256"/>
                <a:gd name="connsiteY0-2" fmla="*/ 0 h 235743"/>
                <a:gd name="connsiteX1-3" fmla="*/ 145256 w 145256"/>
                <a:gd name="connsiteY1-4" fmla="*/ 235743 h 2357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7" name="直接连接符 26">
            <a:extLst>
              <a:ext uri="{FF2B5EF4-FFF2-40B4-BE49-F238E27FC236}">
                <a16:creationId xmlns:a16="http://schemas.microsoft.com/office/drawing/2014/main" id="{5C82856B-6EC9-46CC-9620-777A510ECBB0}"/>
              </a:ext>
            </a:extLst>
          </p:cNvPr>
          <p:cNvCxnSpPr/>
          <p:nvPr/>
        </p:nvCxnSpPr>
        <p:spPr>
          <a:xfrm flipH="1">
            <a:off x="525463" y="690563"/>
            <a:ext cx="314166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7">
            <a:extLst>
              <a:ext uri="{FF2B5EF4-FFF2-40B4-BE49-F238E27FC236}">
                <a16:creationId xmlns:a16="http://schemas.microsoft.com/office/drawing/2014/main" id="{4526DB1C-3686-4898-B42C-9E91F1C06307}"/>
              </a:ext>
            </a:extLst>
          </p:cNvPr>
          <p:cNvCxnSpPr/>
          <p:nvPr/>
        </p:nvCxnSpPr>
        <p:spPr>
          <a:xfrm flipH="1">
            <a:off x="5476875" y="690563"/>
            <a:ext cx="3141663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8">
            <a:extLst>
              <a:ext uri="{FF2B5EF4-FFF2-40B4-BE49-F238E27FC236}">
                <a16:creationId xmlns:a16="http://schemas.microsoft.com/office/drawing/2014/main" id="{BD150BBB-4151-4297-8E1D-893EBA88578E}"/>
              </a:ext>
            </a:extLst>
          </p:cNvPr>
          <p:cNvCxnSpPr/>
          <p:nvPr/>
        </p:nvCxnSpPr>
        <p:spPr>
          <a:xfrm flipH="1">
            <a:off x="525463" y="4749800"/>
            <a:ext cx="332581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9">
            <a:extLst>
              <a:ext uri="{FF2B5EF4-FFF2-40B4-BE49-F238E27FC236}">
                <a16:creationId xmlns:a16="http://schemas.microsoft.com/office/drawing/2014/main" id="{4D812C50-A440-4116-885C-E08EF54F4B01}"/>
              </a:ext>
            </a:extLst>
          </p:cNvPr>
          <p:cNvCxnSpPr/>
          <p:nvPr/>
        </p:nvCxnSpPr>
        <p:spPr>
          <a:xfrm flipH="1">
            <a:off x="5292725" y="4749800"/>
            <a:ext cx="3325813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6">
            <a:extLst>
              <a:ext uri="{FF2B5EF4-FFF2-40B4-BE49-F238E27FC236}">
                <a16:creationId xmlns:a16="http://schemas.microsoft.com/office/drawing/2014/main" id="{702898C3-18C3-4583-8DD7-CC9580C06D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19475" y="339725"/>
            <a:ext cx="247650" cy="384175"/>
            <a:chOff x="3579019" y="293633"/>
            <a:chExt cx="361957" cy="564356"/>
          </a:xfrm>
        </p:grpSpPr>
        <p:sp>
          <p:nvSpPr>
            <p:cNvPr id="12" name="任意多边形 17">
              <a:extLst>
                <a:ext uri="{FF2B5EF4-FFF2-40B4-BE49-F238E27FC236}">
                  <a16:creationId xmlns:a16="http://schemas.microsoft.com/office/drawing/2014/main" id="{C072E947-4679-481B-B5EE-598F1BE963E9}"/>
                </a:ext>
              </a:extLst>
            </p:cNvPr>
            <p:cNvSpPr/>
            <p:nvPr/>
          </p:nvSpPr>
          <p:spPr>
            <a:xfrm>
              <a:off x="3579019" y="433556"/>
              <a:ext cx="232024" cy="375461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 18">
              <a:extLst>
                <a:ext uri="{FF2B5EF4-FFF2-40B4-BE49-F238E27FC236}">
                  <a16:creationId xmlns:a16="http://schemas.microsoft.com/office/drawing/2014/main" id="{16D417AF-860F-4BEC-97FA-E4278DA60159}"/>
                </a:ext>
              </a:extLst>
            </p:cNvPr>
            <p:cNvSpPr/>
            <p:nvPr/>
          </p:nvSpPr>
          <p:spPr>
            <a:xfrm>
              <a:off x="3660228" y="482530"/>
              <a:ext cx="232024" cy="375459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任意多边形 19">
              <a:extLst>
                <a:ext uri="{FF2B5EF4-FFF2-40B4-BE49-F238E27FC236}">
                  <a16:creationId xmlns:a16="http://schemas.microsoft.com/office/drawing/2014/main" id="{51026DE5-214B-47A8-BF81-FD64606783A8}"/>
                </a:ext>
              </a:extLst>
            </p:cNvPr>
            <p:cNvSpPr/>
            <p:nvPr/>
          </p:nvSpPr>
          <p:spPr>
            <a:xfrm>
              <a:off x="3595261" y="293633"/>
              <a:ext cx="229703" cy="375461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任意多边形 20">
              <a:extLst>
                <a:ext uri="{FF2B5EF4-FFF2-40B4-BE49-F238E27FC236}">
                  <a16:creationId xmlns:a16="http://schemas.microsoft.com/office/drawing/2014/main" id="{1608558A-F46A-43E9-9B9D-C91FA0A8F7E9}"/>
                </a:ext>
              </a:extLst>
            </p:cNvPr>
            <p:cNvSpPr/>
            <p:nvPr/>
          </p:nvSpPr>
          <p:spPr>
            <a:xfrm>
              <a:off x="3794802" y="508182"/>
              <a:ext cx="146174" cy="235538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-1" fmla="*/ 0 w 145256"/>
                <a:gd name="connsiteY0-2" fmla="*/ 0 h 235743"/>
                <a:gd name="connsiteX1-3" fmla="*/ 145256 w 145256"/>
                <a:gd name="connsiteY1-4" fmla="*/ 235743 h 2357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" name="TextBox 14">
            <a:extLst>
              <a:ext uri="{FF2B5EF4-FFF2-40B4-BE49-F238E27FC236}">
                <a16:creationId xmlns:a16="http://schemas.microsoft.com/office/drawing/2014/main" id="{725CEB3E-58B1-4BA7-810E-E20764B04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09575"/>
            <a:ext cx="2879725" cy="600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zh-CN" altLang="en-US" sz="2100">
                <a:solidFill>
                  <a:srgbClr val="B5B5B5"/>
                </a:solidFill>
              </a:rPr>
              <a:t>单击输入标题</a:t>
            </a:r>
            <a:endParaRPr lang="en-US" altLang="zh-CN" sz="2100">
              <a:solidFill>
                <a:srgbClr val="B5B5B5"/>
              </a:solidFill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1100">
                <a:solidFill>
                  <a:srgbClr val="595959"/>
                </a:solidFill>
              </a:rPr>
              <a:t>单击此处添加副标题或详细文本描述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D987F2B0-CAE2-4A8C-9AA5-1AC1E69BC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587875"/>
            <a:ext cx="2879725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zh-CN" sz="800">
                <a:solidFill>
                  <a:srgbClr val="B5B5B5"/>
                </a:solidFill>
              </a:rPr>
              <a:t>www.</a:t>
            </a:r>
            <a:r>
              <a:rPr lang="zh-CN" altLang="en-US" sz="800">
                <a:solidFill>
                  <a:srgbClr val="B5B5B5"/>
                </a:solidFill>
              </a:rPr>
              <a:t>企业网站</a:t>
            </a:r>
            <a:r>
              <a:rPr lang="en-US" altLang="zh-CN" sz="800">
                <a:solidFill>
                  <a:srgbClr val="B5B5B5"/>
                </a:solidFill>
              </a:rPr>
              <a:t>.com</a:t>
            </a:r>
          </a:p>
          <a:p>
            <a:pPr algn="ctr" eaLnBrk="1" hangingPunct="1">
              <a:buFontTx/>
              <a:buNone/>
              <a:defRPr/>
            </a:pPr>
            <a:r>
              <a:rPr lang="zh-CN" altLang="en-US" sz="800">
                <a:solidFill>
                  <a:srgbClr val="595959"/>
                </a:solidFill>
              </a:rPr>
              <a:t>企业名称</a:t>
            </a:r>
            <a:r>
              <a:rPr lang="en-US" altLang="zh-CN" sz="800">
                <a:solidFill>
                  <a:srgbClr val="595959"/>
                </a:solidFill>
              </a:rPr>
              <a:t>/</a:t>
            </a:r>
            <a:r>
              <a:rPr lang="zh-CN" altLang="en-US" sz="800">
                <a:solidFill>
                  <a:srgbClr val="595959"/>
                </a:solidFill>
              </a:rPr>
              <a:t>宣传口号</a:t>
            </a:r>
            <a:r>
              <a:rPr lang="en-US" altLang="zh-CN" sz="800">
                <a:solidFill>
                  <a:srgbClr val="595959"/>
                </a:solidFill>
              </a:rPr>
              <a:t>/</a:t>
            </a:r>
            <a:r>
              <a:rPr lang="zh-CN" altLang="en-US" sz="800">
                <a:solidFill>
                  <a:srgbClr val="595959"/>
                </a:solidFill>
              </a:rPr>
              <a:t>企业标题</a:t>
            </a:r>
          </a:p>
        </p:txBody>
      </p:sp>
      <p:sp>
        <p:nvSpPr>
          <p:cNvPr id="18" name="日期占位符 1">
            <a:extLst>
              <a:ext uri="{FF2B5EF4-FFF2-40B4-BE49-F238E27FC236}">
                <a16:creationId xmlns:a16="http://schemas.microsoft.com/office/drawing/2014/main" id="{8A630F74-1C31-40A9-9971-3F7429F3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页脚占位符 2">
            <a:extLst>
              <a:ext uri="{FF2B5EF4-FFF2-40B4-BE49-F238E27FC236}">
                <a16:creationId xmlns:a16="http://schemas.microsoft.com/office/drawing/2014/main" id="{0E5DB9E8-8799-44AE-9BC6-16204A37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C5D8661E-A5B4-4C3A-A49B-9EE4FE47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40D79-1C30-4EE5-9F74-1B547F22B4F9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47753829"/>
      </p:ext>
    </p:extLst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8D3D843-86B6-4852-B5AC-175CCBE0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920A850-C6E5-40AF-83BF-729005EB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8853960-41EB-401F-9C7A-9E14A799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A2CA7-E934-4B6B-8BB1-68BE8DC77B0B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98057816"/>
      </p:ext>
    </p:extLst>
  </p:cSld>
  <p:clrMapOvr>
    <a:masterClrMapping/>
  </p:clrMapOvr>
  <p:transition spd="med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3">
            <a:extLst>
              <a:ext uri="{FF2B5EF4-FFF2-40B4-BE49-F238E27FC236}">
                <a16:creationId xmlns:a16="http://schemas.microsoft.com/office/drawing/2014/main" id="{591C04F7-173C-411E-BA56-F0621000C133}"/>
              </a:ext>
            </a:extLst>
          </p:cNvPr>
          <p:cNvCxnSpPr/>
          <p:nvPr/>
        </p:nvCxnSpPr>
        <p:spPr>
          <a:xfrm>
            <a:off x="0" y="555625"/>
            <a:ext cx="9144000" cy="0"/>
          </a:xfrm>
          <a:prstGeom prst="line">
            <a:avLst/>
          </a:prstGeom>
          <a:ln w="2222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13DEFE0D-41CF-4CC1-BE51-25BAC7DB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51478B8D-2629-4EB4-B720-9A969FD2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4175C37-465E-4B10-869F-4B75B26D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2FA67-2F11-49CB-9D15-DAEEFC50D2B6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66706405"/>
      </p:ext>
    </p:extLst>
  </p:cSld>
  <p:clrMapOvr>
    <a:masterClrMapping/>
  </p:clrMapOvr>
  <p:transition spd="med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6F45D99-8EE2-4E38-8AB8-D189A9DC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A1BB25F-8297-44E5-8FA0-289B751A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F830F3D-AF1B-46AB-AA9E-0D5ED44F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83EAB-6294-4357-96F5-1C68E3216B65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17794451"/>
      </p:ext>
    </p:extLst>
  </p:cSld>
  <p:clrMapOvr>
    <a:masterClrMapping/>
  </p:clrMapOvr>
  <p:transition spd="med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D90FD2B-3DBA-471E-9B63-7D57A57F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746DB07-AB80-45E0-B8C6-BC82FBCA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D7F5048-3EBF-454A-A2DD-B0170599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1BFEF-C95F-40DD-BDDD-CB8F982639F8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988618668"/>
      </p:ext>
    </p:extLst>
  </p:cSld>
  <p:clrMapOvr>
    <a:masterClrMapping/>
  </p:clrMapOvr>
  <p:transition spd="med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6DDEA35-1346-45F7-A336-5F34CC1E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245FF6D-AB8B-49B3-A910-B6AC4B8C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AB35862-C572-4AE0-B2F3-8F6533C6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5C71B-480B-45DD-BCD1-2BF0F33B8889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814506107"/>
      </p:ext>
    </p:extLst>
  </p:cSld>
  <p:clrMapOvr>
    <a:masterClrMapping/>
  </p:clrMapOvr>
  <p:transition spd="med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729F391-711E-48FE-9DF2-5E941F37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02ECBB7-3580-4061-9068-F1AD6356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A6A59D2-EF30-428A-A76E-F75AB88B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6E699-DE5F-42DD-B1E4-C3C12B31E3C8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40065926"/>
      </p:ext>
    </p:extLst>
  </p:cSld>
  <p:clrMapOvr>
    <a:masterClrMapping/>
  </p:clrMapOvr>
  <p:transition spd="med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A11496A-BA59-4FAA-8195-A40C6B71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990D45D-F5DA-47A9-A1B7-B313BB27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4745B9B-5B98-4635-8192-182BC0CF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CF6E1-EA8C-440E-B90E-DD9732F569C5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861833064"/>
      </p:ext>
    </p:extLst>
  </p:cSld>
  <p:clrMapOvr>
    <a:masterClrMapping/>
  </p:clrMapOvr>
  <p:transition spd="med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1829A92-D1F2-4148-9E17-43CE82FD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D03A248-12F3-4AB9-AFDE-F6AE1980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CC6909C-898E-4C8C-B6BF-D2C1CB0B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0E92-5D0D-4F3E-8A8A-B77EADAF2C9F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99634414"/>
      </p:ext>
    </p:extLst>
  </p:cSld>
  <p:clrMapOvr>
    <a:masterClrMapping/>
  </p:clrMapOvr>
  <p:transition spd="med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0FFB116-D7CA-42BA-995A-948BA2EF26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80F4E1B-F048-4321-9F73-022681DF5E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8DE62-CB06-4CED-A01B-D5CD38457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65A92-B74E-4E1D-8A9F-CD9370766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5C24C-B4D0-499E-AC0B-528EE2DE6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BE1EEF1-CA8C-4718-B732-F4FD03BFD1FF}" type="slidenum">
              <a:rPr altLang="en-US"/>
              <a:pPr>
                <a:defRPr/>
              </a:pPr>
              <a:t>‹#›</a:t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9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90" r:id="rId12"/>
  </p:sldLayoutIdLst>
  <p:transition spd="med" advTm="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id="{C4A2305B-C2F8-4C5B-8DF1-A957FBAF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7" r="23114" b="70506"/>
          <a:stretch>
            <a:fillRect/>
          </a:stretch>
        </p:blipFill>
        <p:spPr bwMode="auto">
          <a:xfrm>
            <a:off x="2268538" y="2787650"/>
            <a:ext cx="6875462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9A8E87-E6A4-40A5-B701-07AC5B098A39}"/>
              </a:ext>
            </a:extLst>
          </p:cNvPr>
          <p:cNvSpPr txBox="1"/>
          <p:nvPr/>
        </p:nvSpPr>
        <p:spPr>
          <a:xfrm>
            <a:off x="703263" y="1685925"/>
            <a:ext cx="5033962" cy="438150"/>
          </a:xfrm>
          <a:prstGeom prst="rect">
            <a:avLst/>
          </a:prstGeom>
          <a:noFill/>
        </p:spPr>
        <p:txBody>
          <a:bodyPr wrap="none" lIns="68571" tIns="34285" rIns="68571" bIns="34285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Olist E-commerce Platform in Brazil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BE651F-1CD6-4668-9B7B-9B54BB9981FE}"/>
              </a:ext>
            </a:extLst>
          </p:cNvPr>
          <p:cNvSpPr txBox="1"/>
          <p:nvPr/>
        </p:nvSpPr>
        <p:spPr>
          <a:xfrm>
            <a:off x="611188" y="3019425"/>
            <a:ext cx="4229100" cy="147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Mini-project presentation by FS6 Group 10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Luo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Yihang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U2022279G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Wang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Qianteng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U2022039K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Xue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Yushan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U2022049H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149" name="TextBox 28">
            <a:extLst>
              <a:ext uri="{FF2B5EF4-FFF2-40B4-BE49-F238E27FC236}">
                <a16:creationId xmlns:a16="http://schemas.microsoft.com/office/drawing/2014/main" id="{BD594769-442D-42AB-B3CF-DFF9C5334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44538"/>
            <a:ext cx="73707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b="1">
                <a:solidFill>
                  <a:srgbClr val="67AFE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Scores Prediction</a:t>
            </a:r>
            <a:endParaRPr lang="zh-CN" altLang="en-US" sz="5400" b="1">
              <a:solidFill>
                <a:srgbClr val="67AFE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4">
            <a:extLst>
              <a:ext uri="{FF2B5EF4-FFF2-40B4-BE49-F238E27FC236}">
                <a16:creationId xmlns:a16="http://schemas.microsoft.com/office/drawing/2014/main" id="{43332A50-F08A-4099-BEF9-08A0E30C9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413" y="1276350"/>
            <a:ext cx="396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SG" sz="1600" b="1">
                <a:latin typeface="Calibri" panose="020F0502020204030204" pitchFamily="34" charset="0"/>
                <a:cs typeface="Calibri" panose="020F0502020204030204" pitchFamily="34" charset="0"/>
              </a:rPr>
              <a:t>Average delivery time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SG" sz="16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SG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delivered date - order approved date)</a:t>
            </a:r>
            <a:endParaRPr lang="zh-SG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531" name="图片 2">
            <a:extLst>
              <a:ext uri="{FF2B5EF4-FFF2-40B4-BE49-F238E27FC236}">
                <a16:creationId xmlns:a16="http://schemas.microsoft.com/office/drawing/2014/main" id="{314B8218-4375-4E26-AE20-78B3FD93A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771525"/>
            <a:ext cx="504825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6">
            <a:extLst>
              <a:ext uri="{FF2B5EF4-FFF2-40B4-BE49-F238E27FC236}">
                <a16:creationId xmlns:a16="http://schemas.microsoft.com/office/drawing/2014/main" id="{95C08568-049B-4179-9D06-41C077111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932113"/>
            <a:ext cx="5254625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文本框 9">
            <a:extLst>
              <a:ext uri="{FF2B5EF4-FFF2-40B4-BE49-F238E27FC236}">
                <a16:creationId xmlns:a16="http://schemas.microsoft.com/office/drawing/2014/main" id="{2D6B9609-A2D8-434D-8FD2-9A667553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3535363"/>
            <a:ext cx="37449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SG" sz="1600" b="1">
                <a:latin typeface="Calibri" panose="020F0502020204030204" pitchFamily="34" charset="0"/>
                <a:cs typeface="Calibri" panose="020F0502020204030204" pitchFamily="34" charset="0"/>
              </a:rPr>
              <a:t>Average expected delivery time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SG" sz="1600">
                <a:latin typeface="Calibri" panose="020F0502020204030204" pitchFamily="34" charset="0"/>
                <a:cs typeface="Calibri" panose="020F0502020204030204" pitchFamily="34" charset="0"/>
              </a:rPr>
              <a:t>(estimated </a:t>
            </a:r>
            <a:r>
              <a:rPr lang="en-US" altLang="zh-SG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delivered date – estimated order approved date)</a:t>
            </a:r>
            <a:endParaRPr lang="zh-SG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9927A8F5-1EDE-4A24-A025-BAA837BDA9D9}"/>
              </a:ext>
            </a:extLst>
          </p:cNvPr>
          <p:cNvSpPr txBox="1"/>
          <p:nvPr/>
        </p:nvSpPr>
        <p:spPr>
          <a:xfrm>
            <a:off x="312738" y="58738"/>
            <a:ext cx="82280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Exploratory Data Analysis --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</a:t>
            </a:r>
            <a:r>
              <a:rPr lang="en-US" altLang="zh-SG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istogram of Numerical Data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ADB41DDA-C504-496E-AD37-AA19D20B0CAF}"/>
              </a:ext>
            </a:extLst>
          </p:cNvPr>
          <p:cNvSpPr/>
          <p:nvPr/>
        </p:nvSpPr>
        <p:spPr bwMode="auto">
          <a:xfrm>
            <a:off x="539750" y="1343025"/>
            <a:ext cx="171450" cy="217488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412AA5EC-1A6E-40D2-89AE-BA4CA146C4BA}"/>
              </a:ext>
            </a:extLst>
          </p:cNvPr>
          <p:cNvSpPr/>
          <p:nvPr/>
        </p:nvSpPr>
        <p:spPr bwMode="auto">
          <a:xfrm>
            <a:off x="250825" y="3633788"/>
            <a:ext cx="173038" cy="21590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7">
            <a:extLst>
              <a:ext uri="{FF2B5EF4-FFF2-40B4-BE49-F238E27FC236}">
                <a16:creationId xmlns:a16="http://schemas.microsoft.com/office/drawing/2014/main" id="{C7001399-163E-4810-9982-7A02F56F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982663"/>
            <a:ext cx="53594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12">
            <a:extLst>
              <a:ext uri="{FF2B5EF4-FFF2-40B4-BE49-F238E27FC236}">
                <a16:creationId xmlns:a16="http://schemas.microsoft.com/office/drawing/2014/main" id="{DE81DF15-DD59-42E0-B6CD-B3F252B1C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1527175"/>
            <a:ext cx="4122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SG" sz="1600" b="1">
                <a:latin typeface="Calibri" panose="020F0502020204030204" pitchFamily="34" charset="0"/>
                <a:cs typeface="Calibri" panose="020F0502020204030204" pitchFamily="34" charset="0"/>
              </a:rPr>
              <a:t>Average product description length</a:t>
            </a:r>
            <a:endParaRPr lang="zh-SG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580" name="图片 11">
            <a:extLst>
              <a:ext uri="{FF2B5EF4-FFF2-40B4-BE49-F238E27FC236}">
                <a16:creationId xmlns:a16="http://schemas.microsoft.com/office/drawing/2014/main" id="{CE0967BD-3A47-45AB-9CFD-DAA35A7C0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3125788"/>
            <a:ext cx="42513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文本框 16">
            <a:extLst>
              <a:ext uri="{FF2B5EF4-FFF2-40B4-BE49-F238E27FC236}">
                <a16:creationId xmlns:a16="http://schemas.microsoft.com/office/drawing/2014/main" id="{04A2A043-D3C6-4C33-A58C-255F9C09F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908425"/>
            <a:ext cx="3311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SG" sz="1600" b="1">
                <a:latin typeface="Calibri" panose="020F0502020204030204" pitchFamily="34" charset="0"/>
                <a:cs typeface="Calibri" panose="020F0502020204030204" pitchFamily="34" charset="0"/>
              </a:rPr>
              <a:t>Average product photos quantity</a:t>
            </a:r>
            <a:endParaRPr lang="zh-SG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D7152B77-DF83-4F6B-9390-6282D22CD554}"/>
              </a:ext>
            </a:extLst>
          </p:cNvPr>
          <p:cNvSpPr txBox="1"/>
          <p:nvPr/>
        </p:nvSpPr>
        <p:spPr>
          <a:xfrm>
            <a:off x="312738" y="58738"/>
            <a:ext cx="8220075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Exploratory Data Analysis --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</a:t>
            </a:r>
            <a:r>
              <a:rPr lang="en-US" altLang="zh-SG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istogram of Numerical Data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98471692-A043-48E6-9E1F-114AAC4E6ED8}"/>
              </a:ext>
            </a:extLst>
          </p:cNvPr>
          <p:cNvSpPr/>
          <p:nvPr/>
        </p:nvSpPr>
        <p:spPr bwMode="auto">
          <a:xfrm>
            <a:off x="87313" y="1603375"/>
            <a:ext cx="173037" cy="21590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36AFB27C-2197-4B29-9253-85AD76AAEFE3}"/>
              </a:ext>
            </a:extLst>
          </p:cNvPr>
          <p:cNvSpPr/>
          <p:nvPr/>
        </p:nvSpPr>
        <p:spPr bwMode="auto">
          <a:xfrm>
            <a:off x="150813" y="3986213"/>
            <a:ext cx="173037" cy="21590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859B60D0-3ED4-4835-90F2-5B4F4CE67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74" y="3261485"/>
            <a:ext cx="1804839" cy="1571140"/>
          </a:xfrm>
          <a:prstGeom prst="rect">
            <a:avLst/>
          </a:prstGeom>
        </p:spPr>
      </p:pic>
      <p:sp>
        <p:nvSpPr>
          <p:cNvPr id="15" name="TextBox 29">
            <a:extLst>
              <a:ext uri="{FF2B5EF4-FFF2-40B4-BE49-F238E27FC236}">
                <a16:creationId xmlns:a16="http://schemas.microsoft.com/office/drawing/2014/main" id="{48D2C42B-5A80-49CA-A430-A6114F9EC9A7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Exploratory Data Analysis –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Review Sentiment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DB545EF0-2CAE-4844-9C15-B1F95C1DA146}"/>
              </a:ext>
            </a:extLst>
          </p:cNvPr>
          <p:cNvSpPr txBox="1"/>
          <p:nvPr/>
        </p:nvSpPr>
        <p:spPr>
          <a:xfrm>
            <a:off x="611188" y="809625"/>
            <a:ext cx="3455987" cy="43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Sentiment Analysis</a:t>
            </a:r>
          </a:p>
        </p:txBody>
      </p:sp>
      <p:pic>
        <p:nvPicPr>
          <p:cNvPr id="26628" name="图片 2">
            <a:extLst>
              <a:ext uri="{FF2B5EF4-FFF2-40B4-BE49-F238E27FC236}">
                <a16:creationId xmlns:a16="http://schemas.microsoft.com/office/drawing/2014/main" id="{BE829299-28D6-4D23-B3D5-27A73B6D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365250"/>
            <a:ext cx="21494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179570E-C13F-41E7-B3F0-BB14CB195B83}"/>
              </a:ext>
            </a:extLst>
          </p:cNvPr>
          <p:cNvSpPr txBox="1"/>
          <p:nvPr/>
        </p:nvSpPr>
        <p:spPr>
          <a:xfrm>
            <a:off x="3153957" y="920750"/>
            <a:ext cx="575945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sz="1600" dirty="0">
                <a:solidFill>
                  <a:srgbClr val="000000"/>
                </a:solidFill>
                <a:latin typeface="Calibri" panose="020F0502020204030204" pitchFamily="34" charset="0"/>
              </a:rPr>
              <a:t>Other’s reviews can affect a consumer’s decision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SG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sz="1600" dirty="0">
                <a:solidFill>
                  <a:srgbClr val="000000"/>
                </a:solidFill>
                <a:latin typeface="Calibri" panose="020F0502020204030204" pitchFamily="34" charset="0"/>
              </a:rPr>
              <a:t>API used: </a:t>
            </a:r>
            <a:r>
              <a:rPr lang="en-US" altLang="zh-SG" sz="16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SentiStrength</a:t>
            </a:r>
            <a:r>
              <a:rPr lang="en-US" altLang="zh-SG" sz="1600" dirty="0">
                <a:solidFill>
                  <a:srgbClr val="000000"/>
                </a:solidFill>
                <a:latin typeface="Calibri" panose="020F0502020204030204" pitchFamily="34" charset="0"/>
              </a:rPr>
              <a:t> – to evaluate reviews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SG" sz="1600" dirty="0">
                <a:solidFill>
                  <a:srgbClr val="000000"/>
                </a:solidFill>
                <a:latin typeface="Calibri" panose="020F0502020204030204" pitchFamily="34" charset="0"/>
              </a:rPr>
              <a:t>Positive score: </a:t>
            </a:r>
            <a:r>
              <a:rPr lang="en-US" altLang="zh-SG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1 to 5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SG" sz="1600" dirty="0">
                <a:solidFill>
                  <a:srgbClr val="000000"/>
                </a:solidFill>
                <a:latin typeface="Calibri" panose="020F0502020204030204" pitchFamily="34" charset="0"/>
              </a:rPr>
              <a:t>negative score: </a:t>
            </a:r>
            <a:r>
              <a:rPr lang="en-US" altLang="zh-SG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-1 to -5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SG" sz="16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sz="1600" dirty="0">
                <a:solidFill>
                  <a:srgbClr val="000000"/>
                </a:solidFill>
                <a:latin typeface="Calibri" panose="020F0502020204030204" pitchFamily="34" charset="0"/>
              </a:rPr>
              <a:t>Add two columns: </a:t>
            </a:r>
            <a:r>
              <a:rPr lang="en-US" altLang="zh-SG" sz="1600" i="1" dirty="0" err="1">
                <a:solidFill>
                  <a:srgbClr val="517FB2"/>
                </a:solidFill>
                <a:latin typeface="Calibri" panose="020F0502020204030204" pitchFamily="34" charset="0"/>
              </a:rPr>
              <a:t>positive_ave</a:t>
            </a:r>
            <a:r>
              <a:rPr lang="en-US" altLang="zh-SG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SG" sz="1600" i="1" dirty="0" err="1">
                <a:solidFill>
                  <a:srgbClr val="F24837"/>
                </a:solidFill>
                <a:latin typeface="Calibri" panose="020F0502020204030204" pitchFamily="34" charset="0"/>
              </a:rPr>
              <a:t>negative_ave</a:t>
            </a:r>
            <a:endParaRPr lang="en-US" altLang="zh-SG" sz="1600" i="1" dirty="0">
              <a:solidFill>
                <a:srgbClr val="F24837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SG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sz="1600" dirty="0">
                <a:solidFill>
                  <a:srgbClr val="000000"/>
                </a:solidFill>
                <a:latin typeface="Calibri" panose="020F0502020204030204" pitchFamily="34" charset="0"/>
              </a:rPr>
              <a:t>Provide more information on customers satisfaction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F9CD812D-776A-4228-9BE6-37F4700101FB}"/>
              </a:ext>
            </a:extLst>
          </p:cNvPr>
          <p:cNvSpPr/>
          <p:nvPr/>
        </p:nvSpPr>
        <p:spPr bwMode="auto">
          <a:xfrm>
            <a:off x="411163" y="920750"/>
            <a:ext cx="171450" cy="21590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034B6B02-31FA-4698-9BDB-BC4265119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470541"/>
            <a:ext cx="1728192" cy="1504417"/>
          </a:xfrm>
          <a:prstGeom prst="rect">
            <a:avLst/>
          </a:prstGeom>
        </p:spPr>
      </p:pic>
    </p:spTree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3">
            <a:extLst>
              <a:ext uri="{FF2B5EF4-FFF2-40B4-BE49-F238E27FC236}">
                <a16:creationId xmlns:a16="http://schemas.microsoft.com/office/drawing/2014/main" id="{3991A42C-8C45-46CE-86E9-EBEB8C355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/>
          <a:stretch>
            <a:fillRect/>
          </a:stretch>
        </p:blipFill>
        <p:spPr bwMode="auto">
          <a:xfrm>
            <a:off x="134938" y="2058988"/>
            <a:ext cx="407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图片 6">
            <a:extLst>
              <a:ext uri="{FF2B5EF4-FFF2-40B4-BE49-F238E27FC236}">
                <a16:creationId xmlns:a16="http://schemas.microsoft.com/office/drawing/2014/main" id="{526D9D4E-DE26-4E84-9A17-EAF5C9B0C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"/>
          <a:stretch>
            <a:fillRect/>
          </a:stretch>
        </p:blipFill>
        <p:spPr bwMode="auto">
          <a:xfrm>
            <a:off x="4067175" y="2055813"/>
            <a:ext cx="48672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9">
            <a:extLst>
              <a:ext uri="{FF2B5EF4-FFF2-40B4-BE49-F238E27FC236}">
                <a16:creationId xmlns:a16="http://schemas.microsoft.com/office/drawing/2014/main" id="{616C8B96-1C71-4510-900E-3C55EED744CE}"/>
              </a:ext>
            </a:extLst>
          </p:cNvPr>
          <p:cNvSpPr txBox="1"/>
          <p:nvPr/>
        </p:nvSpPr>
        <p:spPr>
          <a:xfrm>
            <a:off x="395288" y="673100"/>
            <a:ext cx="2016125" cy="43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Product Category</a:t>
            </a:r>
          </a:p>
        </p:txBody>
      </p:sp>
      <p:sp>
        <p:nvSpPr>
          <p:cNvPr id="15" name="TextBox 29">
            <a:extLst>
              <a:ext uri="{FF2B5EF4-FFF2-40B4-BE49-F238E27FC236}">
                <a16:creationId xmlns:a16="http://schemas.microsoft.com/office/drawing/2014/main" id="{2E8E6B52-C5BD-429E-B390-19D7966976CD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Exploratory Data Analysis – </a:t>
            </a:r>
            <a:r>
              <a:rPr lang="en-US" altLang="zh-SG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Pie Plot &amp; </a:t>
            </a:r>
            <a:r>
              <a:rPr lang="en-US" altLang="zh-SG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Catplot</a:t>
            </a:r>
            <a:r>
              <a:rPr lang="en-US" altLang="zh-SG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categorical data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8867FF-5DA6-4E10-92EF-1B770F76B2E7}"/>
              </a:ext>
            </a:extLst>
          </p:cNvPr>
          <p:cNvSpPr txBox="1"/>
          <p:nvPr/>
        </p:nvSpPr>
        <p:spPr>
          <a:xfrm>
            <a:off x="2652713" y="787400"/>
            <a:ext cx="4079875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SG" sz="16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best-selling categories: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sz="1600" dirty="0">
                <a:latin typeface="Calibri" panose="020F0502020204030204" pitchFamily="34" charset="0"/>
                <a:cs typeface="Calibri" panose="020F0502020204030204" pitchFamily="34" charset="0"/>
              </a:rPr>
              <a:t>Bed &amp; bath &amp; table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sz="1600" dirty="0">
                <a:latin typeface="Calibri" panose="020F0502020204030204" pitchFamily="34" charset="0"/>
                <a:cs typeface="Calibri" panose="020F0502020204030204" pitchFamily="34" charset="0"/>
              </a:rPr>
              <a:t>Health &amp; beauty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sz="1600" dirty="0">
                <a:latin typeface="Calibri" panose="020F0502020204030204" pitchFamily="34" charset="0"/>
                <a:cs typeface="Calibri" panose="020F0502020204030204" pitchFamily="34" charset="0"/>
              </a:rPr>
              <a:t>Sports &amp; leisure</a:t>
            </a:r>
            <a:endParaRPr lang="zh-SG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200BDD28-5293-4BFD-8CC0-3A06DFC781ED}"/>
              </a:ext>
            </a:extLst>
          </p:cNvPr>
          <p:cNvSpPr/>
          <p:nvPr/>
        </p:nvSpPr>
        <p:spPr bwMode="auto">
          <a:xfrm>
            <a:off x="223838" y="777875"/>
            <a:ext cx="171450" cy="21590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9">
            <a:extLst>
              <a:ext uri="{FF2B5EF4-FFF2-40B4-BE49-F238E27FC236}">
                <a16:creationId xmlns:a16="http://schemas.microsoft.com/office/drawing/2014/main" id="{69448C31-13B0-49A0-994F-9DAF2E2A91CF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Exploratory Data Analysis – </a:t>
            </a:r>
            <a:r>
              <a:rPr lang="en-US" altLang="zh-SG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One-hot Encoding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F3DBE10A-5C4B-4726-A324-13DFE4E5B05D}"/>
              </a:ext>
            </a:extLst>
          </p:cNvPr>
          <p:cNvSpPr txBox="1"/>
          <p:nvPr/>
        </p:nvSpPr>
        <p:spPr>
          <a:xfrm>
            <a:off x="468313" y="698500"/>
            <a:ext cx="5688012" cy="438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Use </a:t>
            </a:r>
            <a:r>
              <a:rPr lang="en-US" altLang="zh-CN" sz="2000" b="1" i="1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one-hot encoding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to deal with product categories</a:t>
            </a:r>
          </a:p>
        </p:txBody>
      </p:sp>
      <p:sp>
        <p:nvSpPr>
          <p:cNvPr id="30724" name="文本框 9">
            <a:extLst>
              <a:ext uri="{FF2B5EF4-FFF2-40B4-BE49-F238E27FC236}">
                <a16:creationId xmlns:a16="http://schemas.microsoft.com/office/drawing/2014/main" id="{EE54E942-9E63-4425-97EA-D56E2BF6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859088"/>
            <a:ext cx="8667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SG" sz="1800">
                <a:solidFill>
                  <a:srgbClr val="000000"/>
                </a:solidFill>
                <a:latin typeface="Calibri" panose="020F0502020204030204" pitchFamily="34" charset="0"/>
              </a:rPr>
              <a:t>Transformed the categories into new </a:t>
            </a:r>
            <a:r>
              <a:rPr lang="en-US" altLang="zh-SG" sz="1800" b="1" i="1">
                <a:solidFill>
                  <a:srgbClr val="000000"/>
                </a:solidFill>
                <a:latin typeface="Calibri" panose="020F0502020204030204" pitchFamily="34" charset="0"/>
              </a:rPr>
              <a:t>dummy variables</a:t>
            </a:r>
            <a:r>
              <a:rPr lang="en-US" altLang="zh-SG" sz="1800">
                <a:solidFill>
                  <a:srgbClr val="000000"/>
                </a:solidFill>
                <a:latin typeface="Calibri" panose="020F0502020204030204" pitchFamily="34" charset="0"/>
              </a:rPr>
              <a:t> with a value of 1 or 0</a:t>
            </a:r>
          </a:p>
          <a:p>
            <a:pPr>
              <a:spcBef>
                <a:spcPct val="0"/>
              </a:spcBef>
            </a:pPr>
            <a:r>
              <a:rPr lang="en-US" altLang="zh-SG" sz="1800">
                <a:solidFill>
                  <a:srgbClr val="000000"/>
                </a:solidFill>
                <a:latin typeface="Calibri" panose="020F0502020204030204" pitchFamily="34" charset="0"/>
              </a:rPr>
              <a:t>Benefits: </a:t>
            </a:r>
            <a:r>
              <a:rPr lang="zh-CN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alibri" panose="020F0502020204030204" pitchFamily="34" charset="0"/>
              </a:rPr>
              <a:t>Make categorical data more expressive for the machine learning algorithms</a:t>
            </a:r>
            <a:endParaRPr lang="en-US" altLang="zh-SG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0725" name="Picture 4" descr="One-Hot Encoding - Applied Supervised Learning with R">
            <a:extLst>
              <a:ext uri="{FF2B5EF4-FFF2-40B4-BE49-F238E27FC236}">
                <a16:creationId xmlns:a16="http://schemas.microsoft.com/office/drawing/2014/main" id="{EC8C12A7-261A-4E67-90A0-1B8A043BA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270000"/>
            <a:ext cx="58324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图片 11">
            <a:extLst>
              <a:ext uri="{FF2B5EF4-FFF2-40B4-BE49-F238E27FC236}">
                <a16:creationId xmlns:a16="http://schemas.microsoft.com/office/drawing/2014/main" id="{601080B9-80EB-469A-8CB1-832B85F2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3503613"/>
            <a:ext cx="396081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图片 15">
            <a:extLst>
              <a:ext uri="{FF2B5EF4-FFF2-40B4-BE49-F238E27FC236}">
                <a16:creationId xmlns:a16="http://schemas.microsoft.com/office/drawing/2014/main" id="{12134A02-6E81-4236-95D5-2DB9AE19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349750"/>
            <a:ext cx="722471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菱形 18">
            <a:extLst>
              <a:ext uri="{FF2B5EF4-FFF2-40B4-BE49-F238E27FC236}">
                <a16:creationId xmlns:a16="http://schemas.microsoft.com/office/drawing/2014/main" id="{65263075-0477-4247-BAE2-4F9D37E3DF80}"/>
              </a:ext>
            </a:extLst>
          </p:cNvPr>
          <p:cNvSpPr/>
          <p:nvPr/>
        </p:nvSpPr>
        <p:spPr bwMode="auto">
          <a:xfrm>
            <a:off x="266700" y="846138"/>
            <a:ext cx="173038" cy="21590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9">
            <a:extLst>
              <a:ext uri="{FF2B5EF4-FFF2-40B4-BE49-F238E27FC236}">
                <a16:creationId xmlns:a16="http://schemas.microsoft.com/office/drawing/2014/main" id="{ECF6DEAC-A434-4F0A-ABB1-8051AE6B9A74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Correlation analysis (10 numerical variables)</a:t>
            </a: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7D5CE65B-D0DA-4831-B7C9-296DFC85B353}"/>
              </a:ext>
            </a:extLst>
          </p:cNvPr>
          <p:cNvSpPr txBox="1"/>
          <p:nvPr/>
        </p:nvSpPr>
        <p:spPr>
          <a:xfrm>
            <a:off x="5003800" y="565150"/>
            <a:ext cx="3455988" cy="43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Correlation heatmap</a:t>
            </a:r>
          </a:p>
        </p:txBody>
      </p:sp>
      <p:sp>
        <p:nvSpPr>
          <p:cNvPr id="7" name="TextBox 29">
            <a:extLst>
              <a:ext uri="{FF2B5EF4-FFF2-40B4-BE49-F238E27FC236}">
                <a16:creationId xmlns:a16="http://schemas.microsoft.com/office/drawing/2014/main" id="{4CD6D258-D742-46FB-8ABB-57B3CEE37FE0}"/>
              </a:ext>
            </a:extLst>
          </p:cNvPr>
          <p:cNvSpPr txBox="1"/>
          <p:nvPr/>
        </p:nvSpPr>
        <p:spPr>
          <a:xfrm>
            <a:off x="587375" y="565150"/>
            <a:ext cx="3455988" cy="43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Joint plot </a:t>
            </a:r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585DDE8B-E9AB-49E0-AE86-C5106EE2F735}"/>
              </a:ext>
            </a:extLst>
          </p:cNvPr>
          <p:cNvSpPr txBox="1"/>
          <p:nvPr/>
        </p:nvSpPr>
        <p:spPr>
          <a:xfrm>
            <a:off x="827088" y="4233863"/>
            <a:ext cx="11090275" cy="850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Observation: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zh-SG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each pair of variable, there is </a:t>
            </a:r>
            <a:r>
              <a:rPr lang="en-US" altLang="zh-SG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little correlation </a:t>
            </a:r>
            <a:r>
              <a:rPr lang="en-US" altLang="zh-SG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it and other variables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Reason: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It is a </a:t>
            </a:r>
            <a:r>
              <a:rPr lang="en-US" altLang="zh-SG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real-life</a:t>
            </a:r>
            <a:r>
              <a:rPr lang="en-US" altLang="zh-SG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dataset containing a </a:t>
            </a:r>
            <a:r>
              <a:rPr lang="en-US" altLang="zh-SG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large amount </a:t>
            </a:r>
            <a:r>
              <a:rPr lang="en-US" altLang="zh-SG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data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Solution:  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Multi-variate 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regression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2774" name="Picture 8">
            <a:extLst>
              <a:ext uri="{FF2B5EF4-FFF2-40B4-BE49-F238E27FC236}">
                <a16:creationId xmlns:a16="http://schemas.microsoft.com/office/drawing/2014/main" id="{F0CCDC7E-B015-40EA-80D6-28204A360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001713"/>
            <a:ext cx="30003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0">
            <a:extLst>
              <a:ext uri="{FF2B5EF4-FFF2-40B4-BE49-F238E27FC236}">
                <a16:creationId xmlns:a16="http://schemas.microsoft.com/office/drawing/2014/main" id="{3D16F7DD-7440-4796-A4C9-F28C86654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935038"/>
            <a:ext cx="3328988" cy="33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C578D550-31DC-481B-81D7-FD2AC12BE153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Processing</a:t>
            </a:r>
          </a:p>
        </p:txBody>
      </p:sp>
      <p:sp>
        <p:nvSpPr>
          <p:cNvPr id="6" name="TextBox 40">
            <a:extLst>
              <a:ext uri="{FF2B5EF4-FFF2-40B4-BE49-F238E27FC236}">
                <a16:creationId xmlns:a16="http://schemas.microsoft.com/office/drawing/2014/main" id="{82D7F189-64C6-47EF-8C00-ECCB96429233}"/>
              </a:ext>
            </a:extLst>
          </p:cNvPr>
          <p:cNvSpPr txBox="1"/>
          <p:nvPr/>
        </p:nvSpPr>
        <p:spPr>
          <a:xfrm>
            <a:off x="698500" y="1193800"/>
            <a:ext cx="4681538" cy="1023938"/>
          </a:xfrm>
          <a:prstGeom prst="rect">
            <a:avLst/>
          </a:prstGeom>
          <a:noFill/>
        </p:spPr>
        <p:txBody>
          <a:bodyPr lIns="68584" tIns="34291" rIns="68584" bIns="34291">
            <a:spAutoFit/>
          </a:bodyPr>
          <a:lstStyle/>
          <a:p>
            <a:pPr marL="342900" indent="-3429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SG" sz="2000" dirty="0">
                <a:latin typeface="Calibri" panose="020F0502020204030204" pitchFamily="34" charset="0"/>
                <a:cs typeface="Calibri" panose="020F0502020204030204" pitchFamily="34" charset="0"/>
              </a:rPr>
              <a:t> Method: </a:t>
            </a:r>
            <a:r>
              <a:rPr lang="en-US" altLang="zh-SG" b="1" dirty="0">
                <a:latin typeface="Calibri" panose="020F0502020204030204" pitchFamily="34" charset="0"/>
                <a:cs typeface="Calibri" panose="020F0502020204030204" pitchFamily="34" charset="0"/>
              </a:rPr>
              <a:t>Stratified Shuffle Split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Train set :80%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Test set : 20%</a:t>
            </a: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203D4C0A-4CEA-4E19-8A79-C7F59B9F59A9}"/>
              </a:ext>
            </a:extLst>
          </p:cNvPr>
          <p:cNvSpPr txBox="1"/>
          <p:nvPr/>
        </p:nvSpPr>
        <p:spPr>
          <a:xfrm>
            <a:off x="698500" y="2949575"/>
            <a:ext cx="3297238" cy="1636713"/>
          </a:xfrm>
          <a:prstGeom prst="rect">
            <a:avLst/>
          </a:prstGeom>
          <a:noFill/>
        </p:spPr>
        <p:txBody>
          <a:bodyPr lIns="68584" tIns="34291" rIns="68584" bIns="34291">
            <a:spAutoFit/>
          </a:bodyPr>
          <a:lstStyle/>
          <a:p>
            <a:pPr marL="342900" indent="-3429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pPr marL="342900" indent="-3429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b="1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342900" indent="-3429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b="1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K-nearest </a:t>
            </a:r>
            <a:r>
              <a:rPr lang="en-US" altLang="zh-CN" sz="2000" b="1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r>
              <a:rPr lang="en-US" altLang="zh-CN" sz="2000" b="1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(KNN)</a:t>
            </a:r>
          </a:p>
        </p:txBody>
      </p:sp>
      <p:sp>
        <p:nvSpPr>
          <p:cNvPr id="11" name="标题1">
            <a:extLst>
              <a:ext uri="{FF2B5EF4-FFF2-40B4-BE49-F238E27FC236}">
                <a16:creationId xmlns:a16="http://schemas.microsoft.com/office/drawing/2014/main" id="{E082A84B-037F-44B1-B79E-7C7F50E592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3900" y="712212"/>
            <a:ext cx="2521916" cy="437598"/>
          </a:xfrm>
          <a:prstGeom prst="roundRect">
            <a:avLst>
              <a:gd name="adj" fmla="val 11921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lIns="68543" tIns="34272" rIns="68543" bIns="3427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Train-test splitting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标题1">
            <a:extLst>
              <a:ext uri="{FF2B5EF4-FFF2-40B4-BE49-F238E27FC236}">
                <a16:creationId xmlns:a16="http://schemas.microsoft.com/office/drawing/2014/main" id="{EBF74CAE-ECAD-4C22-B2B3-B3EF586B53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2174" y="2573009"/>
            <a:ext cx="4499866" cy="437598"/>
          </a:xfrm>
          <a:prstGeom prst="roundRect">
            <a:avLst>
              <a:gd name="adj" fmla="val 11921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lIns="68543" tIns="34272" rIns="68543" bIns="3427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regression models we used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AEE503B-18AA-479E-A264-49E6F40CF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279650"/>
            <a:ext cx="428307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D19D03-C216-4923-ABE6-CA3A4E84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4302125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右大括号 16">
            <a:extLst>
              <a:ext uri="{FF2B5EF4-FFF2-40B4-BE49-F238E27FC236}">
                <a16:creationId xmlns:a16="http://schemas.microsoft.com/office/drawing/2014/main" id="{6327F2CD-3B22-40DB-AD08-3F18061FD37B}"/>
              </a:ext>
            </a:extLst>
          </p:cNvPr>
          <p:cNvSpPr/>
          <p:nvPr/>
        </p:nvSpPr>
        <p:spPr>
          <a:xfrm>
            <a:off x="4187825" y="3490913"/>
            <a:ext cx="144463" cy="598487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SG" altLang="en-US"/>
          </a:p>
        </p:txBody>
      </p:sp>
      <p:sp>
        <p:nvSpPr>
          <p:cNvPr id="20" name="文本1">
            <a:extLst>
              <a:ext uri="{FF2B5EF4-FFF2-40B4-BE49-F238E27FC236}">
                <a16:creationId xmlns:a16="http://schemas.microsoft.com/office/drawing/2014/main" id="{5F42DA76-D7D4-4034-BD42-A60A094C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609975"/>
            <a:ext cx="3616325" cy="360363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>
            <a:noFill/>
          </a:ln>
        </p:spPr>
        <p:txBody>
          <a:bodyPr lIns="68543" tIns="34272" rIns="68543" bIns="34272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models besides course content!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7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8">
            <a:extLst>
              <a:ext uri="{FF2B5EF4-FFF2-40B4-BE49-F238E27FC236}">
                <a16:creationId xmlns:a16="http://schemas.microsoft.com/office/drawing/2014/main" id="{1C3DBB98-B259-40CA-BAE9-81F7653506C1}"/>
              </a:ext>
            </a:extLst>
          </p:cNvPr>
          <p:cNvSpPr/>
          <p:nvPr/>
        </p:nvSpPr>
        <p:spPr>
          <a:xfrm>
            <a:off x="250825" y="1069975"/>
            <a:ext cx="8497888" cy="3805238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00FA570D-7319-4218-BA9C-6C6059AC9FA8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Processing</a:t>
            </a:r>
          </a:p>
        </p:txBody>
      </p:sp>
      <p:sp>
        <p:nvSpPr>
          <p:cNvPr id="6" name="TextBox 40">
            <a:extLst>
              <a:ext uri="{FF2B5EF4-FFF2-40B4-BE49-F238E27FC236}">
                <a16:creationId xmlns:a16="http://schemas.microsoft.com/office/drawing/2014/main" id="{41A588F2-DC8F-416A-81ED-DD30388DC710}"/>
              </a:ext>
            </a:extLst>
          </p:cNvPr>
          <p:cNvSpPr txBox="1"/>
          <p:nvPr/>
        </p:nvSpPr>
        <p:spPr>
          <a:xfrm>
            <a:off x="684213" y="1492250"/>
            <a:ext cx="4751387" cy="1300163"/>
          </a:xfrm>
          <a:prstGeom prst="rect">
            <a:avLst/>
          </a:prstGeom>
          <a:noFill/>
        </p:spPr>
        <p:txBody>
          <a:bodyPr lIns="68584" tIns="34291" rIns="68584" bIns="34291">
            <a:spAutoFit/>
          </a:bodyPr>
          <a:lstStyle/>
          <a:p>
            <a:pPr marL="342900" indent="-3429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SG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altLang="zh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SzPct val="94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Higher accuracy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SzPct val="94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Easy to measure the relative importance of each variable</a:t>
            </a:r>
          </a:p>
        </p:txBody>
      </p:sp>
      <p:sp>
        <p:nvSpPr>
          <p:cNvPr id="11" name="标题1">
            <a:extLst>
              <a:ext uri="{FF2B5EF4-FFF2-40B4-BE49-F238E27FC236}">
                <a16:creationId xmlns:a16="http://schemas.microsoft.com/office/drawing/2014/main" id="{43E34CC0-F368-4037-891C-D068F294A2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5536" y="851601"/>
            <a:ext cx="4248472" cy="437598"/>
          </a:xfrm>
          <a:prstGeom prst="roundRect">
            <a:avLst>
              <a:gd name="adj" fmla="val 11921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lIns="68543" tIns="34272" rIns="68543" bIns="3427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 of the two new models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4095945E-62A0-4CAD-90B3-BDB19F5E95CD}"/>
              </a:ext>
            </a:extLst>
          </p:cNvPr>
          <p:cNvSpPr txBox="1"/>
          <p:nvPr/>
        </p:nvSpPr>
        <p:spPr>
          <a:xfrm>
            <a:off x="673100" y="3049588"/>
            <a:ext cx="6321425" cy="1023937"/>
          </a:xfrm>
          <a:prstGeom prst="rect">
            <a:avLst/>
          </a:prstGeom>
          <a:noFill/>
        </p:spPr>
        <p:txBody>
          <a:bodyPr lIns="68584" tIns="34291" rIns="68584" bIns="34291">
            <a:spAutoFit/>
          </a:bodyPr>
          <a:lstStyle/>
          <a:p>
            <a:pPr marL="342900" indent="-3429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SG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K-nearest </a:t>
            </a:r>
            <a:r>
              <a:rPr lang="en-US" altLang="zh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r>
              <a:rPr lang="en-US" altLang="zh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 (KNN)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SzPct val="94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Higher accuracy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SzPct val="94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Simple algorithm</a:t>
            </a:r>
          </a:p>
        </p:txBody>
      </p:sp>
      <p:pic>
        <p:nvPicPr>
          <p:cNvPr id="35849" name="Picture 2" descr="Random forest - Wikipedia">
            <a:extLst>
              <a:ext uri="{FF2B5EF4-FFF2-40B4-BE49-F238E27FC236}">
                <a16:creationId xmlns:a16="http://schemas.microsoft.com/office/drawing/2014/main" id="{5F261F8C-DC45-4167-A123-AF0D2250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1265238"/>
            <a:ext cx="2236788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4" descr="Why would anyone use KNN for regression? - Cross Validated">
            <a:extLst>
              <a:ext uri="{FF2B5EF4-FFF2-40B4-BE49-F238E27FC236}">
                <a16:creationId xmlns:a16="http://schemas.microsoft.com/office/drawing/2014/main" id="{56827CB5-1B0D-4278-833E-F0EE4F3A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2930525"/>
            <a:ext cx="25257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F0F18244-61B9-4688-BFA1-3F9044BBC4E7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Results of Regression – Comparison (train set)</a:t>
            </a:r>
          </a:p>
        </p:txBody>
      </p:sp>
      <p:pic>
        <p:nvPicPr>
          <p:cNvPr id="36867" name="图片 6">
            <a:extLst>
              <a:ext uri="{FF2B5EF4-FFF2-40B4-BE49-F238E27FC236}">
                <a16:creationId xmlns:a16="http://schemas.microsoft.com/office/drawing/2014/main" id="{BC0948B8-5877-4604-A593-F991E87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78"/>
          <a:stretch>
            <a:fillRect/>
          </a:stretch>
        </p:blipFill>
        <p:spPr bwMode="auto">
          <a:xfrm>
            <a:off x="1692275" y="3651250"/>
            <a:ext cx="233838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40">
            <a:extLst>
              <a:ext uri="{FF2B5EF4-FFF2-40B4-BE49-F238E27FC236}">
                <a16:creationId xmlns:a16="http://schemas.microsoft.com/office/drawing/2014/main" id="{16AF113B-E745-41DF-B803-42BC53881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3563938"/>
            <a:ext cx="12446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1" rIns="68584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alibri" panose="020F0502020204030204" pitchFamily="34" charset="0"/>
                <a:cs typeface="Calibri" panose="020F0502020204030204" pitchFamily="34" charset="0"/>
              </a:rPr>
              <a:t>Root mean square error (rmse):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2442D1-2A88-4881-AFD5-A5F13089132B}"/>
              </a:ext>
            </a:extLst>
          </p:cNvPr>
          <p:cNvSpPr/>
          <p:nvPr/>
        </p:nvSpPr>
        <p:spPr>
          <a:xfrm>
            <a:off x="1693863" y="4321175"/>
            <a:ext cx="774700" cy="176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SG" altLang="en-US"/>
          </a:p>
        </p:txBody>
      </p:sp>
      <p:sp>
        <p:nvSpPr>
          <p:cNvPr id="15" name="标题1">
            <a:extLst>
              <a:ext uri="{FF2B5EF4-FFF2-40B4-BE49-F238E27FC236}">
                <a16:creationId xmlns:a16="http://schemas.microsoft.com/office/drawing/2014/main" id="{2B7C7B8E-4B52-4623-90A1-3953A71063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19673" y="1034653"/>
            <a:ext cx="2409109" cy="437598"/>
          </a:xfrm>
          <a:prstGeom prst="roundRect">
            <a:avLst>
              <a:gd name="adj" fmla="val 11921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lIns="68543" tIns="34272" rIns="68543" bIns="3427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标题1">
            <a:extLst>
              <a:ext uri="{FF2B5EF4-FFF2-40B4-BE49-F238E27FC236}">
                <a16:creationId xmlns:a16="http://schemas.microsoft.com/office/drawing/2014/main" id="{0A54CD6E-83DB-406E-8A94-D0FC28FFA2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11960" y="1034653"/>
            <a:ext cx="2338816" cy="437598"/>
          </a:xfrm>
          <a:prstGeom prst="roundRect">
            <a:avLst>
              <a:gd name="adj" fmla="val 11921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lIns="68543" tIns="34272" rIns="68543" bIns="3427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标题1">
            <a:extLst>
              <a:ext uri="{FF2B5EF4-FFF2-40B4-BE49-F238E27FC236}">
                <a16:creationId xmlns:a16="http://schemas.microsoft.com/office/drawing/2014/main" id="{2A9D9750-0F70-498F-85B7-2BE2ED8E07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33679" y="1034653"/>
            <a:ext cx="2338816" cy="437598"/>
          </a:xfrm>
          <a:prstGeom prst="roundRect">
            <a:avLst>
              <a:gd name="adj" fmla="val 11921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lIns="68543" tIns="34272" rIns="68543" bIns="3427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9" name="TextBox 40">
            <a:extLst>
              <a:ext uri="{FF2B5EF4-FFF2-40B4-BE49-F238E27FC236}">
                <a16:creationId xmlns:a16="http://schemas.microsoft.com/office/drawing/2014/main" id="{173C3990-D6D4-4FF3-B60E-4ABC0BBF8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836738"/>
            <a:ext cx="1238250" cy="100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1" rIns="68584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Plot of predicted - actual value</a:t>
            </a:r>
          </a:p>
        </p:txBody>
      </p:sp>
      <p:pic>
        <p:nvPicPr>
          <p:cNvPr id="36880" name="图片 11">
            <a:extLst>
              <a:ext uri="{FF2B5EF4-FFF2-40B4-BE49-F238E27FC236}">
                <a16:creationId xmlns:a16="http://schemas.microsoft.com/office/drawing/2014/main" id="{9C0253CF-D3B9-45BF-A1DE-97C22777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2079625"/>
            <a:ext cx="233838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1" name="图片 19">
            <a:extLst>
              <a:ext uri="{FF2B5EF4-FFF2-40B4-BE49-F238E27FC236}">
                <a16:creationId xmlns:a16="http://schemas.microsoft.com/office/drawing/2014/main" id="{08A23BE5-6B56-42AE-9E75-54DCC8C0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2057400"/>
            <a:ext cx="24177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2" name="图片 21">
            <a:extLst>
              <a:ext uri="{FF2B5EF4-FFF2-40B4-BE49-F238E27FC236}">
                <a16:creationId xmlns:a16="http://schemas.microsoft.com/office/drawing/2014/main" id="{6A0ED4A9-B4DF-433F-B472-3C3C5970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2103438"/>
            <a:ext cx="23383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3" name="图片 23">
            <a:extLst>
              <a:ext uri="{FF2B5EF4-FFF2-40B4-BE49-F238E27FC236}">
                <a16:creationId xmlns:a16="http://schemas.microsoft.com/office/drawing/2014/main" id="{3ECFD318-5488-4D84-8CDE-07EC06B7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3651250"/>
            <a:ext cx="24177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图片 25">
            <a:extLst>
              <a:ext uri="{FF2B5EF4-FFF2-40B4-BE49-F238E27FC236}">
                <a16:creationId xmlns:a16="http://schemas.microsoft.com/office/drawing/2014/main" id="{2B25813A-3AED-421E-AD50-FF131B47C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3619500"/>
            <a:ext cx="24161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96B897B0-3227-451A-AB5E-FD0900C3ABFF}"/>
              </a:ext>
            </a:extLst>
          </p:cNvPr>
          <p:cNvSpPr/>
          <p:nvPr/>
        </p:nvSpPr>
        <p:spPr>
          <a:xfrm>
            <a:off x="4105275" y="4321175"/>
            <a:ext cx="774700" cy="176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SG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61EE0D-9574-43C8-A0B7-AFB0392D60EA}"/>
              </a:ext>
            </a:extLst>
          </p:cNvPr>
          <p:cNvSpPr/>
          <p:nvPr/>
        </p:nvSpPr>
        <p:spPr>
          <a:xfrm>
            <a:off x="6694488" y="4360863"/>
            <a:ext cx="774700" cy="176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SG" altLang="en-US"/>
          </a:p>
        </p:txBody>
      </p:sp>
      <p:sp>
        <p:nvSpPr>
          <p:cNvPr id="36887" name="TextBox 40">
            <a:extLst>
              <a:ext uri="{FF2B5EF4-FFF2-40B4-BE49-F238E27FC236}">
                <a16:creationId xmlns:a16="http://schemas.microsoft.com/office/drawing/2014/main" id="{A2DF9130-F05E-4431-8671-1601398A9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4503738"/>
            <a:ext cx="123825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1" rIns="68584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≈1.0991</a:t>
            </a:r>
          </a:p>
        </p:txBody>
      </p:sp>
      <p:sp>
        <p:nvSpPr>
          <p:cNvPr id="36888" name="TextBox 40">
            <a:extLst>
              <a:ext uri="{FF2B5EF4-FFF2-40B4-BE49-F238E27FC236}">
                <a16:creationId xmlns:a16="http://schemas.microsoft.com/office/drawing/2014/main" id="{6B9C3861-DFBF-4985-8CE7-70CD6963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5" y="4503738"/>
            <a:ext cx="123825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1" rIns="68584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≈0.4070</a:t>
            </a:r>
          </a:p>
        </p:txBody>
      </p:sp>
      <p:sp>
        <p:nvSpPr>
          <p:cNvPr id="36889" name="TextBox 40">
            <a:extLst>
              <a:ext uri="{FF2B5EF4-FFF2-40B4-BE49-F238E27FC236}">
                <a16:creationId xmlns:a16="http://schemas.microsoft.com/office/drawing/2014/main" id="{6D4FB2F7-C5BC-4156-89FB-16A0DFE9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4503738"/>
            <a:ext cx="123825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1" rIns="68584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≈0.9914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BB023D6-9719-46D6-9279-D043E070F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4799013"/>
            <a:ext cx="25892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SG" sz="1400" i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Least </a:t>
            </a:r>
            <a:r>
              <a:rPr lang="en-US" altLang="zh-CN" sz="1400" i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altLang="zh-SG" sz="1400" i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mse </a:t>
            </a:r>
            <a:r>
              <a:rPr lang="en-US" altLang="zh-SG" sz="14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-&gt; </a:t>
            </a:r>
            <a:r>
              <a:rPr lang="en-US" altLang="zh-CN" sz="14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highest</a:t>
            </a:r>
            <a:r>
              <a:rPr lang="en-US" altLang="zh-SG" sz="14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accura</a:t>
            </a:r>
            <a:r>
              <a:rPr lang="en-US" altLang="zh-CN" sz="14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cy</a:t>
            </a:r>
            <a:endParaRPr lang="zh-SG" altLang="en-US" sz="140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07AD85-8A7A-459D-B6A2-474A8828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1049338"/>
            <a:ext cx="649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√</a:t>
            </a:r>
            <a:endParaRPr lang="zh-SG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F0F18244-61B9-4688-BFA1-3F9044BBC4E7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Results of Regression – Comparison (test set)</a:t>
            </a:r>
          </a:p>
        </p:txBody>
      </p:sp>
      <p:sp>
        <p:nvSpPr>
          <p:cNvPr id="36868" name="TextBox 40">
            <a:extLst>
              <a:ext uri="{FF2B5EF4-FFF2-40B4-BE49-F238E27FC236}">
                <a16:creationId xmlns:a16="http://schemas.microsoft.com/office/drawing/2014/main" id="{16AF113B-E745-41DF-B803-42BC53881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98" y="872570"/>
            <a:ext cx="3781246" cy="36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1" rIns="68584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Root mean square error (</a:t>
            </a:r>
            <a:r>
              <a:rPr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) on test set:</a:t>
            </a:r>
          </a:p>
        </p:txBody>
      </p:sp>
      <p:sp>
        <p:nvSpPr>
          <p:cNvPr id="15" name="标题1">
            <a:extLst>
              <a:ext uri="{FF2B5EF4-FFF2-40B4-BE49-F238E27FC236}">
                <a16:creationId xmlns:a16="http://schemas.microsoft.com/office/drawing/2014/main" id="{2B7C7B8E-4B52-4623-90A1-3953A71063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7319" y="1557259"/>
            <a:ext cx="2409109" cy="437598"/>
          </a:xfrm>
          <a:prstGeom prst="roundRect">
            <a:avLst>
              <a:gd name="adj" fmla="val 11921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lIns="68543" tIns="34272" rIns="68543" bIns="3427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标题1">
            <a:extLst>
              <a:ext uri="{FF2B5EF4-FFF2-40B4-BE49-F238E27FC236}">
                <a16:creationId xmlns:a16="http://schemas.microsoft.com/office/drawing/2014/main" id="{0A54CD6E-83DB-406E-8A94-D0FC28FFA2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3421" y="2614670"/>
            <a:ext cx="2393006" cy="437598"/>
          </a:xfrm>
          <a:prstGeom prst="roundRect">
            <a:avLst>
              <a:gd name="adj" fmla="val 11921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lIns="68543" tIns="34272" rIns="68543" bIns="3427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标题1">
            <a:extLst>
              <a:ext uri="{FF2B5EF4-FFF2-40B4-BE49-F238E27FC236}">
                <a16:creationId xmlns:a16="http://schemas.microsoft.com/office/drawing/2014/main" id="{2A9D9750-0F70-498F-85B7-2BE2ED8E07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8386" y="3704331"/>
            <a:ext cx="2409109" cy="437599"/>
          </a:xfrm>
          <a:prstGeom prst="roundRect">
            <a:avLst>
              <a:gd name="adj" fmla="val 11921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lIns="68543" tIns="34272" rIns="68543" bIns="3427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65A9A367-180A-4EFD-BF84-56144DF90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/>
          <a:stretch/>
        </p:blipFill>
        <p:spPr>
          <a:xfrm>
            <a:off x="3840155" y="1453871"/>
            <a:ext cx="4076676" cy="938589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D8EB3DE4-C9BC-4C51-8D65-C161E5A4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99742"/>
            <a:ext cx="4064911" cy="9334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A2442D1-2A88-4881-AFD5-A5F13089132B}"/>
              </a:ext>
            </a:extLst>
          </p:cNvPr>
          <p:cNvSpPr/>
          <p:nvPr/>
        </p:nvSpPr>
        <p:spPr>
          <a:xfrm>
            <a:off x="3840155" y="2205966"/>
            <a:ext cx="1022794" cy="186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SG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B897B0-3227-451A-AB5E-FD0900C3ABFF}"/>
              </a:ext>
            </a:extLst>
          </p:cNvPr>
          <p:cNvSpPr/>
          <p:nvPr/>
        </p:nvSpPr>
        <p:spPr>
          <a:xfrm>
            <a:off x="3852631" y="3271072"/>
            <a:ext cx="1042671" cy="203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SG" altLang="en-US"/>
          </a:p>
        </p:txBody>
      </p:sp>
      <p:sp>
        <p:nvSpPr>
          <p:cNvPr id="36887" name="TextBox 40">
            <a:extLst>
              <a:ext uri="{FF2B5EF4-FFF2-40B4-BE49-F238E27FC236}">
                <a16:creationId xmlns:a16="http://schemas.microsoft.com/office/drawing/2014/main" id="{A2DF9130-F05E-4431-8671-1601398A9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674" y="2095010"/>
            <a:ext cx="123825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1" rIns="68584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≈1.1014</a:t>
            </a:r>
          </a:p>
        </p:txBody>
      </p:sp>
      <p:sp>
        <p:nvSpPr>
          <p:cNvPr id="36888" name="TextBox 40">
            <a:extLst>
              <a:ext uri="{FF2B5EF4-FFF2-40B4-BE49-F238E27FC236}">
                <a16:creationId xmlns:a16="http://schemas.microsoft.com/office/drawing/2014/main" id="{6B9C3861-DFBF-4985-8CE7-70CD6963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820" y="3152153"/>
            <a:ext cx="123825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1" rIns="68584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≈1.0797</a:t>
            </a:r>
          </a:p>
        </p:txBody>
      </p:sp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7B4FC4D3-E150-4763-9A8E-2580241F4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30" y="3551233"/>
            <a:ext cx="4164370" cy="85114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461EE0D-9574-43C8-A0B7-AFB0392D60EA}"/>
              </a:ext>
            </a:extLst>
          </p:cNvPr>
          <p:cNvSpPr/>
          <p:nvPr/>
        </p:nvSpPr>
        <p:spPr>
          <a:xfrm>
            <a:off x="3841223" y="4199250"/>
            <a:ext cx="1022794" cy="203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SG" altLang="en-US"/>
          </a:p>
        </p:txBody>
      </p:sp>
      <p:sp>
        <p:nvSpPr>
          <p:cNvPr id="36889" name="TextBox 40">
            <a:extLst>
              <a:ext uri="{FF2B5EF4-FFF2-40B4-BE49-F238E27FC236}">
                <a16:creationId xmlns:a16="http://schemas.microsoft.com/office/drawing/2014/main" id="{6D4FB2F7-C5BC-4156-89FB-16A0DFE9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55" y="4142585"/>
            <a:ext cx="123825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1" rIns="68584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≈1.2263</a:t>
            </a:r>
          </a:p>
        </p:txBody>
      </p:sp>
    </p:spTree>
    <p:extLst>
      <p:ext uri="{BB962C8B-B14F-4D97-AF65-F5344CB8AC3E}">
        <p14:creationId xmlns:p14="http://schemas.microsoft.com/office/powerpoint/2010/main" val="794293214"/>
      </p:ext>
    </p:extLst>
  </p:cSld>
  <p:clrMapOvr>
    <a:masterClrMapping/>
  </p:clrMapOvr>
  <p:transition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DEC152EC-F880-49CC-AC84-B09D5E5E4801}"/>
              </a:ext>
            </a:extLst>
          </p:cNvPr>
          <p:cNvSpPr/>
          <p:nvPr/>
        </p:nvSpPr>
        <p:spPr>
          <a:xfrm>
            <a:off x="539750" y="987425"/>
            <a:ext cx="5715000" cy="3384550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5" name="组合 10">
            <a:extLst>
              <a:ext uri="{FF2B5EF4-FFF2-40B4-BE49-F238E27FC236}">
                <a16:creationId xmlns:a16="http://schemas.microsoft.com/office/drawing/2014/main" id="{62476905-D807-410A-839C-C63FF5073575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693738"/>
            <a:ext cx="1892300" cy="971550"/>
            <a:chOff x="947324" y="607654"/>
            <a:chExt cx="3889119" cy="971030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1C02896B-75E0-4A00-9EF6-8D2E0D267EC3}"/>
                </a:ext>
              </a:extLst>
            </p:cNvPr>
            <p:cNvSpPr/>
            <p:nvPr/>
          </p:nvSpPr>
          <p:spPr>
            <a:xfrm>
              <a:off x="947324" y="607654"/>
              <a:ext cx="3889119" cy="55691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2" name="TextBox 12">
              <a:extLst>
                <a:ext uri="{FF2B5EF4-FFF2-40B4-BE49-F238E27FC236}">
                  <a16:creationId xmlns:a16="http://schemas.microsoft.com/office/drawing/2014/main" id="{CC954DB4-32B6-49D9-8D3F-31FD910A2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638" y="624690"/>
              <a:ext cx="3816805" cy="953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1" tIns="45679" rIns="91361" bIns="4567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Motivation</a:t>
              </a:r>
              <a:endParaRPr lang="zh-CN" altLang="en-US"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8196" name="Picture 8" descr="OList - Crunchbase Company Profile &amp; Funding">
            <a:extLst>
              <a:ext uri="{FF2B5EF4-FFF2-40B4-BE49-F238E27FC236}">
                <a16:creationId xmlns:a16="http://schemas.microsoft.com/office/drawing/2014/main" id="{6E33AB66-5598-4E27-99C8-85F1522A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81" b="26619"/>
          <a:stretch>
            <a:fillRect/>
          </a:stretch>
        </p:blipFill>
        <p:spPr bwMode="auto">
          <a:xfrm>
            <a:off x="696913" y="3335338"/>
            <a:ext cx="18002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D58C426-ABE2-43C6-9C5F-A8DE0B622449}"/>
              </a:ext>
            </a:extLst>
          </p:cNvPr>
          <p:cNvSpPr txBox="1"/>
          <p:nvPr/>
        </p:nvSpPr>
        <p:spPr>
          <a:xfrm>
            <a:off x="684213" y="1339850"/>
            <a:ext cx="5327650" cy="280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-commerce </a:t>
            </a:r>
            <a:r>
              <a:rPr lang="en-US" altLang="zh-SG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gaining momentum throughout the world, so it is important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predict consumers’ demand.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Dataset: </a:t>
            </a:r>
            <a:r>
              <a:rPr lang="en-US" altLang="zh-SG" b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Olist</a:t>
            </a:r>
            <a:r>
              <a:rPr lang="en-US" altLang="zh-SG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E-Commerce and Marketing Datasets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2 sources:  </a:t>
            </a:r>
          </a:p>
          <a:p>
            <a:pPr lvl="1">
              <a:defRPr/>
            </a:pPr>
            <a:r>
              <a:rPr lang="en-US" altLang="zh-SG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SG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Brazilian E-Commerce Public Dataset by </a:t>
            </a:r>
            <a:r>
              <a:rPr lang="en-US" altLang="zh-SG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Olist</a:t>
            </a:r>
            <a:endParaRPr lang="en-US" altLang="zh-SG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altLang="zh-SG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Marketing Funnel by </a:t>
            </a:r>
            <a:r>
              <a:rPr lang="en-US" altLang="zh-SG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Olist</a:t>
            </a:r>
            <a:endParaRPr lang="en-US" altLang="zh-SG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endParaRPr lang="en-US" altLang="zh-SG" dirty="0">
              <a:solidFill>
                <a:srgbClr val="000000"/>
              </a:solidFill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altLang="zh-SG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8198" name="Picture 10" descr="E-Commerce Logo Template | Clever business cards, Logo templates, Ecommerce  logo">
            <a:extLst>
              <a:ext uri="{FF2B5EF4-FFF2-40B4-BE49-F238E27FC236}">
                <a16:creationId xmlns:a16="http://schemas.microsoft.com/office/drawing/2014/main" id="{D012819E-EF8B-43D7-83D8-65BEBD2F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0" t="16399" r="24861" b="18004"/>
          <a:stretch>
            <a:fillRect/>
          </a:stretch>
        </p:blipFill>
        <p:spPr bwMode="auto">
          <a:xfrm>
            <a:off x="6375400" y="530225"/>
            <a:ext cx="16573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4" descr="7 Powerful Strategies for Creating the Best Ecommerce Logo Design • Online  Logo Maker's Blog">
            <a:extLst>
              <a:ext uri="{FF2B5EF4-FFF2-40B4-BE49-F238E27FC236}">
                <a16:creationId xmlns:a16="http://schemas.microsoft.com/office/drawing/2014/main" id="{BCB90246-1AA4-47F6-8D1D-E3D90859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163763"/>
            <a:ext cx="14922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6" descr="Ecommerce Logo HD Stock Images | Shutterstock">
            <a:extLst>
              <a:ext uri="{FF2B5EF4-FFF2-40B4-BE49-F238E27FC236}">
                <a16:creationId xmlns:a16="http://schemas.microsoft.com/office/drawing/2014/main" id="{A2DC97A2-B266-40E9-8B1E-07DCB908F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8510" r="50000" b="14900"/>
          <a:stretch>
            <a:fillRect/>
          </a:stretch>
        </p:blipFill>
        <p:spPr bwMode="auto">
          <a:xfrm>
            <a:off x="6493669" y="3075806"/>
            <a:ext cx="163036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164A0BAA-A7C7-4FCA-8D77-3E8673400568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Results of Regression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64F59394-F8C7-4C8A-A27D-5195F16BFBB7}"/>
              </a:ext>
            </a:extLst>
          </p:cNvPr>
          <p:cNvSpPr/>
          <p:nvPr/>
        </p:nvSpPr>
        <p:spPr bwMode="auto">
          <a:xfrm>
            <a:off x="468313" y="842963"/>
            <a:ext cx="171450" cy="21590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E0AC779D-7568-4EC9-B31B-1DD8CE9F6D38}"/>
              </a:ext>
            </a:extLst>
          </p:cNvPr>
          <p:cNvSpPr txBox="1"/>
          <p:nvPr/>
        </p:nvSpPr>
        <p:spPr>
          <a:xfrm>
            <a:off x="755650" y="733425"/>
            <a:ext cx="7056438" cy="43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Feature importance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 </a:t>
            </a:r>
            <a:r>
              <a:rPr lang="en-US" altLang="zh-CN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numerical variables –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Random Forest</a:t>
            </a:r>
          </a:p>
        </p:txBody>
      </p:sp>
      <p:pic>
        <p:nvPicPr>
          <p:cNvPr id="37893" name="图片 8">
            <a:extLst>
              <a:ext uri="{FF2B5EF4-FFF2-40B4-BE49-F238E27FC236}">
                <a16:creationId xmlns:a16="http://schemas.microsoft.com/office/drawing/2014/main" id="{44723734-BE28-4278-A17F-6E237B99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241425"/>
            <a:ext cx="345598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图片 10">
            <a:extLst>
              <a:ext uri="{FF2B5EF4-FFF2-40B4-BE49-F238E27FC236}">
                <a16:creationId xmlns:a16="http://schemas.microsoft.com/office/drawing/2014/main" id="{3167303A-015C-48D0-B034-FF1FB570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685925"/>
            <a:ext cx="47212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920D2A6-0F19-4E4A-9AD5-7432A349C990}"/>
              </a:ext>
            </a:extLst>
          </p:cNvPr>
          <p:cNvSpPr txBox="1"/>
          <p:nvPr/>
        </p:nvSpPr>
        <p:spPr>
          <a:xfrm>
            <a:off x="1908175" y="1643063"/>
            <a:ext cx="3743325" cy="1339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SG" sz="700" dirty="0">
                <a:solidFill>
                  <a:schemeClr val="tx2">
                    <a:lumMod val="50000"/>
                  </a:schemeClr>
                </a:solidFill>
              </a:rPr>
              <a:t>Sales</a:t>
            </a:r>
          </a:p>
          <a:p>
            <a:pPr>
              <a:defRPr/>
            </a:pPr>
            <a:r>
              <a:rPr lang="en-US" altLang="zh-SG" sz="700" dirty="0" err="1">
                <a:solidFill>
                  <a:schemeClr val="tx2">
                    <a:lumMod val="50000"/>
                  </a:schemeClr>
                </a:solidFill>
              </a:rPr>
              <a:t>Price_ave</a:t>
            </a:r>
            <a:endParaRPr lang="en-US" altLang="zh-SG" sz="7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altLang="zh-SG" sz="700" dirty="0" err="1">
                <a:solidFill>
                  <a:schemeClr val="tx2">
                    <a:lumMod val="50000"/>
                  </a:schemeClr>
                </a:solidFill>
              </a:rPr>
              <a:t>Freight_value_ave</a:t>
            </a:r>
            <a:endParaRPr lang="en-US" altLang="zh-SG" sz="7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altLang="zh-SG" sz="700" dirty="0" err="1">
                <a:solidFill>
                  <a:schemeClr val="tx2">
                    <a:lumMod val="50000"/>
                  </a:schemeClr>
                </a:solidFill>
              </a:rPr>
              <a:t>Delivery_time_ave</a:t>
            </a:r>
            <a:endParaRPr lang="en-US" altLang="zh-SG" sz="7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altLang="zh-SG" sz="700" dirty="0" err="1">
                <a:solidFill>
                  <a:schemeClr val="tx2">
                    <a:lumMod val="50000"/>
                  </a:schemeClr>
                </a:solidFill>
              </a:rPr>
              <a:t>Estimated_delilvery_time_ave</a:t>
            </a:r>
            <a:endParaRPr lang="en-US" altLang="zh-SG" sz="7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altLang="zh-SG" sz="700" dirty="0" err="1">
                <a:solidFill>
                  <a:schemeClr val="tx2">
                    <a:lumMod val="50000"/>
                  </a:schemeClr>
                </a:solidFill>
              </a:rPr>
              <a:t>Product_description_lenght_ave</a:t>
            </a:r>
            <a:endParaRPr lang="en-US" altLang="zh-SG" sz="7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altLang="zh-SG" sz="700" dirty="0" err="1">
                <a:solidFill>
                  <a:schemeClr val="tx2">
                    <a:lumMod val="50000"/>
                  </a:schemeClr>
                </a:solidFill>
              </a:rPr>
              <a:t>Product_photos_qty_ave</a:t>
            </a:r>
            <a:endParaRPr lang="en-US" altLang="zh-SG" sz="7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altLang="zh-SG" sz="700" dirty="0" err="1">
                <a:solidFill>
                  <a:schemeClr val="tx2">
                    <a:lumMod val="50000"/>
                  </a:schemeClr>
                </a:solidFill>
              </a:rPr>
              <a:t>Positive_ave</a:t>
            </a:r>
            <a:endParaRPr lang="en-US" altLang="zh-SG" sz="7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altLang="zh-SG" sz="700" dirty="0" err="1">
                <a:solidFill>
                  <a:schemeClr val="tx2">
                    <a:lumMod val="50000"/>
                  </a:schemeClr>
                </a:solidFill>
              </a:rPr>
              <a:t>Negative_ave</a:t>
            </a:r>
            <a:endParaRPr lang="en-US" altLang="zh-SG" sz="7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endParaRPr lang="zh-SG" altLang="en-US" dirty="0"/>
          </a:p>
        </p:txBody>
      </p:sp>
      <p:sp>
        <p:nvSpPr>
          <p:cNvPr id="13" name="箭头2">
            <a:extLst>
              <a:ext uri="{FF2B5EF4-FFF2-40B4-BE49-F238E27FC236}">
                <a16:creationId xmlns:a16="http://schemas.microsoft.com/office/drawing/2014/main" id="{FAC2AD10-345D-4C9D-A481-6741F13D46D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402263" y="2163762"/>
            <a:ext cx="357188" cy="1001713"/>
          </a:xfrm>
          <a:custGeom>
            <a:avLst/>
            <a:gdLst>
              <a:gd name="T0" fmla="*/ 2147483646 w 142"/>
              <a:gd name="T1" fmla="*/ 2147483646 h 604"/>
              <a:gd name="T2" fmla="*/ 2147483646 w 142"/>
              <a:gd name="T3" fmla="*/ 2147483646 h 604"/>
              <a:gd name="T4" fmla="*/ 0 w 142"/>
              <a:gd name="T5" fmla="*/ 2147483646 h 604"/>
              <a:gd name="T6" fmla="*/ 2147483646 w 142"/>
              <a:gd name="T7" fmla="*/ 2147483646 h 604"/>
              <a:gd name="T8" fmla="*/ 2147483646 w 142"/>
              <a:gd name="T9" fmla="*/ 2147483646 h 604"/>
              <a:gd name="T10" fmla="*/ 2147483646 w 142"/>
              <a:gd name="T11" fmla="*/ 2147483646 h 604"/>
              <a:gd name="T12" fmla="*/ 2147483646 w 142"/>
              <a:gd name="T13" fmla="*/ 0 h 604"/>
              <a:gd name="T14" fmla="*/ 2147483646 w 142"/>
              <a:gd name="T15" fmla="*/ 2147483646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SG" altLang="en-US"/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379EE19F-E2F9-4324-B713-97A43AA561B5}"/>
              </a:ext>
            </a:extLst>
          </p:cNvPr>
          <p:cNvSpPr txBox="1"/>
          <p:nvPr/>
        </p:nvSpPr>
        <p:spPr>
          <a:xfrm>
            <a:off x="6335713" y="1296988"/>
            <a:ext cx="2808287" cy="3060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Top 3 important variables</a:t>
            </a:r>
          </a:p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SG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Freight value</a:t>
            </a:r>
          </a:p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SG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Estimated delivery time</a:t>
            </a:r>
          </a:p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SG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delivery time</a:t>
            </a:r>
          </a:p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i="1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Less important variables</a:t>
            </a:r>
          </a:p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SG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photo quantity</a:t>
            </a:r>
          </a:p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SG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and negative review strength</a:t>
            </a:r>
            <a:endParaRPr lang="en-US" altLang="zh-CN" b="1" i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圆角矩形 8">
            <a:extLst>
              <a:ext uri="{FF2B5EF4-FFF2-40B4-BE49-F238E27FC236}">
                <a16:creationId xmlns:a16="http://schemas.microsoft.com/office/drawing/2014/main" id="{CF4F5BAB-44F9-430C-BE3E-06702209C2BD}"/>
              </a:ext>
            </a:extLst>
          </p:cNvPr>
          <p:cNvSpPr/>
          <p:nvPr/>
        </p:nvSpPr>
        <p:spPr>
          <a:xfrm>
            <a:off x="6156325" y="1138238"/>
            <a:ext cx="2879725" cy="3378200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8">
            <a:extLst>
              <a:ext uri="{FF2B5EF4-FFF2-40B4-BE49-F238E27FC236}">
                <a16:creationId xmlns:a16="http://schemas.microsoft.com/office/drawing/2014/main" id="{12078EE6-101F-4145-9C52-DF0888E2A411}"/>
              </a:ext>
            </a:extLst>
          </p:cNvPr>
          <p:cNvSpPr/>
          <p:nvPr/>
        </p:nvSpPr>
        <p:spPr>
          <a:xfrm>
            <a:off x="395288" y="987425"/>
            <a:ext cx="8208962" cy="3600450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6C13509D-5049-4925-AFB5-406B1C55E429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Outcome of Project – Conclusion &amp; Recommendations  </a:t>
            </a:r>
          </a:p>
        </p:txBody>
      </p:sp>
      <p:sp>
        <p:nvSpPr>
          <p:cNvPr id="16" name="标题1">
            <a:extLst>
              <a:ext uri="{FF2B5EF4-FFF2-40B4-BE49-F238E27FC236}">
                <a16:creationId xmlns:a16="http://schemas.microsoft.com/office/drawing/2014/main" id="{759F531E-B6F3-4382-97D4-DE9AF29610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7584" y="765727"/>
            <a:ext cx="1584176" cy="437598"/>
          </a:xfrm>
          <a:prstGeom prst="roundRect">
            <a:avLst>
              <a:gd name="adj" fmla="val 11921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lIns="68543" tIns="34272" rIns="68543" bIns="3427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9" name="TextBox 40">
            <a:extLst>
              <a:ext uri="{FF2B5EF4-FFF2-40B4-BE49-F238E27FC236}">
                <a16:creationId xmlns:a16="http://schemas.microsoft.com/office/drawing/2014/main" id="{38F3153A-099B-419D-A04A-DAC0D23DC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9225"/>
            <a:ext cx="784860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1" rIns="68584" bIns="34291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>
                <a:latin typeface="Calibri" panose="020F0502020204030204" pitchFamily="34" charset="0"/>
                <a:cs typeface="Calibri" panose="020F0502020204030204" pitchFamily="34" charset="0"/>
              </a:rPr>
              <a:t>Among the three regression models, </a:t>
            </a:r>
            <a:r>
              <a:rPr lang="en-US" altLang="zh-CN" sz="1800" b="1" i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r>
              <a:rPr lang="en-US" altLang="zh-CN" sz="1800">
                <a:latin typeface="Calibri" panose="020F0502020204030204" pitchFamily="34" charset="0"/>
                <a:cs typeface="Calibri" panose="020F0502020204030204" pitchFamily="34" charset="0"/>
              </a:rPr>
              <a:t>can best predict reviews scores using the 9 numerical and categorical variables.</a:t>
            </a:r>
          </a:p>
          <a:p>
            <a:pPr eaLnBrk="1" hangingPunct="1">
              <a:spcBef>
                <a:spcPct val="0"/>
              </a:spcBef>
            </a:pPr>
            <a:endParaRPr lang="en-US" altLang="zh-C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1800">
                <a:latin typeface="Calibri" panose="020F0502020204030204" pitchFamily="34" charset="0"/>
                <a:cs typeface="Calibri" panose="020F0502020204030204" pitchFamily="34" charset="0"/>
              </a:rPr>
              <a:t>From the result, </a:t>
            </a:r>
            <a:r>
              <a:rPr lang="en-US" altLang="zh-CN" sz="1800" b="1" i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freight value, estimated and actual delivery time </a:t>
            </a:r>
            <a:r>
              <a:rPr lang="en-US" altLang="zh-CN" sz="1800">
                <a:latin typeface="Calibri" panose="020F0502020204030204" pitchFamily="34" charset="0"/>
                <a:cs typeface="Calibri" panose="020F0502020204030204" pitchFamily="34" charset="0"/>
              </a:rPr>
              <a:t>are the primary concerns of customers.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800" b="1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altLang="zh-CN" sz="1800">
                <a:latin typeface="Calibri" panose="020F0502020204030204" pitchFamily="34" charset="0"/>
                <a:cs typeface="Calibri" panose="020F0502020204030204" pitchFamily="34" charset="0"/>
              </a:rPr>
              <a:t> for Olist company: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i="1">
                <a:latin typeface="Calibri" panose="020F0502020204030204" pitchFamily="34" charset="0"/>
                <a:cs typeface="Calibri" panose="020F0502020204030204" pitchFamily="34" charset="0"/>
              </a:rPr>
              <a:t>Improve delivery services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i="1">
                <a:latin typeface="Calibri" panose="020F0502020204030204" pitchFamily="34" charset="0"/>
                <a:cs typeface="Calibri" panose="020F0502020204030204" pitchFamily="34" charset="0"/>
              </a:rPr>
              <a:t>Try reducing delivery cost and time</a:t>
            </a:r>
          </a:p>
        </p:txBody>
      </p:sp>
    </p:spTree>
  </p:cSld>
  <p:clrMapOvr>
    <a:masterClrMapping/>
  </p:clrMapOvr>
  <p:transition advTm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8">
            <a:extLst>
              <a:ext uri="{FF2B5EF4-FFF2-40B4-BE49-F238E27FC236}">
                <a16:creationId xmlns:a16="http://schemas.microsoft.com/office/drawing/2014/main" id="{D5D2F41F-897C-43E7-8676-31BB007C0A0A}"/>
              </a:ext>
            </a:extLst>
          </p:cNvPr>
          <p:cNvSpPr/>
          <p:nvPr/>
        </p:nvSpPr>
        <p:spPr>
          <a:xfrm>
            <a:off x="395288" y="987425"/>
            <a:ext cx="8208962" cy="1296988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71AFFEF4-0BB7-4DC9-BE3A-BBEBCE5D8448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Outcome of Project – Learning Something New</a:t>
            </a:r>
          </a:p>
        </p:txBody>
      </p:sp>
      <p:sp>
        <p:nvSpPr>
          <p:cNvPr id="16" name="标题1">
            <a:extLst>
              <a:ext uri="{FF2B5EF4-FFF2-40B4-BE49-F238E27FC236}">
                <a16:creationId xmlns:a16="http://schemas.microsoft.com/office/drawing/2014/main" id="{AEC54A57-A8DA-4EEF-A20F-7FE69F4FF5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9592" y="699542"/>
            <a:ext cx="4104456" cy="437598"/>
          </a:xfrm>
          <a:prstGeom prst="roundRect">
            <a:avLst>
              <a:gd name="adj" fmla="val 11921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lIns="68543" tIns="34272" rIns="68543" bIns="3427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data science skills learned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40">
            <a:extLst>
              <a:ext uri="{FF2B5EF4-FFF2-40B4-BE49-F238E27FC236}">
                <a16:creationId xmlns:a16="http://schemas.microsoft.com/office/drawing/2014/main" id="{FFF80F94-7913-4CAD-877A-24EFAA2D435E}"/>
              </a:ext>
            </a:extLst>
          </p:cNvPr>
          <p:cNvSpPr txBox="1"/>
          <p:nvPr/>
        </p:nvSpPr>
        <p:spPr>
          <a:xfrm>
            <a:off x="576263" y="1355725"/>
            <a:ext cx="7848600" cy="623888"/>
          </a:xfrm>
          <a:prstGeom prst="rect">
            <a:avLst/>
          </a:prstGeom>
          <a:noFill/>
        </p:spPr>
        <p:txBody>
          <a:bodyPr lIns="68584" tIns="34291" rIns="68584" bIns="34291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Methods to </a:t>
            </a:r>
            <a:r>
              <a:rPr lang="en-US" altLang="zh-CN" b="1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altLang="zh-CN" b="1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feature importance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Basic understanding of </a:t>
            </a:r>
            <a:r>
              <a:rPr lang="en-US" altLang="zh-CN" b="1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 language processing</a:t>
            </a:r>
          </a:p>
        </p:txBody>
      </p:sp>
      <p:sp>
        <p:nvSpPr>
          <p:cNvPr id="6" name="圆角矩形 8">
            <a:extLst>
              <a:ext uri="{FF2B5EF4-FFF2-40B4-BE49-F238E27FC236}">
                <a16:creationId xmlns:a16="http://schemas.microsoft.com/office/drawing/2014/main" id="{0DA35C53-4956-436A-8961-8D8193D7BEF8}"/>
              </a:ext>
            </a:extLst>
          </p:cNvPr>
          <p:cNvSpPr/>
          <p:nvPr/>
        </p:nvSpPr>
        <p:spPr>
          <a:xfrm>
            <a:off x="434975" y="3148013"/>
            <a:ext cx="8208963" cy="1295400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标题1">
            <a:extLst>
              <a:ext uri="{FF2B5EF4-FFF2-40B4-BE49-F238E27FC236}">
                <a16:creationId xmlns:a16="http://schemas.microsoft.com/office/drawing/2014/main" id="{489F5F9E-B683-4C50-B41D-BD61B319AE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9592" y="2859722"/>
            <a:ext cx="6048672" cy="437598"/>
          </a:xfrm>
          <a:prstGeom prst="roundRect">
            <a:avLst>
              <a:gd name="adj" fmla="val 11921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lIns="68543" tIns="34272" rIns="68543" bIns="3427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models &amp; data visualization tools learned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40">
            <a:extLst>
              <a:ext uri="{FF2B5EF4-FFF2-40B4-BE49-F238E27FC236}">
                <a16:creationId xmlns:a16="http://schemas.microsoft.com/office/drawing/2014/main" id="{F4B35F43-F89A-45A1-A96D-F196140710C3}"/>
              </a:ext>
            </a:extLst>
          </p:cNvPr>
          <p:cNvSpPr txBox="1"/>
          <p:nvPr/>
        </p:nvSpPr>
        <p:spPr>
          <a:xfrm>
            <a:off x="500063" y="3509963"/>
            <a:ext cx="7848600" cy="623887"/>
          </a:xfrm>
          <a:prstGeom prst="rect">
            <a:avLst/>
          </a:prstGeom>
          <a:noFill/>
        </p:spPr>
        <p:txBody>
          <a:bodyPr lIns="68584" tIns="34291" rIns="68584" bIns="34291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Regression and classification models like </a:t>
            </a:r>
            <a:r>
              <a:rPr lang="en-US" altLang="zh-CN" b="1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b="1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model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zh-CN" b="1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to create interactive visuals &amp;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to create </a:t>
            </a:r>
            <a:r>
              <a:rPr lang="en-US" altLang="zh-CN" b="1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wordcloud</a:t>
            </a:r>
            <a:endParaRPr lang="en-US" altLang="zh-CN" b="1" i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/>
      <p:bldP spid="6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E8B834D1-4D01-4D7E-AF75-143313DC5EBE}"/>
              </a:ext>
            </a:extLst>
          </p:cNvPr>
          <p:cNvGrpSpPr/>
          <p:nvPr/>
        </p:nvGrpSpPr>
        <p:grpSpPr>
          <a:xfrm>
            <a:off x="3067005" y="2233484"/>
            <a:ext cx="6082315" cy="2912702"/>
            <a:chOff x="4078023" y="2973498"/>
            <a:chExt cx="8113977" cy="3884502"/>
          </a:xfrm>
          <a:solidFill>
            <a:schemeClr val="tx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3063ED1-FB21-4D5E-92E9-E1A2DCD29695}"/>
                </a:ext>
              </a:extLst>
            </p:cNvPr>
            <p:cNvSpPr/>
            <p:nvPr/>
          </p:nvSpPr>
          <p:spPr bwMode="auto">
            <a:xfrm>
              <a:off x="4078023" y="5589157"/>
              <a:ext cx="4758750" cy="1268843"/>
            </a:xfrm>
            <a:custGeom>
              <a:avLst/>
              <a:gdLst>
                <a:gd name="T0" fmla="*/ 0 w 251"/>
                <a:gd name="T1" fmla="*/ 67 h 67"/>
                <a:gd name="T2" fmla="*/ 0 w 251"/>
                <a:gd name="T3" fmla="*/ 67 h 67"/>
                <a:gd name="T4" fmla="*/ 251 w 251"/>
                <a:gd name="T5" fmla="*/ 67 h 67"/>
                <a:gd name="T6" fmla="*/ 251 w 251"/>
                <a:gd name="T7" fmla="*/ 0 h 67"/>
                <a:gd name="T8" fmla="*/ 0 w 251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251" y="67"/>
                    <a:pt x="251" y="67"/>
                    <a:pt x="251" y="67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178" y="38"/>
                    <a:pt x="92" y="62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10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AC7AD2-0BEE-49C3-B1AA-56222325C931}"/>
                </a:ext>
              </a:extLst>
            </p:cNvPr>
            <p:cNvSpPr/>
            <p:nvPr/>
          </p:nvSpPr>
          <p:spPr bwMode="auto">
            <a:xfrm>
              <a:off x="8912383" y="4906297"/>
              <a:ext cx="1117622" cy="1951702"/>
            </a:xfrm>
            <a:custGeom>
              <a:avLst/>
              <a:gdLst>
                <a:gd name="T0" fmla="*/ 0 w 59"/>
                <a:gd name="T1" fmla="*/ 36 h 103"/>
                <a:gd name="T2" fmla="*/ 0 w 59"/>
                <a:gd name="T3" fmla="*/ 103 h 103"/>
                <a:gd name="T4" fmla="*/ 59 w 59"/>
                <a:gd name="T5" fmla="*/ 103 h 103"/>
                <a:gd name="T6" fmla="*/ 59 w 59"/>
                <a:gd name="T7" fmla="*/ 0 h 103"/>
                <a:gd name="T8" fmla="*/ 0 w 59"/>
                <a:gd name="T9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03">
                  <a:moveTo>
                    <a:pt x="0" y="36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1" y="13"/>
                    <a:pt x="21" y="25"/>
                    <a:pt x="0" y="36"/>
                  </a:cubicBezTo>
                  <a:close/>
                </a:path>
              </a:pathLst>
            </a:custGeom>
            <a:solidFill>
              <a:srgbClr val="67B0E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A3547398-F85C-4535-A54F-FA688977F61D}"/>
                </a:ext>
              </a:extLst>
            </p:cNvPr>
            <p:cNvSpPr/>
            <p:nvPr/>
          </p:nvSpPr>
          <p:spPr bwMode="auto">
            <a:xfrm>
              <a:off x="11603653" y="2973498"/>
              <a:ext cx="588347" cy="3884501"/>
            </a:xfrm>
            <a:custGeom>
              <a:avLst/>
              <a:gdLst>
                <a:gd name="T0" fmla="*/ 31 w 31"/>
                <a:gd name="T1" fmla="*/ 0 h 205"/>
                <a:gd name="T2" fmla="*/ 28 w 31"/>
                <a:gd name="T3" fmla="*/ 0 h 205"/>
                <a:gd name="T4" fmla="*/ 0 w 31"/>
                <a:gd name="T5" fmla="*/ 36 h 205"/>
                <a:gd name="T6" fmla="*/ 0 w 31"/>
                <a:gd name="T7" fmla="*/ 205 h 205"/>
                <a:gd name="T8" fmla="*/ 31 w 31"/>
                <a:gd name="T9" fmla="*/ 205 h 205"/>
                <a:gd name="T10" fmla="*/ 31 w 31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05">
                  <a:moveTo>
                    <a:pt x="31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0" y="13"/>
                    <a:pt x="11" y="25"/>
                    <a:pt x="0" y="3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31" y="205"/>
                    <a:pt x="31" y="205"/>
                    <a:pt x="31" y="205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46560F9-9607-42F9-A2C4-F6DB9F40D60D}"/>
                </a:ext>
              </a:extLst>
            </p:cNvPr>
            <p:cNvSpPr/>
            <p:nvPr/>
          </p:nvSpPr>
          <p:spPr bwMode="auto">
            <a:xfrm>
              <a:off x="10126881" y="3656358"/>
              <a:ext cx="1401162" cy="3201642"/>
            </a:xfrm>
            <a:custGeom>
              <a:avLst/>
              <a:gdLst>
                <a:gd name="T0" fmla="*/ 0 w 74"/>
                <a:gd name="T1" fmla="*/ 66 h 169"/>
                <a:gd name="T2" fmla="*/ 0 w 74"/>
                <a:gd name="T3" fmla="*/ 169 h 169"/>
                <a:gd name="T4" fmla="*/ 74 w 74"/>
                <a:gd name="T5" fmla="*/ 169 h 169"/>
                <a:gd name="T6" fmla="*/ 74 w 74"/>
                <a:gd name="T7" fmla="*/ 0 h 169"/>
                <a:gd name="T8" fmla="*/ 0 w 74"/>
                <a:gd name="T9" fmla="*/ 6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69">
                  <a:moveTo>
                    <a:pt x="0" y="66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74" y="169"/>
                    <a:pt x="74" y="169"/>
                    <a:pt x="74" y="16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2" y="24"/>
                    <a:pt x="28" y="47"/>
                    <a:pt x="0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100"/>
            </a:p>
          </p:txBody>
        </p:sp>
      </p:grpSp>
      <p:pic>
        <p:nvPicPr>
          <p:cNvPr id="41987" name="组合 38">
            <a:extLst>
              <a:ext uri="{FF2B5EF4-FFF2-40B4-BE49-F238E27FC236}">
                <a16:creationId xmlns:a16="http://schemas.microsoft.com/office/drawing/2014/main" id="{70401FE0-D422-494E-8400-DAC59F7E5CFC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88" y="1460500"/>
            <a:ext cx="19018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8431A82-E98B-48E9-BAB5-DCC402466B03}"/>
              </a:ext>
            </a:extLst>
          </p:cNvPr>
          <p:cNvSpPr txBox="1"/>
          <p:nvPr/>
        </p:nvSpPr>
        <p:spPr>
          <a:xfrm>
            <a:off x="312738" y="58738"/>
            <a:ext cx="3035300" cy="436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Further research direction</a:t>
            </a:r>
          </a:p>
        </p:txBody>
      </p:sp>
      <p:sp>
        <p:nvSpPr>
          <p:cNvPr id="17" name="TextBox 40">
            <a:extLst>
              <a:ext uri="{FF2B5EF4-FFF2-40B4-BE49-F238E27FC236}">
                <a16:creationId xmlns:a16="http://schemas.microsoft.com/office/drawing/2014/main" id="{61D23EC6-E7DE-4E3D-A94F-D9625C737E6F}"/>
              </a:ext>
            </a:extLst>
          </p:cNvPr>
          <p:cNvSpPr txBox="1"/>
          <p:nvPr/>
        </p:nvSpPr>
        <p:spPr>
          <a:xfrm>
            <a:off x="779463" y="977900"/>
            <a:ext cx="6308725" cy="1689100"/>
          </a:xfrm>
          <a:prstGeom prst="rect">
            <a:avLst/>
          </a:prstGeom>
          <a:noFill/>
        </p:spPr>
        <p:txBody>
          <a:bodyPr lIns="68584" tIns="34291" rIns="68584" bIns="34291">
            <a:spAutoFit/>
          </a:bodyPr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of </a:t>
            </a:r>
            <a:r>
              <a: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sellers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contains very limited information.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Olist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may build a more complete dataset on sellers to study how the factors about sellers affect customer satisfaction.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圆角矩形 8">
            <a:extLst>
              <a:ext uri="{FF2B5EF4-FFF2-40B4-BE49-F238E27FC236}">
                <a16:creationId xmlns:a16="http://schemas.microsoft.com/office/drawing/2014/main" id="{4B32A980-4CA2-4443-8202-20A816C350CF}"/>
              </a:ext>
            </a:extLst>
          </p:cNvPr>
          <p:cNvSpPr/>
          <p:nvPr/>
        </p:nvSpPr>
        <p:spPr>
          <a:xfrm>
            <a:off x="407988" y="784225"/>
            <a:ext cx="6834187" cy="1800225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991" name="图片 2">
            <a:extLst>
              <a:ext uri="{FF2B5EF4-FFF2-40B4-BE49-F238E27FC236}">
                <a16:creationId xmlns:a16="http://schemas.microsoft.com/office/drawing/2014/main" id="{7338FA69-4737-4E8D-B89B-BE92FADD3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8" r="1324"/>
          <a:stretch>
            <a:fillRect/>
          </a:stretch>
        </p:blipFill>
        <p:spPr bwMode="auto">
          <a:xfrm>
            <a:off x="625475" y="2778125"/>
            <a:ext cx="4270375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17CE23A-26F4-40F1-8FC3-CA32993F91EC}"/>
              </a:ext>
            </a:extLst>
          </p:cNvPr>
          <p:cNvSpPr/>
          <p:nvPr/>
        </p:nvSpPr>
        <p:spPr>
          <a:xfrm>
            <a:off x="825500" y="4054475"/>
            <a:ext cx="503238" cy="320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SG" altLang="en-US"/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id="{76D5C3D9-1DBA-4F8F-8ABB-B5DE7F9D9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4449763"/>
            <a:ext cx="26146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1" rIns="68584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842 available values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80E77723-D83D-4C40-9AC0-0701B36C0547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Division of work</a:t>
            </a:r>
          </a:p>
        </p:txBody>
      </p:sp>
      <p:sp>
        <p:nvSpPr>
          <p:cNvPr id="17" name="TextBox 40">
            <a:extLst>
              <a:ext uri="{FF2B5EF4-FFF2-40B4-BE49-F238E27FC236}">
                <a16:creationId xmlns:a16="http://schemas.microsoft.com/office/drawing/2014/main" id="{F9EEB70E-0F3D-4AA2-A621-A7DF48F1B9F7}"/>
              </a:ext>
            </a:extLst>
          </p:cNvPr>
          <p:cNvSpPr txBox="1"/>
          <p:nvPr/>
        </p:nvSpPr>
        <p:spPr>
          <a:xfrm>
            <a:off x="713774" y="932429"/>
            <a:ext cx="5364163" cy="3577905"/>
          </a:xfrm>
          <a:prstGeom prst="rect">
            <a:avLst/>
          </a:prstGeom>
          <a:noFill/>
        </p:spPr>
        <p:txBody>
          <a:bodyPr lIns="68584" tIns="34291" rIns="68584" bIns="34291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Luo </a:t>
            </a:r>
            <a:r>
              <a:rPr lang="en-US" altLang="zh-CN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Yihang</a:t>
            </a:r>
            <a:endParaRPr lang="en-US" altLang="zh-CN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Clean and process the data in source 1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Learn and use the regression models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Do the EDA part and make data visualizations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Organize and integrate all codes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Edit the final presentation video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Wang </a:t>
            </a:r>
            <a:r>
              <a:rPr lang="en-US" altLang="zh-CN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Qianteng</a:t>
            </a:r>
            <a:endParaRPr lang="en-US" altLang="zh-CN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Write the script for the project presentation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Search information about the variables’ importance analysis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Learn to use 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 to process and evaluate the review sentiment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Make the detailed plan for the project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Make the final presentation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Xue</a:t>
            </a:r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Yushan</a:t>
            </a:r>
            <a:endParaRPr lang="en-US" altLang="zh-CN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Clean and process the data in source 2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Learn and use the regression models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Do the EDA part and make data visualizations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Make the presentation PowerPoint slides</a:t>
            </a:r>
            <a:endParaRPr lang="en-US" altLang="zh-C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圆角矩形 8">
            <a:extLst>
              <a:ext uri="{FF2B5EF4-FFF2-40B4-BE49-F238E27FC236}">
                <a16:creationId xmlns:a16="http://schemas.microsoft.com/office/drawing/2014/main" id="{450C7B84-BA3B-42FB-8026-1A4D4DD72BCA}"/>
              </a:ext>
            </a:extLst>
          </p:cNvPr>
          <p:cNvSpPr/>
          <p:nvPr/>
        </p:nvSpPr>
        <p:spPr>
          <a:xfrm>
            <a:off x="434975" y="700088"/>
            <a:ext cx="6945313" cy="4319587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2098" name="Picture 2" descr="Teamwork - Free networking icons">
            <a:extLst>
              <a:ext uri="{FF2B5EF4-FFF2-40B4-BE49-F238E27FC236}">
                <a16:creationId xmlns:a16="http://schemas.microsoft.com/office/drawing/2014/main" id="{52A3A0EA-7CA9-4530-A777-CC8E5040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779588"/>
            <a:ext cx="194468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3696F674-E4C8-4123-89F9-0B1AF2E56043}"/>
              </a:ext>
            </a:extLst>
          </p:cNvPr>
          <p:cNvSpPr txBox="1"/>
          <p:nvPr/>
        </p:nvSpPr>
        <p:spPr>
          <a:xfrm>
            <a:off x="312738" y="58738"/>
            <a:ext cx="8621712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46083" name="TextBox 40">
            <a:extLst>
              <a:ext uri="{FF2B5EF4-FFF2-40B4-BE49-F238E27FC236}">
                <a16:creationId xmlns:a16="http://schemas.microsoft.com/office/drawing/2014/main" id="{717A229D-2FB4-458B-BF97-3F3E4AB9D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987425"/>
            <a:ext cx="7848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1" rIns="68584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https://link.springer.com.remotexs.ntu.edu.sg/content/pdf/10.1007/s10257-019-00438-3.pdf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https://blog.minitab.com/en/adventures-in-statistics-2/how-to-identify-the-most-important-predictor-variables-in-regression-models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https://machinelearningmastery.com/calculate-feature-importance-with-python/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https://towardsdatascience.com/categorical-encoding-using-label-encoding-and-one-hot-encoder-911ef77fb5bd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http://sentistrength.wlv.ac.uk/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https://online.stat.psu.edu/stat504/lesson/6/6.1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https://scikit-learn.org/stable/modules/generated/sklearn.preprocessing.OneHotEncoder.html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https://plotly.com/python/mapbox-density-heatmaps/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https://www.analyticsvidhya.com/blog/2018/08/k-nearest-neighbor-introduction-regression-python/</a:t>
            </a:r>
          </a:p>
        </p:txBody>
      </p:sp>
    </p:spTree>
  </p:cSld>
  <p:clrMapOvr>
    <a:masterClrMapping/>
  </p:clrMapOvr>
  <p:transition advTm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20">
            <a:extLst>
              <a:ext uri="{FF2B5EF4-FFF2-40B4-BE49-F238E27FC236}">
                <a16:creationId xmlns:a16="http://schemas.microsoft.com/office/drawing/2014/main" id="{57BD7C35-13A5-4A08-813D-89F2683C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14" b="70506"/>
          <a:stretch>
            <a:fillRect/>
          </a:stretch>
        </p:blipFill>
        <p:spPr bwMode="auto">
          <a:xfrm>
            <a:off x="2268538" y="2932113"/>
            <a:ext cx="6875462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Box 21">
            <a:extLst>
              <a:ext uri="{FF2B5EF4-FFF2-40B4-BE49-F238E27FC236}">
                <a16:creationId xmlns:a16="http://schemas.microsoft.com/office/drawing/2014/main" id="{C18209F8-7A99-4657-8CC1-9AF7A7FA4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987425"/>
            <a:ext cx="622617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5" rIns="68571" bIns="3428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 for your watching!</a:t>
            </a:r>
            <a:endParaRPr lang="zh-CN" altLang="en-US" sz="4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475F1-6615-46BD-B247-63D812D861E7}"/>
              </a:ext>
            </a:extLst>
          </p:cNvPr>
          <p:cNvSpPr txBox="1"/>
          <p:nvPr/>
        </p:nvSpPr>
        <p:spPr>
          <a:xfrm>
            <a:off x="822325" y="1812925"/>
            <a:ext cx="55086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Review Scores Prediction </a:t>
            </a:r>
            <a:r>
              <a:rPr lang="it-IT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 Olist E-commerce Platform in Brazil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5D739E-0A5D-4FEC-BB04-25504425D143}"/>
              </a:ext>
            </a:extLst>
          </p:cNvPr>
          <p:cNvSpPr txBox="1"/>
          <p:nvPr/>
        </p:nvSpPr>
        <p:spPr>
          <a:xfrm>
            <a:off x="947738" y="3148013"/>
            <a:ext cx="262187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Mini-project by FS6 Group 10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Luo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Yihang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U2022279G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Wang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Qianteng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U2022039K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Yushan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U2022049H</a:t>
            </a:r>
          </a:p>
        </p:txBody>
      </p:sp>
    </p:spTree>
  </p:cSld>
  <p:clrMapOvr>
    <a:masterClrMapping/>
  </p:clrMapOvr>
  <p:transition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7C00139C-F1F2-4122-B53B-8846D7CCB5E2}"/>
              </a:ext>
            </a:extLst>
          </p:cNvPr>
          <p:cNvSpPr/>
          <p:nvPr/>
        </p:nvSpPr>
        <p:spPr>
          <a:xfrm>
            <a:off x="539750" y="987425"/>
            <a:ext cx="7848600" cy="3384550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3" name="组合 10">
            <a:extLst>
              <a:ext uri="{FF2B5EF4-FFF2-40B4-BE49-F238E27FC236}">
                <a16:creationId xmlns:a16="http://schemas.microsoft.com/office/drawing/2014/main" id="{7B83F74E-2610-4594-BB46-80E9FB3BD9B8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693738"/>
            <a:ext cx="3335338" cy="971550"/>
            <a:chOff x="947324" y="607654"/>
            <a:chExt cx="3889119" cy="971030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BCE763E7-3050-4439-AE78-07E60F9B06E4}"/>
                </a:ext>
              </a:extLst>
            </p:cNvPr>
            <p:cNvSpPr/>
            <p:nvPr/>
          </p:nvSpPr>
          <p:spPr>
            <a:xfrm>
              <a:off x="947324" y="607654"/>
              <a:ext cx="3889119" cy="55691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49" name="TextBox 12">
              <a:extLst>
                <a:ext uri="{FF2B5EF4-FFF2-40B4-BE49-F238E27FC236}">
                  <a16:creationId xmlns:a16="http://schemas.microsoft.com/office/drawing/2014/main" id="{17068749-7406-414C-86D9-7848E788A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638" y="624690"/>
              <a:ext cx="3816805" cy="953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1" tIns="45679" rIns="91361" bIns="4567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Problem Statement</a:t>
              </a:r>
              <a:endParaRPr lang="zh-CN" altLang="en-US"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0244" name="Picture 8" descr="OList - Crunchbase Company Profile &amp; Funding">
            <a:extLst>
              <a:ext uri="{FF2B5EF4-FFF2-40B4-BE49-F238E27FC236}">
                <a16:creationId xmlns:a16="http://schemas.microsoft.com/office/drawing/2014/main" id="{11DF15BE-5B4A-49BC-A4D7-24FF4D9D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81" b="26619"/>
          <a:stretch>
            <a:fillRect/>
          </a:stretch>
        </p:blipFill>
        <p:spPr bwMode="auto">
          <a:xfrm>
            <a:off x="755650" y="3244850"/>
            <a:ext cx="18002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010ADF4-ACB7-4542-A5FE-34EBF314F0FE}"/>
              </a:ext>
            </a:extLst>
          </p:cNvPr>
          <p:cNvSpPr txBox="1"/>
          <p:nvPr/>
        </p:nvSpPr>
        <p:spPr>
          <a:xfrm>
            <a:off x="755650" y="1533525"/>
            <a:ext cx="76327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SG" sz="2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 customers concern most when shopping online?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46" name="文本框 2">
            <a:extLst>
              <a:ext uri="{FF2B5EF4-FFF2-40B4-BE49-F238E27FC236}">
                <a16:creationId xmlns:a16="http://schemas.microsoft.com/office/drawing/2014/main" id="{C1A1CD0C-15FE-4133-ACAA-F5B5B7F3A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2152650"/>
            <a:ext cx="6862762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SG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SG" b="1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review scores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SG" dirty="0">
                <a:latin typeface="Calibri" panose="020F0502020204030204" pitchFamily="34" charset="0"/>
                <a:cs typeface="Calibri" panose="020F0502020204030204" pitchFamily="34" charset="0"/>
              </a:rPr>
              <a:t>To find the </a:t>
            </a:r>
            <a:r>
              <a:rPr lang="en-US" altLang="zh-SG" b="1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important factors</a:t>
            </a:r>
            <a:r>
              <a:rPr lang="en-US" altLang="zh-SG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SG" dirty="0">
                <a:latin typeface="Calibri" panose="020F0502020204030204" pitchFamily="34" charset="0"/>
                <a:cs typeface="Calibri" panose="020F0502020204030204" pitchFamily="34" charset="0"/>
              </a:rPr>
              <a:t>affecting review scores </a:t>
            </a:r>
          </a:p>
        </p:txBody>
      </p:sp>
      <p:sp>
        <p:nvSpPr>
          <p:cNvPr id="10247" name="文本框 3">
            <a:extLst>
              <a:ext uri="{FF2B5EF4-FFF2-40B4-BE49-F238E27FC236}">
                <a16:creationId xmlns:a16="http://schemas.microsoft.com/office/drawing/2014/main" id="{984FBEDD-CB77-4A69-A90E-CCF346A8C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317875"/>
            <a:ext cx="3887788" cy="646113"/>
          </a:xfrm>
          <a:prstGeom prst="rect">
            <a:avLst/>
          </a:prstGeom>
          <a:solidFill>
            <a:srgbClr val="67AF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SG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Aim: T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SG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improve consumer satisfaction and to recognize marketing trends!</a:t>
            </a:r>
            <a:endParaRPr lang="zh-SG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23">
            <a:extLst>
              <a:ext uri="{FF2B5EF4-FFF2-40B4-BE49-F238E27FC236}">
                <a16:creationId xmlns:a16="http://schemas.microsoft.com/office/drawing/2014/main" id="{8EF87424-E4ED-4C87-B5DF-33A510B0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3" b="66241"/>
          <a:stretch>
            <a:fillRect/>
          </a:stretch>
        </p:blipFill>
        <p:spPr bwMode="auto">
          <a:xfrm>
            <a:off x="0" y="2613025"/>
            <a:ext cx="495776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圆角矩形 24">
            <a:extLst>
              <a:ext uri="{FF2B5EF4-FFF2-40B4-BE49-F238E27FC236}">
                <a16:creationId xmlns:a16="http://schemas.microsoft.com/office/drawing/2014/main" id="{03A84507-B1AD-4DE4-8315-47B6AC25E9D0}"/>
              </a:ext>
            </a:extLst>
          </p:cNvPr>
          <p:cNvSpPr/>
          <p:nvPr/>
        </p:nvSpPr>
        <p:spPr>
          <a:xfrm>
            <a:off x="3471863" y="1314450"/>
            <a:ext cx="492125" cy="503238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7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292" name="组合 25">
            <a:extLst>
              <a:ext uri="{FF2B5EF4-FFF2-40B4-BE49-F238E27FC236}">
                <a16:creationId xmlns:a16="http://schemas.microsoft.com/office/drawing/2014/main" id="{7B8B58E9-FFC3-4863-B68A-BB7FC3EA17BF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314450"/>
            <a:ext cx="4660900" cy="498475"/>
            <a:chOff x="6271871" y="1573726"/>
            <a:chExt cx="5872340" cy="506663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171F5BDF-6C2B-4B99-82F4-EFCC9EF6C8D5}"/>
                </a:ext>
              </a:extLst>
            </p:cNvPr>
            <p:cNvSpPr/>
            <p:nvPr/>
          </p:nvSpPr>
          <p:spPr>
            <a:xfrm>
              <a:off x="6315874" y="1573726"/>
              <a:ext cx="5646328" cy="50666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A3611B-1753-450B-82FA-C0061A0CED3A}"/>
                </a:ext>
              </a:extLst>
            </p:cNvPr>
            <p:cNvSpPr/>
            <p:nvPr/>
          </p:nvSpPr>
          <p:spPr>
            <a:xfrm>
              <a:off x="6271871" y="1620520"/>
              <a:ext cx="5872340" cy="437279"/>
            </a:xfrm>
            <a:prstGeom prst="rect">
              <a:avLst/>
            </a:prstGeom>
          </p:spPr>
          <p:txBody>
            <a:bodyPr lIns="121960" tIns="60980" rIns="121960" bIns="6098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S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Exploratory data analysis on relevant variables</a:t>
              </a:r>
              <a:endParaRPr lang="zh-CN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33F59735-B825-470B-8381-4A619F039A11}"/>
              </a:ext>
            </a:extLst>
          </p:cNvPr>
          <p:cNvSpPr/>
          <p:nvPr/>
        </p:nvSpPr>
        <p:spPr>
          <a:xfrm>
            <a:off x="3471863" y="2012950"/>
            <a:ext cx="492125" cy="50482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70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294" name="组合 29">
            <a:extLst>
              <a:ext uri="{FF2B5EF4-FFF2-40B4-BE49-F238E27FC236}">
                <a16:creationId xmlns:a16="http://schemas.microsoft.com/office/drawing/2014/main" id="{668FFA8B-5310-439B-9858-F5494831844F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2012950"/>
            <a:ext cx="4483100" cy="504825"/>
            <a:chOff x="6315199" y="2410178"/>
            <a:chExt cx="4143835" cy="511504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23153FB2-9D65-4981-9D34-129C9595054B}"/>
                </a:ext>
              </a:extLst>
            </p:cNvPr>
            <p:cNvSpPr/>
            <p:nvPr/>
          </p:nvSpPr>
          <p:spPr>
            <a:xfrm>
              <a:off x="6315199" y="2410178"/>
              <a:ext cx="4143835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C6C26A-2E19-4B76-8A02-6CBEA4F36B97}"/>
                </a:ext>
              </a:extLst>
            </p:cNvPr>
            <p:cNvSpPr/>
            <p:nvPr/>
          </p:nvSpPr>
          <p:spPr>
            <a:xfrm>
              <a:off x="6530902" y="2440740"/>
              <a:ext cx="3565694" cy="405343"/>
            </a:xfrm>
            <a:prstGeom prst="rect">
              <a:avLst/>
            </a:prstGeom>
          </p:spPr>
          <p:txBody>
            <a:bodyPr lIns="121960" tIns="60980" rIns="121960" bIns="6098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SG" dirty="0">
                  <a:solidFill>
                    <a:schemeClr val="bg1"/>
                  </a:solidFill>
                  <a:latin typeface="Calibri" panose="020F0502020204030204" pitchFamily="34" charset="0"/>
                </a:rPr>
                <a:t>Three models to predict review scores</a:t>
              </a:r>
              <a:endParaRPr lang="zh-CN" altLang="zh-CN" sz="2000" b="1" kern="10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33E59357-2845-4D95-97F1-9F58D4B9D52B}"/>
              </a:ext>
            </a:extLst>
          </p:cNvPr>
          <p:cNvSpPr/>
          <p:nvPr/>
        </p:nvSpPr>
        <p:spPr>
          <a:xfrm>
            <a:off x="3471863" y="2701925"/>
            <a:ext cx="492125" cy="50482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70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296" name="组合 36">
            <a:extLst>
              <a:ext uri="{FF2B5EF4-FFF2-40B4-BE49-F238E27FC236}">
                <a16:creationId xmlns:a16="http://schemas.microsoft.com/office/drawing/2014/main" id="{B6E21155-4D30-4406-AF40-9DCD0ED17A1A}"/>
              </a:ext>
            </a:extLst>
          </p:cNvPr>
          <p:cNvGrpSpPr>
            <a:grpSpLocks/>
          </p:cNvGrpSpPr>
          <p:nvPr/>
        </p:nvGrpSpPr>
        <p:grpSpPr bwMode="auto">
          <a:xfrm>
            <a:off x="4121150" y="2701925"/>
            <a:ext cx="4483100" cy="503238"/>
            <a:chOff x="6339096" y="3296031"/>
            <a:chExt cx="5647656" cy="511504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CD39F68D-5C77-406F-8276-3614E00E9345}"/>
                </a:ext>
              </a:extLst>
            </p:cNvPr>
            <p:cNvSpPr/>
            <p:nvPr/>
          </p:nvSpPr>
          <p:spPr>
            <a:xfrm>
              <a:off x="6339096" y="3296031"/>
              <a:ext cx="564765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03F0398-F3C4-4D15-BB1E-78D367B899EF}"/>
                </a:ext>
              </a:extLst>
            </p:cNvPr>
            <p:cNvSpPr/>
            <p:nvPr/>
          </p:nvSpPr>
          <p:spPr>
            <a:xfrm>
              <a:off x="6565083" y="3355734"/>
              <a:ext cx="5285677" cy="408234"/>
            </a:xfrm>
            <a:prstGeom prst="rect">
              <a:avLst/>
            </a:prstGeom>
          </p:spPr>
          <p:txBody>
            <a:bodyPr lIns="121960" tIns="60980" rIns="121960" bIns="6098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SG" dirty="0">
                  <a:solidFill>
                    <a:schemeClr val="bg1"/>
                  </a:solidFill>
                  <a:latin typeface="Calibri" panose="020F0502020204030204" pitchFamily="34" charset="0"/>
                </a:rPr>
                <a:t>Compare the performance of the models</a:t>
              </a:r>
              <a:endParaRPr lang="zh-CN" altLang="zh-CN" sz="2000" b="1" kern="10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8B558458-2B69-4531-A221-7279F408A6E2}"/>
              </a:ext>
            </a:extLst>
          </p:cNvPr>
          <p:cNvSpPr/>
          <p:nvPr/>
        </p:nvSpPr>
        <p:spPr>
          <a:xfrm>
            <a:off x="3471863" y="3405188"/>
            <a:ext cx="492125" cy="50323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70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298" name="组合 40">
            <a:extLst>
              <a:ext uri="{FF2B5EF4-FFF2-40B4-BE49-F238E27FC236}">
                <a16:creationId xmlns:a16="http://schemas.microsoft.com/office/drawing/2014/main" id="{CAD7494D-DAE3-41E3-B0AB-5A816FCE8552}"/>
              </a:ext>
            </a:extLst>
          </p:cNvPr>
          <p:cNvGrpSpPr>
            <a:grpSpLocks/>
          </p:cNvGrpSpPr>
          <p:nvPr/>
        </p:nvGrpSpPr>
        <p:grpSpPr bwMode="auto">
          <a:xfrm>
            <a:off x="4121150" y="3405188"/>
            <a:ext cx="4518025" cy="503237"/>
            <a:chOff x="6339096" y="4180903"/>
            <a:chExt cx="5692069" cy="511504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1BF57C4C-10ED-4355-8765-78E09BEDB272}"/>
                </a:ext>
              </a:extLst>
            </p:cNvPr>
            <p:cNvSpPr/>
            <p:nvPr/>
          </p:nvSpPr>
          <p:spPr>
            <a:xfrm>
              <a:off x="6339096" y="4180903"/>
              <a:ext cx="5624068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5A6233D-C2C1-4214-9444-09E951FD8AA0}"/>
                </a:ext>
              </a:extLst>
            </p:cNvPr>
            <p:cNvSpPr/>
            <p:nvPr/>
          </p:nvSpPr>
          <p:spPr>
            <a:xfrm>
              <a:off x="7239107" y="4232538"/>
              <a:ext cx="4792058" cy="408235"/>
            </a:xfrm>
            <a:prstGeom prst="rect">
              <a:avLst/>
            </a:prstGeom>
          </p:spPr>
          <p:txBody>
            <a:bodyPr lIns="121960" tIns="60980" rIns="121960" bIns="6098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SG" dirty="0">
                  <a:solidFill>
                    <a:schemeClr val="bg1"/>
                  </a:solidFill>
                  <a:latin typeface="Calibri" panose="020F0502020204030204" pitchFamily="34" charset="0"/>
                </a:rPr>
                <a:t>Find the feature importance</a:t>
              </a:r>
              <a:endParaRPr lang="zh-CN" altLang="zh-CN" sz="2000" b="1" kern="10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2299" name="TextBox 67">
            <a:extLst>
              <a:ext uri="{FF2B5EF4-FFF2-40B4-BE49-F238E27FC236}">
                <a16:creationId xmlns:a16="http://schemas.microsoft.com/office/drawing/2014/main" id="{4FFCC490-46AE-4CC2-A7DA-2A4B613E8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171575"/>
            <a:ext cx="2251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1" tIns="45679" rIns="91361" bIns="4567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zh-CN" altLang="en-US" sz="2400" b="1" i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3">
            <a:extLst>
              <a:ext uri="{FF2B5EF4-FFF2-40B4-BE49-F238E27FC236}">
                <a16:creationId xmlns:a16="http://schemas.microsoft.com/office/drawing/2014/main" id="{85B130F0-2A2D-4D27-9CD0-091768B8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735138"/>
            <a:ext cx="3787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9DF6EDD-4A13-46CD-A58F-F42B292396D2}"/>
              </a:ext>
            </a:extLst>
          </p:cNvPr>
          <p:cNvSpPr txBox="1"/>
          <p:nvPr/>
        </p:nvSpPr>
        <p:spPr>
          <a:xfrm>
            <a:off x="361950" y="0"/>
            <a:ext cx="2697163" cy="50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Preparation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4340" name="组合 16">
            <a:extLst>
              <a:ext uri="{FF2B5EF4-FFF2-40B4-BE49-F238E27FC236}">
                <a16:creationId xmlns:a16="http://schemas.microsoft.com/office/drawing/2014/main" id="{7DA8F12C-A8C0-402A-8C09-C16FCE839C00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641350"/>
            <a:ext cx="2592387" cy="554038"/>
            <a:chOff x="6452297" y="1575137"/>
            <a:chExt cx="3744415" cy="563139"/>
          </a:xfrm>
        </p:grpSpPr>
        <p:sp>
          <p:nvSpPr>
            <p:cNvPr id="21" name="圆角矩形 26">
              <a:extLst>
                <a:ext uri="{FF2B5EF4-FFF2-40B4-BE49-F238E27FC236}">
                  <a16:creationId xmlns:a16="http://schemas.microsoft.com/office/drawing/2014/main" id="{3BC3A2A2-D69B-422C-902E-8BFFAE9FD8C4}"/>
                </a:ext>
              </a:extLst>
            </p:cNvPr>
            <p:cNvSpPr/>
            <p:nvPr/>
          </p:nvSpPr>
          <p:spPr>
            <a:xfrm>
              <a:off x="6452297" y="1592887"/>
              <a:ext cx="3744415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31D66C-0D15-42E7-8F23-42F04ACCAEF7}"/>
                </a:ext>
              </a:extLst>
            </p:cNvPr>
            <p:cNvSpPr/>
            <p:nvPr/>
          </p:nvSpPr>
          <p:spPr>
            <a:xfrm>
              <a:off x="6562359" y="1575137"/>
              <a:ext cx="3524290" cy="563139"/>
            </a:xfrm>
            <a:prstGeom prst="rect">
              <a:avLst/>
            </a:prstGeom>
          </p:spPr>
          <p:txBody>
            <a:bodyPr lIns="121960" tIns="60980" rIns="121960" bIns="6098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kern="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Overview</a:t>
              </a:r>
              <a:endParaRPr lang="zh-CN" altLang="zh-CN" sz="2800" b="1" kern="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341" name="文本框 1">
            <a:extLst>
              <a:ext uri="{FF2B5EF4-FFF2-40B4-BE49-F238E27FC236}">
                <a16:creationId xmlns:a16="http://schemas.microsoft.com/office/drawing/2014/main" id="{0DDDA7B0-06A5-4AD5-BED5-87E0CE08B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330325"/>
            <a:ext cx="554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SG" sz="180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sz="1800">
                <a:latin typeface="Calibri" panose="020F0502020204030204" pitchFamily="34" charset="0"/>
                <a:cs typeface="Calibri" panose="020F0502020204030204" pitchFamily="34" charset="0"/>
              </a:rPr>
              <a:t>ource1</a:t>
            </a:r>
            <a:r>
              <a:rPr lang="en-US" altLang="zh-SG" sz="18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SG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Brazilian E-Commerce Public Dataset</a:t>
            </a:r>
            <a:endParaRPr lang="zh-SG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文本框 4">
            <a:extLst>
              <a:ext uri="{FF2B5EF4-FFF2-40B4-BE49-F238E27FC236}">
                <a16:creationId xmlns:a16="http://schemas.microsoft.com/office/drawing/2014/main" id="{174AF764-37BA-4342-AD59-7C520326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171700"/>
            <a:ext cx="3563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SG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</a:t>
            </a:r>
            <a:r>
              <a:rPr lang="en-US" altLang="zh-SG" sz="1600" b="1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</a:t>
            </a:r>
            <a:r>
              <a:rPr lang="en-US" altLang="zh-SG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thousand e-commerce orders, including information about </a:t>
            </a:r>
            <a:r>
              <a:rPr lang="en-US" altLang="zh-SG" sz="1600" b="1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geolocation, product, review, seller, etc</a:t>
            </a:r>
            <a:r>
              <a:rPr lang="en-US" altLang="zh-SG" sz="1600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SG" altLang="en-US" sz="16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6B515AE-9B44-4966-BEF6-0CB2AA7255FD}"/>
              </a:ext>
            </a:extLst>
          </p:cNvPr>
          <p:cNvCxnSpPr>
            <a:cxnSpLocks/>
          </p:cNvCxnSpPr>
          <p:nvPr/>
        </p:nvCxnSpPr>
        <p:spPr>
          <a:xfrm>
            <a:off x="4510088" y="2587625"/>
            <a:ext cx="1008062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4344" name="图片 2">
            <a:extLst>
              <a:ext uri="{FF2B5EF4-FFF2-40B4-BE49-F238E27FC236}">
                <a16:creationId xmlns:a16="http://schemas.microsoft.com/office/drawing/2014/main" id="{7E05A5B9-D65B-4CAA-9D02-2E7D5C124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54425"/>
            <a:ext cx="532765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DF2393A-A0C5-4AC8-BF2C-FD501823057C}"/>
              </a:ext>
            </a:extLst>
          </p:cNvPr>
          <p:cNvSpPr txBox="1"/>
          <p:nvPr/>
        </p:nvSpPr>
        <p:spPr>
          <a:xfrm>
            <a:off x="312738" y="58738"/>
            <a:ext cx="2387600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Preparation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6387" name="组合 16">
            <a:extLst>
              <a:ext uri="{FF2B5EF4-FFF2-40B4-BE49-F238E27FC236}">
                <a16:creationId xmlns:a16="http://schemas.microsoft.com/office/drawing/2014/main" id="{0331122A-8E30-486D-B209-876AF230E947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633413"/>
            <a:ext cx="4327525" cy="554037"/>
            <a:chOff x="6452297" y="1567068"/>
            <a:chExt cx="3744415" cy="563140"/>
          </a:xfrm>
        </p:grpSpPr>
        <p:sp>
          <p:nvSpPr>
            <p:cNvPr id="21" name="圆角矩形 26">
              <a:extLst>
                <a:ext uri="{FF2B5EF4-FFF2-40B4-BE49-F238E27FC236}">
                  <a16:creationId xmlns:a16="http://schemas.microsoft.com/office/drawing/2014/main" id="{D41100D9-6BB0-44EB-B19B-8AD7BAE24E9D}"/>
                </a:ext>
              </a:extLst>
            </p:cNvPr>
            <p:cNvSpPr/>
            <p:nvPr/>
          </p:nvSpPr>
          <p:spPr>
            <a:xfrm>
              <a:off x="6452297" y="1592885"/>
              <a:ext cx="3744415" cy="51150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268F79-1677-444D-B0B5-21D3DA69DE72}"/>
                </a:ext>
              </a:extLst>
            </p:cNvPr>
            <p:cNvSpPr/>
            <p:nvPr/>
          </p:nvSpPr>
          <p:spPr>
            <a:xfrm>
              <a:off x="6692675" y="1567068"/>
              <a:ext cx="3504037" cy="563140"/>
            </a:xfrm>
            <a:prstGeom prst="rect">
              <a:avLst/>
            </a:prstGeom>
          </p:spPr>
          <p:txBody>
            <a:bodyPr lIns="121960" tIns="60980" rIns="121960" bIns="6098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kern="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Cleaning &amp; Merging</a:t>
              </a:r>
              <a:endParaRPr lang="zh-CN" altLang="zh-CN" sz="2800" b="1" kern="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388" name="文本框 1">
            <a:extLst>
              <a:ext uri="{FF2B5EF4-FFF2-40B4-BE49-F238E27FC236}">
                <a16:creationId xmlns:a16="http://schemas.microsoft.com/office/drawing/2014/main" id="{ED7E1E50-483C-44B2-8F40-2D4C888F2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330325"/>
            <a:ext cx="554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SG" sz="180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sz="1800">
                <a:latin typeface="Calibri" panose="020F0502020204030204" pitchFamily="34" charset="0"/>
                <a:cs typeface="Calibri" panose="020F0502020204030204" pitchFamily="34" charset="0"/>
              </a:rPr>
              <a:t>ource1</a:t>
            </a:r>
            <a:r>
              <a:rPr lang="en-US" altLang="zh-SG" sz="18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SG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Brazilian E-Commerce Public Dataset</a:t>
            </a:r>
            <a:endParaRPr lang="zh-SG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389" name="Picture 2" descr="Data Schema">
            <a:extLst>
              <a:ext uri="{FF2B5EF4-FFF2-40B4-BE49-F238E27FC236}">
                <a16:creationId xmlns:a16="http://schemas.microsoft.com/office/drawing/2014/main" id="{B17EADB9-DA47-4C4C-972B-372533A6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973263"/>
            <a:ext cx="4694238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A804DF6-8273-43F0-9043-763E4E022173}"/>
              </a:ext>
            </a:extLst>
          </p:cNvPr>
          <p:cNvSpPr txBox="1"/>
          <p:nvPr/>
        </p:nvSpPr>
        <p:spPr>
          <a:xfrm>
            <a:off x="5591175" y="1419225"/>
            <a:ext cx="3240088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SG" b="1" dirty="0">
                <a:latin typeface="Calibri" panose="020F0502020204030204" pitchFamily="34" charset="0"/>
                <a:cs typeface="Calibri" panose="020F0502020204030204" pitchFamily="34" charset="0"/>
              </a:rPr>
              <a:t>Extracted variables: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scores (response)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Freight value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Delivery 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Estimated delivery 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description length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photos quantity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sentiment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S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category</a:t>
            </a:r>
            <a:endParaRPr lang="zh-SG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155573BD-E8AB-4440-8EBD-E0562A34C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578350"/>
            <a:ext cx="432117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indent="0">
              <a:defRPr/>
            </a:pPr>
            <a:r>
              <a:rPr lang="en-US" altLang="zh-SG" dirty="0">
                <a:latin typeface="Calibri" panose="020F0502020204030204" pitchFamily="34" charset="0"/>
                <a:cs typeface="Calibri" panose="020F0502020204030204" pitchFamily="34" charset="0"/>
              </a:rPr>
              <a:t>We took the </a:t>
            </a:r>
            <a:r>
              <a:rPr lang="en-US" altLang="zh-SG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en-US" altLang="zh-SG" dirty="0">
                <a:latin typeface="Calibri" panose="020F0502020204030204" pitchFamily="34" charset="0"/>
                <a:cs typeface="Calibri" panose="020F0502020204030204" pitchFamily="34" charset="0"/>
              </a:rPr>
              <a:t> of each variable</a:t>
            </a:r>
            <a:endParaRPr lang="zh-SG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2">
            <a:extLst>
              <a:ext uri="{FF2B5EF4-FFF2-40B4-BE49-F238E27FC236}">
                <a16:creationId xmlns:a16="http://schemas.microsoft.com/office/drawing/2014/main" id="{55E70064-D9BB-475E-B42A-B6C1C2DCB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492250"/>
            <a:ext cx="6538912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9">
            <a:extLst>
              <a:ext uri="{FF2B5EF4-FFF2-40B4-BE49-F238E27FC236}">
                <a16:creationId xmlns:a16="http://schemas.microsoft.com/office/drawing/2014/main" id="{0E5C5531-1646-4DDB-AD76-FB5795B8B812}"/>
              </a:ext>
            </a:extLst>
          </p:cNvPr>
          <p:cNvSpPr txBox="1"/>
          <p:nvPr/>
        </p:nvSpPr>
        <p:spPr>
          <a:xfrm>
            <a:off x="312738" y="58738"/>
            <a:ext cx="8435975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Exploratory Data Analysis -- </a:t>
            </a:r>
            <a:r>
              <a:rPr lang="en-US" altLang="zh-SG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Brazilian E-Commerce Public Dataset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436" name="文本框 4">
            <a:extLst>
              <a:ext uri="{FF2B5EF4-FFF2-40B4-BE49-F238E27FC236}">
                <a16:creationId xmlns:a16="http://schemas.microsoft.com/office/drawing/2014/main" id="{82DF01DF-5EA2-4918-8F68-0F82D221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15988"/>
            <a:ext cx="2376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SG" sz="2000" b="1">
                <a:latin typeface="Calibri" panose="020F0502020204030204" pitchFamily="34" charset="0"/>
                <a:cs typeface="Calibri" panose="020F0502020204030204" pitchFamily="34" charset="0"/>
              </a:rPr>
              <a:t>Sales – in time series</a:t>
            </a:r>
            <a:endParaRPr lang="zh-SG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37" name="文本框 5">
            <a:extLst>
              <a:ext uri="{FF2B5EF4-FFF2-40B4-BE49-F238E27FC236}">
                <a16:creationId xmlns:a16="http://schemas.microsoft.com/office/drawing/2014/main" id="{28C43DD3-0ECD-45A3-BEAA-1D601137B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708150"/>
            <a:ext cx="22987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SG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Calculated by the sum of orders of each products</a:t>
            </a:r>
          </a:p>
        </p:txBody>
      </p:sp>
    </p:spTree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B4F44A66-D75F-4F7B-AA08-1C99A25C1870}"/>
              </a:ext>
            </a:extLst>
          </p:cNvPr>
          <p:cNvSpPr txBox="1"/>
          <p:nvPr/>
        </p:nvSpPr>
        <p:spPr>
          <a:xfrm>
            <a:off x="312738" y="58738"/>
            <a:ext cx="8004175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Exploratory Data Analysis --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</a:t>
            </a:r>
            <a:r>
              <a:rPr lang="en-US" altLang="zh-SG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istogram of Numerical Data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9459" name="图片 3">
            <a:extLst>
              <a:ext uri="{FF2B5EF4-FFF2-40B4-BE49-F238E27FC236}">
                <a16:creationId xmlns:a16="http://schemas.microsoft.com/office/drawing/2014/main" id="{E3038400-1FA0-4192-93EE-62EC1912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563688"/>
            <a:ext cx="529272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文本框 4">
            <a:extLst>
              <a:ext uri="{FF2B5EF4-FFF2-40B4-BE49-F238E27FC236}">
                <a16:creationId xmlns:a16="http://schemas.microsoft.com/office/drawing/2014/main" id="{D2F426FC-C45E-4E2B-8F30-C9EEAF5ED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36625"/>
            <a:ext cx="2951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SG" sz="2000" b="1">
                <a:latin typeface="Calibri" panose="020F0502020204030204" pitchFamily="34" charset="0"/>
                <a:cs typeface="Calibri" panose="020F0502020204030204" pitchFamily="34" charset="0"/>
              </a:rPr>
              <a:t>Review score (response)</a:t>
            </a:r>
            <a:endParaRPr lang="zh-SG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461" name="图片 6">
            <a:extLst>
              <a:ext uri="{FF2B5EF4-FFF2-40B4-BE49-F238E27FC236}">
                <a16:creationId xmlns:a16="http://schemas.microsoft.com/office/drawing/2014/main" id="{69E3D824-9820-45A8-B234-96B05C0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500313"/>
            <a:ext cx="302101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文本框 7">
            <a:extLst>
              <a:ext uri="{FF2B5EF4-FFF2-40B4-BE49-F238E27FC236}">
                <a16:creationId xmlns:a16="http://schemas.microsoft.com/office/drawing/2014/main" id="{6A6E5236-11CB-4B50-81A3-884A5CB31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924050"/>
            <a:ext cx="321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SG" sz="1800">
                <a:latin typeface="Calibri" panose="020F0502020204030204" pitchFamily="34" charset="0"/>
                <a:cs typeface="Calibri" panose="020F0502020204030204" pitchFamily="34" charset="0"/>
              </a:rPr>
              <a:t>Proportion of each review score</a:t>
            </a:r>
            <a:endParaRPr lang="zh-SG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A73A0BA-2CF4-4782-86B4-761366122F74}"/>
              </a:ext>
            </a:extLst>
          </p:cNvPr>
          <p:cNvSpPr txBox="1"/>
          <p:nvPr/>
        </p:nvSpPr>
        <p:spPr>
          <a:xfrm>
            <a:off x="312738" y="58738"/>
            <a:ext cx="8004175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Exploratory Data Analysis –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</a:t>
            </a:r>
            <a:r>
              <a:rPr lang="en-US" altLang="zh-SG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istogram of Numerical Data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0483" name="图片 3">
            <a:extLst>
              <a:ext uri="{FF2B5EF4-FFF2-40B4-BE49-F238E27FC236}">
                <a16:creationId xmlns:a16="http://schemas.microsoft.com/office/drawing/2014/main" id="{1DE398D7-40E2-48DC-99AC-5469B2CC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735013"/>
            <a:ext cx="5256212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文本框 4">
            <a:extLst>
              <a:ext uri="{FF2B5EF4-FFF2-40B4-BE49-F238E27FC236}">
                <a16:creationId xmlns:a16="http://schemas.microsoft.com/office/drawing/2014/main" id="{19E1FFCC-B3FD-4678-AE4A-E71AEECE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1452563"/>
            <a:ext cx="208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SG" sz="1800" b="1">
                <a:latin typeface="Calibri" panose="020F0502020204030204" pitchFamily="34" charset="0"/>
                <a:cs typeface="Calibri" panose="020F0502020204030204" pitchFamily="34" charset="0"/>
              </a:rPr>
              <a:t>Average price</a:t>
            </a:r>
            <a:endParaRPr lang="zh-SG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85" name="图片 22">
            <a:extLst>
              <a:ext uri="{FF2B5EF4-FFF2-40B4-BE49-F238E27FC236}">
                <a16:creationId xmlns:a16="http://schemas.microsoft.com/office/drawing/2014/main" id="{A22D24A9-4D86-4213-879C-81FEEB1B6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944813"/>
            <a:ext cx="5256213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文本框 23">
            <a:extLst>
              <a:ext uri="{FF2B5EF4-FFF2-40B4-BE49-F238E27FC236}">
                <a16:creationId xmlns:a16="http://schemas.microsoft.com/office/drawing/2014/main" id="{EFBC764A-00E3-452E-AD8F-66131E421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62375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SG" sz="1800" b="1">
                <a:latin typeface="Calibri" panose="020F0502020204030204" pitchFamily="34" charset="0"/>
                <a:cs typeface="Calibri" panose="020F0502020204030204" pitchFamily="34" charset="0"/>
              </a:rPr>
              <a:t>Average freight value</a:t>
            </a:r>
            <a:endParaRPr lang="zh-SG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89A604EE-D528-4CB2-A794-261F1D213C2A}"/>
              </a:ext>
            </a:extLst>
          </p:cNvPr>
          <p:cNvSpPr/>
          <p:nvPr/>
        </p:nvSpPr>
        <p:spPr bwMode="auto">
          <a:xfrm>
            <a:off x="539750" y="1530350"/>
            <a:ext cx="171450" cy="21590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5CD9777D-834D-4AA7-8A90-8EA4BED887F9}"/>
              </a:ext>
            </a:extLst>
          </p:cNvPr>
          <p:cNvSpPr/>
          <p:nvPr/>
        </p:nvSpPr>
        <p:spPr bwMode="auto">
          <a:xfrm>
            <a:off x="338138" y="3838575"/>
            <a:ext cx="171450" cy="21590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0"/>
</p:sld>
</file>

<file path=ppt/theme/theme1.xml><?xml version="1.0" encoding="utf-8"?>
<a:theme xmlns:a="http://schemas.openxmlformats.org/drawingml/2006/main" name="Office 主题​​">
  <a:themeElements>
    <a:clrScheme name="自定义 167">
      <a:dk1>
        <a:srgbClr val="000000"/>
      </a:dk1>
      <a:lt1>
        <a:srgbClr val="FFFFFF"/>
      </a:lt1>
      <a:dk2>
        <a:srgbClr val="67B0E3"/>
      </a:dk2>
      <a:lt2>
        <a:srgbClr val="A0A0A0"/>
      </a:lt2>
      <a:accent1>
        <a:srgbClr val="B5B5B5"/>
      </a:accent1>
      <a:accent2>
        <a:srgbClr val="B5B5B5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</TotalTime>
  <Pages>0</Pages>
  <Words>1114</Words>
  <Characters>0</Characters>
  <Application>Microsoft Office PowerPoint</Application>
  <PresentationFormat>全屏显示(16:9)</PresentationFormat>
  <Lines>0</Lines>
  <Paragraphs>231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微软雅黑</vt:lpstr>
      <vt:lpstr>Arial</vt:lpstr>
      <vt:lpstr>Calibri</vt:lpstr>
      <vt:lpstr>宋体</vt:lpstr>
      <vt:lpstr>Inter</vt:lpstr>
      <vt:lpstr>Calibri Light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 </cp:lastModifiedBy>
  <cp:revision>236</cp:revision>
  <dcterms:created xsi:type="dcterms:W3CDTF">2014-12-16T06:14:24Z</dcterms:created>
  <dcterms:modified xsi:type="dcterms:W3CDTF">2021-04-23T04:13:12Z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