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6"/>
  </p:notesMasterIdLst>
  <p:sldIdLst>
    <p:sldId id="412" r:id="rId2"/>
    <p:sldId id="415" r:id="rId3"/>
    <p:sldId id="419" r:id="rId4"/>
    <p:sldId id="423" r:id="rId5"/>
    <p:sldId id="424" r:id="rId6"/>
    <p:sldId id="426" r:id="rId7"/>
    <p:sldId id="420" r:id="rId8"/>
    <p:sldId id="392" r:id="rId9"/>
    <p:sldId id="429" r:id="rId10"/>
    <p:sldId id="430" r:id="rId11"/>
    <p:sldId id="431" r:id="rId12"/>
    <p:sldId id="432" r:id="rId13"/>
    <p:sldId id="421" r:id="rId14"/>
    <p:sldId id="428" r:id="rId15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8EF"/>
    <a:srgbClr val="F4EDD1"/>
    <a:srgbClr val="BCC2C4"/>
    <a:srgbClr val="D7DBDC"/>
    <a:srgbClr val="37474F"/>
    <a:srgbClr val="0A7A04"/>
    <a:srgbClr val="074D03"/>
    <a:srgbClr val="0A8604"/>
    <a:srgbClr val="57C55A"/>
    <a:srgbClr val="0C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 autoAdjust="0"/>
    <p:restoredTop sz="95719" autoAdjust="0"/>
  </p:normalViewPr>
  <p:slideViewPr>
    <p:cSldViewPr snapToGrid="0">
      <p:cViewPr varScale="1">
        <p:scale>
          <a:sx n="82" d="100"/>
          <a:sy n="82" d="100"/>
        </p:scale>
        <p:origin x="653" y="4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8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22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8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2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4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4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9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8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1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3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7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9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75772" y="305217"/>
            <a:ext cx="635644" cy="635644"/>
            <a:chOff x="4241219" y="1574800"/>
            <a:chExt cx="3594100" cy="3594100"/>
          </a:xfrm>
        </p:grpSpPr>
        <p:sp>
          <p:nvSpPr>
            <p:cNvPr id="11" name="椭圆 10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7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7767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5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点击收入标题文字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7" r:id="rId8"/>
    <p:sldLayoutId id="2147483759" r:id="rId9"/>
    <p:sldLayoutId id="2147483758" r:id="rId10"/>
    <p:sldLayoutId id="2147483748" r:id="rId11"/>
    <p:sldLayoutId id="2147483749" r:id="rId12"/>
    <p:sldLayoutId id="2147483750" r:id="rId13"/>
    <p:sldLayoutId id="214748375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3305493" y="638497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/>
          <p:cNvSpPr txBox="1"/>
          <p:nvPr/>
        </p:nvSpPr>
        <p:spPr>
          <a:xfrm rot="16200000">
            <a:off x="4182264" y="1248388"/>
            <a:ext cx="3877985" cy="4038312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Final project: Netflix popular movies dataset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3862549" y="3043697"/>
            <a:ext cx="0" cy="8368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CAADA27-DCC9-91BD-6C85-1BF69442D18F}"/>
              </a:ext>
            </a:extLst>
          </p:cNvPr>
          <p:cNvSpPr txBox="1"/>
          <p:nvPr/>
        </p:nvSpPr>
        <p:spPr>
          <a:xfrm>
            <a:off x="8886507" y="5321968"/>
            <a:ext cx="258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Shangkun</a:t>
            </a:r>
            <a:r>
              <a:rPr lang="en-US" altLang="zh-CN" dirty="0"/>
              <a:t> Dai and </a:t>
            </a:r>
            <a:r>
              <a:rPr lang="en-US" altLang="zh-CN" dirty="0" err="1"/>
              <a:t>Peizhen</a:t>
            </a:r>
            <a:r>
              <a:rPr lang="en-US" altLang="zh-CN" dirty="0"/>
              <a:t>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3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57" name="Rectangle 36"/>
          <p:cNvSpPr/>
          <p:nvPr/>
        </p:nvSpPr>
        <p:spPr bwMode="auto">
          <a:xfrm>
            <a:off x="316439" y="1372877"/>
            <a:ext cx="163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itchFamily="34" charset="0"/>
                <a:cs typeface="Open Sans" pitchFamily="34" charset="0"/>
              </a:rPr>
              <a:t>Question 3: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Rectangle 37"/>
          <p:cNvSpPr/>
          <p:nvPr/>
        </p:nvSpPr>
        <p:spPr bwMode="auto">
          <a:xfrm>
            <a:off x="877569" y="2094625"/>
            <a:ext cx="4963731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What is the distribution of the certification?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1F5846-611D-90FA-97EF-F65C8414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25" y="910213"/>
            <a:ext cx="10739278" cy="57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57" name="Rectangle 36"/>
          <p:cNvSpPr/>
          <p:nvPr/>
        </p:nvSpPr>
        <p:spPr bwMode="auto">
          <a:xfrm>
            <a:off x="316439" y="1372877"/>
            <a:ext cx="163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itchFamily="34" charset="0"/>
                <a:cs typeface="Open Sans" pitchFamily="34" charset="0"/>
              </a:rPr>
              <a:t>Question 4: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Rectangle 37"/>
          <p:cNvSpPr/>
          <p:nvPr/>
        </p:nvSpPr>
        <p:spPr bwMode="auto">
          <a:xfrm>
            <a:off x="877569" y="2094625"/>
            <a:ext cx="7006798" cy="79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Can we use some visualized ways to show the rating(we can easily see the average and the difference value)?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7CAEB6-DE46-556F-4C22-B8890FEA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57" y="2020435"/>
            <a:ext cx="8946885" cy="47996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1A12A3-C0BC-B53A-1BF4-723AE7B47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557" y="816626"/>
            <a:ext cx="8946885" cy="47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E6DDD-70C9-7B5E-476B-4DDDFD0E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2" y="899080"/>
            <a:ext cx="10980764" cy="58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837462" y="1623721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59382" y="3434012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Summary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18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8025196" y="1145612"/>
            <a:ext cx="3105404" cy="3105404"/>
            <a:chOff x="4241219" y="1574800"/>
            <a:chExt cx="3594100" cy="3594100"/>
          </a:xfrm>
        </p:grpSpPr>
        <p:sp>
          <p:nvSpPr>
            <p:cNvPr id="72" name="椭圆 7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49" y="3210869"/>
            <a:ext cx="2530553" cy="2530553"/>
            <a:chOff x="4241219" y="1574800"/>
            <a:chExt cx="3594100" cy="3594100"/>
          </a:xfrm>
        </p:grpSpPr>
        <p:sp>
          <p:nvSpPr>
            <p:cNvPr id="42" name="椭圆 41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69323" y="2936095"/>
            <a:ext cx="1452080" cy="1452080"/>
            <a:chOff x="4241219" y="1574800"/>
            <a:chExt cx="3594100" cy="3594100"/>
          </a:xfrm>
        </p:grpSpPr>
        <p:sp>
          <p:nvSpPr>
            <p:cNvPr id="27" name="椭圆 2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175416" y="3778722"/>
            <a:ext cx="1866392" cy="1866392"/>
            <a:chOff x="4241219" y="1574800"/>
            <a:chExt cx="3594100" cy="3594100"/>
          </a:xfrm>
        </p:grpSpPr>
        <p:sp>
          <p:nvSpPr>
            <p:cNvPr id="57" name="椭圆 5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 rot="17927963">
            <a:off x="3299667" y="617682"/>
            <a:ext cx="5581014" cy="5581006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02100" y="11303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343900" y="4699000"/>
            <a:ext cx="330200" cy="330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10569599" y="2270517"/>
            <a:ext cx="1708011" cy="1708011"/>
            <a:chOff x="4241219" y="1574800"/>
            <a:chExt cx="3594100" cy="3594100"/>
          </a:xfrm>
        </p:grpSpPr>
        <p:sp>
          <p:nvSpPr>
            <p:cNvPr id="87" name="椭圆 86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64"/>
          <p:cNvSpPr>
            <a:spLocks noChangeArrowheads="1"/>
          </p:cNvSpPr>
          <p:nvPr/>
        </p:nvSpPr>
        <p:spPr bwMode="auto">
          <a:xfrm rot="16200000">
            <a:off x="5672181" y="1202886"/>
            <a:ext cx="1046440" cy="416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 lIns="91440" tIns="45720" rIns="91440" bIns="4572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THANKS FOR WATCHING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4470582" y="3103111"/>
            <a:ext cx="0" cy="8368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54" presetID="2" presetClass="entr" presetSubtype="1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6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7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54" presetID="2" presetClass="entr" presetSubtype="1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0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409699" y="1996634"/>
            <a:ext cx="1527284" cy="1527280"/>
            <a:chOff x="959689" y="2270186"/>
            <a:chExt cx="2203333" cy="2203328"/>
          </a:xfrm>
        </p:grpSpPr>
        <p:sp>
          <p:nvSpPr>
            <p:cNvPr id="31" name="椭圆 30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09524" y="2607496"/>
            <a:ext cx="1527284" cy="1527280"/>
            <a:chOff x="959689" y="2270186"/>
            <a:chExt cx="2203333" cy="2203328"/>
          </a:xfrm>
        </p:grpSpPr>
        <p:sp>
          <p:nvSpPr>
            <p:cNvPr id="29" name="椭圆 28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123764" y="1996633"/>
            <a:ext cx="1527284" cy="1527280"/>
            <a:chOff x="959689" y="2270186"/>
            <a:chExt cx="2203333" cy="2203328"/>
          </a:xfrm>
        </p:grpSpPr>
        <p:sp>
          <p:nvSpPr>
            <p:cNvPr id="36" name="椭圆 35"/>
            <p:cNvSpPr/>
            <p:nvPr/>
          </p:nvSpPr>
          <p:spPr>
            <a:xfrm>
              <a:off x="959689" y="2270186"/>
              <a:ext cx="2203333" cy="2203328"/>
            </a:xfrm>
            <a:prstGeom prst="ellipse">
              <a:avLst/>
            </a:prstGeom>
            <a:solidFill>
              <a:srgbClr val="FBF8EF"/>
            </a:solidFill>
            <a:ln w="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46941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49041" y="2459539"/>
              <a:ext cx="1824627" cy="1824622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3861238" y="-44444"/>
            <a:ext cx="4179676" cy="2108083"/>
          </a:xfrm>
          <a:custGeom>
            <a:avLst/>
            <a:gdLst>
              <a:gd name="connsiteX0" fmla="*/ 922 w 4179676"/>
              <a:gd name="connsiteY0" fmla="*/ 0 h 2108083"/>
              <a:gd name="connsiteX1" fmla="*/ 4178755 w 4179676"/>
              <a:gd name="connsiteY1" fmla="*/ 0 h 2108083"/>
              <a:gd name="connsiteX2" fmla="*/ 4179676 w 4179676"/>
              <a:gd name="connsiteY2" fmla="*/ 18249 h 2108083"/>
              <a:gd name="connsiteX3" fmla="*/ 2089838 w 4179676"/>
              <a:gd name="connsiteY3" fmla="*/ 2108083 h 2108083"/>
              <a:gd name="connsiteX4" fmla="*/ 0 w 4179676"/>
              <a:gd name="connsiteY4" fmla="*/ 18249 h 210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9676" h="2108083">
                <a:moveTo>
                  <a:pt x="922" y="0"/>
                </a:moveTo>
                <a:lnTo>
                  <a:pt x="4178755" y="0"/>
                </a:lnTo>
                <a:lnTo>
                  <a:pt x="4179676" y="18249"/>
                </a:lnTo>
                <a:cubicBezTo>
                  <a:pt x="4179676" y="1172432"/>
                  <a:pt x="3244024" y="2108083"/>
                  <a:pt x="2089838" y="2108083"/>
                </a:cubicBezTo>
                <a:cubicBezTo>
                  <a:pt x="935652" y="2108083"/>
                  <a:pt x="0" y="1172432"/>
                  <a:pt x="0" y="18249"/>
                </a:cubicBezTo>
                <a:close/>
              </a:path>
            </a:pathLst>
          </a:custGeom>
          <a:solidFill>
            <a:srgbClr val="FBF8EF"/>
          </a:solidFill>
          <a:ln w="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98052" y="501765"/>
            <a:ext cx="2906048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CONCENTS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0" name="TextBox 64"/>
          <p:cNvSpPr>
            <a:spLocks noChangeArrowheads="1"/>
          </p:cNvSpPr>
          <p:nvPr/>
        </p:nvSpPr>
        <p:spPr bwMode="auto">
          <a:xfrm>
            <a:off x="803288" y="3611556"/>
            <a:ext cx="270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Introduction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8598997" y="3738767"/>
            <a:ext cx="270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Summary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3" name="TextBox 64"/>
          <p:cNvSpPr>
            <a:spLocks noChangeArrowheads="1"/>
          </p:cNvSpPr>
          <p:nvPr/>
        </p:nvSpPr>
        <p:spPr bwMode="auto">
          <a:xfrm>
            <a:off x="4722945" y="4205550"/>
            <a:ext cx="27004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6" name="TextBox 64"/>
          <p:cNvSpPr>
            <a:spLocks noChangeArrowheads="1"/>
          </p:cNvSpPr>
          <p:nvPr/>
        </p:nvSpPr>
        <p:spPr bwMode="auto">
          <a:xfrm>
            <a:off x="1710114" y="2258180"/>
            <a:ext cx="9628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7" name="TextBox 64"/>
          <p:cNvSpPr>
            <a:spLocks noChangeArrowheads="1"/>
          </p:cNvSpPr>
          <p:nvPr/>
        </p:nvSpPr>
        <p:spPr bwMode="auto">
          <a:xfrm>
            <a:off x="5403975" y="2893534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  <p:sp>
        <p:nvSpPr>
          <p:cNvPr id="58" name="TextBox 64"/>
          <p:cNvSpPr>
            <a:spLocks noChangeArrowheads="1"/>
          </p:cNvSpPr>
          <p:nvPr/>
        </p:nvSpPr>
        <p:spPr bwMode="auto">
          <a:xfrm>
            <a:off x="9263803" y="2270488"/>
            <a:ext cx="125599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  <a:sym typeface="+mn-lt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5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775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/>
          <p:bldP spid="50" grpId="0"/>
          <p:bldP spid="52" grpId="0"/>
          <p:bldP spid="53" grpId="0"/>
          <p:bldP spid="56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775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48" grpId="0"/>
          <p:bldP spid="50" grpId="0"/>
          <p:bldP spid="52" grpId="0"/>
          <p:bldP spid="53" grpId="0"/>
          <p:bldP spid="56" grpId="0"/>
          <p:bldP spid="57" grpId="0"/>
          <p:bldP spid="5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9966" y="1387172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ONE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55912" y="314993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6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/>
          <p:cNvSpPr/>
          <p:nvPr/>
        </p:nvSpPr>
        <p:spPr>
          <a:xfrm>
            <a:off x="232288" y="391886"/>
            <a:ext cx="3598606" cy="6102220"/>
          </a:xfrm>
          <a:prstGeom prst="roundRect">
            <a:avLst>
              <a:gd name="adj" fmla="val 524"/>
            </a:avLst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0" dir="8340000" sx="102000" sy="102000" algn="ctr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Rectangle: Rounded Corners 6"/>
          <p:cNvSpPr/>
          <p:nvPr/>
        </p:nvSpPr>
        <p:spPr>
          <a:xfrm>
            <a:off x="288941" y="1327868"/>
            <a:ext cx="288000" cy="36000"/>
          </a:xfrm>
          <a:prstGeom prst="roundRect">
            <a:avLst>
              <a:gd name="adj" fmla="val 1232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gradFill>
                <a:gsLst>
                  <a:gs pos="2000">
                    <a:srgbClr val="00C7F6"/>
                  </a:gs>
                  <a:gs pos="100000">
                    <a:srgbClr val="21C0D7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515236" y="1729814"/>
            <a:ext cx="3020344" cy="1242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fr-FR" dirty="0">
                <a:latin typeface="Calibri Light" panose="020F0302020204030204"/>
                <a:cs typeface="Calibri"/>
              </a:rPr>
              <a:t>About the movies in Netflix.</a:t>
            </a:r>
            <a:endParaRPr lang="id-ID" dirty="0">
              <a:latin typeface="Calibri Light" panose="020F0302020204030204"/>
              <a:cs typeface="Calibri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603670" y="929511"/>
            <a:ext cx="316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3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About our dataset</a:t>
            </a:r>
            <a:endParaRPr lang="id-ID" sz="3600" spc="-300" dirty="0">
              <a:solidFill>
                <a:prstClr val="black">
                  <a:lumMod val="65000"/>
                  <a:lumOff val="35000"/>
                </a:prstClr>
              </a:solidFill>
              <a:latin typeface="HelveticaNeue medium" panose="000004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3" name="Group 1"/>
          <p:cNvGrpSpPr/>
          <p:nvPr/>
        </p:nvGrpSpPr>
        <p:grpSpPr>
          <a:xfrm>
            <a:off x="4871588" y="4939509"/>
            <a:ext cx="1003801" cy="463563"/>
            <a:chOff x="4871588" y="4939509"/>
            <a:chExt cx="1003801" cy="463563"/>
          </a:xfrm>
        </p:grpSpPr>
        <p:sp>
          <p:nvSpPr>
            <p:cNvPr id="14" name="Rectangle 18"/>
            <p:cNvSpPr/>
            <p:nvPr/>
          </p:nvSpPr>
          <p:spPr>
            <a:xfrm>
              <a:off x="4871588" y="4939509"/>
              <a:ext cx="1003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/>
                </a:rPr>
                <a:t>Nicholas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5034294" y="5172240"/>
              <a:ext cx="6783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/>
                </a:rPr>
                <a:t>Designer</a:t>
              </a:r>
              <a:endParaRPr lang="id-ID" sz="9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7434562" y="4939509"/>
            <a:ext cx="742511" cy="478952"/>
            <a:chOff x="7434562" y="4939509"/>
            <a:chExt cx="742511" cy="478952"/>
          </a:xfrm>
        </p:grpSpPr>
        <p:sp>
          <p:nvSpPr>
            <p:cNvPr id="17" name="Rectangle 23"/>
            <p:cNvSpPr/>
            <p:nvPr/>
          </p:nvSpPr>
          <p:spPr>
            <a:xfrm>
              <a:off x="7434562" y="4939509"/>
              <a:ext cx="7425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/>
                </a:rPr>
                <a:t>Julian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450592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grpSp>
        <p:nvGrpSpPr>
          <p:cNvPr id="19" name="Group 26"/>
          <p:cNvGrpSpPr/>
          <p:nvPr/>
        </p:nvGrpSpPr>
        <p:grpSpPr>
          <a:xfrm>
            <a:off x="9675787" y="4939509"/>
            <a:ext cx="1048685" cy="478952"/>
            <a:chOff x="7281474" y="4939509"/>
            <a:chExt cx="1048685" cy="478952"/>
          </a:xfrm>
        </p:grpSpPr>
        <p:sp>
          <p:nvSpPr>
            <p:cNvPr id="20" name="Rectangle 27"/>
            <p:cNvSpPr/>
            <p:nvPr/>
          </p:nvSpPr>
          <p:spPr>
            <a:xfrm>
              <a:off x="7281474" y="4939509"/>
              <a:ext cx="10486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/>
                </a:rPr>
                <a:t>Cameron</a:t>
              </a:r>
              <a:endParaRPr lang="id-ID" sz="16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7450590" y="5172240"/>
              <a:ext cx="7104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solidFill>
                    <a:prstClr val="white"/>
                  </a:solidFill>
                  <a:latin typeface="HelveticaNeue medium" panose="00000400000000000000" pitchFamily="2" charset="0"/>
                  <a:cs typeface="Calibri"/>
                </a:rPr>
                <a:t>Designer</a:t>
              </a:r>
              <a:endParaRPr lang="id-ID" sz="1000" dirty="0">
                <a:solidFill>
                  <a:prstClr val="white"/>
                </a:solidFill>
                <a:latin typeface="HelveticaNeue medium" panose="00000400000000000000" pitchFamily="2" charset="0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315BB5DF-1D7C-E0A9-BA49-0D9037037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33" y="929511"/>
            <a:ext cx="7998365" cy="4998978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E76290B-D979-E31B-E624-12A0C0C97E28}"/>
              </a:ext>
            </a:extLst>
          </p:cNvPr>
          <p:cNvSpPr txBox="1">
            <a:spLocks/>
          </p:cNvSpPr>
          <p:nvPr/>
        </p:nvSpPr>
        <p:spPr>
          <a:xfrm>
            <a:off x="515236" y="3126237"/>
            <a:ext cx="3020344" cy="2950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fr-FR" dirty="0">
                <a:latin typeface="Calibri Light" panose="020F0302020204030204"/>
                <a:cs typeface="Calibri"/>
              </a:rPr>
              <a:t>We can find title, year, certificate, duration, genre, rating, description, stars and votes in our dataset</a:t>
            </a:r>
            <a:r>
              <a:rPr lang="en-US" dirty="0">
                <a:latin typeface="Calibri Light" panose="020F0302020204030204"/>
                <a:cs typeface="Calibri"/>
              </a:rPr>
              <a:t>.</a:t>
            </a:r>
            <a:endParaRPr lang="id-ID" dirty="0">
              <a:latin typeface="Calibri Light" panose="020F0302020204030204"/>
              <a:cs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429AE0-517D-65B7-32FD-4F743C18F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33" y="943506"/>
            <a:ext cx="7998365" cy="49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>
            <a:grpSpLocks/>
          </p:cNvGrpSpPr>
          <p:nvPr/>
        </p:nvGrpSpPr>
        <p:grpSpPr bwMode="auto">
          <a:xfrm>
            <a:off x="9662369" y="709331"/>
            <a:ext cx="1824037" cy="1825625"/>
            <a:chOff x="0" y="0"/>
            <a:chExt cx="1368152" cy="1368152"/>
          </a:xfrm>
        </p:grpSpPr>
        <p:sp>
          <p:nvSpPr>
            <p:cNvPr id="40" name="椭圆 8"/>
            <p:cNvSpPr>
              <a:spLocks noChangeArrowheads="1"/>
            </p:cNvSpPr>
            <p:nvPr/>
          </p:nvSpPr>
          <p:spPr bwMode="auto">
            <a:xfrm>
              <a:off x="0" y="0"/>
              <a:ext cx="1368152" cy="1368152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41" name="椭圆 11"/>
            <p:cNvSpPr>
              <a:spLocks noChangeArrowheads="1"/>
            </p:cNvSpPr>
            <p:nvPr/>
          </p:nvSpPr>
          <p:spPr bwMode="auto">
            <a:xfrm>
              <a:off x="144016" y="144016"/>
              <a:ext cx="1080120" cy="1080120"/>
            </a:xfrm>
            <a:prstGeom prst="ellipse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方正正黑简体"/>
                <a:cs typeface="+mn-ea"/>
                <a:sym typeface="+mn-lt"/>
              </a:endParaRPr>
            </a:p>
          </p:txBody>
        </p:sp>
      </p:grp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0148144" y="1277656"/>
            <a:ext cx="850900" cy="687387"/>
            <a:chOff x="0" y="0"/>
            <a:chExt cx="245393" cy="19848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90"/>
            <p:cNvSpPr>
              <a:spLocks noEditPoints="1" noChangeArrowheads="1"/>
            </p:cNvSpPr>
            <p:nvPr/>
          </p:nvSpPr>
          <p:spPr bwMode="auto">
            <a:xfrm>
              <a:off x="0" y="128109"/>
              <a:ext cx="245393" cy="70371"/>
            </a:xfrm>
            <a:custGeom>
              <a:avLst/>
              <a:gdLst>
                <a:gd name="T0" fmla="*/ 219769656 w 273"/>
                <a:gd name="T1" fmla="*/ 52369386 h 79"/>
                <a:gd name="T2" fmla="*/ 219769656 w 273"/>
                <a:gd name="T3" fmla="*/ 52369386 h 79"/>
                <a:gd name="T4" fmla="*/ 214922021 w 273"/>
                <a:gd name="T5" fmla="*/ 43640709 h 79"/>
                <a:gd name="T6" fmla="*/ 206033940 w 273"/>
                <a:gd name="T7" fmla="*/ 28565281 h 79"/>
                <a:gd name="T8" fmla="*/ 188258678 w 273"/>
                <a:gd name="T9" fmla="*/ 1587356 h 79"/>
                <a:gd name="T10" fmla="*/ 188258678 w 273"/>
                <a:gd name="T11" fmla="*/ 1587356 h 79"/>
                <a:gd name="T12" fmla="*/ 187450589 w 273"/>
                <a:gd name="T13" fmla="*/ 0 h 79"/>
                <a:gd name="T14" fmla="*/ 186642500 w 273"/>
                <a:gd name="T15" fmla="*/ 0 h 79"/>
                <a:gd name="T16" fmla="*/ 35551423 w 273"/>
                <a:gd name="T17" fmla="*/ 0 h 79"/>
                <a:gd name="T18" fmla="*/ 35551423 w 273"/>
                <a:gd name="T19" fmla="*/ 0 h 79"/>
                <a:gd name="T20" fmla="*/ 33127156 w 273"/>
                <a:gd name="T21" fmla="*/ 0 h 79"/>
                <a:gd name="T22" fmla="*/ 31510978 w 273"/>
                <a:gd name="T23" fmla="*/ 1587356 h 79"/>
                <a:gd name="T24" fmla="*/ 31510978 w 273"/>
                <a:gd name="T25" fmla="*/ 1587356 h 79"/>
                <a:gd name="T26" fmla="*/ 14543805 w 273"/>
                <a:gd name="T27" fmla="*/ 28565281 h 79"/>
                <a:gd name="T28" fmla="*/ 5655724 w 273"/>
                <a:gd name="T29" fmla="*/ 43640709 h 79"/>
                <a:gd name="T30" fmla="*/ 808089 w 273"/>
                <a:gd name="T31" fmla="*/ 52369386 h 79"/>
                <a:gd name="T32" fmla="*/ 808089 w 273"/>
                <a:gd name="T33" fmla="*/ 52369386 h 79"/>
                <a:gd name="T34" fmla="*/ 0 w 273"/>
                <a:gd name="T35" fmla="*/ 56336885 h 79"/>
                <a:gd name="T36" fmla="*/ 808089 w 273"/>
                <a:gd name="T37" fmla="*/ 58717028 h 79"/>
                <a:gd name="T38" fmla="*/ 808089 w 273"/>
                <a:gd name="T39" fmla="*/ 58717028 h 79"/>
                <a:gd name="T40" fmla="*/ 3232356 w 273"/>
                <a:gd name="T41" fmla="*/ 61097171 h 79"/>
                <a:gd name="T42" fmla="*/ 6463813 w 273"/>
                <a:gd name="T43" fmla="*/ 61890849 h 79"/>
                <a:gd name="T44" fmla="*/ 15351894 w 273"/>
                <a:gd name="T45" fmla="*/ 62684527 h 79"/>
                <a:gd name="T46" fmla="*/ 206033940 w 273"/>
                <a:gd name="T47" fmla="*/ 62684527 h 79"/>
                <a:gd name="T48" fmla="*/ 206033940 w 273"/>
                <a:gd name="T49" fmla="*/ 62684527 h 79"/>
                <a:gd name="T50" fmla="*/ 214922021 w 273"/>
                <a:gd name="T51" fmla="*/ 61890849 h 79"/>
                <a:gd name="T52" fmla="*/ 217345389 w 273"/>
                <a:gd name="T53" fmla="*/ 61097171 h 79"/>
                <a:gd name="T54" fmla="*/ 219769656 w 273"/>
                <a:gd name="T55" fmla="*/ 58717028 h 79"/>
                <a:gd name="T56" fmla="*/ 219769656 w 273"/>
                <a:gd name="T57" fmla="*/ 58717028 h 79"/>
                <a:gd name="T58" fmla="*/ 220577745 w 273"/>
                <a:gd name="T59" fmla="*/ 56336885 h 79"/>
                <a:gd name="T60" fmla="*/ 219769656 w 273"/>
                <a:gd name="T61" fmla="*/ 52369386 h 79"/>
                <a:gd name="T62" fmla="*/ 219769656 w 273"/>
                <a:gd name="T63" fmla="*/ 52369386 h 79"/>
                <a:gd name="T64" fmla="*/ 214922021 w 273"/>
                <a:gd name="T65" fmla="*/ 55543207 h 79"/>
                <a:gd name="T66" fmla="*/ 214922021 w 273"/>
                <a:gd name="T67" fmla="*/ 55543207 h 79"/>
                <a:gd name="T68" fmla="*/ 212497754 w 273"/>
                <a:gd name="T69" fmla="*/ 56336885 h 79"/>
                <a:gd name="T70" fmla="*/ 206033940 w 273"/>
                <a:gd name="T71" fmla="*/ 56336885 h 79"/>
                <a:gd name="T72" fmla="*/ 15351894 w 273"/>
                <a:gd name="T73" fmla="*/ 56336885 h 79"/>
                <a:gd name="T74" fmla="*/ 15351894 w 273"/>
                <a:gd name="T75" fmla="*/ 56336885 h 79"/>
                <a:gd name="T76" fmla="*/ 7271902 w 273"/>
                <a:gd name="T77" fmla="*/ 56336885 h 79"/>
                <a:gd name="T78" fmla="*/ 6463813 w 273"/>
                <a:gd name="T79" fmla="*/ 55543207 h 79"/>
                <a:gd name="T80" fmla="*/ 6463813 w 273"/>
                <a:gd name="T81" fmla="*/ 55543207 h 79"/>
                <a:gd name="T82" fmla="*/ 6463813 w 273"/>
                <a:gd name="T83" fmla="*/ 53956742 h 79"/>
                <a:gd name="T84" fmla="*/ 6463813 w 273"/>
                <a:gd name="T85" fmla="*/ 53956742 h 79"/>
                <a:gd name="T86" fmla="*/ 6463813 w 273"/>
                <a:gd name="T87" fmla="*/ 53956742 h 79"/>
                <a:gd name="T88" fmla="*/ 6463813 w 273"/>
                <a:gd name="T89" fmla="*/ 53956742 h 79"/>
                <a:gd name="T90" fmla="*/ 12119538 w 273"/>
                <a:gd name="T91" fmla="*/ 42054244 h 79"/>
                <a:gd name="T92" fmla="*/ 25047165 w 273"/>
                <a:gd name="T93" fmla="*/ 23010426 h 79"/>
                <a:gd name="T94" fmla="*/ 194722492 w 273"/>
                <a:gd name="T95" fmla="*/ 23010426 h 79"/>
                <a:gd name="T96" fmla="*/ 194722492 w 273"/>
                <a:gd name="T97" fmla="*/ 23010426 h 79"/>
                <a:gd name="T98" fmla="*/ 208458207 w 273"/>
                <a:gd name="T99" fmla="*/ 42054244 h 79"/>
                <a:gd name="T100" fmla="*/ 214113932 w 273"/>
                <a:gd name="T101" fmla="*/ 53956742 h 79"/>
                <a:gd name="T102" fmla="*/ 214113932 w 273"/>
                <a:gd name="T103" fmla="*/ 53956742 h 79"/>
                <a:gd name="T104" fmla="*/ 214113932 w 273"/>
                <a:gd name="T105" fmla="*/ 53956742 h 79"/>
                <a:gd name="T106" fmla="*/ 214113932 w 273"/>
                <a:gd name="T107" fmla="*/ 53956742 h 79"/>
                <a:gd name="T108" fmla="*/ 214922021 w 273"/>
                <a:gd name="T109" fmla="*/ 55543207 h 79"/>
                <a:gd name="T110" fmla="*/ 214922021 w 273"/>
                <a:gd name="T111" fmla="*/ 55543207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3"/>
                <a:gd name="T169" fmla="*/ 0 h 79"/>
                <a:gd name="T170" fmla="*/ 273 w 273"/>
                <a:gd name="T171" fmla="*/ 79 h 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3" h="79">
                  <a:moveTo>
                    <a:pt x="272" y="66"/>
                  </a:moveTo>
                  <a:lnTo>
                    <a:pt x="272" y="66"/>
                  </a:lnTo>
                  <a:lnTo>
                    <a:pt x="266" y="55"/>
                  </a:lnTo>
                  <a:lnTo>
                    <a:pt x="255" y="36"/>
                  </a:lnTo>
                  <a:lnTo>
                    <a:pt x="233" y="2"/>
                  </a:lnTo>
                  <a:lnTo>
                    <a:pt x="232" y="0"/>
                  </a:lnTo>
                  <a:lnTo>
                    <a:pt x="231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2"/>
                  </a:lnTo>
                  <a:lnTo>
                    <a:pt x="18" y="36"/>
                  </a:lnTo>
                  <a:lnTo>
                    <a:pt x="7" y="55"/>
                  </a:lnTo>
                  <a:lnTo>
                    <a:pt x="1" y="66"/>
                  </a:lnTo>
                  <a:lnTo>
                    <a:pt x="0" y="71"/>
                  </a:lnTo>
                  <a:lnTo>
                    <a:pt x="1" y="74"/>
                  </a:lnTo>
                  <a:lnTo>
                    <a:pt x="4" y="77"/>
                  </a:lnTo>
                  <a:lnTo>
                    <a:pt x="8" y="78"/>
                  </a:lnTo>
                  <a:lnTo>
                    <a:pt x="19" y="79"/>
                  </a:lnTo>
                  <a:lnTo>
                    <a:pt x="255" y="79"/>
                  </a:lnTo>
                  <a:lnTo>
                    <a:pt x="266" y="78"/>
                  </a:lnTo>
                  <a:lnTo>
                    <a:pt x="269" y="77"/>
                  </a:lnTo>
                  <a:lnTo>
                    <a:pt x="272" y="74"/>
                  </a:lnTo>
                  <a:lnTo>
                    <a:pt x="273" y="71"/>
                  </a:lnTo>
                  <a:lnTo>
                    <a:pt x="272" y="66"/>
                  </a:lnTo>
                  <a:close/>
                  <a:moveTo>
                    <a:pt x="266" y="70"/>
                  </a:moveTo>
                  <a:lnTo>
                    <a:pt x="266" y="70"/>
                  </a:lnTo>
                  <a:lnTo>
                    <a:pt x="263" y="71"/>
                  </a:lnTo>
                  <a:lnTo>
                    <a:pt x="255" y="71"/>
                  </a:lnTo>
                  <a:lnTo>
                    <a:pt x="19" y="71"/>
                  </a:lnTo>
                  <a:lnTo>
                    <a:pt x="9" y="71"/>
                  </a:lnTo>
                  <a:lnTo>
                    <a:pt x="8" y="70"/>
                  </a:lnTo>
                  <a:lnTo>
                    <a:pt x="8" y="68"/>
                  </a:lnTo>
                  <a:lnTo>
                    <a:pt x="15" y="53"/>
                  </a:lnTo>
                  <a:lnTo>
                    <a:pt x="31" y="29"/>
                  </a:lnTo>
                  <a:lnTo>
                    <a:pt x="241" y="29"/>
                  </a:lnTo>
                  <a:lnTo>
                    <a:pt x="258" y="53"/>
                  </a:lnTo>
                  <a:lnTo>
                    <a:pt x="265" y="68"/>
                  </a:lnTo>
                  <a:lnTo>
                    <a:pt x="266" y="70"/>
                  </a:ln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38" name="Freeform 91"/>
            <p:cNvSpPr>
              <a:spLocks noChangeArrowheads="1"/>
            </p:cNvSpPr>
            <p:nvPr/>
          </p:nvSpPr>
          <p:spPr bwMode="auto">
            <a:xfrm>
              <a:off x="110065" y="160587"/>
              <a:ext cx="27066" cy="18044"/>
            </a:xfrm>
            <a:custGeom>
              <a:avLst/>
              <a:gdLst>
                <a:gd name="T0" fmla="*/ 20746935 w 32"/>
                <a:gd name="T1" fmla="*/ 0 h 21"/>
                <a:gd name="T2" fmla="*/ 2145826 w 32"/>
                <a:gd name="T3" fmla="*/ 0 h 21"/>
                <a:gd name="T4" fmla="*/ 2145826 w 32"/>
                <a:gd name="T5" fmla="*/ 0 h 21"/>
                <a:gd name="T6" fmla="*/ 0 w 32"/>
                <a:gd name="T7" fmla="*/ 738086 h 21"/>
                <a:gd name="T8" fmla="*/ 0 w 32"/>
                <a:gd name="T9" fmla="*/ 2215116 h 21"/>
                <a:gd name="T10" fmla="*/ 0 w 32"/>
                <a:gd name="T11" fmla="*/ 14027921 h 21"/>
                <a:gd name="T12" fmla="*/ 0 w 32"/>
                <a:gd name="T13" fmla="*/ 14027921 h 21"/>
                <a:gd name="T14" fmla="*/ 0 w 32"/>
                <a:gd name="T15" fmla="*/ 15504092 h 21"/>
                <a:gd name="T16" fmla="*/ 2145826 w 32"/>
                <a:gd name="T17" fmla="*/ 15504092 h 21"/>
                <a:gd name="T18" fmla="*/ 20746935 w 32"/>
                <a:gd name="T19" fmla="*/ 15504092 h 21"/>
                <a:gd name="T20" fmla="*/ 20746935 w 32"/>
                <a:gd name="T21" fmla="*/ 15504092 h 21"/>
                <a:gd name="T22" fmla="*/ 22892761 w 32"/>
                <a:gd name="T23" fmla="*/ 15504092 h 21"/>
                <a:gd name="T24" fmla="*/ 22892761 w 32"/>
                <a:gd name="T25" fmla="*/ 14027921 h 21"/>
                <a:gd name="T26" fmla="*/ 22892761 w 32"/>
                <a:gd name="T27" fmla="*/ 2215116 h 21"/>
                <a:gd name="T28" fmla="*/ 22892761 w 32"/>
                <a:gd name="T29" fmla="*/ 2215116 h 21"/>
                <a:gd name="T30" fmla="*/ 22892761 w 32"/>
                <a:gd name="T31" fmla="*/ 738086 h 21"/>
                <a:gd name="T32" fmla="*/ 20746935 w 32"/>
                <a:gd name="T33" fmla="*/ 0 h 21"/>
                <a:gd name="T34" fmla="*/ 20746935 w 32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"/>
                <a:gd name="T55" fmla="*/ 0 h 21"/>
                <a:gd name="T56" fmla="*/ 32 w 32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" h="21">
                  <a:moveTo>
                    <a:pt x="29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29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方正正黑简体"/>
                <a:cs typeface="+mn-ea"/>
                <a:sym typeface="+mn-lt"/>
              </a:endParaRPr>
            </a:p>
          </p:txBody>
        </p:sp>
        <p:sp>
          <p:nvSpPr>
            <p:cNvPr id="39" name="Freeform 92"/>
            <p:cNvSpPr>
              <a:spLocks noEditPoints="1" noChangeArrowheads="1"/>
            </p:cNvSpPr>
            <p:nvPr/>
          </p:nvSpPr>
          <p:spPr bwMode="auto">
            <a:xfrm>
              <a:off x="37891" y="0"/>
              <a:ext cx="169610" cy="120893"/>
            </a:xfrm>
            <a:custGeom>
              <a:avLst/>
              <a:gdLst>
                <a:gd name="T0" fmla="*/ 141740116 w 189"/>
                <a:gd name="T1" fmla="*/ 110720587 h 132"/>
                <a:gd name="T2" fmla="*/ 152209270 w 189"/>
                <a:gd name="T3" fmla="*/ 110720587 h 132"/>
                <a:gd name="T4" fmla="*/ 152209270 w 189"/>
                <a:gd name="T5" fmla="*/ 98977480 h 132"/>
                <a:gd name="T6" fmla="*/ 152209270 w 189"/>
                <a:gd name="T7" fmla="*/ 98977480 h 132"/>
                <a:gd name="T8" fmla="*/ 152209270 w 189"/>
                <a:gd name="T9" fmla="*/ 10065258 h 132"/>
                <a:gd name="T10" fmla="*/ 152209270 w 189"/>
                <a:gd name="T11" fmla="*/ 10065258 h 132"/>
                <a:gd name="T12" fmla="*/ 152209270 w 189"/>
                <a:gd name="T13" fmla="*/ 6710477 h 132"/>
                <a:gd name="T14" fmla="*/ 149793450 w 189"/>
                <a:gd name="T15" fmla="*/ 1677848 h 132"/>
                <a:gd name="T16" fmla="*/ 144960911 w 189"/>
                <a:gd name="T17" fmla="*/ 0 h 132"/>
                <a:gd name="T18" fmla="*/ 141740116 w 189"/>
                <a:gd name="T19" fmla="*/ 0 h 132"/>
                <a:gd name="T20" fmla="*/ 9664180 w 189"/>
                <a:gd name="T21" fmla="*/ 0 h 132"/>
                <a:gd name="T22" fmla="*/ 9664180 w 189"/>
                <a:gd name="T23" fmla="*/ 0 h 132"/>
                <a:gd name="T24" fmla="*/ 6442488 w 189"/>
                <a:gd name="T25" fmla="*/ 0 h 132"/>
                <a:gd name="T26" fmla="*/ 2415821 w 189"/>
                <a:gd name="T27" fmla="*/ 1677848 h 132"/>
                <a:gd name="T28" fmla="*/ 0 w 189"/>
                <a:gd name="T29" fmla="*/ 6710477 h 132"/>
                <a:gd name="T30" fmla="*/ 0 w 189"/>
                <a:gd name="T31" fmla="*/ 10065258 h 132"/>
                <a:gd name="T32" fmla="*/ 0 w 189"/>
                <a:gd name="T33" fmla="*/ 98977480 h 132"/>
                <a:gd name="T34" fmla="*/ 0 w 189"/>
                <a:gd name="T35" fmla="*/ 98977480 h 132"/>
                <a:gd name="T36" fmla="*/ 0 w 189"/>
                <a:gd name="T37" fmla="*/ 98977480 h 132"/>
                <a:gd name="T38" fmla="*/ 0 w 189"/>
                <a:gd name="T39" fmla="*/ 110720587 h 132"/>
                <a:gd name="T40" fmla="*/ 9664180 w 189"/>
                <a:gd name="T41" fmla="*/ 110720587 h 132"/>
                <a:gd name="T42" fmla="*/ 141740116 w 189"/>
                <a:gd name="T43" fmla="*/ 110720587 h 132"/>
                <a:gd name="T44" fmla="*/ 8053334 w 189"/>
                <a:gd name="T45" fmla="*/ 6710477 h 132"/>
                <a:gd name="T46" fmla="*/ 144155936 w 189"/>
                <a:gd name="T47" fmla="*/ 6710477 h 132"/>
                <a:gd name="T48" fmla="*/ 144155936 w 189"/>
                <a:gd name="T49" fmla="*/ 98977480 h 132"/>
                <a:gd name="T50" fmla="*/ 8053334 w 189"/>
                <a:gd name="T51" fmla="*/ 98977480 h 132"/>
                <a:gd name="T52" fmla="*/ 8053334 w 189"/>
                <a:gd name="T53" fmla="*/ 6710477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9"/>
                <a:gd name="T82" fmla="*/ 0 h 132"/>
                <a:gd name="T83" fmla="*/ 189 w 189"/>
                <a:gd name="T84" fmla="*/ 132 h 1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9" h="132">
                  <a:moveTo>
                    <a:pt x="176" y="132"/>
                  </a:moveTo>
                  <a:lnTo>
                    <a:pt x="189" y="132"/>
                  </a:lnTo>
                  <a:lnTo>
                    <a:pt x="189" y="118"/>
                  </a:lnTo>
                  <a:lnTo>
                    <a:pt x="189" y="12"/>
                  </a:lnTo>
                  <a:lnTo>
                    <a:pt x="189" y="8"/>
                  </a:lnTo>
                  <a:lnTo>
                    <a:pt x="186" y="2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3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12" y="132"/>
                  </a:lnTo>
                  <a:lnTo>
                    <a:pt x="176" y="132"/>
                  </a:lnTo>
                  <a:close/>
                  <a:moveTo>
                    <a:pt x="10" y="8"/>
                  </a:moveTo>
                  <a:lnTo>
                    <a:pt x="179" y="8"/>
                  </a:lnTo>
                  <a:lnTo>
                    <a:pt x="179" y="118"/>
                  </a:lnTo>
                  <a:lnTo>
                    <a:pt x="10" y="11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方正正黑简体"/>
                <a:cs typeface="+mn-ea"/>
                <a:sym typeface="+mn-lt"/>
              </a:endParaRPr>
            </a:p>
          </p:txBody>
        </p:sp>
      </p:grpSp>
      <p:sp>
        <p:nvSpPr>
          <p:cNvPr id="79" name="Rectangle 37"/>
          <p:cNvSpPr/>
          <p:nvPr/>
        </p:nvSpPr>
        <p:spPr bwMode="auto">
          <a:xfrm>
            <a:off x="9155339" y="2727127"/>
            <a:ext cx="2836506" cy="359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s-E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We have 7912 unique values in our dataset. But since some values is null, the number of vaild values will be different in some chart.</a:t>
            </a:r>
            <a:endParaRPr lang="es-E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86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342ADE-483F-5C96-E64A-02F787642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2" y="1073020"/>
            <a:ext cx="8386136" cy="52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/>
          <p:bldP spid="8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/>
          <p:bldP spid="8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59396" y="1951101"/>
            <a:ext cx="2032000" cy="972163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658868" y="1950489"/>
            <a:ext cx="20320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7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58868" y="2923625"/>
            <a:ext cx="2032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7237" tIns="74507" rIns="74507" bIns="745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  <a:defRPr/>
            </a:pPr>
            <a:endParaRPr lang="zh-CN" altLang="zh-CN" sz="5867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36711" y="1488092"/>
            <a:ext cx="4094523" cy="558915"/>
            <a:chOff x="8046935" y="1016476"/>
            <a:chExt cx="1253717" cy="198798"/>
          </a:xfrm>
        </p:grpSpPr>
        <p:sp>
          <p:nvSpPr>
            <p:cNvPr id="35" name="TextBox 23"/>
            <p:cNvSpPr>
              <a:spLocks noChangeArrowheads="1"/>
            </p:cNvSpPr>
            <p:nvPr/>
          </p:nvSpPr>
          <p:spPr bwMode="auto">
            <a:xfrm>
              <a:off x="8062251" y="1016476"/>
              <a:ext cx="831053" cy="198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What we can do?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>
              <a:off x="8046935" y="1215274"/>
              <a:ext cx="1253717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6A42F190-704C-76D8-E30D-AB38C70E8020}"/>
              </a:ext>
            </a:extLst>
          </p:cNvPr>
          <p:cNvSpPr/>
          <p:nvPr/>
        </p:nvSpPr>
        <p:spPr bwMode="auto">
          <a:xfrm>
            <a:off x="136711" y="2994115"/>
            <a:ext cx="11912416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·</a:t>
            </a:r>
            <a:r>
              <a:rPr lang="es-E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Whether certificate will influence their votes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？</a:t>
            </a:r>
            <a:endParaRPr lang="es-E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77625743-27CD-CFFC-E121-8C0964D6FF1E}"/>
              </a:ext>
            </a:extLst>
          </p:cNvPr>
          <p:cNvSpPr/>
          <p:nvPr/>
        </p:nvSpPr>
        <p:spPr bwMode="auto">
          <a:xfrm>
            <a:off x="136710" y="3498173"/>
            <a:ext cx="11912416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·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How many movies produce in each certificate these year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？</a:t>
            </a:r>
            <a:endParaRPr lang="es-E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4" name="Rectangle 37">
            <a:extLst>
              <a:ext uri="{FF2B5EF4-FFF2-40B4-BE49-F238E27FC236}">
                <a16:creationId xmlns:a16="http://schemas.microsoft.com/office/drawing/2014/main" id="{34D8C505-CBC1-AE0D-B8DB-D1BC80976216}"/>
              </a:ext>
            </a:extLst>
          </p:cNvPr>
          <p:cNvSpPr/>
          <p:nvPr/>
        </p:nvSpPr>
        <p:spPr bwMode="auto">
          <a:xfrm>
            <a:off x="136711" y="4696998"/>
            <a:ext cx="11912416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·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What kind of movies make biggest votes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？</a:t>
            </a:r>
            <a:endParaRPr lang="es-E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466D950D-E136-9E7A-72CF-D9048064D996}"/>
              </a:ext>
            </a:extLst>
          </p:cNvPr>
          <p:cNvSpPr/>
          <p:nvPr/>
        </p:nvSpPr>
        <p:spPr bwMode="auto">
          <a:xfrm>
            <a:off x="139792" y="5222377"/>
            <a:ext cx="11912416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·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In order to get more votes, how long should the movie be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？</a:t>
            </a:r>
            <a:endParaRPr lang="es-E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7CB2625D-0934-449D-8F25-F7B1FEACF36B}"/>
              </a:ext>
            </a:extLst>
          </p:cNvPr>
          <p:cNvSpPr/>
          <p:nvPr/>
        </p:nvSpPr>
        <p:spPr bwMode="auto">
          <a:xfrm>
            <a:off x="136710" y="2437057"/>
            <a:ext cx="11912417" cy="54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·</a:t>
            </a:r>
            <a:r>
              <a:rPr lang="es-E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Gill Sans" charset="0"/>
              </a:rPr>
              <a:t>What kind of movies audience like best?</a:t>
            </a:r>
          </a:p>
        </p:txBody>
      </p:sp>
    </p:spTree>
    <p:extLst>
      <p:ext uri="{BB962C8B-B14F-4D97-AF65-F5344CB8AC3E}">
        <p14:creationId xmlns:p14="http://schemas.microsoft.com/office/powerpoint/2010/main" val="17525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2" grpId="0"/>
          <p:bldP spid="3" grpId="0"/>
          <p:bldP spid="4" grpId="0"/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2" grpId="0"/>
          <p:bldP spid="3" grpId="0"/>
          <p:bldP spid="4" grpId="0"/>
          <p:bldP spid="5" grpId="0"/>
          <p:bldP spid="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995594" y="38971"/>
            <a:ext cx="7787534" cy="7787534"/>
            <a:chOff x="4241219" y="1574800"/>
            <a:chExt cx="3594100" cy="3594100"/>
          </a:xfrm>
        </p:grpSpPr>
        <p:sp>
          <p:nvSpPr>
            <p:cNvPr id="3" name="椭圆 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584242" y="2917825"/>
              <a:ext cx="908054" cy="90805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5072" y="3152932"/>
            <a:ext cx="1048158" cy="1048158"/>
            <a:chOff x="4241219" y="1574800"/>
            <a:chExt cx="3594100" cy="3594100"/>
          </a:xfrm>
        </p:grpSpPr>
        <p:sp>
          <p:nvSpPr>
            <p:cNvPr id="18" name="椭圆 17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6892" y="3318583"/>
            <a:ext cx="1347221" cy="1347221"/>
            <a:chOff x="4241219" y="1574800"/>
            <a:chExt cx="3594100" cy="3594100"/>
          </a:xfrm>
        </p:grpSpPr>
        <p:sp>
          <p:nvSpPr>
            <p:cNvPr id="33" name="椭圆 32"/>
            <p:cNvSpPr/>
            <p:nvPr/>
          </p:nvSpPr>
          <p:spPr>
            <a:xfrm>
              <a:off x="4241219" y="1574800"/>
              <a:ext cx="3594100" cy="35941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74569" y="1708150"/>
              <a:ext cx="3327400" cy="33274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500524" y="1834105"/>
              <a:ext cx="3075491" cy="3075491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609519" y="1943101"/>
              <a:ext cx="2857500" cy="285749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51813" y="2085397"/>
              <a:ext cx="2572912" cy="257290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80400" y="2213983"/>
              <a:ext cx="2315738" cy="231573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23855" y="2357438"/>
              <a:ext cx="2028828" cy="2028824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161388" y="2494971"/>
              <a:ext cx="1753762" cy="1753758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308017" y="2641600"/>
              <a:ext cx="1460504" cy="14605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41367" y="2774950"/>
              <a:ext cx="1193804" cy="1193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584242" y="2917825"/>
              <a:ext cx="908054" cy="9080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98542" y="3032125"/>
              <a:ext cx="679454" cy="67945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822368" y="3155950"/>
              <a:ext cx="431802" cy="4318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30318" y="3263900"/>
              <a:ext cx="215902" cy="215900"/>
            </a:xfrm>
            <a:prstGeom prst="ellipse">
              <a:avLst/>
            </a:prstGeom>
            <a:solidFill>
              <a:srgbClr val="FBF8EF"/>
            </a:solidFill>
            <a:ln w="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 46"/>
          <p:cNvSpPr/>
          <p:nvPr/>
        </p:nvSpPr>
        <p:spPr>
          <a:xfrm>
            <a:off x="4081723" y="1051869"/>
            <a:ext cx="4028554" cy="4028548"/>
          </a:xfrm>
          <a:prstGeom prst="ellipse">
            <a:avLst/>
          </a:prstGeom>
          <a:solidFill>
            <a:srgbClr val="FBF8EF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812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938596" y="2944045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42071" y="3982869"/>
            <a:ext cx="238349" cy="23834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64"/>
          <p:cNvSpPr>
            <a:spLocks noChangeArrowheads="1"/>
          </p:cNvSpPr>
          <p:nvPr/>
        </p:nvSpPr>
        <p:spPr bwMode="auto">
          <a:xfrm>
            <a:off x="4789966" y="1387172"/>
            <a:ext cx="26120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2" name="TextBox 64"/>
          <p:cNvSpPr>
            <a:spLocks noChangeArrowheads="1"/>
          </p:cNvSpPr>
          <p:nvPr/>
        </p:nvSpPr>
        <p:spPr bwMode="auto">
          <a:xfrm>
            <a:off x="4070761" y="3006812"/>
            <a:ext cx="4144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7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8" grpId="0" animBg="1"/>
          <p:bldP spid="49" grpId="0" animBg="1"/>
          <p:bldP spid="51" grpId="0"/>
          <p:bldP spid="5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818360" y="1054387"/>
            <a:ext cx="6544753" cy="5590048"/>
            <a:chOff x="3853542" y="2265435"/>
            <a:chExt cx="4477004" cy="3591079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53542" y="2265435"/>
              <a:ext cx="4477004" cy="3591079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5703207" y="4711700"/>
              <a:ext cx="783411" cy="435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57" name="Rectangle 36"/>
          <p:cNvSpPr/>
          <p:nvPr/>
        </p:nvSpPr>
        <p:spPr bwMode="auto">
          <a:xfrm>
            <a:off x="316439" y="1372877"/>
            <a:ext cx="163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itchFamily="34" charset="0"/>
                <a:cs typeface="Open Sans" pitchFamily="34" charset="0"/>
              </a:rPr>
              <a:t>Question 1: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Rectangle 37"/>
          <p:cNvSpPr/>
          <p:nvPr/>
        </p:nvSpPr>
        <p:spPr bwMode="auto">
          <a:xfrm>
            <a:off x="705497" y="2040271"/>
            <a:ext cx="6659485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How many movies every certificate in this rating Range?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A6BE73-D163-5721-43D5-C754EE0BE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00" y="1418430"/>
            <a:ext cx="5801671" cy="3626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FCFBB2-DCC1-BC5F-76A7-98A88F360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99" y="1412610"/>
            <a:ext cx="5801671" cy="36260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86AC5C-6511-6254-8386-FABEE403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53" y="1406789"/>
            <a:ext cx="5820297" cy="36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57" name="Rectangle 36"/>
          <p:cNvSpPr/>
          <p:nvPr/>
        </p:nvSpPr>
        <p:spPr bwMode="auto">
          <a:xfrm>
            <a:off x="316439" y="1372877"/>
            <a:ext cx="1635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itchFamily="34" charset="0"/>
                <a:cs typeface="Open Sans" pitchFamily="34" charset="0"/>
              </a:rPr>
              <a:t>Question 2: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8" name="Rectangle 37"/>
          <p:cNvSpPr/>
          <p:nvPr/>
        </p:nvSpPr>
        <p:spPr bwMode="auto">
          <a:xfrm>
            <a:off x="707611" y="2075584"/>
            <a:ext cx="4420903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Will certificate influence their votes?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1046189" y="3254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Questions and the analyses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168288-17BF-810E-44CC-DF40869A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49398"/>
            <a:ext cx="9540849" cy="5963029"/>
          </a:xfrm>
          <a:prstGeom prst="rect">
            <a:avLst/>
          </a:prstGeom>
        </p:spPr>
      </p:pic>
      <p:sp>
        <p:nvSpPr>
          <p:cNvPr id="4" name="Rectangle 37">
            <a:extLst>
              <a:ext uri="{FF2B5EF4-FFF2-40B4-BE49-F238E27FC236}">
                <a16:creationId xmlns:a16="http://schemas.microsoft.com/office/drawing/2014/main" id="{424A86B5-247C-833B-D441-C65507CDA720}"/>
              </a:ext>
            </a:extLst>
          </p:cNvPr>
          <p:cNvSpPr/>
          <p:nvPr/>
        </p:nvSpPr>
        <p:spPr bwMode="auto">
          <a:xfrm>
            <a:off x="8277225" y="2444218"/>
            <a:ext cx="1386337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max votes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C0C2501B-F9E4-2FE0-0BAB-532B93CF10BD}"/>
              </a:ext>
            </a:extLst>
          </p:cNvPr>
          <p:cNvSpPr/>
          <p:nvPr/>
        </p:nvSpPr>
        <p:spPr bwMode="auto">
          <a:xfrm>
            <a:off x="8311113" y="4444815"/>
            <a:ext cx="1777297" cy="42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323850">
              <a:lnSpc>
                <a:spcPct val="120000"/>
              </a:lnSpc>
              <a:spcBef>
                <a:spcPts val="850"/>
              </a:spcBef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Lato" charset="0"/>
              </a:rPr>
              <a:t>average votes</a:t>
            </a:r>
            <a:endParaRPr lang="es-E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5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47" grpId="0" animBg="1"/>
          <p:bldP spid="48" grpId="0" animBg="1"/>
          <p:bldP spid="49" grpId="0" animBg="1"/>
          <p:bldP spid="57" grpId="0"/>
          <p:bldP spid="57" grpId="1"/>
          <p:bldP spid="58" grpId="0"/>
          <p:bldP spid="58" grpId="1"/>
          <p:bldP spid="22" grpId="0"/>
          <p:bldP spid="4" grpId="0"/>
          <p:bldP spid="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58"/>
</p:tagLst>
</file>

<file path=ppt/theme/theme1.xml><?xml version="1.0" encoding="utf-8"?>
<a:theme xmlns:a="http://schemas.openxmlformats.org/drawingml/2006/main" name="第一PPT，www.1ppt.com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258</Words>
  <Application>Microsoft Office PowerPoint</Application>
  <PresentationFormat>宽屏</PresentationFormat>
  <Paragraphs>63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HelveticaNeue medium</vt:lpstr>
      <vt:lpstr>思源黑体 CN ExtraLight</vt:lpstr>
      <vt:lpstr>微软雅黑 Light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戴 尚坤</cp:lastModifiedBy>
  <cp:revision>308</cp:revision>
  <dcterms:created xsi:type="dcterms:W3CDTF">2014-10-30T16:24:50Z</dcterms:created>
  <dcterms:modified xsi:type="dcterms:W3CDTF">2022-11-01T06:27:30Z</dcterms:modified>
</cp:coreProperties>
</file>