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0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  <p:sldMasterId id="2147483674" r:id="rId3"/>
    <p:sldMasterId id="2147483686" r:id="rId4"/>
  </p:sldMasterIdLst>
  <p:notesMasterIdLst>
    <p:notesMasterId r:id="rId57"/>
  </p:notesMasterIdLst>
  <p:sldIdLst>
    <p:sldId id="357" r:id="rId5"/>
    <p:sldId id="481" r:id="rId6"/>
    <p:sldId id="2007578637" r:id="rId7"/>
    <p:sldId id="2007578655" r:id="rId8"/>
    <p:sldId id="2007578662" r:id="rId9"/>
    <p:sldId id="2007578703" r:id="rId10"/>
    <p:sldId id="2007578704" r:id="rId11"/>
    <p:sldId id="442" r:id="rId12"/>
    <p:sldId id="2007578665" r:id="rId13"/>
    <p:sldId id="2007578706" r:id="rId14"/>
    <p:sldId id="2007578666" r:id="rId15"/>
    <p:sldId id="2007578667" r:id="rId16"/>
    <p:sldId id="2007578647" r:id="rId17"/>
    <p:sldId id="2007578670" r:id="rId18"/>
    <p:sldId id="2007578669" r:id="rId19"/>
    <p:sldId id="2007578672" r:id="rId20"/>
    <p:sldId id="2007578673" r:id="rId21"/>
    <p:sldId id="2007578674" r:id="rId22"/>
    <p:sldId id="2007578677" r:id="rId23"/>
    <p:sldId id="2007578676" r:id="rId24"/>
    <p:sldId id="2007578710" r:id="rId25"/>
    <p:sldId id="2007578680" r:id="rId26"/>
    <p:sldId id="2007578682" r:id="rId27"/>
    <p:sldId id="2007578671" r:id="rId28"/>
    <p:sldId id="2007578712" r:id="rId29"/>
    <p:sldId id="2007578691" r:id="rId30"/>
    <p:sldId id="2007578685" r:id="rId31"/>
    <p:sldId id="2007578681" r:id="rId32"/>
    <p:sldId id="2007578675" r:id="rId33"/>
    <p:sldId id="2007578692" r:id="rId34"/>
    <p:sldId id="2007578693" r:id="rId35"/>
    <p:sldId id="2007578713" r:id="rId36"/>
    <p:sldId id="2007578699" r:id="rId37"/>
    <p:sldId id="2007578679" r:id="rId38"/>
    <p:sldId id="2007578697" r:id="rId39"/>
    <p:sldId id="2007578698" r:id="rId40"/>
    <p:sldId id="2007578714" r:id="rId41"/>
    <p:sldId id="2007578695" r:id="rId42"/>
    <p:sldId id="2007578700" r:id="rId43"/>
    <p:sldId id="2007578696" r:id="rId44"/>
    <p:sldId id="2007578686" r:id="rId45"/>
    <p:sldId id="2007578683" r:id="rId46"/>
    <p:sldId id="2007578687" r:id="rId47"/>
    <p:sldId id="898" r:id="rId48"/>
    <p:sldId id="2007578689" r:id="rId49"/>
    <p:sldId id="2007578715" r:id="rId50"/>
    <p:sldId id="2007578716" r:id="rId51"/>
    <p:sldId id="2007578718" r:id="rId52"/>
    <p:sldId id="2007578719" r:id="rId53"/>
    <p:sldId id="2007578690" r:id="rId54"/>
    <p:sldId id="2007578701" r:id="rId55"/>
    <p:sldId id="93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、封底" id="{B5FEBBAD-490C-4448-9788-CD15636D54FC}">
          <p14:sldIdLst>
            <p14:sldId id="357"/>
            <p14:sldId id="481"/>
            <p14:sldId id="2007578637"/>
            <p14:sldId id="2007578655"/>
            <p14:sldId id="2007578662"/>
            <p14:sldId id="2007578703"/>
            <p14:sldId id="2007578704"/>
            <p14:sldId id="442"/>
            <p14:sldId id="2007578665"/>
            <p14:sldId id="2007578706"/>
            <p14:sldId id="2007578666"/>
            <p14:sldId id="2007578667"/>
            <p14:sldId id="2007578647"/>
            <p14:sldId id="2007578670"/>
            <p14:sldId id="2007578669"/>
            <p14:sldId id="2007578672"/>
            <p14:sldId id="2007578673"/>
            <p14:sldId id="2007578674"/>
            <p14:sldId id="2007578677"/>
            <p14:sldId id="2007578676"/>
            <p14:sldId id="2007578710"/>
            <p14:sldId id="2007578680"/>
            <p14:sldId id="2007578682"/>
            <p14:sldId id="2007578671"/>
            <p14:sldId id="2007578712"/>
            <p14:sldId id="2007578691"/>
            <p14:sldId id="2007578685"/>
            <p14:sldId id="2007578681"/>
            <p14:sldId id="2007578675"/>
            <p14:sldId id="2007578692"/>
            <p14:sldId id="2007578693"/>
            <p14:sldId id="2007578713"/>
            <p14:sldId id="2007578699"/>
            <p14:sldId id="2007578679"/>
            <p14:sldId id="2007578697"/>
            <p14:sldId id="2007578698"/>
            <p14:sldId id="2007578714"/>
            <p14:sldId id="2007578695"/>
            <p14:sldId id="2007578700"/>
            <p14:sldId id="2007578696"/>
            <p14:sldId id="2007578686"/>
            <p14:sldId id="2007578683"/>
            <p14:sldId id="2007578687"/>
            <p14:sldId id="898"/>
            <p14:sldId id="2007578689"/>
            <p14:sldId id="2007578715"/>
            <p14:sldId id="2007578716"/>
            <p14:sldId id="2007578718"/>
            <p14:sldId id="2007578719"/>
            <p14:sldId id="2007578690"/>
            <p14:sldId id="2007578701"/>
            <p14:sldId id="9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个人用户" initials="个人用户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E8E8"/>
    <a:srgbClr val="CA0914"/>
    <a:srgbClr val="A51D16"/>
    <a:srgbClr val="A00A14"/>
    <a:srgbClr val="C00000"/>
    <a:srgbClr val="3B3838"/>
    <a:srgbClr val="FEFEFE"/>
    <a:srgbClr val="F5F8F9"/>
    <a:srgbClr val="F5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68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>
        <p:guide orient="horz" pos="2568"/>
        <p:guide orient="horz" pos="6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0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7:15:0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0,4 0 0,6-2 0,1-4-8191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7:15:0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0,4 0 0,6-2 0,1-4-8191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AB90B-3056-4095-A076-F6194F9EF251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5ADB-2F75-4A60-9BE7-2FA52BFE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4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1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0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2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6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0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13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6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55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91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3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15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64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31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66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93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83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62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09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90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13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03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92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7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350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55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2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19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69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4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3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7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0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C17A-4FC5-4E2F-9359-A763DAB28B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685800"/>
            <a:ext cx="8610600" cy="5486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8148" y="235909"/>
            <a:ext cx="9361085" cy="53465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u="none" strike="noStrike" kern="1200" cap="none" spc="150" normalizeH="0">
                <a:ln>
                  <a:noFill/>
                </a:ln>
                <a:solidFill>
                  <a:schemeClr val="tx1"/>
                </a:solidFill>
                <a:effectLst>
                  <a:reflection blurRad="6350" stA="23000" endA="300" endPos="45500" dist="63500" dir="5400000" sy="-100000" algn="bl" rotWithShape="0"/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44525" y="312420"/>
            <a:ext cx="2475230" cy="435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70000"/>
              </a:lnSpc>
            </a:pPr>
            <a:endParaRPr lang="zh-CN" altLang="en-US" sz="3200" b="1">
              <a:solidFill>
                <a:schemeClr val="tx1"/>
              </a:solidFill>
              <a:effectLst>
                <a:reflection blurRad="6350" stA="19000" endA="300" endPos="45500" dist="762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幻灯片编号占位符 1"/>
          <p:cNvSpPr txBox="1"/>
          <p:nvPr userDrawn="1"/>
        </p:nvSpPr>
        <p:spPr>
          <a:xfrm>
            <a:off x="9385453" y="642677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E94F7D-B4CB-4A61-AF1D-A4D9D24F3DC3}" type="slidenum"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513" y="320391"/>
            <a:ext cx="7667047" cy="662782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637" y="434200"/>
            <a:ext cx="541681" cy="365126"/>
          </a:xfrm>
          <a:prstGeom prst="rect">
            <a:avLst/>
          </a:prstGeom>
        </p:spPr>
      </p:pic>
      <p:sp>
        <p:nvSpPr>
          <p:cNvPr id="14" name="任意多边形 11"/>
          <p:cNvSpPr/>
          <p:nvPr userDrawn="1"/>
        </p:nvSpPr>
        <p:spPr>
          <a:xfrm rot="18900000" flipH="1">
            <a:off x="11639936" y="5968070"/>
            <a:ext cx="974388" cy="790844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C80A14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86302" y="6356350"/>
            <a:ext cx="2743200" cy="365125"/>
          </a:xfrm>
        </p:spPr>
        <p:txBody>
          <a:bodyPr/>
          <a:lstStyle/>
          <a:p>
            <a:fld id="{E9E94F7D-B4CB-4A61-AF1D-A4D9D24F3D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854" y="185738"/>
            <a:ext cx="1776577" cy="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8148" y="235909"/>
            <a:ext cx="9361085" cy="53465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u="none" strike="noStrike" kern="1200" cap="none" spc="150" normalizeH="0">
                <a:ln>
                  <a:noFill/>
                </a:ln>
                <a:solidFill>
                  <a:schemeClr val="tx1"/>
                </a:solidFill>
                <a:effectLst>
                  <a:reflection blurRad="6350" stA="23000" endA="300" endPos="45500" dist="63500" dir="5400000" sy="-100000" algn="bl" rotWithShape="0"/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6510" y="118125"/>
            <a:ext cx="2912745" cy="1033145"/>
          </a:xfrm>
          <a:prstGeom prst="rect">
            <a:avLst/>
          </a:prstGeom>
        </p:spPr>
      </p:pic>
      <p:sp>
        <p:nvSpPr>
          <p:cNvPr id="2" name="等腰三角形 1"/>
          <p:cNvSpPr/>
          <p:nvPr userDrawn="1"/>
        </p:nvSpPr>
        <p:spPr>
          <a:xfrm rot="16200000" flipH="1" flipV="1">
            <a:off x="277495" y="358775"/>
            <a:ext cx="320675" cy="288925"/>
          </a:xfrm>
          <a:prstGeom prst="triangle">
            <a:avLst/>
          </a:prstGeom>
          <a:ln>
            <a:noFill/>
          </a:ln>
          <a:effectLst>
            <a:reflection blurRad="6350" stA="4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44525" y="312420"/>
            <a:ext cx="2475230" cy="435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70000"/>
              </a:lnSpc>
            </a:pPr>
            <a:endParaRPr lang="zh-CN" altLang="en-US" sz="3200" b="1">
              <a:solidFill>
                <a:schemeClr val="tx1"/>
              </a:solidFill>
              <a:effectLst>
                <a:reflection blurRad="6350" stA="19000" endA="300" endPos="45500" dist="762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幻灯片编号占位符 1"/>
          <p:cNvSpPr txBox="1"/>
          <p:nvPr userDrawn="1"/>
        </p:nvSpPr>
        <p:spPr>
          <a:xfrm>
            <a:off x="9385453" y="642677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E94F7D-B4CB-4A61-AF1D-A4D9D24F3DC3}" type="slidenum"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9C2C5-02B4-4E4C-9409-F910E555F0F9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3CCC7-39B5-45E6-9BAF-C8A98F0021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21F9-378A-CD4D-A916-8A84E877493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95B9-AA92-0248-A66B-52EF67A42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 descr="云宏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sp>
        <p:nvSpPr>
          <p:cNvPr id="15" name="平行四边形 14"/>
          <p:cNvSpPr/>
          <p:nvPr userDrawn="1"/>
        </p:nvSpPr>
        <p:spPr>
          <a:xfrm>
            <a:off x="462874" y="599812"/>
            <a:ext cx="144000" cy="432000"/>
          </a:xfrm>
          <a:prstGeom prst="parallelogram">
            <a:avLst/>
          </a:prstGeom>
          <a:solidFill>
            <a:srgbClr val="C80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705" r:id="rId14"/>
    <p:sldLayoutId id="214748370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云宏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B1F7-B04F-40CF-B164-C8D9AACE543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BB3A-113F-4B7E-B60F-A8A9D7EEB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834920" y="665047"/>
            <a:ext cx="477774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云宏信息科技股份有限公司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00000000000000000" pitchFamily="2" charset="-122"/>
              <a:ea typeface="方正黑体简体" panose="02000000000000000000" pitchFamily="2" charset="-122"/>
            </a:endParaRPr>
          </a:p>
        </p:txBody>
      </p:sp>
      <p:pic>
        <p:nvPicPr>
          <p:cNvPr id="8" name="图片 7" descr="云宏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2296519" y="4155923"/>
            <a:ext cx="4205284" cy="2613855"/>
            <a:chOff x="1076835" y="3315696"/>
            <a:chExt cx="6403735" cy="2613855"/>
          </a:xfrm>
        </p:grpSpPr>
        <p:grpSp>
          <p:nvGrpSpPr>
            <p:cNvPr id="10" name="组合 9"/>
            <p:cNvGrpSpPr/>
            <p:nvPr/>
          </p:nvGrpSpPr>
          <p:grpSpPr>
            <a:xfrm>
              <a:off x="1076835" y="3813765"/>
              <a:ext cx="6403735" cy="2115786"/>
              <a:chOff x="1076835" y="3190922"/>
              <a:chExt cx="8288859" cy="2738629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080078" y="3190922"/>
                <a:ext cx="4057804" cy="825960"/>
                <a:chOff x="327043" y="2596861"/>
                <a:chExt cx="8285616" cy="825960"/>
              </a:xfrm>
            </p:grpSpPr>
            <p:sp>
              <p:nvSpPr>
                <p:cNvPr id="41" name="Shape 211"/>
                <p:cNvSpPr/>
                <p:nvPr/>
              </p:nvSpPr>
              <p:spPr>
                <a:xfrm flipV="1">
                  <a:off x="327043" y="2596861"/>
                  <a:ext cx="8285616" cy="825960"/>
                </a:xfrm>
                <a:prstGeom prst="rect">
                  <a:avLst/>
                </a:prstGeom>
                <a:solidFill>
                  <a:srgbClr val="C80A14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386" tIns="45386" rIns="45386" bIns="45386" numCol="1" anchor="ctr">
                  <a:noAutofit/>
                </a:bodyPr>
                <a:lstStyle/>
                <a:p>
                  <a:pPr algn="ctr" defTabSz="826135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rgbClr val="3760EA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3000915" y="2830597"/>
                  <a:ext cx="3278708" cy="35854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uk-UA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c80a14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084351" y="4102752"/>
                <a:ext cx="4057804" cy="359571"/>
                <a:chOff x="331316" y="3508691"/>
                <a:chExt cx="4057804" cy="359571"/>
              </a:xfrm>
            </p:grpSpPr>
            <p:sp>
              <p:nvSpPr>
                <p:cNvPr id="39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3E3A39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671303" y="3508691"/>
                  <a:ext cx="1536205" cy="35854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#3e3a39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307890" y="3190922"/>
                <a:ext cx="4057804" cy="825960"/>
                <a:chOff x="331316" y="3511686"/>
                <a:chExt cx="4057804" cy="356576"/>
              </a:xfrm>
            </p:grpSpPr>
            <p:sp>
              <p:nvSpPr>
                <p:cNvPr id="37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A00A14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692428" y="3522283"/>
                  <a:ext cx="779380" cy="2173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#a00a14</a:t>
                  </a: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084351" y="4568510"/>
                <a:ext cx="4057804" cy="359571"/>
                <a:chOff x="331316" y="3508691"/>
                <a:chExt cx="4057804" cy="359571"/>
              </a:xfrm>
            </p:grpSpPr>
            <p:sp>
              <p:nvSpPr>
                <p:cNvPr id="35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181818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671303" y="3508691"/>
                  <a:ext cx="1536205" cy="35854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uk-UA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171717</a:t>
                  </a:r>
                  <a:endParaRPr lang="uk-UA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5307890" y="4078553"/>
                <a:ext cx="4057804" cy="381758"/>
                <a:chOff x="331316" y="3486504"/>
                <a:chExt cx="4057804" cy="381758"/>
              </a:xfrm>
            </p:grpSpPr>
            <p:sp>
              <p:nvSpPr>
                <p:cNvPr id="33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BD2101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1692428" y="3486504"/>
                  <a:ext cx="865943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 BD2000</a:t>
                  </a:r>
                  <a:endParaRPr lang="uk-UA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076835" y="5065287"/>
                <a:ext cx="4057804" cy="359571"/>
                <a:chOff x="331316" y="3508691"/>
                <a:chExt cx="4057804" cy="359571"/>
              </a:xfrm>
            </p:grpSpPr>
            <p:sp>
              <p:nvSpPr>
                <p:cNvPr id="31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002864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678818" y="3508691"/>
                  <a:ext cx="1536205" cy="35854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uk-UA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#003787</a:t>
                  </a: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080078" y="5569980"/>
                <a:ext cx="4057804" cy="359571"/>
                <a:chOff x="331316" y="3508691"/>
                <a:chExt cx="4057804" cy="359571"/>
              </a:xfrm>
            </p:grpSpPr>
            <p:sp>
              <p:nvSpPr>
                <p:cNvPr id="29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EDEDED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1504957" y="3508691"/>
                  <a:ext cx="1877443" cy="35854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454545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 EDEDED</a:t>
                  </a:r>
                  <a:endParaRPr lang="uk-UA" altLang="zh-CN" sz="1200" dirty="0">
                    <a:solidFill>
                      <a:srgbClr val="454545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307890" y="4566151"/>
                <a:ext cx="4057804" cy="381758"/>
                <a:chOff x="331316" y="3486504"/>
                <a:chExt cx="4057804" cy="381758"/>
              </a:xfrm>
            </p:grpSpPr>
            <p:sp>
              <p:nvSpPr>
                <p:cNvPr id="27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FA1F0F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692428" y="3486504"/>
                  <a:ext cx="919995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 FA1E0E </a:t>
                  </a:r>
                  <a:endParaRPr lang="uk-UA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307890" y="5041088"/>
                <a:ext cx="4057804" cy="381758"/>
                <a:chOff x="331316" y="3486504"/>
                <a:chExt cx="4057804" cy="381758"/>
              </a:xfrm>
            </p:grpSpPr>
            <p:sp>
              <p:nvSpPr>
                <p:cNvPr id="25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FFBE10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692428" y="3486504"/>
                  <a:ext cx="973342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 FF BE0F </a:t>
                  </a:r>
                  <a:endParaRPr lang="uk-UA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307890" y="5545781"/>
                <a:ext cx="4057804" cy="381758"/>
                <a:chOff x="331316" y="3486504"/>
                <a:chExt cx="4057804" cy="381758"/>
              </a:xfrm>
            </p:grpSpPr>
            <p:sp>
              <p:nvSpPr>
                <p:cNvPr id="23" name="Shape 126"/>
                <p:cNvSpPr/>
                <p:nvPr/>
              </p:nvSpPr>
              <p:spPr>
                <a:xfrm>
                  <a:off x="331316" y="3511686"/>
                  <a:ext cx="4057804" cy="356576"/>
                </a:xfrm>
                <a:prstGeom prst="rect">
                  <a:avLst/>
                </a:prstGeom>
                <a:solidFill>
                  <a:srgbClr val="FBE6C2"/>
                </a:solidFill>
                <a:ln w="12700">
                  <a:miter lim="400000"/>
                </a:ln>
              </p:spPr>
              <p:txBody>
                <a:bodyPr lIns="45718" tIns="45718" rIns="45718" bIns="45718" anchor="ctr"/>
                <a:lstStyle/>
                <a:p>
                  <a:pPr algn="ctr" defTabSz="821690">
                    <a:defRPr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692428" y="3486504"/>
                  <a:ext cx="936475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454545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# FBE6C2 </a:t>
                  </a:r>
                  <a:endParaRPr lang="uk-UA" altLang="zh-CN" sz="1200" dirty="0">
                    <a:solidFill>
                      <a:srgbClr val="454545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" name="文本框 10"/>
            <p:cNvSpPr txBox="1"/>
            <p:nvPr/>
          </p:nvSpPr>
          <p:spPr>
            <a:xfrm>
              <a:off x="1076835" y="3352002"/>
              <a:ext cx="124013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品牌色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90416" y="3315696"/>
              <a:ext cx="124013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辅助色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云宏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xxx/xx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249B66-4877-46F0-90C1-07D3D7D8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F95489-2368-439E-8D1E-D9DC1647A0CE}"/>
              </a:ext>
            </a:extLst>
          </p:cNvPr>
          <p:cNvSpPr/>
          <p:nvPr/>
        </p:nvSpPr>
        <p:spPr>
          <a:xfrm>
            <a:off x="0" y="-1"/>
            <a:ext cx="12192001" cy="6858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  <a:alpha val="46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2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16099" y="1692253"/>
            <a:ext cx="8710146" cy="3264349"/>
            <a:chOff x="1073426" y="2169044"/>
            <a:chExt cx="7716224" cy="3264349"/>
          </a:xfrm>
        </p:grpSpPr>
        <p:pic>
          <p:nvPicPr>
            <p:cNvPr id="3" name="图片 2" descr="云宏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3426" y="2169044"/>
              <a:ext cx="3474887" cy="195326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73426" y="3679067"/>
              <a:ext cx="7716224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zh-CN" altLang="en-US" sz="5400" b="1" dirty="0">
                  <a:solidFill>
                    <a:srgbClr val="3E3A39"/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思源黑体 CN Bold" panose="020B0800000000000000" charset="-122"/>
                </a:rPr>
                <a:t>微前端在</a:t>
              </a:r>
              <a:r>
                <a:rPr kumimoji="1" lang="en-US" altLang="zh-CN" sz="5400" b="1" dirty="0" err="1">
                  <a:solidFill>
                    <a:srgbClr val="3E3A39"/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思源黑体 CN Bold" panose="020B0800000000000000" charset="-122"/>
                </a:rPr>
                <a:t>winstack</a:t>
              </a:r>
              <a:r>
                <a:rPr kumimoji="1" lang="zh-CN" altLang="en-US" sz="5400" b="1" dirty="0">
                  <a:solidFill>
                    <a:srgbClr val="3E3A39"/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思源黑体 CN Bold" panose="020B0800000000000000" charset="-122"/>
                </a:rPr>
                <a:t>中的应用</a:t>
              </a:r>
              <a:endParaRPr kumimoji="1" lang="zh-CN" sz="5400" b="1" dirty="0">
                <a:solidFill>
                  <a:srgbClr val="3E3A39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cs typeface="思源黑体 CN Bold" panose="020B0800000000000000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FC82063-888A-4AE2-BB56-DD48BF605921}"/>
              </a:ext>
            </a:extLst>
          </p:cNvPr>
          <p:cNvSpPr txBox="1"/>
          <p:nvPr/>
        </p:nvSpPr>
        <p:spPr>
          <a:xfrm>
            <a:off x="416099" y="4591519"/>
            <a:ext cx="52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演讲人  罗宏鑫  前端开发组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4498F2B-3369-516B-B58F-EF191ED18488}"/>
              </a:ext>
            </a:extLst>
          </p:cNvPr>
          <p:cNvSpPr/>
          <p:nvPr/>
        </p:nvSpPr>
        <p:spPr>
          <a:xfrm>
            <a:off x="6436384" y="2618913"/>
            <a:ext cx="1677806" cy="2618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636902-C7E2-2FD1-9746-BFC192EC32B4}"/>
              </a:ext>
            </a:extLst>
          </p:cNvPr>
          <p:cNvSpPr txBox="1"/>
          <p:nvPr/>
        </p:nvSpPr>
        <p:spPr>
          <a:xfrm>
            <a:off x="443882" y="1151037"/>
            <a:ext cx="442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基于 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single-spa 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的 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-entry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方案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787685-3C29-F0C4-5833-C598ABBC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0E1C9-5BE1-2B28-EDF2-1933BF30DBFA}"/>
              </a:ext>
            </a:extLst>
          </p:cNvPr>
          <p:cNvSpPr txBox="1"/>
          <p:nvPr/>
        </p:nvSpPr>
        <p:spPr>
          <a:xfrm>
            <a:off x="793546" y="1565074"/>
            <a:ext cx="112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single-spa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加载的不是微应用本身，而是微应用导出的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D9A28F8-4139-653C-8B4B-7054E03C03F9}"/>
              </a:ext>
            </a:extLst>
          </p:cNvPr>
          <p:cNvSpPr/>
          <p:nvPr/>
        </p:nvSpPr>
        <p:spPr>
          <a:xfrm>
            <a:off x="873448" y="350561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09D7BC0-2FA3-A852-1AFF-D736FC176199}"/>
              </a:ext>
            </a:extLst>
          </p:cNvPr>
          <p:cNvSpPr/>
          <p:nvPr/>
        </p:nvSpPr>
        <p:spPr>
          <a:xfrm>
            <a:off x="1859871" y="3820771"/>
            <a:ext cx="1003177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CC3BB668-5F3E-F330-51AE-816698169E34}"/>
              </a:ext>
            </a:extLst>
          </p:cNvPr>
          <p:cNvSpPr/>
          <p:nvPr/>
        </p:nvSpPr>
        <p:spPr>
          <a:xfrm>
            <a:off x="2918317" y="3377441"/>
            <a:ext cx="2136558" cy="117074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2C30335-7E5D-24DC-E88C-FBCD3F1D4220}"/>
              </a:ext>
            </a:extLst>
          </p:cNvPr>
          <p:cNvSpPr/>
          <p:nvPr/>
        </p:nvSpPr>
        <p:spPr>
          <a:xfrm>
            <a:off x="5142171" y="3881227"/>
            <a:ext cx="1447060" cy="1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00063A3-F801-BE1B-792B-A2140EE4C4CD}"/>
              </a:ext>
            </a:extLst>
          </p:cNvPr>
          <p:cNvSpPr/>
          <p:nvPr/>
        </p:nvSpPr>
        <p:spPr>
          <a:xfrm rot="1432628">
            <a:off x="5087526" y="4338428"/>
            <a:ext cx="1447060" cy="1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C1F0A6-79D9-263C-1A57-87BE265787E4}"/>
              </a:ext>
            </a:extLst>
          </p:cNvPr>
          <p:cNvSpPr/>
          <p:nvPr/>
        </p:nvSpPr>
        <p:spPr>
          <a:xfrm rot="20149793">
            <a:off x="5109188" y="3428961"/>
            <a:ext cx="1447060" cy="1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3A3997A-E3ED-97E3-2D4D-21C31C9A2511}"/>
              </a:ext>
            </a:extLst>
          </p:cNvPr>
          <p:cNvSpPr/>
          <p:nvPr/>
        </p:nvSpPr>
        <p:spPr>
          <a:xfrm>
            <a:off x="6658252" y="3027285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1225594-4636-89BC-071C-A306C1263352}"/>
              </a:ext>
            </a:extLst>
          </p:cNvPr>
          <p:cNvSpPr/>
          <p:nvPr/>
        </p:nvSpPr>
        <p:spPr>
          <a:xfrm>
            <a:off x="6658252" y="3723647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FB5F0A6-D9F2-CB20-CDC9-255217992683}"/>
              </a:ext>
            </a:extLst>
          </p:cNvPr>
          <p:cNvSpPr/>
          <p:nvPr/>
        </p:nvSpPr>
        <p:spPr>
          <a:xfrm>
            <a:off x="6658252" y="4450965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8829AD6-A0A3-EF44-6577-95A9DB555C6D}"/>
              </a:ext>
            </a:extLst>
          </p:cNvPr>
          <p:cNvSpPr/>
          <p:nvPr/>
        </p:nvSpPr>
        <p:spPr>
          <a:xfrm>
            <a:off x="6436384" y="5922332"/>
            <a:ext cx="3140976" cy="38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146C330-9B89-409F-B176-5554088D4883}"/>
              </a:ext>
            </a:extLst>
          </p:cNvPr>
          <p:cNvSpPr/>
          <p:nvPr/>
        </p:nvSpPr>
        <p:spPr>
          <a:xfrm>
            <a:off x="5030710" y="5558663"/>
            <a:ext cx="1269549" cy="1205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295C15CB-B5FF-F06D-941D-41FAE4694592}"/>
              </a:ext>
            </a:extLst>
          </p:cNvPr>
          <p:cNvSpPr/>
          <p:nvPr/>
        </p:nvSpPr>
        <p:spPr>
          <a:xfrm rot="5400000">
            <a:off x="3448084" y="5080300"/>
            <a:ext cx="1867081" cy="966675"/>
          </a:xfrm>
          <a:prstGeom prst="bentUpArrow">
            <a:avLst>
              <a:gd name="adj1" fmla="val 25000"/>
              <a:gd name="adj2" fmla="val 25000"/>
              <a:gd name="adj3" fmla="val 22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A45A6A9-554E-F33A-1D86-C12E96C01E6B}"/>
              </a:ext>
            </a:extLst>
          </p:cNvPr>
          <p:cNvSpPr/>
          <p:nvPr/>
        </p:nvSpPr>
        <p:spPr>
          <a:xfrm>
            <a:off x="9623393" y="4787485"/>
            <a:ext cx="1802167" cy="1554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Single-spa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15E9637-6974-CD76-BFD3-3C0D4F2804F3}"/>
              </a:ext>
            </a:extLst>
          </p:cNvPr>
          <p:cNvSpPr/>
          <p:nvPr/>
        </p:nvSpPr>
        <p:spPr>
          <a:xfrm rot="1432628">
            <a:off x="8159198" y="4705898"/>
            <a:ext cx="1447060" cy="1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51C358A4-2EF1-9679-4975-91E7159DEAA4}"/>
              </a:ext>
            </a:extLst>
          </p:cNvPr>
          <p:cNvSpPr/>
          <p:nvPr/>
        </p:nvSpPr>
        <p:spPr>
          <a:xfrm rot="1028808">
            <a:off x="8493074" y="4391866"/>
            <a:ext cx="779308" cy="650257"/>
          </a:xfrm>
          <a:prstGeom prst="mathMultiply">
            <a:avLst>
              <a:gd name="adj1" fmla="val 139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C1530397-8901-3C21-43AE-F1ED12A94A5E}"/>
              </a:ext>
            </a:extLst>
          </p:cNvPr>
          <p:cNvSpPr/>
          <p:nvPr/>
        </p:nvSpPr>
        <p:spPr>
          <a:xfrm>
            <a:off x="283358" y="4716994"/>
            <a:ext cx="3462365" cy="1485943"/>
          </a:xfrm>
          <a:prstGeom prst="wedgeRoundRectCallout">
            <a:avLst>
              <a:gd name="adj1" fmla="val 53909"/>
              <a:gd name="adj2" fmla="val 29739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Js</a:t>
            </a:r>
            <a:r>
              <a:rPr lang="en-US" altLang="zh-CN" dirty="0"/>
              <a:t>-entry </a:t>
            </a:r>
            <a:r>
              <a:rPr lang="zh-CN" altLang="en-US" dirty="0"/>
              <a:t>只能通过 </a:t>
            </a:r>
            <a:r>
              <a:rPr lang="en-US" altLang="zh-CN" dirty="0"/>
              <a:t>JS </a:t>
            </a:r>
            <a:r>
              <a:rPr lang="zh-CN" altLang="en-US" dirty="0"/>
              <a:t>去执行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、路由按需加载失效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独立打包失效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split-chunk  </a:t>
            </a:r>
            <a:r>
              <a:rPr lang="zh-CN" altLang="en-US" dirty="0"/>
              <a:t>分割代码失效</a:t>
            </a:r>
          </a:p>
        </p:txBody>
      </p:sp>
    </p:spTree>
    <p:extLst>
      <p:ext uri="{BB962C8B-B14F-4D97-AF65-F5344CB8AC3E}">
        <p14:creationId xmlns:p14="http://schemas.microsoft.com/office/powerpoint/2010/main" val="16600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9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F7C858-3890-D588-940C-ADA195456C73}"/>
              </a:ext>
            </a:extLst>
          </p:cNvPr>
          <p:cNvSpPr/>
          <p:nvPr/>
        </p:nvSpPr>
        <p:spPr>
          <a:xfrm>
            <a:off x="657421" y="2826052"/>
            <a:ext cx="5512560" cy="3716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qiankun</a:t>
            </a:r>
            <a:endParaRPr lang="zh-CN" altLang="en-US" dirty="0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微前端的实现方案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787685-3C29-F0C4-5833-C598ABBC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50E6F-1954-4C04-A22D-AF3CBCD31DDE}"/>
              </a:ext>
            </a:extLst>
          </p:cNvPr>
          <p:cNvSpPr txBox="1"/>
          <p:nvPr/>
        </p:nvSpPr>
        <p:spPr>
          <a:xfrm>
            <a:off x="461638" y="1229020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qiankun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方案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EE8D3-5D48-5387-280E-FBA040D40910}"/>
              </a:ext>
            </a:extLst>
          </p:cNvPr>
          <p:cNvSpPr txBox="1"/>
          <p:nvPr/>
        </p:nvSpPr>
        <p:spPr>
          <a:xfrm>
            <a:off x="657421" y="1660788"/>
            <a:ext cx="1128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qiankun</a:t>
            </a:r>
            <a:r>
              <a:rPr lang="en-US" altLang="zh-CN" dirty="0"/>
              <a:t> </a:t>
            </a:r>
            <a:r>
              <a:rPr lang="zh-CN" altLang="en-US" dirty="0"/>
              <a:t>孵化自蚂蚁金融科技基于微前端架构的云产品统一接入平台。</a:t>
            </a:r>
            <a:endParaRPr lang="en-US" altLang="zh-CN" dirty="0"/>
          </a:p>
          <a:p>
            <a:pPr algn="l"/>
            <a:br>
              <a:rPr lang="en-US" altLang="zh-CN" dirty="0"/>
            </a:br>
            <a:r>
              <a:rPr lang="zh-CN" altLang="en-US" dirty="0"/>
              <a:t>目前 </a:t>
            </a:r>
            <a:r>
              <a:rPr lang="en-US" altLang="zh-CN" dirty="0" err="1"/>
              <a:t>qiankun</a:t>
            </a:r>
            <a:r>
              <a:rPr lang="en-US" altLang="zh-CN" dirty="0"/>
              <a:t> </a:t>
            </a:r>
            <a:r>
              <a:rPr lang="zh-CN" altLang="en-US" dirty="0"/>
              <a:t>已在蚂蚁内部服务了超过 </a:t>
            </a:r>
            <a:r>
              <a:rPr lang="en-US" altLang="zh-CN" dirty="0"/>
              <a:t>2000+ </a:t>
            </a:r>
            <a:r>
              <a:rPr lang="zh-CN" altLang="en-US" dirty="0"/>
              <a:t>线上应用，在易用性及完备性上，更加成熟完善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EC1097-1D45-517A-F10E-E893B77804FD}"/>
              </a:ext>
            </a:extLst>
          </p:cNvPr>
          <p:cNvSpPr/>
          <p:nvPr/>
        </p:nvSpPr>
        <p:spPr>
          <a:xfrm>
            <a:off x="793549" y="3952983"/>
            <a:ext cx="1802167" cy="1554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Single-spa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CA00A0-D3DF-18E9-7E01-1560CC7E5829}"/>
              </a:ext>
            </a:extLst>
          </p:cNvPr>
          <p:cNvSpPr/>
          <p:nvPr/>
        </p:nvSpPr>
        <p:spPr>
          <a:xfrm>
            <a:off x="4048217" y="3038583"/>
            <a:ext cx="190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 Entry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9CE7D2C-D8E6-48D1-2C05-4761ACBEB978}"/>
              </a:ext>
            </a:extLst>
          </p:cNvPr>
          <p:cNvSpPr/>
          <p:nvPr/>
        </p:nvSpPr>
        <p:spPr>
          <a:xfrm>
            <a:off x="4033182" y="4227247"/>
            <a:ext cx="190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 </a:t>
            </a:r>
            <a:r>
              <a:rPr lang="zh-CN" altLang="en-US" dirty="0"/>
              <a:t>沙箱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CFD7CFD-1651-C975-A68F-B019F726BEFD}"/>
              </a:ext>
            </a:extLst>
          </p:cNvPr>
          <p:cNvSpPr/>
          <p:nvPr/>
        </p:nvSpPr>
        <p:spPr>
          <a:xfrm>
            <a:off x="4048217" y="5415911"/>
            <a:ext cx="190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资源预加载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5B5EAB-7F53-8A92-CDC2-0108543DACF0}"/>
              </a:ext>
            </a:extLst>
          </p:cNvPr>
          <p:cNvSpPr/>
          <p:nvPr/>
        </p:nvSpPr>
        <p:spPr>
          <a:xfrm>
            <a:off x="9135196" y="2796999"/>
            <a:ext cx="1677806" cy="2618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04850FE-56A4-E9D8-3B49-CD97C080584F}"/>
              </a:ext>
            </a:extLst>
          </p:cNvPr>
          <p:cNvSpPr/>
          <p:nvPr/>
        </p:nvSpPr>
        <p:spPr>
          <a:xfrm>
            <a:off x="9374856" y="3038583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63ED8B-D9E3-AFAC-7F7E-BC0C98764B7E}"/>
              </a:ext>
            </a:extLst>
          </p:cNvPr>
          <p:cNvSpPr/>
          <p:nvPr/>
        </p:nvSpPr>
        <p:spPr>
          <a:xfrm>
            <a:off x="9374856" y="3902137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0CA4463-4975-C60F-63F5-40E3F1EACCA0}"/>
              </a:ext>
            </a:extLst>
          </p:cNvPr>
          <p:cNvSpPr/>
          <p:nvPr/>
        </p:nvSpPr>
        <p:spPr>
          <a:xfrm>
            <a:off x="9374856" y="4730312"/>
            <a:ext cx="1198486" cy="4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C848B61-06F5-D608-538F-1486C4696381}"/>
              </a:ext>
            </a:extLst>
          </p:cNvPr>
          <p:cNvSpPr/>
          <p:nvPr/>
        </p:nvSpPr>
        <p:spPr>
          <a:xfrm rot="11426865">
            <a:off x="6261012" y="3546772"/>
            <a:ext cx="2722939" cy="43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6D236158-4AB8-3C5E-964B-EFF11753E8D9}"/>
              </a:ext>
            </a:extLst>
          </p:cNvPr>
          <p:cNvSpPr/>
          <p:nvPr/>
        </p:nvSpPr>
        <p:spPr>
          <a:xfrm>
            <a:off x="6394642" y="5402173"/>
            <a:ext cx="3512837" cy="1350358"/>
          </a:xfrm>
          <a:prstGeom prst="wedgeEllipseCallout">
            <a:avLst>
              <a:gd name="adj1" fmla="val -63641"/>
              <a:gd name="adj2" fmla="val -6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浏览器空闲时间预加载未打开的微应用资源，加快微应用打开速度</a:t>
            </a:r>
            <a:endParaRPr lang="zh-CN" altLang="en-US" dirty="0"/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F5399BF6-2FE1-B579-1918-EAC6C3D2FEC0}"/>
              </a:ext>
            </a:extLst>
          </p:cNvPr>
          <p:cNvSpPr/>
          <p:nvPr/>
        </p:nvSpPr>
        <p:spPr>
          <a:xfrm>
            <a:off x="6154982" y="4106455"/>
            <a:ext cx="2909119" cy="1142499"/>
          </a:xfrm>
          <a:prstGeom prst="wedgeEllipseCallout">
            <a:avLst>
              <a:gd name="adj1" fmla="val -55807"/>
              <a:gd name="adj2" fmla="val -6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确保微应用之间 全局变量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 不冲突</a:t>
            </a:r>
            <a:endParaRPr lang="zh-CN" altLang="en-US" dirty="0"/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C31845F8-7A5D-1C64-3354-A6912AAE59CC}"/>
              </a:ext>
            </a:extLst>
          </p:cNvPr>
          <p:cNvSpPr/>
          <p:nvPr/>
        </p:nvSpPr>
        <p:spPr>
          <a:xfrm>
            <a:off x="926034" y="2542801"/>
            <a:ext cx="2909119" cy="1142499"/>
          </a:xfrm>
          <a:prstGeom prst="wedgeEllipseCallout">
            <a:avLst>
              <a:gd name="adj1" fmla="val 55579"/>
              <a:gd name="adj2" fmla="val 27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开箱即用的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，使用起来像 </a:t>
            </a:r>
            <a:r>
              <a:rPr kumimoji="1"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2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qiankun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的实现原理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787685-3C29-F0C4-5833-C598ABBC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AD9E9C-23A6-5A03-B765-F1BDEF248437}"/>
              </a:ext>
            </a:extLst>
          </p:cNvPr>
          <p:cNvSpPr/>
          <p:nvPr/>
        </p:nvSpPr>
        <p:spPr>
          <a:xfrm>
            <a:off x="2056455" y="1274271"/>
            <a:ext cx="4651898" cy="5362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38F10F-C6BC-FB2C-FC4B-B5A72623090B}"/>
              </a:ext>
            </a:extLst>
          </p:cNvPr>
          <p:cNvSpPr/>
          <p:nvPr/>
        </p:nvSpPr>
        <p:spPr>
          <a:xfrm>
            <a:off x="8735627" y="1296140"/>
            <a:ext cx="2968100" cy="5362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11DFAC-0ED7-C653-AB23-282D4C817225}"/>
              </a:ext>
            </a:extLst>
          </p:cNvPr>
          <p:cNvSpPr txBox="1"/>
          <p:nvPr/>
        </p:nvSpPr>
        <p:spPr>
          <a:xfrm>
            <a:off x="3978951" y="1437202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9D035-A16B-B696-33EB-C01432707FA4}"/>
              </a:ext>
            </a:extLst>
          </p:cNvPr>
          <p:cNvSpPr txBox="1"/>
          <p:nvPr/>
        </p:nvSpPr>
        <p:spPr>
          <a:xfrm>
            <a:off x="9869664" y="1392364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C1876-4FBB-F3A1-6F11-680FDFD37872}"/>
              </a:ext>
            </a:extLst>
          </p:cNvPr>
          <p:cNvSpPr/>
          <p:nvPr/>
        </p:nvSpPr>
        <p:spPr>
          <a:xfrm>
            <a:off x="204964" y="1762315"/>
            <a:ext cx="1162975" cy="63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路由访问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861DB9-1C9E-F4B3-7486-93642194DD35}"/>
              </a:ext>
            </a:extLst>
          </p:cNvPr>
          <p:cNvSpPr/>
          <p:nvPr/>
        </p:nvSpPr>
        <p:spPr>
          <a:xfrm>
            <a:off x="204964" y="5531452"/>
            <a:ext cx="1120140" cy="63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结束访问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DA61E9-C332-BE7C-C20C-B83EC28E318D}"/>
              </a:ext>
            </a:extLst>
          </p:cNvPr>
          <p:cNvSpPr/>
          <p:nvPr/>
        </p:nvSpPr>
        <p:spPr>
          <a:xfrm>
            <a:off x="3384610" y="1836078"/>
            <a:ext cx="21750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识别微应用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8F92C78-D714-EF1F-E212-16A802F61F47}"/>
              </a:ext>
            </a:extLst>
          </p:cNvPr>
          <p:cNvSpPr/>
          <p:nvPr/>
        </p:nvSpPr>
        <p:spPr>
          <a:xfrm>
            <a:off x="4322150" y="2241893"/>
            <a:ext cx="24857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A5014-3D02-CF20-4452-3EE1B6192BA6}"/>
              </a:ext>
            </a:extLst>
          </p:cNvPr>
          <p:cNvSpPr/>
          <p:nvPr/>
        </p:nvSpPr>
        <p:spPr>
          <a:xfrm>
            <a:off x="3299594" y="2655702"/>
            <a:ext cx="25745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 </a:t>
            </a:r>
            <a:r>
              <a:rPr lang="zh-CN" altLang="en-US" dirty="0"/>
              <a:t>加载微应用资源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ADC3C4F-4662-9038-5630-AEDA83DD231E}"/>
              </a:ext>
            </a:extLst>
          </p:cNvPr>
          <p:cNvSpPr/>
          <p:nvPr/>
        </p:nvSpPr>
        <p:spPr>
          <a:xfrm>
            <a:off x="6199806" y="2732250"/>
            <a:ext cx="2968100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3E72FCC-7C98-743F-4C1C-EE34E52BAB88}"/>
              </a:ext>
            </a:extLst>
          </p:cNvPr>
          <p:cNvSpPr/>
          <p:nvPr/>
        </p:nvSpPr>
        <p:spPr>
          <a:xfrm>
            <a:off x="9308056" y="2444552"/>
            <a:ext cx="986348" cy="66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282F0C-40B3-28E1-C9DE-56068EE7F895}"/>
              </a:ext>
            </a:extLst>
          </p:cNvPr>
          <p:cNvSpPr/>
          <p:nvPr/>
        </p:nvSpPr>
        <p:spPr>
          <a:xfrm>
            <a:off x="9313789" y="3310948"/>
            <a:ext cx="986348" cy="66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0265B06-AEE9-2B91-BF39-45FDE587BBCE}"/>
              </a:ext>
            </a:extLst>
          </p:cNvPr>
          <p:cNvSpPr/>
          <p:nvPr/>
        </p:nvSpPr>
        <p:spPr>
          <a:xfrm>
            <a:off x="10470194" y="2862790"/>
            <a:ext cx="986348" cy="66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171E9A6-862C-7E19-A5A9-9ABA0974A671}"/>
              </a:ext>
            </a:extLst>
          </p:cNvPr>
          <p:cNvSpPr/>
          <p:nvPr/>
        </p:nvSpPr>
        <p:spPr>
          <a:xfrm rot="10800000">
            <a:off x="6174606" y="3596430"/>
            <a:ext cx="2968100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2E7D4A-3B83-92A1-C236-23A90CAB4AF5}"/>
              </a:ext>
            </a:extLst>
          </p:cNvPr>
          <p:cNvSpPr txBox="1"/>
          <p:nvPr/>
        </p:nvSpPr>
        <p:spPr>
          <a:xfrm>
            <a:off x="6751188" y="30003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资源和微应用配置</a:t>
            </a: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63302B36-E840-1C23-E529-3B985B7018DD}"/>
              </a:ext>
            </a:extLst>
          </p:cNvPr>
          <p:cNvSpPr/>
          <p:nvPr/>
        </p:nvSpPr>
        <p:spPr>
          <a:xfrm>
            <a:off x="3320551" y="3086080"/>
            <a:ext cx="2323731" cy="933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代码处理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B85D4FD-012E-2BBC-3B47-93B4CC6B0EA0}"/>
              </a:ext>
            </a:extLst>
          </p:cNvPr>
          <p:cNvSpPr/>
          <p:nvPr/>
        </p:nvSpPr>
        <p:spPr>
          <a:xfrm rot="10800000" flipV="1">
            <a:off x="2857767" y="3446138"/>
            <a:ext cx="433062" cy="21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5DC4780-F830-ED26-6E5D-F428A41E981D}"/>
              </a:ext>
            </a:extLst>
          </p:cNvPr>
          <p:cNvSpPr/>
          <p:nvPr/>
        </p:nvSpPr>
        <p:spPr>
          <a:xfrm>
            <a:off x="2215157" y="2675912"/>
            <a:ext cx="633846" cy="186058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输出错误提示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7237626-C772-16A4-6083-53C5D346B455}"/>
              </a:ext>
            </a:extLst>
          </p:cNvPr>
          <p:cNvSpPr/>
          <p:nvPr/>
        </p:nvSpPr>
        <p:spPr>
          <a:xfrm>
            <a:off x="4358129" y="4058741"/>
            <a:ext cx="24857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7EB4D0-159E-4928-29B0-B150D2194898}"/>
              </a:ext>
            </a:extLst>
          </p:cNvPr>
          <p:cNvSpPr/>
          <p:nvPr/>
        </p:nvSpPr>
        <p:spPr>
          <a:xfrm>
            <a:off x="3123420" y="4440467"/>
            <a:ext cx="2697408" cy="431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 </a:t>
            </a:r>
            <a:r>
              <a:rPr lang="en-US" altLang="zh-CN" dirty="0"/>
              <a:t>HTML </a:t>
            </a:r>
            <a:r>
              <a:rPr lang="zh-CN" altLang="en-US" dirty="0"/>
              <a:t>挂载并执行 </a:t>
            </a:r>
            <a:r>
              <a:rPr lang="en-US" altLang="zh-CN" dirty="0"/>
              <a:t>JS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06147FF-CA0D-7530-A279-41D4878B7EB0}"/>
              </a:ext>
            </a:extLst>
          </p:cNvPr>
          <p:cNvSpPr/>
          <p:nvPr/>
        </p:nvSpPr>
        <p:spPr>
          <a:xfrm>
            <a:off x="1467850" y="2008158"/>
            <a:ext cx="1845778" cy="104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1F99CE-8DFA-EF2D-1BF8-C2A0253BF345}"/>
              </a:ext>
            </a:extLst>
          </p:cNvPr>
          <p:cNvSpPr/>
          <p:nvPr/>
        </p:nvSpPr>
        <p:spPr>
          <a:xfrm>
            <a:off x="3220620" y="5122059"/>
            <a:ext cx="25745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 </a:t>
            </a:r>
            <a:r>
              <a:rPr lang="en-US" altLang="zh-CN" dirty="0" err="1"/>
              <a:t>loadMicroApp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E366111-D983-D8E2-4A28-69A0DA353F21}"/>
              </a:ext>
            </a:extLst>
          </p:cNvPr>
          <p:cNvSpPr/>
          <p:nvPr/>
        </p:nvSpPr>
        <p:spPr>
          <a:xfrm>
            <a:off x="6139404" y="5249156"/>
            <a:ext cx="2968100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0F26F3-26FF-6279-483E-D2371D7CFBD6}"/>
              </a:ext>
            </a:extLst>
          </p:cNvPr>
          <p:cNvSpPr/>
          <p:nvPr/>
        </p:nvSpPr>
        <p:spPr>
          <a:xfrm>
            <a:off x="9218049" y="5135512"/>
            <a:ext cx="21750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2918601-2BE0-D324-C8FA-FE48D725E734}"/>
              </a:ext>
            </a:extLst>
          </p:cNvPr>
          <p:cNvSpPr/>
          <p:nvPr/>
        </p:nvSpPr>
        <p:spPr>
          <a:xfrm>
            <a:off x="6139404" y="4576740"/>
            <a:ext cx="2968100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666C29-C353-83A4-D30D-7E7B4C589CB6}"/>
              </a:ext>
            </a:extLst>
          </p:cNvPr>
          <p:cNvSpPr/>
          <p:nvPr/>
        </p:nvSpPr>
        <p:spPr>
          <a:xfrm>
            <a:off x="9218049" y="4463095"/>
            <a:ext cx="21750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7E766B-8B68-3950-22FB-A5D62BF7E559}"/>
              </a:ext>
            </a:extLst>
          </p:cNvPr>
          <p:cNvSpPr/>
          <p:nvPr/>
        </p:nvSpPr>
        <p:spPr>
          <a:xfrm>
            <a:off x="3253206" y="5734672"/>
            <a:ext cx="25745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切换其它路由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932946C3-7A60-D7CA-7118-53CFCF1309F1}"/>
              </a:ext>
            </a:extLst>
          </p:cNvPr>
          <p:cNvSpPr/>
          <p:nvPr/>
        </p:nvSpPr>
        <p:spPr>
          <a:xfrm>
            <a:off x="6139404" y="5848316"/>
            <a:ext cx="2968100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A0D820-1D37-DDDF-FED5-F31F87F5993C}"/>
              </a:ext>
            </a:extLst>
          </p:cNvPr>
          <p:cNvSpPr/>
          <p:nvPr/>
        </p:nvSpPr>
        <p:spPr>
          <a:xfrm>
            <a:off x="9218049" y="5734671"/>
            <a:ext cx="21750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unmount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8F90F40B-F3E5-D216-3159-996B9CB0D420}"/>
              </a:ext>
            </a:extLst>
          </p:cNvPr>
          <p:cNvSpPr/>
          <p:nvPr/>
        </p:nvSpPr>
        <p:spPr>
          <a:xfrm rot="10800000">
            <a:off x="1347769" y="5824400"/>
            <a:ext cx="1845779" cy="213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CC45722-8606-B03B-9CA9-3A662B741D8F}"/>
              </a:ext>
            </a:extLst>
          </p:cNvPr>
          <p:cNvSpPr/>
          <p:nvPr/>
        </p:nvSpPr>
        <p:spPr>
          <a:xfrm>
            <a:off x="6103738" y="2066147"/>
            <a:ext cx="3098332" cy="22576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A0914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8117111-45AB-34B5-0B39-F5E321B50481}"/>
              </a:ext>
            </a:extLst>
          </p:cNvPr>
          <p:cNvSpPr/>
          <p:nvPr/>
        </p:nvSpPr>
        <p:spPr>
          <a:xfrm>
            <a:off x="2973951" y="3085544"/>
            <a:ext cx="2959730" cy="186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A09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EAEB75-BD77-091A-3434-DD0FC7C159FF}"/>
              </a:ext>
            </a:extLst>
          </p:cNvPr>
          <p:cNvSpPr/>
          <p:nvPr/>
        </p:nvSpPr>
        <p:spPr>
          <a:xfrm>
            <a:off x="5021802" y="424323"/>
            <a:ext cx="1488489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importHtml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E14A0A-65D3-E280-CBD6-40C483BA5693}"/>
              </a:ext>
            </a:extLst>
          </p:cNvPr>
          <p:cNvSpPr/>
          <p:nvPr/>
        </p:nvSpPr>
        <p:spPr>
          <a:xfrm>
            <a:off x="5013664" y="1204994"/>
            <a:ext cx="1488489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processTpl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F6578B-8814-13C8-EE9F-6E3E5C9542A0}"/>
              </a:ext>
            </a:extLst>
          </p:cNvPr>
          <p:cNvSpPr/>
          <p:nvPr/>
        </p:nvSpPr>
        <p:spPr>
          <a:xfrm>
            <a:off x="4796957" y="1977596"/>
            <a:ext cx="1899820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getEmbedHTML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D30156-8A34-2E1F-DBE4-8A32C99FE5FE}"/>
              </a:ext>
            </a:extLst>
          </p:cNvPr>
          <p:cNvSpPr/>
          <p:nvPr/>
        </p:nvSpPr>
        <p:spPr>
          <a:xfrm>
            <a:off x="8122753" y="1742833"/>
            <a:ext cx="204038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getExternalScripts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BBE08C-8A27-E626-F7C1-FBD8B19127C7}"/>
              </a:ext>
            </a:extLst>
          </p:cNvPr>
          <p:cNvSpPr/>
          <p:nvPr/>
        </p:nvSpPr>
        <p:spPr>
          <a:xfrm>
            <a:off x="1243915" y="1728776"/>
            <a:ext cx="2466511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getExternalStyleSheets</a:t>
            </a:r>
            <a:endParaRPr lang="en-US" altLang="zh-CN" dirty="0">
              <a:solidFill>
                <a:schemeClr val="accent2"/>
              </a:solidFill>
              <a:effectLst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0438FCF2-A1E2-F06B-A2AA-35DE765F2979}"/>
              </a:ext>
            </a:extLst>
          </p:cNvPr>
          <p:cNvSpPr/>
          <p:nvPr/>
        </p:nvSpPr>
        <p:spPr>
          <a:xfrm>
            <a:off x="5621046" y="970944"/>
            <a:ext cx="245615" cy="23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FC340BA-6F62-C85F-87E3-E953A96A820E}"/>
              </a:ext>
            </a:extLst>
          </p:cNvPr>
          <p:cNvSpPr/>
          <p:nvPr/>
        </p:nvSpPr>
        <p:spPr>
          <a:xfrm rot="17331578">
            <a:off x="7261676" y="1036455"/>
            <a:ext cx="296178" cy="1321123"/>
          </a:xfrm>
          <a:prstGeom prst="downArrow">
            <a:avLst>
              <a:gd name="adj1" fmla="val 47837"/>
              <a:gd name="adj2" fmla="val 85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93F4F5E-198B-CAA7-BE7E-8FBCF6E1377E}"/>
              </a:ext>
            </a:extLst>
          </p:cNvPr>
          <p:cNvSpPr/>
          <p:nvPr/>
        </p:nvSpPr>
        <p:spPr>
          <a:xfrm rot="4186185">
            <a:off x="4186710" y="1049964"/>
            <a:ext cx="350668" cy="1174388"/>
          </a:xfrm>
          <a:prstGeom prst="downArrow">
            <a:avLst>
              <a:gd name="adj1" fmla="val 3987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2B7C39A-2888-5812-3506-6A78DA5BA4BD}"/>
              </a:ext>
            </a:extLst>
          </p:cNvPr>
          <p:cNvSpPr/>
          <p:nvPr/>
        </p:nvSpPr>
        <p:spPr>
          <a:xfrm>
            <a:off x="5657294" y="1760288"/>
            <a:ext cx="217503" cy="21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A262A09-1C48-7C1A-F549-1A21996E788A}"/>
              </a:ext>
            </a:extLst>
          </p:cNvPr>
          <p:cNvSpPr/>
          <p:nvPr/>
        </p:nvSpPr>
        <p:spPr>
          <a:xfrm>
            <a:off x="5657294" y="2495913"/>
            <a:ext cx="249316" cy="25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F47C913-2508-5870-1B0A-13A15AA11DF0}"/>
              </a:ext>
            </a:extLst>
          </p:cNvPr>
          <p:cNvSpPr/>
          <p:nvPr/>
        </p:nvSpPr>
        <p:spPr>
          <a:xfrm rot="3570837">
            <a:off x="7407368" y="2132744"/>
            <a:ext cx="350668" cy="649881"/>
          </a:xfrm>
          <a:prstGeom prst="downArrow">
            <a:avLst>
              <a:gd name="adj1" fmla="val 3987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6AA4FCD9-4F36-9D40-65B0-09E258E2B973}"/>
              </a:ext>
            </a:extLst>
          </p:cNvPr>
          <p:cNvSpPr/>
          <p:nvPr/>
        </p:nvSpPr>
        <p:spPr>
          <a:xfrm rot="18328048">
            <a:off x="3944894" y="2105000"/>
            <a:ext cx="350668" cy="597260"/>
          </a:xfrm>
          <a:prstGeom prst="downArrow">
            <a:avLst>
              <a:gd name="adj1" fmla="val 3987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AB791C-BECA-8BD0-4391-2AE1CCAD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403" y="2770875"/>
            <a:ext cx="6762750" cy="3905250"/>
          </a:xfrm>
          <a:prstGeom prst="rect">
            <a:avLst/>
          </a:prstGeom>
        </p:spPr>
      </p:pic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AA90EA67-B2E4-10E9-C41B-E55EAA350BAA}"/>
              </a:ext>
            </a:extLst>
          </p:cNvPr>
          <p:cNvSpPr/>
          <p:nvPr/>
        </p:nvSpPr>
        <p:spPr>
          <a:xfrm>
            <a:off x="6696777" y="174602"/>
            <a:ext cx="2104007" cy="523782"/>
          </a:xfrm>
          <a:prstGeom prst="wedgeEllipseCallout">
            <a:avLst>
              <a:gd name="adj1" fmla="val -59230"/>
              <a:gd name="adj2" fmla="val 48941"/>
            </a:avLst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AD78D06C-A42E-AE94-73E5-8B3C0BFEEB59}"/>
              </a:ext>
            </a:extLst>
          </p:cNvPr>
          <p:cNvSpPr/>
          <p:nvPr/>
        </p:nvSpPr>
        <p:spPr>
          <a:xfrm>
            <a:off x="6770141" y="819568"/>
            <a:ext cx="2104007" cy="523782"/>
          </a:xfrm>
          <a:prstGeom prst="wedgeEllipseCallout">
            <a:avLst>
              <a:gd name="adj1" fmla="val -59230"/>
              <a:gd name="adj2" fmla="val 4894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826BCB67-37AA-F543-65A6-8755FE037B58}"/>
              </a:ext>
            </a:extLst>
          </p:cNvPr>
          <p:cNvSpPr/>
          <p:nvPr/>
        </p:nvSpPr>
        <p:spPr>
          <a:xfrm>
            <a:off x="9133998" y="1019310"/>
            <a:ext cx="2847970" cy="523782"/>
          </a:xfrm>
          <a:prstGeom prst="wedgeEllipseCallout">
            <a:avLst>
              <a:gd name="adj1" fmla="val -45728"/>
              <a:gd name="adj2" fmla="val 760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scrip</a:t>
            </a:r>
            <a:r>
              <a:rPr lang="zh-CN" altLang="en-US" dirty="0"/>
              <a:t>脚本内容</a:t>
            </a:r>
          </a:p>
        </p:txBody>
      </p:sp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FB8A7A96-ACE8-B654-C44A-93AEE0496AF2}"/>
              </a:ext>
            </a:extLst>
          </p:cNvPr>
          <p:cNvSpPr/>
          <p:nvPr/>
        </p:nvSpPr>
        <p:spPr>
          <a:xfrm>
            <a:off x="108131" y="2625274"/>
            <a:ext cx="2272444" cy="841723"/>
          </a:xfrm>
          <a:prstGeom prst="wedgeEllipseCallout">
            <a:avLst>
              <a:gd name="adj1" fmla="val 29679"/>
              <a:gd name="adj2" fmla="val -887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获取样式内容</a:t>
            </a:r>
          </a:p>
        </p:txBody>
      </p:sp>
      <p:sp>
        <p:nvSpPr>
          <p:cNvPr id="38" name="对话气泡: 椭圆形 37">
            <a:extLst>
              <a:ext uri="{FF2B5EF4-FFF2-40B4-BE49-F238E27FC236}">
                <a16:creationId xmlns:a16="http://schemas.microsoft.com/office/drawing/2014/main" id="{FD9885CE-D85A-3C23-E347-06E15E9B5CC2}"/>
              </a:ext>
            </a:extLst>
          </p:cNvPr>
          <p:cNvSpPr/>
          <p:nvPr/>
        </p:nvSpPr>
        <p:spPr>
          <a:xfrm>
            <a:off x="9421761" y="3429000"/>
            <a:ext cx="2272444" cy="841723"/>
          </a:xfrm>
          <a:prstGeom prst="wedgeEllipseCallout">
            <a:avLst>
              <a:gd name="adj1" fmla="val -165263"/>
              <a:gd name="adj2" fmla="val -1857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00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B46722-0D0E-A5D9-8915-774EF31CF0F8}"/>
              </a:ext>
            </a:extLst>
          </p:cNvPr>
          <p:cNvSpPr/>
          <p:nvPr/>
        </p:nvSpPr>
        <p:spPr>
          <a:xfrm>
            <a:off x="781785" y="1269507"/>
            <a:ext cx="10362245" cy="50011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5DF86-6A4B-55D2-99A2-EB42ACEA51BB}"/>
              </a:ext>
            </a:extLst>
          </p:cNvPr>
          <p:cNvSpPr txBox="1"/>
          <p:nvPr/>
        </p:nvSpPr>
        <p:spPr>
          <a:xfrm>
            <a:off x="5607728" y="1441713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主应用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191F21-B776-5C27-6421-03B059DCFFC4}"/>
              </a:ext>
            </a:extLst>
          </p:cNvPr>
          <p:cNvSpPr/>
          <p:nvPr/>
        </p:nvSpPr>
        <p:spPr>
          <a:xfrm>
            <a:off x="5576750" y="3557936"/>
            <a:ext cx="5308847" cy="2554550"/>
          </a:xfrm>
          <a:prstGeom prst="ellipse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Sandbox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BC1514-93EB-01A2-4F26-3AC4BE85F8FB}"/>
              </a:ext>
            </a:extLst>
          </p:cNvPr>
          <p:cNvSpPr/>
          <p:nvPr/>
        </p:nvSpPr>
        <p:spPr>
          <a:xfrm>
            <a:off x="9084539" y="4355817"/>
            <a:ext cx="1047565" cy="9587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 </a:t>
            </a:r>
            <a:r>
              <a:rPr lang="zh-CN" altLang="en-US" dirty="0"/>
              <a:t>节点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5A076C-94B1-427A-98A3-D68DDEA90074}"/>
              </a:ext>
            </a:extLst>
          </p:cNvPr>
          <p:cNvSpPr/>
          <p:nvPr/>
        </p:nvSpPr>
        <p:spPr>
          <a:xfrm>
            <a:off x="5840027" y="4573320"/>
            <a:ext cx="1488489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execScripts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FBF67-54FC-CC0D-B254-3F5C1C54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98" y="1759274"/>
            <a:ext cx="4496452" cy="259654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326756-C14D-33C8-ADA2-369896CC36AE}"/>
              </a:ext>
            </a:extLst>
          </p:cNvPr>
          <p:cNvCxnSpPr/>
          <p:nvPr/>
        </p:nvCxnSpPr>
        <p:spPr>
          <a:xfrm>
            <a:off x="5607728" y="3861786"/>
            <a:ext cx="757561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4EB8FF01-0018-EBD3-60B0-0C7F14E9BE06}"/>
              </a:ext>
            </a:extLst>
          </p:cNvPr>
          <p:cNvSpPr/>
          <p:nvPr/>
        </p:nvSpPr>
        <p:spPr>
          <a:xfrm>
            <a:off x="7132628" y="4166506"/>
            <a:ext cx="2085795" cy="3786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7381C-8E37-82BD-C00E-E55CFB611F0A}"/>
              </a:ext>
            </a:extLst>
          </p:cNvPr>
          <p:cNvSpPr txBox="1"/>
          <p:nvPr/>
        </p:nvSpPr>
        <p:spPr>
          <a:xfrm>
            <a:off x="7607354" y="3761663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挂载执行</a:t>
            </a:r>
          </a:p>
        </p:txBody>
      </p:sp>
    </p:spTree>
    <p:extLst>
      <p:ext uri="{BB962C8B-B14F-4D97-AF65-F5344CB8AC3E}">
        <p14:creationId xmlns:p14="http://schemas.microsoft.com/office/powerpoint/2010/main" val="179843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D70A2C-361A-3CCC-CAF8-8DB726E2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29" y="1017645"/>
            <a:ext cx="5829300" cy="115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91DC70-2E94-9F44-F46A-7C711904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84" y="2568569"/>
            <a:ext cx="7038376" cy="347121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CCC963FE-5C25-7C13-90AE-59C94A48DA9E}"/>
              </a:ext>
            </a:extLst>
          </p:cNvPr>
          <p:cNvSpPr/>
          <p:nvPr/>
        </p:nvSpPr>
        <p:spPr>
          <a:xfrm>
            <a:off x="8078145" y="2597454"/>
            <a:ext cx="1012054" cy="2909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A9476CF-4646-33AF-E983-CAA80529DFEE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3027285" y="2347398"/>
            <a:ext cx="5005256" cy="437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0D3DACD-B2FC-D2D7-F7A0-E522F09FA0C9}"/>
              </a:ext>
            </a:extLst>
          </p:cNvPr>
          <p:cNvSpPr/>
          <p:nvPr/>
        </p:nvSpPr>
        <p:spPr>
          <a:xfrm>
            <a:off x="5459233" y="3063812"/>
            <a:ext cx="1270042" cy="319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59D9F82-820F-17A9-B9AB-E4A9BFBB3F95}"/>
              </a:ext>
            </a:extLst>
          </p:cNvPr>
          <p:cNvSpPr/>
          <p:nvPr/>
        </p:nvSpPr>
        <p:spPr>
          <a:xfrm>
            <a:off x="7396043" y="4401687"/>
            <a:ext cx="1694156" cy="2909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F599B91-C9C5-0DA9-7356-ADFAF604F467}"/>
              </a:ext>
            </a:extLst>
          </p:cNvPr>
          <p:cNvSpPr/>
          <p:nvPr/>
        </p:nvSpPr>
        <p:spPr>
          <a:xfrm>
            <a:off x="7092189" y="4060163"/>
            <a:ext cx="1491983" cy="319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B4588A-E674-1D09-A444-7550F591087F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3848743" y="3190349"/>
            <a:ext cx="1610490" cy="50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3D82AD8-D5B3-D6E9-2888-E1259A524660}"/>
              </a:ext>
            </a:extLst>
          </p:cNvPr>
          <p:cNvCxnSpPr>
            <a:stCxn id="39" idx="2"/>
            <a:endCxn id="26" idx="3"/>
          </p:cNvCxnSpPr>
          <p:nvPr/>
        </p:nvCxnSpPr>
        <p:spPr>
          <a:xfrm flipH="1" flipV="1">
            <a:off x="4159461" y="4021405"/>
            <a:ext cx="2932728" cy="198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CACE97C-4351-B0CC-2238-8E452D0BA8E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5064984" y="4561552"/>
            <a:ext cx="2331059" cy="290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A6D5D55-2A86-F1E5-27AA-5CAE6A6C4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021" y="296950"/>
            <a:ext cx="4548283" cy="211101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FB4BE70-F196-275A-F93A-AECB6AC239C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27285" y="1580225"/>
            <a:ext cx="2826244" cy="136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6C9E74-AFE6-2562-C843-E80862E0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84" y="792430"/>
            <a:ext cx="5580619" cy="593473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B4B267A-D984-8ECC-CE93-5BC5C71E155E}"/>
              </a:ext>
            </a:extLst>
          </p:cNvPr>
          <p:cNvSpPr/>
          <p:nvPr/>
        </p:nvSpPr>
        <p:spPr>
          <a:xfrm>
            <a:off x="6036816" y="1995376"/>
            <a:ext cx="4385569" cy="2913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5720A1-A6D3-1D7E-9FCA-EF2EECC505BF}"/>
              </a:ext>
            </a:extLst>
          </p:cNvPr>
          <p:cNvSpPr txBox="1"/>
          <p:nvPr/>
        </p:nvSpPr>
        <p:spPr>
          <a:xfrm>
            <a:off x="8647398" y="1089927"/>
            <a:ext cx="272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正则匹配解析标签获取标准的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59CC12-6D63-0BC8-5526-05B9A103539D}"/>
              </a:ext>
            </a:extLst>
          </p:cNvPr>
          <p:cNvSpPr/>
          <p:nvPr/>
        </p:nvSpPr>
        <p:spPr>
          <a:xfrm>
            <a:off x="6578353" y="5592932"/>
            <a:ext cx="855694" cy="472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70F6A7-A162-F5F8-B38B-A07DF4A8F5A5}"/>
              </a:ext>
            </a:extLst>
          </p:cNvPr>
          <p:cNvSpPr txBox="1"/>
          <p:nvPr/>
        </p:nvSpPr>
        <p:spPr>
          <a:xfrm>
            <a:off x="7867094" y="5066071"/>
            <a:ext cx="16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78092F-538E-D9ED-EFBF-77A12B5209E4}"/>
              </a:ext>
            </a:extLst>
          </p:cNvPr>
          <p:cNvSpPr txBox="1"/>
          <p:nvPr/>
        </p:nvSpPr>
        <p:spPr>
          <a:xfrm>
            <a:off x="7884747" y="5408266"/>
            <a:ext cx="16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B137C1-2174-8538-CB68-538C64E3059B}"/>
              </a:ext>
            </a:extLst>
          </p:cNvPr>
          <p:cNvSpPr txBox="1"/>
          <p:nvPr/>
        </p:nvSpPr>
        <p:spPr>
          <a:xfrm>
            <a:off x="7884747" y="5761685"/>
            <a:ext cx="16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77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CCFEFE-7164-76C5-6D78-8D847FCE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34" y="1114576"/>
            <a:ext cx="8300430" cy="26933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1042B9-99B2-EE6F-446B-A4191A8D30C2}"/>
              </a:ext>
            </a:extLst>
          </p:cNvPr>
          <p:cNvSpPr/>
          <p:nvPr/>
        </p:nvSpPr>
        <p:spPr>
          <a:xfrm>
            <a:off x="8362765" y="2707689"/>
            <a:ext cx="3577701" cy="22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B8CAA2-F3CC-D9A7-AAD9-F61EA0BD2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00" y="3946767"/>
            <a:ext cx="5270716" cy="26515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66E4C0-5350-3E5D-E125-CBB9D06275DA}"/>
              </a:ext>
            </a:extLst>
          </p:cNvPr>
          <p:cNvSpPr/>
          <p:nvPr/>
        </p:nvSpPr>
        <p:spPr>
          <a:xfrm>
            <a:off x="5584149" y="5948039"/>
            <a:ext cx="1673688" cy="514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14C03D-7EA0-43BF-1546-1F5CBB4408A0}"/>
              </a:ext>
            </a:extLst>
          </p:cNvPr>
          <p:cNvSpPr/>
          <p:nvPr/>
        </p:nvSpPr>
        <p:spPr>
          <a:xfrm>
            <a:off x="4438835" y="1944210"/>
            <a:ext cx="1861424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E32561-B970-4F07-1B60-AA65465335E2}"/>
              </a:ext>
            </a:extLst>
          </p:cNvPr>
          <p:cNvSpPr/>
          <p:nvPr/>
        </p:nvSpPr>
        <p:spPr>
          <a:xfrm>
            <a:off x="5584149" y="4380079"/>
            <a:ext cx="4567466" cy="1692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1E5F6BC2-FA7B-9A69-7AF1-501C352C254B}"/>
              </a:ext>
            </a:extLst>
          </p:cNvPr>
          <p:cNvSpPr/>
          <p:nvPr/>
        </p:nvSpPr>
        <p:spPr>
          <a:xfrm>
            <a:off x="7608162" y="4820576"/>
            <a:ext cx="2920754" cy="1296672"/>
          </a:xfrm>
          <a:prstGeom prst="wedgeEllipseCallout">
            <a:avLst>
              <a:gd name="adj1" fmla="val -59728"/>
              <a:gd name="adj2" fmla="val 53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对微应用样式进行 </a:t>
            </a:r>
            <a:r>
              <a:rPr lang="en-US" altLang="zh-CN" dirty="0" err="1"/>
              <a:t>ShadowDOM</a:t>
            </a:r>
            <a:r>
              <a:rPr lang="en-US" altLang="zh-CN" dirty="0"/>
              <a:t>  </a:t>
            </a:r>
            <a:r>
              <a:rPr lang="zh-CN" altLang="en-US" dirty="0"/>
              <a:t>处理实现样式隔离</a:t>
            </a:r>
          </a:p>
        </p:txBody>
      </p:sp>
    </p:spTree>
    <p:extLst>
      <p:ext uri="{BB962C8B-B14F-4D97-AF65-F5344CB8AC3E}">
        <p14:creationId xmlns:p14="http://schemas.microsoft.com/office/powerpoint/2010/main" val="240412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DBE1D9-3F14-172D-3800-90A1A28E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61" y="1114576"/>
            <a:ext cx="7908050" cy="30180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92E72A-0EFE-F5B4-0117-B490B281B8C3}"/>
              </a:ext>
            </a:extLst>
          </p:cNvPr>
          <p:cNvSpPr/>
          <p:nvPr/>
        </p:nvSpPr>
        <p:spPr>
          <a:xfrm>
            <a:off x="7563775" y="2791135"/>
            <a:ext cx="4172505" cy="27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01DE68-1E53-4C2E-A7B8-FE4B44B22B45}"/>
              </a:ext>
            </a:extLst>
          </p:cNvPr>
          <p:cNvSpPr txBox="1"/>
          <p:nvPr/>
        </p:nvSpPr>
        <p:spPr>
          <a:xfrm>
            <a:off x="8113486" y="2330530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请求所有外部的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css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样式表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05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4F0AA-574B-F500-0E6E-4CE1D7B38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82" y="1213595"/>
            <a:ext cx="7473241" cy="30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11603" y="1081405"/>
            <a:ext cx="5257202" cy="2056461"/>
            <a:chOff x="2549900" y="300029"/>
            <a:chExt cx="5257202" cy="2056461"/>
          </a:xfrm>
        </p:grpSpPr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4741621" y="300029"/>
              <a:ext cx="306548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0" b="1" spc="-300" dirty="0">
                  <a:solidFill>
                    <a:srgbClr val="C80A14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  <a:endParaRPr lang="en-US" altLang="zh-CN" sz="8000" b="1" spc="-300" dirty="0">
                <a:solidFill>
                  <a:srgbClr val="C80A14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49900" y="1802492"/>
              <a:ext cx="50385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sym typeface="+mn-ea"/>
                </a:rPr>
                <a:t>1</a:t>
              </a:r>
              <a:r>
                <a:rPr lang="zh-CN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sym typeface="+mn-ea"/>
                </a:rPr>
                <a:t>、微前端的背景介绍和原理</a:t>
              </a:r>
            </a:p>
          </p:txBody>
        </p:sp>
      </p:grpSp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sp>
        <p:nvSpPr>
          <p:cNvPr id="8" name="文本框 11">
            <a:extLst>
              <a:ext uri="{FF2B5EF4-FFF2-40B4-BE49-F238E27FC236}">
                <a16:creationId xmlns:a16="http://schemas.microsoft.com/office/drawing/2014/main" id="{A8C3AF16-BDC0-4140-A1DB-793E43F4EAEB}"/>
              </a:ext>
            </a:extLst>
          </p:cNvPr>
          <p:cNvSpPr txBox="1"/>
          <p:nvPr/>
        </p:nvSpPr>
        <p:spPr>
          <a:xfrm>
            <a:off x="2211603" y="3459720"/>
            <a:ext cx="5808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2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、微前端在项目中的使用和设计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A4036EF1-C36F-566E-F1D7-9A6C5376F1EE}"/>
              </a:ext>
            </a:extLst>
          </p:cNvPr>
          <p:cNvSpPr txBox="1"/>
          <p:nvPr/>
        </p:nvSpPr>
        <p:spPr>
          <a:xfrm>
            <a:off x="2211603" y="4450240"/>
            <a:ext cx="273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3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、总结和期望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295B17-5E56-7227-72A1-37E14266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48" y="1139765"/>
            <a:ext cx="7330643" cy="3143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393819-B5A8-8F18-998E-52A68CA4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86" y="4408961"/>
            <a:ext cx="6219825" cy="1504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35BA1A-DAE3-AFCC-9B97-45A3B38B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417" y="1183915"/>
            <a:ext cx="9858375" cy="1857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A5A518-48FA-113E-6423-7F6BA161D836}"/>
              </a:ext>
            </a:extLst>
          </p:cNvPr>
          <p:cNvSpPr txBox="1"/>
          <p:nvPr/>
        </p:nvSpPr>
        <p:spPr>
          <a:xfrm>
            <a:off x="8262557" y="1535837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解析并在指定的沙箱内执行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275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微前端的实现原理</a:t>
            </a:r>
          </a:p>
          <a:p>
            <a:pPr algn="l"/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0F7D3-197A-C4F8-2B2C-3655453BEE40}"/>
              </a:ext>
            </a:extLst>
          </p:cNvPr>
          <p:cNvSpPr txBox="1"/>
          <p:nvPr/>
        </p:nvSpPr>
        <p:spPr>
          <a:xfrm>
            <a:off x="793548" y="1332298"/>
            <a:ext cx="276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importHTML</a:t>
            </a:r>
            <a:endParaRPr lang="en-US" altLang="zh-CN" sz="2800" dirty="0"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E547D-9FD1-1D82-56D6-41B2129E5DD9}"/>
              </a:ext>
            </a:extLst>
          </p:cNvPr>
          <p:cNvSpPr txBox="1"/>
          <p:nvPr/>
        </p:nvSpPr>
        <p:spPr>
          <a:xfrm>
            <a:off x="793549" y="2085788"/>
            <a:ext cx="223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processTpl</a:t>
            </a:r>
            <a:endParaRPr lang="en-US" altLang="zh-CN" sz="2800" dirty="0">
              <a:effectLst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68CCE9-AF08-37FE-3E60-3C53A1A0F233}"/>
              </a:ext>
            </a:extLst>
          </p:cNvPr>
          <p:cNvSpPr txBox="1"/>
          <p:nvPr/>
        </p:nvSpPr>
        <p:spPr>
          <a:xfrm>
            <a:off x="771627" y="2928739"/>
            <a:ext cx="30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getEmbedHTML</a:t>
            </a:r>
            <a:endParaRPr lang="en-US" altLang="zh-CN" sz="2800" dirty="0"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41D40B-9CE3-309A-BD9A-5DF857D92AEB}"/>
              </a:ext>
            </a:extLst>
          </p:cNvPr>
          <p:cNvSpPr txBox="1"/>
          <p:nvPr/>
        </p:nvSpPr>
        <p:spPr>
          <a:xfrm>
            <a:off x="771627" y="3759795"/>
            <a:ext cx="338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getExternalScripts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57DD3-E21E-A34E-C489-B03010DBB1CB}"/>
              </a:ext>
            </a:extLst>
          </p:cNvPr>
          <p:cNvSpPr txBox="1"/>
          <p:nvPr/>
        </p:nvSpPr>
        <p:spPr>
          <a:xfrm>
            <a:off x="771627" y="4590851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latin typeface="Arial" panose="020B0604020202020204" pitchFamily="34" charset="0"/>
              </a:rPr>
              <a:t>getExternalStyleSheets</a:t>
            </a:r>
            <a:endParaRPr lang="en-US" altLang="zh-CN" sz="28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B3BE49-1091-91EA-3C53-1C8F22276875}"/>
              </a:ext>
            </a:extLst>
          </p:cNvPr>
          <p:cNvSpPr txBox="1"/>
          <p:nvPr/>
        </p:nvSpPr>
        <p:spPr>
          <a:xfrm>
            <a:off x="793549" y="5354525"/>
            <a:ext cx="429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execScripts</a:t>
            </a:r>
            <a:endParaRPr lang="en-US" altLang="zh-CN" sz="2800" dirty="0">
              <a:effectLst/>
              <a:highlight>
                <a:srgbClr val="FFFFFF"/>
              </a:highligh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1B059F-009C-0DD9-2C6F-B2698391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19" y="2276475"/>
            <a:ext cx="5829300" cy="1152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3B8772-D605-5867-6554-5707E0D4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48" y="5485716"/>
            <a:ext cx="681037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28DDC0-7C95-E0D2-2D8B-8FC402FD9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163" y="3621807"/>
            <a:ext cx="2505075" cy="15811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9EDEA2-7EF7-627D-75BF-36D755FDA658}"/>
              </a:ext>
            </a:extLst>
          </p:cNvPr>
          <p:cNvSpPr/>
          <p:nvPr/>
        </p:nvSpPr>
        <p:spPr>
          <a:xfrm>
            <a:off x="6096000" y="2494625"/>
            <a:ext cx="1157056" cy="284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699AAC-11DB-0701-9915-61AE766DA30B}"/>
              </a:ext>
            </a:extLst>
          </p:cNvPr>
          <p:cNvSpPr/>
          <p:nvPr/>
        </p:nvSpPr>
        <p:spPr>
          <a:xfrm>
            <a:off x="5955437" y="4128296"/>
            <a:ext cx="1157056" cy="284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651DC6-B575-EFA1-B470-A9496FD2C28C}"/>
              </a:ext>
            </a:extLst>
          </p:cNvPr>
          <p:cNvSpPr/>
          <p:nvPr/>
        </p:nvSpPr>
        <p:spPr>
          <a:xfrm>
            <a:off x="5873087" y="5647342"/>
            <a:ext cx="1157056" cy="284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8737A4-2BBB-16DD-2A3B-1CA057B93D5B}"/>
              </a:ext>
            </a:extLst>
          </p:cNvPr>
          <p:cNvCxnSpPr>
            <a:stCxn id="15" idx="1"/>
            <a:endCxn id="25" idx="3"/>
          </p:cNvCxnSpPr>
          <p:nvPr/>
        </p:nvCxnSpPr>
        <p:spPr>
          <a:xfrm flipH="1">
            <a:off x="3848743" y="2852738"/>
            <a:ext cx="1643576" cy="337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BBDC19-FD76-8A23-28D9-B7E66CB95A7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159461" y="4021405"/>
            <a:ext cx="1272541" cy="259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5AC6FB-C269-0BD3-07FA-3B2BA62732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2918306" y="5114071"/>
            <a:ext cx="2374542" cy="7638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A21F11E-2A6A-4B56-2AD9-09457229E3B5}"/>
              </a:ext>
            </a:extLst>
          </p:cNvPr>
          <p:cNvSpPr/>
          <p:nvPr/>
        </p:nvSpPr>
        <p:spPr>
          <a:xfrm>
            <a:off x="5233755" y="1033009"/>
            <a:ext cx="3003889" cy="10260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对处理后的资源进行缓存，二次进入子应用会更快</a:t>
            </a:r>
          </a:p>
        </p:txBody>
      </p:sp>
    </p:spTree>
    <p:extLst>
      <p:ext uri="{BB962C8B-B14F-4D97-AF65-F5344CB8AC3E}">
        <p14:creationId xmlns:p14="http://schemas.microsoft.com/office/powerpoint/2010/main" val="37834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60319" y="2064095"/>
            <a:ext cx="5186035" cy="2066500"/>
            <a:chOff x="3998616" y="1282719"/>
            <a:chExt cx="5186035" cy="2066500"/>
          </a:xfrm>
        </p:grpSpPr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5861750" y="1282719"/>
              <a:ext cx="1146362" cy="123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8000" b="1" spc="-300" dirty="0">
                  <a:solidFill>
                    <a:srgbClr val="C80A14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98616" y="2795221"/>
              <a:ext cx="51860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sym typeface="+mn-ea"/>
                </a:rPr>
                <a:t>微前端在项目中的使用和设计</a:t>
              </a:r>
            </a:p>
          </p:txBody>
        </p:sp>
      </p:grpSp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17CC411-75AE-53C2-10D3-8AA3A94B857D}"/>
              </a:ext>
            </a:extLst>
          </p:cNvPr>
          <p:cNvSpPr/>
          <p:nvPr/>
        </p:nvSpPr>
        <p:spPr>
          <a:xfrm>
            <a:off x="9543496" y="1919796"/>
            <a:ext cx="2309673" cy="16157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909092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Winstack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的项目设计（早期）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0A0DCD-39CE-2CA5-5E7B-6E46FA919CB0}"/>
              </a:ext>
            </a:extLst>
          </p:cNvPr>
          <p:cNvSpPr/>
          <p:nvPr/>
        </p:nvSpPr>
        <p:spPr>
          <a:xfrm>
            <a:off x="520824" y="1447060"/>
            <a:ext cx="7744287" cy="48294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04295B-218B-AED0-C633-E836C47EBD7A}"/>
              </a:ext>
            </a:extLst>
          </p:cNvPr>
          <p:cNvSpPr txBox="1"/>
          <p:nvPr/>
        </p:nvSpPr>
        <p:spPr>
          <a:xfrm>
            <a:off x="3290654" y="1642486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A75AA8B-4609-83CF-A1C7-52CB384646C0}"/>
              </a:ext>
            </a:extLst>
          </p:cNvPr>
          <p:cNvSpPr/>
          <p:nvPr/>
        </p:nvSpPr>
        <p:spPr>
          <a:xfrm>
            <a:off x="614035" y="3162694"/>
            <a:ext cx="2601157" cy="16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C74E84-8820-0413-FE91-EA2D79C0FD31}"/>
              </a:ext>
            </a:extLst>
          </p:cNvPr>
          <p:cNvSpPr/>
          <p:nvPr/>
        </p:nvSpPr>
        <p:spPr>
          <a:xfrm>
            <a:off x="4234641" y="2586515"/>
            <a:ext cx="3542198" cy="305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AA61F-8192-9540-042E-EEAE17D69767}"/>
              </a:ext>
            </a:extLst>
          </p:cNvPr>
          <p:cNvSpPr txBox="1"/>
          <p:nvPr/>
        </p:nvSpPr>
        <p:spPr>
          <a:xfrm>
            <a:off x="5109842" y="2710335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Child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B481AF-810E-DF9A-DBE7-65C1055FC425}"/>
              </a:ext>
            </a:extLst>
          </p:cNvPr>
          <p:cNvSpPr/>
          <p:nvPr/>
        </p:nvSpPr>
        <p:spPr>
          <a:xfrm>
            <a:off x="4364847" y="3236471"/>
            <a:ext cx="1243126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9E0E3BC-A1C8-5F0F-1F7C-7F6DECA45644}"/>
              </a:ext>
            </a:extLst>
          </p:cNvPr>
          <p:cNvSpPr/>
          <p:nvPr/>
        </p:nvSpPr>
        <p:spPr>
          <a:xfrm>
            <a:off x="5660997" y="3229382"/>
            <a:ext cx="2040386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App-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kv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4D11B59-DD04-04DD-4A4E-DEFD87E6380F}"/>
              </a:ext>
            </a:extLst>
          </p:cNvPr>
          <p:cNvSpPr/>
          <p:nvPr/>
        </p:nvSpPr>
        <p:spPr>
          <a:xfrm>
            <a:off x="4487658" y="4757942"/>
            <a:ext cx="1180730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F41533A-AA38-343A-7DA1-7A3914D4593D}"/>
              </a:ext>
            </a:extLst>
          </p:cNvPr>
          <p:cNvSpPr/>
          <p:nvPr/>
        </p:nvSpPr>
        <p:spPr>
          <a:xfrm>
            <a:off x="6424478" y="4757942"/>
            <a:ext cx="1180730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30FF4F-2949-B617-333B-22A3A797F7A3}"/>
              </a:ext>
            </a:extLst>
          </p:cNvPr>
          <p:cNvSpPr/>
          <p:nvPr/>
        </p:nvSpPr>
        <p:spPr>
          <a:xfrm>
            <a:off x="1451495" y="3861786"/>
            <a:ext cx="1442621" cy="78746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qiankun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CF1C7C-89B0-6A5D-694B-2D30D741D1E9}"/>
              </a:ext>
            </a:extLst>
          </p:cNvPr>
          <p:cNvSpPr txBox="1"/>
          <p:nvPr/>
        </p:nvSpPr>
        <p:spPr>
          <a:xfrm>
            <a:off x="1378253" y="3236471"/>
            <a:ext cx="10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主应用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954856-B27F-378E-7176-D26C69755046}"/>
              </a:ext>
            </a:extLst>
          </p:cNvPr>
          <p:cNvSpPr/>
          <p:nvPr/>
        </p:nvSpPr>
        <p:spPr>
          <a:xfrm>
            <a:off x="10019190" y="2545809"/>
            <a:ext cx="1358284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4EFB02-85D3-6A55-9293-215BDBB4E94E}"/>
              </a:ext>
            </a:extLst>
          </p:cNvPr>
          <p:cNvSpPr txBox="1"/>
          <p:nvPr/>
        </p:nvSpPr>
        <p:spPr>
          <a:xfrm>
            <a:off x="10050262" y="202791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7DB73B9B-89ED-EB47-CACF-4F24B0A0D60C}"/>
              </a:ext>
            </a:extLst>
          </p:cNvPr>
          <p:cNvSpPr/>
          <p:nvPr/>
        </p:nvSpPr>
        <p:spPr>
          <a:xfrm>
            <a:off x="3045041" y="4077630"/>
            <a:ext cx="1347926" cy="2191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855CF97-00B1-6A18-7C55-CBBF5CB1E313}"/>
              </a:ext>
            </a:extLst>
          </p:cNvPr>
          <p:cNvSpPr/>
          <p:nvPr/>
        </p:nvSpPr>
        <p:spPr>
          <a:xfrm rot="21027622">
            <a:off x="7662225" y="3303280"/>
            <a:ext cx="2265757" cy="2834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1FCF9FD-6F31-4214-C11B-92E59FEB0345}"/>
              </a:ext>
            </a:extLst>
          </p:cNvPr>
          <p:cNvSpPr/>
          <p:nvPr/>
        </p:nvSpPr>
        <p:spPr>
          <a:xfrm>
            <a:off x="5427203" y="4116356"/>
            <a:ext cx="1180730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217DF-8A7E-2AC4-77F7-347CEBFD5AC1}"/>
              </a:ext>
            </a:extLst>
          </p:cNvPr>
          <p:cNvSpPr txBox="1"/>
          <p:nvPr/>
        </p:nvSpPr>
        <p:spPr>
          <a:xfrm rot="21007360">
            <a:off x="8291448" y="2978027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83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为何微前端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1B3504-3A8D-BBEB-7BD4-DF8120923EF0}"/>
              </a:ext>
            </a:extLst>
          </p:cNvPr>
          <p:cNvSpPr txBox="1"/>
          <p:nvPr/>
        </p:nvSpPr>
        <p:spPr>
          <a:xfrm>
            <a:off x="470872" y="1249229"/>
            <a:ext cx="960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思考：我们公司前端的技术栈主要两大类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都用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去嵌入，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为何还要选择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做微前端改造，是否真的适合公司项目？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8030D7E-BCD4-8993-3B64-D3B4C17C8112}"/>
              </a:ext>
            </a:extLst>
          </p:cNvPr>
          <p:cNvSpPr/>
          <p:nvPr/>
        </p:nvSpPr>
        <p:spPr>
          <a:xfrm>
            <a:off x="3844031" y="2308018"/>
            <a:ext cx="3986073" cy="242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Vue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AB79A3-8A79-41DB-2057-7963157B3B60}"/>
              </a:ext>
            </a:extLst>
          </p:cNvPr>
          <p:cNvSpPr/>
          <p:nvPr/>
        </p:nvSpPr>
        <p:spPr>
          <a:xfrm>
            <a:off x="4385569" y="2996302"/>
            <a:ext cx="1056443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462089-31C7-6F63-1529-0C1704A2B97B}"/>
              </a:ext>
            </a:extLst>
          </p:cNvPr>
          <p:cNvSpPr/>
          <p:nvPr/>
        </p:nvSpPr>
        <p:spPr>
          <a:xfrm>
            <a:off x="6221768" y="2996302"/>
            <a:ext cx="1056443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5EC086-845A-B5D0-1C64-E60FA927E60D}"/>
              </a:ext>
            </a:extLst>
          </p:cNvPr>
          <p:cNvSpPr/>
          <p:nvPr/>
        </p:nvSpPr>
        <p:spPr>
          <a:xfrm>
            <a:off x="4385569" y="3790500"/>
            <a:ext cx="1056443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F22E6-91A4-5A45-21D9-FAA59DB318A6}"/>
              </a:ext>
            </a:extLst>
          </p:cNvPr>
          <p:cNvSpPr/>
          <p:nvPr/>
        </p:nvSpPr>
        <p:spPr>
          <a:xfrm>
            <a:off x="6221768" y="3790500"/>
            <a:ext cx="1056443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模块四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B99FE7-AF98-25EA-EDBB-0EA8697DCC1E}"/>
              </a:ext>
            </a:extLst>
          </p:cNvPr>
          <p:cNvSpPr/>
          <p:nvPr/>
        </p:nvSpPr>
        <p:spPr>
          <a:xfrm>
            <a:off x="8788893" y="2654423"/>
            <a:ext cx="1091954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angular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B8C560-D706-18E0-35E2-8D0C510F65A3}"/>
              </a:ext>
            </a:extLst>
          </p:cNvPr>
          <p:cNvCxnSpPr>
            <a:endCxn id="7" idx="1"/>
          </p:cNvCxnSpPr>
          <p:nvPr/>
        </p:nvCxnSpPr>
        <p:spPr>
          <a:xfrm flipV="1">
            <a:off x="7341833" y="2916315"/>
            <a:ext cx="1447060" cy="261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536D6AAB-9DBC-5F46-3601-5B66FAD44A4B}"/>
              </a:ext>
            </a:extLst>
          </p:cNvPr>
          <p:cNvSpPr/>
          <p:nvPr/>
        </p:nvSpPr>
        <p:spPr>
          <a:xfrm>
            <a:off x="7670307" y="1853303"/>
            <a:ext cx="1793289" cy="758863"/>
          </a:xfrm>
          <a:prstGeom prst="wedgeEllipseCallout">
            <a:avLst>
              <a:gd name="adj1" fmla="val -18778"/>
              <a:gd name="adj2" fmla="val 8940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r>
              <a:rPr lang="zh-CN" altLang="en-US" dirty="0"/>
              <a:t>接入</a:t>
            </a:r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C535986B-0DCA-CD18-D8A7-45693275C879}"/>
              </a:ext>
            </a:extLst>
          </p:cNvPr>
          <p:cNvSpPr/>
          <p:nvPr/>
        </p:nvSpPr>
        <p:spPr>
          <a:xfrm>
            <a:off x="470872" y="4366272"/>
            <a:ext cx="3178207" cy="1242499"/>
          </a:xfrm>
          <a:prstGeom prst="wedgeEllipseCallout">
            <a:avLst>
              <a:gd name="adj1" fmla="val 55773"/>
              <a:gd name="adj2" fmla="val -372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 </a:t>
            </a:r>
            <a:r>
              <a:rPr lang="zh-CN" altLang="en-US" dirty="0"/>
              <a:t>本身设计就是组件化应用，可根据业务划分模块</a:t>
            </a:r>
          </a:p>
        </p:txBody>
      </p:sp>
    </p:spTree>
    <p:extLst>
      <p:ext uri="{BB962C8B-B14F-4D97-AF65-F5344CB8AC3E}">
        <p14:creationId xmlns:p14="http://schemas.microsoft.com/office/powerpoint/2010/main" val="17466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为何微前端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8CD34D-0E56-5979-913D-8F4BE6652FC1}"/>
              </a:ext>
            </a:extLst>
          </p:cNvPr>
          <p:cNvSpPr/>
          <p:nvPr/>
        </p:nvSpPr>
        <p:spPr>
          <a:xfrm>
            <a:off x="710213" y="2714259"/>
            <a:ext cx="2627791" cy="1813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338D28-26E2-567D-8019-621E2C267D4F}"/>
              </a:ext>
            </a:extLst>
          </p:cNvPr>
          <p:cNvSpPr/>
          <p:nvPr/>
        </p:nvSpPr>
        <p:spPr>
          <a:xfrm>
            <a:off x="843378" y="296531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68570B-9B40-443C-A57D-396F04D982A8}"/>
              </a:ext>
            </a:extLst>
          </p:cNvPr>
          <p:cNvSpPr/>
          <p:nvPr/>
        </p:nvSpPr>
        <p:spPr>
          <a:xfrm>
            <a:off x="2220897" y="296531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E2A027-7560-7D94-55F6-696B76FC2E14}"/>
              </a:ext>
            </a:extLst>
          </p:cNvPr>
          <p:cNvSpPr/>
          <p:nvPr/>
        </p:nvSpPr>
        <p:spPr>
          <a:xfrm>
            <a:off x="855692" y="3845688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BC08CE-7004-1AF1-797C-0B298206610D}"/>
              </a:ext>
            </a:extLst>
          </p:cNvPr>
          <p:cNvSpPr/>
          <p:nvPr/>
        </p:nvSpPr>
        <p:spPr>
          <a:xfrm>
            <a:off x="2220897" y="3845688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模块四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EDC231-3594-1D05-9CCE-E6BE557E2F86}"/>
              </a:ext>
            </a:extLst>
          </p:cNvPr>
          <p:cNvSpPr/>
          <p:nvPr/>
        </p:nvSpPr>
        <p:spPr>
          <a:xfrm>
            <a:off x="4353017" y="271425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15190DA-A84D-C61D-FA4C-3EECCE0C7963}"/>
              </a:ext>
            </a:extLst>
          </p:cNvPr>
          <p:cNvSpPr/>
          <p:nvPr/>
        </p:nvSpPr>
        <p:spPr>
          <a:xfrm>
            <a:off x="5435426" y="271425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模块六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301114-A47A-EE8D-9B87-4DE7645381BD}"/>
              </a:ext>
            </a:extLst>
          </p:cNvPr>
          <p:cNvSpPr/>
          <p:nvPr/>
        </p:nvSpPr>
        <p:spPr>
          <a:xfrm>
            <a:off x="4353017" y="330858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模块七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3221A2-5BFC-9A5C-B440-F7FEAEEE6BC1}"/>
              </a:ext>
            </a:extLst>
          </p:cNvPr>
          <p:cNvSpPr/>
          <p:nvPr/>
        </p:nvSpPr>
        <p:spPr>
          <a:xfrm>
            <a:off x="5435426" y="332208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模块八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08A76E-E6BC-1C72-E0C7-0F694493D525}"/>
              </a:ext>
            </a:extLst>
          </p:cNvPr>
          <p:cNvSpPr/>
          <p:nvPr/>
        </p:nvSpPr>
        <p:spPr>
          <a:xfrm>
            <a:off x="4353017" y="390291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模块九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80E20B5-DD23-E915-5A41-4AE75CCFD757}"/>
              </a:ext>
            </a:extLst>
          </p:cNvPr>
          <p:cNvSpPr/>
          <p:nvPr/>
        </p:nvSpPr>
        <p:spPr>
          <a:xfrm>
            <a:off x="5435426" y="391641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5CB21A7-6C48-1E0E-2F0A-061A2A574B94}"/>
              </a:ext>
            </a:extLst>
          </p:cNvPr>
          <p:cNvSpPr/>
          <p:nvPr/>
        </p:nvSpPr>
        <p:spPr>
          <a:xfrm>
            <a:off x="7321857" y="1454310"/>
            <a:ext cx="4623788" cy="370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Vue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500CE4-DDCE-B11C-0058-6AD789ADBB60}"/>
              </a:ext>
            </a:extLst>
          </p:cNvPr>
          <p:cNvSpPr/>
          <p:nvPr/>
        </p:nvSpPr>
        <p:spPr>
          <a:xfrm>
            <a:off x="7698418" y="1839334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模块一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F5C963-38E7-DCDF-9E9A-2129BBAD499A}"/>
              </a:ext>
            </a:extLst>
          </p:cNvPr>
          <p:cNvSpPr/>
          <p:nvPr/>
        </p:nvSpPr>
        <p:spPr>
          <a:xfrm>
            <a:off x="8998257" y="1839334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模块二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765C44-745A-044F-440E-F2139FDB5AD9}"/>
              </a:ext>
            </a:extLst>
          </p:cNvPr>
          <p:cNvSpPr/>
          <p:nvPr/>
        </p:nvSpPr>
        <p:spPr>
          <a:xfrm>
            <a:off x="10298096" y="1839334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0B1707-C4A5-C7C5-BECD-2430A83691C0}"/>
              </a:ext>
            </a:extLst>
          </p:cNvPr>
          <p:cNvSpPr/>
          <p:nvPr/>
        </p:nvSpPr>
        <p:spPr>
          <a:xfrm>
            <a:off x="7698418" y="2591479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模块四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13F1BF2-EFCE-1010-23EF-A0FE9E80652D}"/>
              </a:ext>
            </a:extLst>
          </p:cNvPr>
          <p:cNvSpPr/>
          <p:nvPr/>
        </p:nvSpPr>
        <p:spPr>
          <a:xfrm>
            <a:off x="9008613" y="261219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模块五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FCCE142-031C-C5C5-4775-C5C4588BA579}"/>
              </a:ext>
            </a:extLst>
          </p:cNvPr>
          <p:cNvSpPr/>
          <p:nvPr/>
        </p:nvSpPr>
        <p:spPr>
          <a:xfrm>
            <a:off x="10342557" y="2627166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模块六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33AB82-5251-1C55-2803-2565B4DBFA12}"/>
              </a:ext>
            </a:extLst>
          </p:cNvPr>
          <p:cNvSpPr/>
          <p:nvPr/>
        </p:nvSpPr>
        <p:spPr>
          <a:xfrm>
            <a:off x="7671415" y="387717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BD8FD9-0F7D-D59E-2C76-245F0921A169}"/>
              </a:ext>
            </a:extLst>
          </p:cNvPr>
          <p:cNvSpPr/>
          <p:nvPr/>
        </p:nvSpPr>
        <p:spPr>
          <a:xfrm>
            <a:off x="9047825" y="3884748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模块八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A5837E-B6D1-16A5-FD7F-60863BBA9165}"/>
              </a:ext>
            </a:extLst>
          </p:cNvPr>
          <p:cNvSpPr/>
          <p:nvPr/>
        </p:nvSpPr>
        <p:spPr>
          <a:xfrm>
            <a:off x="10413030" y="3869242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模块九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FA8A4E-E7A9-A651-F7ED-803E49008266}"/>
              </a:ext>
            </a:extLst>
          </p:cNvPr>
          <p:cNvSpPr/>
          <p:nvPr/>
        </p:nvSpPr>
        <p:spPr>
          <a:xfrm>
            <a:off x="9047825" y="463689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模块十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C41B07A-0D56-079A-922A-90A0C72008AD}"/>
              </a:ext>
            </a:extLst>
          </p:cNvPr>
          <p:cNvSpPr/>
          <p:nvPr/>
        </p:nvSpPr>
        <p:spPr>
          <a:xfrm>
            <a:off x="3389864" y="3530532"/>
            <a:ext cx="804022" cy="17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045A5DA-73D1-82F0-CE82-7C0EFEACD84A}"/>
              </a:ext>
            </a:extLst>
          </p:cNvPr>
          <p:cNvSpPr/>
          <p:nvPr/>
        </p:nvSpPr>
        <p:spPr>
          <a:xfrm>
            <a:off x="6465975" y="3512953"/>
            <a:ext cx="804022" cy="17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38DFCB-5DCA-2C28-74EF-DD9068181388}"/>
              </a:ext>
            </a:extLst>
          </p:cNvPr>
          <p:cNvSpPr txBox="1"/>
          <p:nvPr/>
        </p:nvSpPr>
        <p:spPr>
          <a:xfrm>
            <a:off x="3807269" y="19614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不断的迭代开发新模块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55E4B22-7149-E738-2601-CDCAA99F3B16}"/>
              </a:ext>
            </a:extLst>
          </p:cNvPr>
          <p:cNvSpPr/>
          <p:nvPr/>
        </p:nvSpPr>
        <p:spPr>
          <a:xfrm>
            <a:off x="6358704" y="552236"/>
            <a:ext cx="2012939" cy="633728"/>
          </a:xfrm>
          <a:prstGeom prst="wedgeRoundRectCallout">
            <a:avLst>
              <a:gd name="adj1" fmla="val 37268"/>
              <a:gd name="adj2" fmla="val 765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形成巨石应用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22B5FD7-19E1-A97A-DA59-370E041DF04B}"/>
              </a:ext>
            </a:extLst>
          </p:cNvPr>
          <p:cNvSpPr txBox="1"/>
          <p:nvPr/>
        </p:nvSpPr>
        <p:spPr>
          <a:xfrm>
            <a:off x="710213" y="5545680"/>
            <a:ext cx="1071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的项目来说，项目寿命长，很容易形成巨石应用，后期前端代码重构和维护会越来越困难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00F3E3-F3C5-A41B-FDE4-7428261EB04C}"/>
              </a:ext>
            </a:extLst>
          </p:cNvPr>
          <p:cNvSpPr txBox="1"/>
          <p:nvPr/>
        </p:nvSpPr>
        <p:spPr>
          <a:xfrm>
            <a:off x="706514" y="609075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根据模块去划分应用，解决巨石应用问题是必须要做的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86F04BD-66BE-894E-5D91-78BA1060D147}"/>
              </a:ext>
            </a:extLst>
          </p:cNvPr>
          <p:cNvSpPr/>
          <p:nvPr/>
        </p:nvSpPr>
        <p:spPr>
          <a:xfrm>
            <a:off x="2136559" y="1615431"/>
            <a:ext cx="1091954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angular</a:t>
            </a:r>
            <a:endParaRPr lang="zh-CN" altLang="en-US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40ECCEC-696E-A5F8-55FC-7274CF24C4E4}"/>
              </a:ext>
            </a:extLst>
          </p:cNvPr>
          <p:cNvCxnSpPr>
            <a:cxnSpLocks/>
          </p:cNvCxnSpPr>
          <p:nvPr/>
        </p:nvCxnSpPr>
        <p:spPr>
          <a:xfrm flipV="1">
            <a:off x="2623325" y="2210610"/>
            <a:ext cx="59211" cy="694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6421156-0392-0CB2-672B-4B9CD8E3E6D2}"/>
              </a:ext>
            </a:extLst>
          </p:cNvPr>
          <p:cNvSpPr/>
          <p:nvPr/>
        </p:nvSpPr>
        <p:spPr>
          <a:xfrm>
            <a:off x="1624614" y="1349406"/>
            <a:ext cx="2023524" cy="16070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6" grpId="0"/>
      <p:bldP spid="8" grpId="0" animBg="1"/>
      <p:bldP spid="43" grpId="0"/>
      <p:bldP spid="44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为何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iframe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1B3504-3A8D-BBEB-7BD4-DF8120923EF0}"/>
              </a:ext>
            </a:extLst>
          </p:cNvPr>
          <p:cNvSpPr txBox="1"/>
          <p:nvPr/>
        </p:nvSpPr>
        <p:spPr>
          <a:xfrm>
            <a:off x="470872" y="1249229"/>
            <a:ext cx="942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思考：既然有了性能更好更方便的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，为何还要选择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去加载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A9302F-8ED6-8910-07F6-D715E790F443}"/>
              </a:ext>
            </a:extLst>
          </p:cNvPr>
          <p:cNvSpPr txBox="1"/>
          <p:nvPr/>
        </p:nvSpPr>
        <p:spPr>
          <a:xfrm>
            <a:off x="448110" y="1786861"/>
            <a:ext cx="10372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通过原理我们知道，只要是可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获取到的支持跨域前端项目，都可以通过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html-entry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加载进来。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但是这里就要考虑到一个加载问题，那就是静态资源的路径。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2F938C-E773-5F9B-8EF6-F3A2A095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9" y="2855949"/>
            <a:ext cx="1414287" cy="12517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996B4DD-05D7-C32E-A807-DEFD9DE7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06" y="4300045"/>
            <a:ext cx="1305760" cy="1096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AD18A4-CF5C-701C-1297-1535C2AED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15" y="5479440"/>
            <a:ext cx="1414419" cy="12155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ECB4B5-2EF6-2EEE-4ADE-ED76E76D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13" y="3748103"/>
            <a:ext cx="4011896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676068-4180-E7AC-1A4E-519074B4F0E1}"/>
              </a:ext>
            </a:extLst>
          </p:cNvPr>
          <p:cNvSpPr txBox="1"/>
          <p:nvPr/>
        </p:nvSpPr>
        <p:spPr>
          <a:xfrm>
            <a:off x="3136473" y="3244334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打包构建工具处理静态资源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A34831-709C-800D-426C-B7BBEE813812}"/>
              </a:ext>
            </a:extLst>
          </p:cNvPr>
          <p:cNvSpPr txBox="1"/>
          <p:nvPr/>
        </p:nvSpPr>
        <p:spPr>
          <a:xfrm>
            <a:off x="7979997" y="3429000"/>
            <a:ext cx="3833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 </a:t>
            </a:r>
            <a:r>
              <a:rPr lang="en-US" altLang="zh-CN" dirty="0"/>
              <a:t>webpack </a:t>
            </a:r>
            <a:r>
              <a:rPr lang="zh-CN" altLang="en-US" dirty="0"/>
              <a:t>构建的微应用接入</a:t>
            </a:r>
            <a:r>
              <a:rPr lang="en-US" altLang="zh-CN" dirty="0" err="1"/>
              <a:t>qiankun</a:t>
            </a:r>
            <a:r>
              <a:rPr lang="zh-CN" altLang="en-US" dirty="0"/>
              <a:t>时，需确保你的项目里的图片、音视频等资源路径都是完整路径，如：</a:t>
            </a:r>
            <a:r>
              <a:rPr lang="en-US" altLang="zh-CN" dirty="0">
                <a:hlinkClick r:id="rId7"/>
              </a:rPr>
              <a:t>http://xxx/xx.png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如果都是相对路径，需改成使用完整路径。</a:t>
            </a:r>
            <a:br>
              <a:rPr lang="en-US" altLang="zh-CN" dirty="0"/>
            </a:br>
            <a:r>
              <a:rPr lang="zh-CN" altLang="en-US" dirty="0"/>
              <a:t>而这需要</a:t>
            </a:r>
            <a:r>
              <a:rPr lang="zh-CN" altLang="en-US" dirty="0">
                <a:solidFill>
                  <a:srgbClr val="FF0000"/>
                </a:solidFill>
              </a:rPr>
              <a:t>检查修改整个</a:t>
            </a:r>
            <a:r>
              <a:rPr lang="en-US" altLang="zh-CN" dirty="0">
                <a:solidFill>
                  <a:srgbClr val="FF0000"/>
                </a:solidFill>
              </a:rPr>
              <a:t>angular</a:t>
            </a:r>
            <a:r>
              <a:rPr lang="zh-CN" altLang="en-US" dirty="0">
                <a:solidFill>
                  <a:srgbClr val="FF0000"/>
                </a:solidFill>
              </a:rPr>
              <a:t>项目的静态资源的路径，不能使用相对路径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3CEF8F2-D73E-4536-4505-992A1213B402}"/>
              </a:ext>
            </a:extLst>
          </p:cNvPr>
          <p:cNvSpPr/>
          <p:nvPr/>
        </p:nvSpPr>
        <p:spPr>
          <a:xfrm>
            <a:off x="2173909" y="4634144"/>
            <a:ext cx="857130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早期设计带来的问题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B85FA3-A496-A2D1-FA9A-551AA01474E8}"/>
              </a:ext>
            </a:extLst>
          </p:cNvPr>
          <p:cNvSpPr txBox="1"/>
          <p:nvPr/>
        </p:nvSpPr>
        <p:spPr>
          <a:xfrm>
            <a:off x="905520" y="1580225"/>
            <a:ext cx="1056442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、不同应用之间的切换加载资源换耗时较长，导致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页面切换不流畅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、首次访问登录和大屏页面，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白屏时间过长，页面渲染呈现慢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的页面之间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切换加载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时间过长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、应用多，每个应用都是独立开发，导致加载到主应用时，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不同应用样式上风格容易不统一</a:t>
            </a: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62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项目设计思路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2FC945-1489-AAD1-ACD4-CBE1BECD5171}"/>
              </a:ext>
            </a:extLst>
          </p:cNvPr>
          <p:cNvSpPr txBox="1"/>
          <p:nvPr/>
        </p:nvSpPr>
        <p:spPr>
          <a:xfrm>
            <a:off x="390617" y="1299670"/>
            <a:ext cx="113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企业的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未使用构建工具的非工程化老项目，早期解决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巨石应用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问题就是靠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去解决的。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5F1C44-C308-A6BC-8D61-2D4926601516}"/>
              </a:ext>
            </a:extLst>
          </p:cNvPr>
          <p:cNvSpPr/>
          <p:nvPr/>
        </p:nvSpPr>
        <p:spPr>
          <a:xfrm>
            <a:off x="4770745" y="2013602"/>
            <a:ext cx="2399192" cy="171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JQuery</a:t>
            </a:r>
            <a:endParaRPr lang="en-US" altLang="zh-CN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84EEC1-15A2-112D-88EB-B6FAC65F7328}"/>
              </a:ext>
            </a:extLst>
          </p:cNvPr>
          <p:cNvSpPr/>
          <p:nvPr/>
        </p:nvSpPr>
        <p:spPr>
          <a:xfrm>
            <a:off x="5508702" y="3135975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58139-6BA4-DF04-AD57-310F36B3C7F3}"/>
              </a:ext>
            </a:extLst>
          </p:cNvPr>
          <p:cNvSpPr/>
          <p:nvPr/>
        </p:nvSpPr>
        <p:spPr>
          <a:xfrm>
            <a:off x="2394012" y="5912742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B4E4F3-DA5A-1ED7-996D-221848BED850}"/>
              </a:ext>
            </a:extLst>
          </p:cNvPr>
          <p:cNvSpPr/>
          <p:nvPr/>
        </p:nvSpPr>
        <p:spPr>
          <a:xfrm>
            <a:off x="3699029" y="591027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479BF1-39CA-315C-DD88-03E0C08BF41A}"/>
              </a:ext>
            </a:extLst>
          </p:cNvPr>
          <p:cNvSpPr/>
          <p:nvPr/>
        </p:nvSpPr>
        <p:spPr>
          <a:xfrm>
            <a:off x="4968536" y="591027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DA13D0-F914-306C-CCF3-F8A628AE608C}"/>
              </a:ext>
            </a:extLst>
          </p:cNvPr>
          <p:cNvSpPr/>
          <p:nvPr/>
        </p:nvSpPr>
        <p:spPr>
          <a:xfrm>
            <a:off x="6238043" y="591027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6D350D-79A8-D8DD-9004-B6DFA147AD97}"/>
              </a:ext>
            </a:extLst>
          </p:cNvPr>
          <p:cNvSpPr/>
          <p:nvPr/>
        </p:nvSpPr>
        <p:spPr>
          <a:xfrm>
            <a:off x="7543060" y="5910273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EE579C-5F8A-26B4-196A-8E6D5F517143}"/>
              </a:ext>
            </a:extLst>
          </p:cNvPr>
          <p:cNvSpPr/>
          <p:nvPr/>
        </p:nvSpPr>
        <p:spPr>
          <a:xfrm>
            <a:off x="8848077" y="5912742"/>
            <a:ext cx="923278" cy="381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FA811F-B10C-D0CA-2DE8-BF721DCF5663}"/>
              </a:ext>
            </a:extLst>
          </p:cNvPr>
          <p:cNvSpPr/>
          <p:nvPr/>
        </p:nvSpPr>
        <p:spPr>
          <a:xfrm>
            <a:off x="5434722" y="4100534"/>
            <a:ext cx="1083077" cy="687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25B8D37-C78E-7DFD-3428-52FEE8DA1F5F}"/>
              </a:ext>
            </a:extLst>
          </p:cNvPr>
          <p:cNvSpPr/>
          <p:nvPr/>
        </p:nvSpPr>
        <p:spPr>
          <a:xfrm>
            <a:off x="5891814" y="3797006"/>
            <a:ext cx="130206" cy="26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F4E179C-F45C-764A-4641-8D1CC1C39D26}"/>
              </a:ext>
            </a:extLst>
          </p:cNvPr>
          <p:cNvSpPr/>
          <p:nvPr/>
        </p:nvSpPr>
        <p:spPr>
          <a:xfrm rot="1139352">
            <a:off x="5564659" y="4910240"/>
            <a:ext cx="130206" cy="848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CB1DA96E-268B-5DA4-B309-7D87F7071243}"/>
              </a:ext>
            </a:extLst>
          </p:cNvPr>
          <p:cNvSpPr/>
          <p:nvPr/>
        </p:nvSpPr>
        <p:spPr>
          <a:xfrm rot="20141089">
            <a:off x="6366878" y="4896273"/>
            <a:ext cx="130206" cy="848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3CDA6CE-3805-307D-DF08-FC11C919E8DD}"/>
              </a:ext>
            </a:extLst>
          </p:cNvPr>
          <p:cNvSpPr/>
          <p:nvPr/>
        </p:nvSpPr>
        <p:spPr>
          <a:xfrm rot="18734393">
            <a:off x="7176316" y="4646970"/>
            <a:ext cx="166143" cy="1440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A4F87454-60A6-56DC-F5EC-BCBD274ED384}"/>
              </a:ext>
            </a:extLst>
          </p:cNvPr>
          <p:cNvSpPr/>
          <p:nvPr/>
        </p:nvSpPr>
        <p:spPr>
          <a:xfrm rot="18035615" flipH="1">
            <a:off x="8085764" y="3873780"/>
            <a:ext cx="172802" cy="254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5754C11-39F6-239D-9C38-EC9CDC71A7B8}"/>
              </a:ext>
            </a:extLst>
          </p:cNvPr>
          <p:cNvSpPr/>
          <p:nvPr/>
        </p:nvSpPr>
        <p:spPr>
          <a:xfrm rot="2534393">
            <a:off x="4830289" y="4524335"/>
            <a:ext cx="166143" cy="1440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A55A970-0BDA-0895-27FF-9BDEC067284D}"/>
              </a:ext>
            </a:extLst>
          </p:cNvPr>
          <p:cNvSpPr/>
          <p:nvPr/>
        </p:nvSpPr>
        <p:spPr>
          <a:xfrm rot="3459134" flipH="1">
            <a:off x="3809966" y="3889580"/>
            <a:ext cx="172802" cy="254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7237DAD2-E401-2D4A-5EF0-1B559D871ABB}"/>
              </a:ext>
            </a:extLst>
          </p:cNvPr>
          <p:cNvSpPr/>
          <p:nvPr/>
        </p:nvSpPr>
        <p:spPr>
          <a:xfrm>
            <a:off x="7377495" y="3249227"/>
            <a:ext cx="1766656" cy="1224967"/>
          </a:xfrm>
          <a:prstGeom prst="wedgeRectCallout">
            <a:avLst>
              <a:gd name="adj1" fmla="val -91185"/>
              <a:gd name="adj2" fmla="val 394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同个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加载对应的应用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2DCB63-3F7E-1CBE-E9E6-E13387D407ED}"/>
              </a:ext>
            </a:extLst>
          </p:cNvPr>
          <p:cNvSpPr/>
          <p:nvPr/>
        </p:nvSpPr>
        <p:spPr>
          <a:xfrm>
            <a:off x="5551822" y="2122447"/>
            <a:ext cx="810189" cy="4971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cdn</a:t>
            </a:r>
            <a:endParaRPr lang="zh-CN" altLang="en-US" dirty="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0AD13894-775F-9C7B-CC72-B2A0203B2501}"/>
              </a:ext>
            </a:extLst>
          </p:cNvPr>
          <p:cNvSpPr/>
          <p:nvPr/>
        </p:nvSpPr>
        <p:spPr>
          <a:xfrm>
            <a:off x="461639" y="2041445"/>
            <a:ext cx="4074700" cy="2614043"/>
          </a:xfrm>
          <a:prstGeom prst="wedgeRectCallout">
            <a:avLst>
              <a:gd name="adj1" fmla="val 72867"/>
              <a:gd name="adj2" fmla="val -362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的形式，加载一些公共的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bosstrap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等第三方依赖。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所有子项目中都有引入该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，主应用在加载这些资源文件后，浏览器在加载子应用的时候，会直接用使用主应用已加载缓存的文件。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79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主应用实战代码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AFCBD-9660-4161-9A14-223216E8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70" y="1508023"/>
            <a:ext cx="4782946" cy="5330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6329C5-0F7F-FADC-9CC1-CABD37CDA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94" y="1571347"/>
            <a:ext cx="4498854" cy="5093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104CC8-50EC-0337-3544-9D646D5FA1D2}"/>
              </a:ext>
            </a:extLst>
          </p:cNvPr>
          <p:cNvSpPr txBox="1"/>
          <p:nvPr/>
        </p:nvSpPr>
        <p:spPr>
          <a:xfrm>
            <a:off x="967732" y="2458816"/>
            <a:ext cx="405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配置子应用名称、入口、激活条件，</a:t>
            </a:r>
            <a:b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并且有需要，可以通过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向子应用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4B524-CD24-8EA5-0CE3-A95DA07F19F3}"/>
              </a:ext>
            </a:extLst>
          </p:cNvPr>
          <p:cNvSpPr/>
          <p:nvPr/>
        </p:nvSpPr>
        <p:spPr>
          <a:xfrm>
            <a:off x="6011807" y="1910809"/>
            <a:ext cx="834116" cy="24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B903C3-C842-3AEC-5E03-59386500D1AB}"/>
              </a:ext>
            </a:extLst>
          </p:cNvPr>
          <p:cNvSpPr/>
          <p:nvPr/>
        </p:nvSpPr>
        <p:spPr>
          <a:xfrm>
            <a:off x="6031992" y="2406478"/>
            <a:ext cx="898124" cy="24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D3D353-08E5-F88D-6C51-335791492AD7}"/>
              </a:ext>
            </a:extLst>
          </p:cNvPr>
          <p:cNvSpPr/>
          <p:nvPr/>
        </p:nvSpPr>
        <p:spPr>
          <a:xfrm>
            <a:off x="5988681" y="3282629"/>
            <a:ext cx="880369" cy="24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3DA38B-03E7-66CA-057D-345BABDEF0FA}"/>
              </a:ext>
            </a:extLst>
          </p:cNvPr>
          <p:cNvSpPr/>
          <p:nvPr/>
        </p:nvSpPr>
        <p:spPr>
          <a:xfrm>
            <a:off x="6031992" y="4641746"/>
            <a:ext cx="898124" cy="21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E1A1E1-84E0-B023-83DA-132310D56FC1}"/>
              </a:ext>
            </a:extLst>
          </p:cNvPr>
          <p:cNvSpPr txBox="1"/>
          <p:nvPr/>
        </p:nvSpPr>
        <p:spPr>
          <a:xfrm>
            <a:off x="7085299" y="295946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提供加载前、挂载前、挂载后、</a:t>
            </a:r>
            <a:b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卸载前等子应用的生命周期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098CB-1857-172C-34BE-4BAA121B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70" y="736498"/>
            <a:ext cx="4752975" cy="771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31C213-77B2-D375-B6CE-1F0790E1FAEC}"/>
              </a:ext>
            </a:extLst>
          </p:cNvPr>
          <p:cNvSpPr txBox="1"/>
          <p:nvPr/>
        </p:nvSpPr>
        <p:spPr>
          <a:xfrm>
            <a:off x="6300259" y="60796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多应用激活构建，开启预加载</a:t>
            </a:r>
          </a:p>
        </p:txBody>
      </p:sp>
    </p:spTree>
    <p:extLst>
      <p:ext uri="{BB962C8B-B14F-4D97-AF65-F5344CB8AC3E}">
        <p14:creationId xmlns:p14="http://schemas.microsoft.com/office/powerpoint/2010/main" val="325990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4686" y="2064095"/>
            <a:ext cx="4416594" cy="1918903"/>
            <a:chOff x="4302983" y="1282719"/>
            <a:chExt cx="4416594" cy="1918903"/>
          </a:xfrm>
        </p:grpSpPr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5861750" y="1282719"/>
              <a:ext cx="1146362" cy="123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8000" b="1" spc="-300" dirty="0">
                  <a:solidFill>
                    <a:srgbClr val="C80A14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02983" y="2647624"/>
              <a:ext cx="44165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sym typeface="+mn-ea"/>
                </a:rPr>
                <a:t>微前端的背景介绍和原理</a:t>
              </a:r>
            </a:p>
          </p:txBody>
        </p:sp>
      </p:grpSp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主应用使用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提取公共依赖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B85FA3-A496-A2D1-FA9A-551AA01474E8}"/>
              </a:ext>
            </a:extLst>
          </p:cNvPr>
          <p:cNvSpPr txBox="1"/>
          <p:nvPr/>
        </p:nvSpPr>
        <p:spPr>
          <a:xfrm>
            <a:off x="793547" y="1287262"/>
            <a:ext cx="111291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为了解决应用间重复依赖加载导致切换慢的问题，我们需要将这些依赖提取出来，让浏览器只需加载一次。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89AAF8-AF86-80CE-89B3-7E3CAC73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" y="1692105"/>
            <a:ext cx="8651561" cy="50287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DE40210-6494-5198-9763-7AA3311FA986}"/>
              </a:ext>
            </a:extLst>
          </p:cNvPr>
          <p:cNvSpPr/>
          <p:nvPr/>
        </p:nvSpPr>
        <p:spPr>
          <a:xfrm>
            <a:off x="793547" y="2195537"/>
            <a:ext cx="5181125" cy="1233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B1F0B-216A-A9D4-6E75-474EE930BBEA}"/>
              </a:ext>
            </a:extLst>
          </p:cNvPr>
          <p:cNvSpPr txBox="1"/>
          <p:nvPr/>
        </p:nvSpPr>
        <p:spPr>
          <a:xfrm>
            <a:off x="5974672" y="21408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需要打包成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200EF-6246-9E7F-C080-3DA743C30F48}"/>
              </a:ext>
            </a:extLst>
          </p:cNvPr>
          <p:cNvSpPr/>
          <p:nvPr/>
        </p:nvSpPr>
        <p:spPr>
          <a:xfrm>
            <a:off x="695286" y="3625248"/>
            <a:ext cx="4281471" cy="10355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4DA426-13A7-1768-4813-8076528D72D9}"/>
              </a:ext>
            </a:extLst>
          </p:cNvPr>
          <p:cNvSpPr txBox="1"/>
          <p:nvPr/>
        </p:nvSpPr>
        <p:spPr>
          <a:xfrm>
            <a:off x="5055189" y="573107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清空上一次生成的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0498CF-00C8-35D8-95CB-F1B1C5A445FF}"/>
              </a:ext>
            </a:extLst>
          </p:cNvPr>
          <p:cNvSpPr/>
          <p:nvPr/>
        </p:nvSpPr>
        <p:spPr>
          <a:xfrm>
            <a:off x="945946" y="5825231"/>
            <a:ext cx="4133561" cy="8551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F01325-B50F-DA89-3A97-954B23770B5E}"/>
              </a:ext>
            </a:extLst>
          </p:cNvPr>
          <p:cNvSpPr txBox="1"/>
          <p:nvPr/>
        </p:nvSpPr>
        <p:spPr>
          <a:xfrm>
            <a:off x="5055189" y="35078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输出到指定文件位置</a:t>
            </a:r>
          </a:p>
        </p:txBody>
      </p:sp>
    </p:spTree>
    <p:extLst>
      <p:ext uri="{BB962C8B-B14F-4D97-AF65-F5344CB8AC3E}">
        <p14:creationId xmlns:p14="http://schemas.microsoft.com/office/powerpoint/2010/main" val="3238098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主应用使用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提取公共依赖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8890C-AC55-50AA-48D4-4D2C387A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6" y="1846463"/>
            <a:ext cx="9598103" cy="4368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1366D5-AFFB-4CD2-B17D-AA06F909426D}"/>
              </a:ext>
            </a:extLst>
          </p:cNvPr>
          <p:cNvSpPr/>
          <p:nvPr/>
        </p:nvSpPr>
        <p:spPr>
          <a:xfrm>
            <a:off x="1177003" y="3746377"/>
            <a:ext cx="6617591" cy="17577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76D181-7592-9D10-38B6-CDD1078D2628}"/>
              </a:ext>
            </a:extLst>
          </p:cNvPr>
          <p:cNvSpPr txBox="1"/>
          <p:nvPr/>
        </p:nvSpPr>
        <p:spPr>
          <a:xfrm>
            <a:off x="7794594" y="3707731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依赖的映射文件，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并暴露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838F37-BC86-F111-433F-01F32DCD1579}"/>
              </a:ext>
            </a:extLst>
          </p:cNvPr>
          <p:cNvSpPr/>
          <p:nvPr/>
        </p:nvSpPr>
        <p:spPr>
          <a:xfrm>
            <a:off x="945946" y="5548571"/>
            <a:ext cx="4133561" cy="221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566E81-BEFA-D806-8C95-A6EE78E0755B}"/>
              </a:ext>
            </a:extLst>
          </p:cNvPr>
          <p:cNvSpPr txBox="1"/>
          <p:nvPr/>
        </p:nvSpPr>
        <p:spPr>
          <a:xfrm>
            <a:off x="5107878" y="549041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文件进行压缩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0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主应用使用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提取公共依赖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DA03D5-1602-DD2A-959F-10A7BBF1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70" y="2651599"/>
            <a:ext cx="3090795" cy="32895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B2A80F-6CE3-00F4-1D3A-DA0A31B48DAD}"/>
              </a:ext>
            </a:extLst>
          </p:cNvPr>
          <p:cNvSpPr txBox="1"/>
          <p:nvPr/>
        </p:nvSpPr>
        <p:spPr>
          <a:xfrm>
            <a:off x="9820377" y="45531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压缩后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A5133A-2352-0D72-5BC0-AD006E45EBA2}"/>
              </a:ext>
            </a:extLst>
          </p:cNvPr>
          <p:cNvSpPr/>
          <p:nvPr/>
        </p:nvSpPr>
        <p:spPr>
          <a:xfrm>
            <a:off x="1069880" y="3222986"/>
            <a:ext cx="1930772" cy="1407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984200-7F65-6776-7776-AE5952AE7598}"/>
              </a:ext>
            </a:extLst>
          </p:cNvPr>
          <p:cNvSpPr/>
          <p:nvPr/>
        </p:nvSpPr>
        <p:spPr>
          <a:xfrm>
            <a:off x="965966" y="4639806"/>
            <a:ext cx="2139718" cy="1292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624A29-596A-ACA7-6526-F198FB39D02A}"/>
              </a:ext>
            </a:extLst>
          </p:cNvPr>
          <p:cNvSpPr txBox="1"/>
          <p:nvPr/>
        </p:nvSpPr>
        <p:spPr>
          <a:xfrm>
            <a:off x="1244574" y="28443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第三方依赖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5F6F7-5B7C-D661-656E-90D37736C513}"/>
              </a:ext>
            </a:extLst>
          </p:cNvPr>
          <p:cNvSpPr txBox="1"/>
          <p:nvPr/>
        </p:nvSpPr>
        <p:spPr>
          <a:xfrm>
            <a:off x="1176853" y="5940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第三方依赖映射文件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2ED67-98D1-DBAF-145B-AD4BA29B74E1}"/>
              </a:ext>
            </a:extLst>
          </p:cNvPr>
          <p:cNvSpPr txBox="1"/>
          <p:nvPr/>
        </p:nvSpPr>
        <p:spPr>
          <a:xfrm>
            <a:off x="649910" y="1513755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命令后，生成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第三方依赖的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和依赖的映射文件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2724CF-5B15-12B8-A376-22A84D2F2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19" y="2065176"/>
            <a:ext cx="2972446" cy="418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8A808D-3917-C140-1663-960264A7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246" y="1985550"/>
            <a:ext cx="3021083" cy="42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5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主应用使用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并忽略对应依赖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6B931-09E4-00B3-B2FD-3AE881B0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2" y="2816380"/>
            <a:ext cx="5530483" cy="3193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59A344-D2D2-8AE7-6A84-641C3918E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42" y="2816380"/>
            <a:ext cx="5775102" cy="337135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6B36526-4BC3-214B-55E0-3E6260C7AC35}"/>
              </a:ext>
            </a:extLst>
          </p:cNvPr>
          <p:cNvSpPr txBox="1"/>
          <p:nvPr/>
        </p:nvSpPr>
        <p:spPr>
          <a:xfrm>
            <a:off x="535483" y="1904627"/>
            <a:ext cx="5084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DllReferencePlugin</a:t>
            </a:r>
            <a:r>
              <a:rPr lang="en-US" altLang="zh-CN" dirty="0"/>
              <a:t> </a:t>
            </a:r>
            <a:r>
              <a:rPr lang="zh-CN" altLang="en-US" dirty="0"/>
              <a:t>根据生成的 </a:t>
            </a:r>
            <a:r>
              <a:rPr lang="en-US" altLang="zh-CN" dirty="0" err="1"/>
              <a:t>mainifest</a:t>
            </a:r>
            <a:r>
              <a:rPr lang="en-US" altLang="zh-CN" dirty="0"/>
              <a:t> </a:t>
            </a:r>
            <a:r>
              <a:rPr lang="zh-CN" altLang="en-US" dirty="0"/>
              <a:t>映射文件，生成对应的依赖插件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DE2C0A-64A7-A7CF-C11A-63F7AB5434AF}"/>
              </a:ext>
            </a:extLst>
          </p:cNvPr>
          <p:cNvSpPr txBox="1"/>
          <p:nvPr/>
        </p:nvSpPr>
        <p:spPr>
          <a:xfrm>
            <a:off x="6493967" y="1766127"/>
            <a:ext cx="516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应用构建时，忽略打包的已成 </a:t>
            </a:r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zh-CN" altLang="en-US" dirty="0"/>
              <a:t>的依赖并使用 </a:t>
            </a:r>
            <a:r>
              <a:rPr lang="en-US" altLang="zh-CN" dirty="0" err="1">
                <a:solidFill>
                  <a:srgbClr val="FF0000"/>
                </a:solidFill>
              </a:rPr>
              <a:t>AddssetHtmlPlugin</a:t>
            </a:r>
            <a:r>
              <a:rPr lang="en-US" altLang="zh-CN" dirty="0"/>
              <a:t> </a:t>
            </a:r>
            <a:r>
              <a:rPr lang="zh-CN" altLang="en-US" dirty="0"/>
              <a:t>插入我们特定生成 </a:t>
            </a:r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en-US" altLang="zh-CN" dirty="0" err="1"/>
              <a:t>js</a:t>
            </a:r>
            <a:r>
              <a:rPr lang="zh-CN" altLang="en-US" dirty="0"/>
              <a:t> 文件的 </a:t>
            </a:r>
            <a:r>
              <a:rPr lang="en-US" altLang="zh-CN" dirty="0"/>
              <a:t>script</a:t>
            </a:r>
            <a:r>
              <a:rPr lang="zh-CN" altLang="en-US" dirty="0"/>
              <a:t> 引用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271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90EFC2-B486-40C8-1FE5-7A8640BE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2" y="1536947"/>
            <a:ext cx="5381625" cy="5143500"/>
          </a:xfrm>
          <a:prstGeom prst="rect">
            <a:avLst/>
          </a:prstGeom>
        </p:spPr>
      </p:pic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子应用实战代码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C2E73-FCE9-70C2-0F4B-30B336EE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91" y="2530524"/>
            <a:ext cx="4352925" cy="3009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7F15BB-99F8-4A7E-5C76-E6A61F46979C}"/>
              </a:ext>
            </a:extLst>
          </p:cNvPr>
          <p:cNvSpPr txBox="1"/>
          <p:nvPr/>
        </p:nvSpPr>
        <p:spPr>
          <a:xfrm>
            <a:off x="6096000" y="1797682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导出生命周期函数，在</a:t>
            </a:r>
            <a:r>
              <a:rPr lang="en-US" altLang="zh-CN" dirty="0"/>
              <a:t>mount</a:t>
            </a:r>
            <a:r>
              <a:rPr lang="zh-CN" altLang="en-US" dirty="0"/>
              <a:t>时期执行 </a:t>
            </a:r>
            <a:r>
              <a:rPr lang="en-US" altLang="zh-CN" dirty="0"/>
              <a:t>render </a:t>
            </a:r>
            <a:r>
              <a:rPr lang="zh-CN" altLang="en-US" dirty="0"/>
              <a:t>渲染函数</a:t>
            </a:r>
          </a:p>
        </p:txBody>
      </p:sp>
    </p:spTree>
    <p:extLst>
      <p:ext uri="{BB962C8B-B14F-4D97-AF65-F5344CB8AC3E}">
        <p14:creationId xmlns:p14="http://schemas.microsoft.com/office/powerpoint/2010/main" val="3393640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子应用修改构建配置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FCD2AF-569E-BB80-B309-E1420B45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20" y="1677162"/>
            <a:ext cx="4448175" cy="695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AC1CA8-1B87-A3AC-4EEC-FA91638FCB5B}"/>
              </a:ext>
            </a:extLst>
          </p:cNvPr>
          <p:cNvSpPr txBox="1"/>
          <p:nvPr/>
        </p:nvSpPr>
        <p:spPr>
          <a:xfrm>
            <a:off x="5669280" y="1307830"/>
            <a:ext cx="531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导出配置，将子应用以库的形式导出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641849-9E3B-B4D5-C677-2AF4349A37E7}"/>
              </a:ext>
            </a:extLst>
          </p:cNvPr>
          <p:cNvCxnSpPr>
            <a:cxnSpLocks/>
          </p:cNvCxnSpPr>
          <p:nvPr/>
        </p:nvCxnSpPr>
        <p:spPr>
          <a:xfrm flipV="1">
            <a:off x="8705088" y="1828800"/>
            <a:ext cx="1792224" cy="416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BFB0EC9-BA98-5900-37FA-4CEE1D6C2D72}"/>
              </a:ext>
            </a:extLst>
          </p:cNvPr>
          <p:cNvSpPr txBox="1"/>
          <p:nvPr/>
        </p:nvSpPr>
        <p:spPr>
          <a:xfrm>
            <a:off x="10478150" y="1605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60C2493-4D07-8B38-5F96-804A4C5B33E2}"/>
              </a:ext>
            </a:extLst>
          </p:cNvPr>
          <p:cNvCxnSpPr/>
          <p:nvPr/>
        </p:nvCxnSpPr>
        <p:spPr>
          <a:xfrm flipH="1">
            <a:off x="7306056" y="2024824"/>
            <a:ext cx="905256" cy="599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C695F5E-EC51-D83B-7730-413AB8E005D1}"/>
              </a:ext>
            </a:extLst>
          </p:cNvPr>
          <p:cNvSpPr txBox="1"/>
          <p:nvPr/>
        </p:nvSpPr>
        <p:spPr>
          <a:xfrm>
            <a:off x="5445243" y="2624328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导出使其兼容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等模块规范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19AE58B-D0B1-0591-904C-185C64F0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484" y="4883823"/>
            <a:ext cx="9044794" cy="1605653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E06664-725A-D2D7-A7BF-19B0D59F3FEB}"/>
              </a:ext>
            </a:extLst>
          </p:cNvPr>
          <p:cNvCxnSpPr/>
          <p:nvPr/>
        </p:nvCxnSpPr>
        <p:spPr>
          <a:xfrm flipH="1">
            <a:off x="7580376" y="2226798"/>
            <a:ext cx="1124712" cy="27607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B93F225-1F94-85E0-5219-7D886E11692B}"/>
              </a:ext>
            </a:extLst>
          </p:cNvPr>
          <p:cNvSpPr txBox="1"/>
          <p:nvPr/>
        </p:nvSpPr>
        <p:spPr>
          <a:xfrm>
            <a:off x="7511796" y="4433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暴露全局执行模块名，避免和主应用的冲突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3EE8FF9-BF42-2440-5B70-668925BF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38" y="1157236"/>
            <a:ext cx="4105275" cy="36861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A5C879D-F241-D734-789C-F202CD738A48}"/>
              </a:ext>
            </a:extLst>
          </p:cNvPr>
          <p:cNvSpPr txBox="1"/>
          <p:nvPr/>
        </p:nvSpPr>
        <p:spPr>
          <a:xfrm>
            <a:off x="2685976" y="2153862"/>
            <a:ext cx="198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主应用的全局执行模块名</a:t>
            </a:r>
          </a:p>
        </p:txBody>
      </p:sp>
    </p:spTree>
    <p:extLst>
      <p:ext uri="{BB962C8B-B14F-4D97-AF65-F5344CB8AC3E}">
        <p14:creationId xmlns:p14="http://schemas.microsoft.com/office/powerpoint/2010/main" val="8244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7791159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子应用构建配置根据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映射忽略依赖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0AA109-3E63-902B-ECCD-F5CB7AE2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4" y="2874049"/>
            <a:ext cx="5959014" cy="35031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E86BF2-8964-5E79-2527-BD3B5DEE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57" y="2874049"/>
            <a:ext cx="5489687" cy="34738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144A04-2F96-96A9-4F6D-434A0EEE811D}"/>
              </a:ext>
            </a:extLst>
          </p:cNvPr>
          <p:cNvSpPr txBox="1"/>
          <p:nvPr/>
        </p:nvSpPr>
        <p:spPr>
          <a:xfrm>
            <a:off x="335254" y="191579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DllReferencePlugin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根据主应用生成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mainifest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映射，生成对应的依赖插件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AB0B88-998E-5516-5D7C-E4B03AFF6E65}"/>
              </a:ext>
            </a:extLst>
          </p:cNvPr>
          <p:cNvSpPr txBox="1"/>
          <p:nvPr/>
        </p:nvSpPr>
        <p:spPr>
          <a:xfrm>
            <a:off x="6320901" y="2238963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configureWebpack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中使用映射的插件，从而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忽略相关依赖的打包，并在构建后使用映射的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4233907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dll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提取公共依赖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89CD30-44B7-966F-9B60-05C61922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" y="1364109"/>
            <a:ext cx="4467225" cy="4857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0FA7B3-DB7F-A0B6-A794-CA3E1D7E0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4109"/>
            <a:ext cx="5753100" cy="42291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E8296C-3605-3581-8CD3-8D8D417F2358}"/>
              </a:ext>
            </a:extLst>
          </p:cNvPr>
          <p:cNvSpPr/>
          <p:nvPr/>
        </p:nvSpPr>
        <p:spPr>
          <a:xfrm>
            <a:off x="887766" y="3231472"/>
            <a:ext cx="4181383" cy="2139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3958BF-EA25-A728-E03A-CEE0595482BB}"/>
              </a:ext>
            </a:extLst>
          </p:cNvPr>
          <p:cNvSpPr/>
          <p:nvPr/>
        </p:nvSpPr>
        <p:spPr>
          <a:xfrm>
            <a:off x="6172939" y="3429000"/>
            <a:ext cx="1751860" cy="1825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C10BDC9-C27D-6FAE-AA3A-32DC9B91D77E}"/>
              </a:ext>
            </a:extLst>
          </p:cNvPr>
          <p:cNvSpPr/>
          <p:nvPr/>
        </p:nvSpPr>
        <p:spPr>
          <a:xfrm>
            <a:off x="6318126" y="5829887"/>
            <a:ext cx="2654424" cy="783943"/>
          </a:xfrm>
          <a:prstGeom prst="wedgeRectCallout">
            <a:avLst>
              <a:gd name="adj1" fmla="val -24428"/>
              <a:gd name="adj2" fmla="val -1074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只需加载一次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407144AD-4DE1-7FBF-8220-D9E90710F41E}"/>
              </a:ext>
            </a:extLst>
          </p:cNvPr>
          <p:cNvSpPr/>
          <p:nvPr/>
        </p:nvSpPr>
        <p:spPr>
          <a:xfrm>
            <a:off x="5094525" y="2113671"/>
            <a:ext cx="2830274" cy="783943"/>
          </a:xfrm>
          <a:prstGeom prst="wedgeRectCallout">
            <a:avLst>
              <a:gd name="adj1" fmla="val -49512"/>
              <a:gd name="adj2" fmla="val 119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通过主应用</a:t>
            </a:r>
            <a:r>
              <a:rPr lang="en-US" altLang="zh-CN" dirty="0"/>
              <a:t>script</a:t>
            </a:r>
            <a:r>
              <a:rPr lang="zh-CN" altLang="en-US" dirty="0"/>
              <a:t>标签加载</a:t>
            </a:r>
          </a:p>
        </p:txBody>
      </p:sp>
    </p:spTree>
    <p:extLst>
      <p:ext uri="{BB962C8B-B14F-4D97-AF65-F5344CB8AC3E}">
        <p14:creationId xmlns:p14="http://schemas.microsoft.com/office/powerpoint/2010/main" val="3142383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8306064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ea typeface="方正黑体简体" panose="02000000000000000000" pitchFamily="2" charset="-122"/>
              </a:rPr>
              <a:t>登录、大屏页面合并到主应用中</a:t>
            </a: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A1650-54F9-6046-3EF5-51AAB69B8366}"/>
              </a:ext>
            </a:extLst>
          </p:cNvPr>
          <p:cNvSpPr txBox="1"/>
          <p:nvPr/>
        </p:nvSpPr>
        <p:spPr>
          <a:xfrm>
            <a:off x="6137471" y="1502013"/>
            <a:ext cx="5314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、首先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加载主应用的资源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endParaRPr lang="en-US" altLang="zh-CN" dirty="0">
              <a:solidFill>
                <a:srgbClr val="4E5358"/>
              </a:solidFill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、主应用开始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执行加载好的代码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endParaRPr lang="en-US" altLang="zh-CN" dirty="0">
              <a:solidFill>
                <a:srgbClr val="4E5358"/>
              </a:solidFill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、主应用的资源加载完后，浏览器就开始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预加载子应用的资源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endParaRPr lang="en-US" altLang="zh-CN" dirty="0">
              <a:solidFill>
                <a:srgbClr val="4E5358"/>
              </a:solidFill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、与第</a:t>
            </a:r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步几乎同时，主应用继续执行代码，其中微前端乾坤会根据路径，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激活对应子应用</a:t>
            </a:r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登录页</a:t>
            </a:r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)</a:t>
            </a:r>
          </a:p>
          <a:p>
            <a:pPr algn="l"/>
            <a:endParaRPr lang="en-US" altLang="zh-CN" b="0" i="0" dirty="0">
              <a:solidFill>
                <a:srgbClr val="4E5358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、子应用的资源在第</a:t>
            </a:r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步就已经开始加载了，而在激活后资源完全加载好了，才</a:t>
            </a:r>
            <a:r>
              <a:rPr lang="zh-CN" altLang="en-US" dirty="0">
                <a:solidFill>
                  <a:srgbClr val="4E5358"/>
                </a:solidFill>
                <a:latin typeface="PingFang SC"/>
              </a:rPr>
              <a:t>开始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执行登录页代码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endParaRPr lang="en-US" altLang="zh-CN" dirty="0">
              <a:solidFill>
                <a:srgbClr val="4E5358"/>
              </a:solidFill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、在第</a:t>
            </a:r>
            <a:r>
              <a:rPr lang="en-US" altLang="zh-CN" b="0" i="0" dirty="0">
                <a:solidFill>
                  <a:srgbClr val="4E5358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步页执行编译完登录页的资源，页面这才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开始展现背景图，登录输入框等内容</a:t>
            </a:r>
            <a:r>
              <a:rPr lang="zh-CN" altLang="en-US" b="0" i="0" dirty="0">
                <a:solidFill>
                  <a:srgbClr val="4E5358"/>
                </a:solidFill>
                <a:effectLst/>
                <a:latin typeface="PingFang SC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A255F8-F5B9-8364-75EE-C57108706D9F}"/>
              </a:ext>
            </a:extLst>
          </p:cNvPr>
          <p:cNvSpPr/>
          <p:nvPr/>
        </p:nvSpPr>
        <p:spPr>
          <a:xfrm>
            <a:off x="299803" y="1716999"/>
            <a:ext cx="5059873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https://192.168.205.240</a:t>
            </a:r>
            <a:r>
              <a:rPr lang="en-US" altLang="zh-CN" dirty="0"/>
              <a:t>/#/app-vue-login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65EC53-2C7C-FC01-26A6-A98255B0105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829740" y="2240782"/>
            <a:ext cx="19712" cy="8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5ACC81C-F34D-9471-D482-1E585740EAB5}"/>
              </a:ext>
            </a:extLst>
          </p:cNvPr>
          <p:cNvSpPr/>
          <p:nvPr/>
        </p:nvSpPr>
        <p:spPr>
          <a:xfrm>
            <a:off x="319515" y="3071674"/>
            <a:ext cx="505987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https://192.168.205.240/#/</a:t>
            </a:r>
            <a:r>
              <a:rPr lang="en-US" altLang="zh-CN" dirty="0">
                <a:solidFill>
                  <a:srgbClr val="FFFF00"/>
                </a:solidFill>
              </a:rPr>
              <a:t>app-vue-login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4EE690-0AD1-8F98-AA59-AD80FFFB24A8}"/>
              </a:ext>
            </a:extLst>
          </p:cNvPr>
          <p:cNvCxnSpPr/>
          <p:nvPr/>
        </p:nvCxnSpPr>
        <p:spPr>
          <a:xfrm>
            <a:off x="2862527" y="3673591"/>
            <a:ext cx="0" cy="7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8382944-4E4E-F89B-18D6-32CE5B5F7E3A}"/>
              </a:ext>
            </a:extLst>
          </p:cNvPr>
          <p:cNvSpPr/>
          <p:nvPr/>
        </p:nvSpPr>
        <p:spPr>
          <a:xfrm>
            <a:off x="319515" y="4437124"/>
            <a:ext cx="505987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https://192.168.205.240/#/app-vue-login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14C916-7BC6-F23B-B3EC-07EF8EEDD414}"/>
              </a:ext>
            </a:extLst>
          </p:cNvPr>
          <p:cNvSpPr txBox="1"/>
          <p:nvPr/>
        </p:nvSpPr>
        <p:spPr>
          <a:xfrm>
            <a:off x="891531" y="522869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在主应用中查看加载进来的子应用页面</a:t>
            </a:r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3753E55B-1165-82C1-9C3A-2E3309122437}"/>
              </a:ext>
            </a:extLst>
          </p:cNvPr>
          <p:cNvSpPr/>
          <p:nvPr/>
        </p:nvSpPr>
        <p:spPr>
          <a:xfrm>
            <a:off x="8059249" y="2648661"/>
            <a:ext cx="637954" cy="5237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>
            <a:extLst>
              <a:ext uri="{FF2B5EF4-FFF2-40B4-BE49-F238E27FC236}">
                <a16:creationId xmlns:a16="http://schemas.microsoft.com/office/drawing/2014/main" id="{9FB4CF30-2411-8F79-B987-E90A5FACE855}"/>
              </a:ext>
            </a:extLst>
          </p:cNvPr>
          <p:cNvSpPr/>
          <p:nvPr/>
        </p:nvSpPr>
        <p:spPr>
          <a:xfrm>
            <a:off x="8059249" y="3513793"/>
            <a:ext cx="637954" cy="5237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E208822A-CDA4-7AE9-95E4-588578879DCA}"/>
              </a:ext>
            </a:extLst>
          </p:cNvPr>
          <p:cNvSpPr/>
          <p:nvPr/>
        </p:nvSpPr>
        <p:spPr>
          <a:xfrm>
            <a:off x="8059249" y="4360742"/>
            <a:ext cx="637954" cy="5237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998D2FC-465B-815C-65CC-9CF867FC2FD5}"/>
              </a:ext>
            </a:extLst>
          </p:cNvPr>
          <p:cNvCxnSpPr>
            <a:cxnSpLocks/>
          </p:cNvCxnSpPr>
          <p:nvPr/>
        </p:nvCxnSpPr>
        <p:spPr>
          <a:xfrm flipH="1">
            <a:off x="5379389" y="1701866"/>
            <a:ext cx="861613" cy="118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F036CE-A145-1390-9773-43E4615D241E}"/>
              </a:ext>
            </a:extLst>
          </p:cNvPr>
          <p:cNvCxnSpPr>
            <a:cxnSpLocks/>
          </p:cNvCxnSpPr>
          <p:nvPr/>
        </p:nvCxnSpPr>
        <p:spPr>
          <a:xfrm flipH="1" flipV="1">
            <a:off x="5379389" y="2011013"/>
            <a:ext cx="849323" cy="196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D32E946-9D57-9B1B-5E1D-F87A50F22E38}"/>
              </a:ext>
            </a:extLst>
          </p:cNvPr>
          <p:cNvCxnSpPr>
            <a:cxnSpLocks/>
          </p:cNvCxnSpPr>
          <p:nvPr/>
        </p:nvCxnSpPr>
        <p:spPr>
          <a:xfrm flipH="1" flipV="1">
            <a:off x="5379389" y="2218135"/>
            <a:ext cx="861613" cy="61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1505C-961E-99CF-9558-09E083453A73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379389" y="3333566"/>
            <a:ext cx="861613" cy="26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16C961-D8D4-7E99-4FCB-59EF8A39F5D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379389" y="4437124"/>
            <a:ext cx="758082" cy="261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1A0F81-6AA9-D6E5-FD71-EDD0DA73813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5379389" y="4699016"/>
            <a:ext cx="861613" cy="65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保持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iframe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应用一直存在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751607-ABCF-77AC-91F9-BC561D41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3" y="1893949"/>
            <a:ext cx="7858125" cy="48101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AA1650-54F9-6046-3EF5-51AAB69B8366}"/>
              </a:ext>
            </a:extLst>
          </p:cNvPr>
          <p:cNvSpPr txBox="1"/>
          <p:nvPr/>
        </p:nvSpPr>
        <p:spPr>
          <a:xfrm>
            <a:off x="426129" y="1319596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主应用提供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子应用专属容器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06E7A4-7778-C393-C377-BEDD98E5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05" y="4143471"/>
            <a:ext cx="6086475" cy="15811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4BDBD27-06FC-E9D7-A667-D698B8399134}"/>
              </a:ext>
            </a:extLst>
          </p:cNvPr>
          <p:cNvSpPr/>
          <p:nvPr/>
        </p:nvSpPr>
        <p:spPr>
          <a:xfrm>
            <a:off x="6143243" y="4857317"/>
            <a:ext cx="1012159" cy="238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0D2171-74DA-5E8E-96D3-94CA9B347C3B}"/>
              </a:ext>
            </a:extLst>
          </p:cNvPr>
          <p:cNvSpPr/>
          <p:nvPr/>
        </p:nvSpPr>
        <p:spPr>
          <a:xfrm>
            <a:off x="935711" y="2876365"/>
            <a:ext cx="7320522" cy="814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4624E5D-1941-3AED-73CE-984A2DFDCAFC}"/>
              </a:ext>
            </a:extLst>
          </p:cNvPr>
          <p:cNvSpPr/>
          <p:nvPr/>
        </p:nvSpPr>
        <p:spPr>
          <a:xfrm>
            <a:off x="8531441" y="2475818"/>
            <a:ext cx="3493038" cy="1085784"/>
          </a:xfrm>
          <a:prstGeom prst="wedgeRoundRectCallout">
            <a:avLst>
              <a:gd name="adj1" fmla="val -55577"/>
              <a:gd name="adj2" fmla="val 28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利用 </a:t>
            </a:r>
            <a:r>
              <a:rPr lang="en-US" altLang="zh-CN" dirty="0"/>
              <a:t>v-show </a:t>
            </a:r>
            <a:r>
              <a:rPr lang="zh-CN" altLang="en-US" dirty="0"/>
              <a:t>通过样式去控制显示隐藏，保留真实的 </a:t>
            </a:r>
            <a:r>
              <a:rPr lang="en-US" altLang="zh-CN" dirty="0" err="1"/>
              <a:t>dom</a:t>
            </a:r>
            <a:r>
              <a:rPr lang="en-US" altLang="zh-CN" dirty="0"/>
              <a:t> </a:t>
            </a:r>
            <a:r>
              <a:rPr lang="zh-CN" altLang="en-US" dirty="0"/>
              <a:t>在页面内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85A3C7C-64E2-F3B0-BF35-8978DBAD9202}"/>
              </a:ext>
            </a:extLst>
          </p:cNvPr>
          <p:cNvSpPr/>
          <p:nvPr/>
        </p:nvSpPr>
        <p:spPr>
          <a:xfrm>
            <a:off x="8531441" y="4898046"/>
            <a:ext cx="3493038" cy="802768"/>
          </a:xfrm>
          <a:prstGeom prst="wedgeRoundRectCallout">
            <a:avLst>
              <a:gd name="adj1" fmla="val -86584"/>
              <a:gd name="adj2" fmla="val -40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一直返回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kumimoji="1"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，表示该应用无论任何路由都保持激活状态</a:t>
            </a:r>
          </a:p>
        </p:txBody>
      </p:sp>
    </p:spTree>
    <p:extLst>
      <p:ext uri="{BB962C8B-B14F-4D97-AF65-F5344CB8AC3E}">
        <p14:creationId xmlns:p14="http://schemas.microsoft.com/office/powerpoint/2010/main" val="28841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sp>
        <p:nvSpPr>
          <p:cNvPr id="6" name="Rectangle 39">
            <a:extLst>
              <a:ext uri="{FF2B5EF4-FFF2-40B4-BE49-F238E27FC236}">
                <a16:creationId xmlns:a16="http://schemas.microsoft.com/office/drawing/2014/main" id="{99787DDE-EBFA-97EB-C59D-4F8E7B1A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3" y="157473"/>
            <a:ext cx="25626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 spc="-300" dirty="0">
                <a:solidFill>
                  <a:srgbClr val="C80A14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前端基础</a:t>
            </a:r>
            <a:endParaRPr lang="en-US" altLang="zh-CN" sz="4800" b="1" spc="-300" dirty="0">
              <a:solidFill>
                <a:srgbClr val="C80A14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BA739B-AC8E-1646-F83B-AE8DD5B6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31" y="1639839"/>
            <a:ext cx="6145009" cy="45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8" y="480848"/>
            <a:ext cx="6255321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保持</a:t>
            </a:r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iframe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应用一直存在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2D788-82BD-4A3E-2A0C-39AC7B00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3" y="1215600"/>
            <a:ext cx="5775538" cy="3219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CFC356-3AB7-F339-F0D8-6755D4E4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62156"/>
            <a:ext cx="6076950" cy="3838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E90E19-9BD5-4185-1DEE-85994572A79A}"/>
              </a:ext>
            </a:extLst>
          </p:cNvPr>
          <p:cNvSpPr txBox="1"/>
          <p:nvPr/>
        </p:nvSpPr>
        <p:spPr>
          <a:xfrm>
            <a:off x="8093971" y="244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2826CE2-836A-5F0E-FDC4-2C9ACDB83FCC}"/>
              </a:ext>
            </a:extLst>
          </p:cNvPr>
          <p:cNvSpPr/>
          <p:nvPr/>
        </p:nvSpPr>
        <p:spPr>
          <a:xfrm>
            <a:off x="6197480" y="945490"/>
            <a:ext cx="3636514" cy="1231067"/>
          </a:xfrm>
          <a:prstGeom prst="wedgeRoundRectCallout">
            <a:avLst>
              <a:gd name="adj1" fmla="val -92651"/>
              <a:gd name="adj2" fmla="val 30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 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子应用也是通过 </a:t>
            </a:r>
            <a:r>
              <a:rPr lang="en-US" altLang="zh-CN" dirty="0"/>
              <a:t>v-show </a:t>
            </a:r>
            <a:r>
              <a:rPr lang="zh-CN" altLang="en-US" dirty="0"/>
              <a:t>控制 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zh-CN" altLang="en-US" dirty="0"/>
              <a:t>容器的页面和该应用路由页面的显示隐藏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9E7DC3E5-182A-C826-D72D-7C12ED5C94C2}"/>
              </a:ext>
            </a:extLst>
          </p:cNvPr>
          <p:cNvSpPr/>
          <p:nvPr/>
        </p:nvSpPr>
        <p:spPr>
          <a:xfrm>
            <a:off x="1837678" y="4853145"/>
            <a:ext cx="3798658" cy="789256"/>
          </a:xfrm>
          <a:prstGeom prst="wedgeRoundRectCallout">
            <a:avLst>
              <a:gd name="adj1" fmla="val 74087"/>
              <a:gd name="adj2" fmla="val -31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监听路由通过 </a:t>
            </a:r>
            <a:r>
              <a:rPr lang="en-US" altLang="zh-CN" dirty="0" err="1"/>
              <a:t>postMassage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通讯告知 </a:t>
            </a:r>
            <a:r>
              <a:rPr lang="en-US" altLang="zh-CN" dirty="0"/>
              <a:t>angular </a:t>
            </a:r>
            <a:r>
              <a:rPr lang="zh-CN" altLang="en-US" dirty="0"/>
              <a:t>应用做页面跳转</a:t>
            </a:r>
          </a:p>
        </p:txBody>
      </p:sp>
    </p:spTree>
    <p:extLst>
      <p:ext uri="{BB962C8B-B14F-4D97-AF65-F5344CB8AC3E}">
        <p14:creationId xmlns:p14="http://schemas.microsoft.com/office/powerpoint/2010/main" val="1612441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6397364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Winstack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的项目设计（优化后）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75D7B-CB2E-8696-2DF1-143C6992EE21}"/>
              </a:ext>
            </a:extLst>
          </p:cNvPr>
          <p:cNvSpPr/>
          <p:nvPr/>
        </p:nvSpPr>
        <p:spPr>
          <a:xfrm>
            <a:off x="9605631" y="1997925"/>
            <a:ext cx="2309673" cy="16157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88A025-CA60-FDFC-1266-961CD0143D7D}"/>
              </a:ext>
            </a:extLst>
          </p:cNvPr>
          <p:cNvSpPr/>
          <p:nvPr/>
        </p:nvSpPr>
        <p:spPr>
          <a:xfrm>
            <a:off x="582959" y="1525189"/>
            <a:ext cx="7744287" cy="48294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A7DB73-7021-45B7-B1E2-8AA115AEFB71}"/>
              </a:ext>
            </a:extLst>
          </p:cNvPr>
          <p:cNvSpPr txBox="1"/>
          <p:nvPr/>
        </p:nvSpPr>
        <p:spPr>
          <a:xfrm>
            <a:off x="3352789" y="1720615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2DC94B-CC39-4221-E254-016E8F08710E}"/>
              </a:ext>
            </a:extLst>
          </p:cNvPr>
          <p:cNvSpPr/>
          <p:nvPr/>
        </p:nvSpPr>
        <p:spPr>
          <a:xfrm>
            <a:off x="676170" y="3240822"/>
            <a:ext cx="2601157" cy="1828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4ED7A52-F2AA-4855-94C7-DB7C6B45593B}"/>
              </a:ext>
            </a:extLst>
          </p:cNvPr>
          <p:cNvSpPr/>
          <p:nvPr/>
        </p:nvSpPr>
        <p:spPr>
          <a:xfrm>
            <a:off x="4285786" y="2788464"/>
            <a:ext cx="3542198" cy="249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F15472-1BAE-BBFE-67DF-CCBBAF5743ED}"/>
              </a:ext>
            </a:extLst>
          </p:cNvPr>
          <p:cNvSpPr txBox="1"/>
          <p:nvPr/>
        </p:nvSpPr>
        <p:spPr>
          <a:xfrm>
            <a:off x="5160987" y="2912283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Child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3C3E6F4-FA22-E6AF-2BB7-D66DFA7B15AE}"/>
              </a:ext>
            </a:extLst>
          </p:cNvPr>
          <p:cNvSpPr/>
          <p:nvPr/>
        </p:nvSpPr>
        <p:spPr>
          <a:xfrm>
            <a:off x="5788183" y="3431331"/>
            <a:ext cx="1964345" cy="59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App-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kv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76DF3C-949F-CEF1-0AE0-B3BB2B3153F0}"/>
              </a:ext>
            </a:extLst>
          </p:cNvPr>
          <p:cNvSpPr/>
          <p:nvPr/>
        </p:nvSpPr>
        <p:spPr>
          <a:xfrm>
            <a:off x="4635813" y="4021522"/>
            <a:ext cx="1180730" cy="4617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A619F44-5875-4AE9-6211-A050A235CC0B}"/>
              </a:ext>
            </a:extLst>
          </p:cNvPr>
          <p:cNvSpPr/>
          <p:nvPr/>
        </p:nvSpPr>
        <p:spPr>
          <a:xfrm>
            <a:off x="5999193" y="4265615"/>
            <a:ext cx="1180730" cy="4617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4E9B69-CFE4-F0D0-A65F-A09A394F5128}"/>
              </a:ext>
            </a:extLst>
          </p:cNvPr>
          <p:cNvSpPr/>
          <p:nvPr/>
        </p:nvSpPr>
        <p:spPr>
          <a:xfrm>
            <a:off x="1513630" y="3939915"/>
            <a:ext cx="1442621" cy="78746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qiankun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BCA161-1CA3-2097-71A5-A9DD77204339}"/>
              </a:ext>
            </a:extLst>
          </p:cNvPr>
          <p:cNvSpPr txBox="1"/>
          <p:nvPr/>
        </p:nvSpPr>
        <p:spPr>
          <a:xfrm>
            <a:off x="1440388" y="3314600"/>
            <a:ext cx="10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主应用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3FEEB9A-8195-4A15-3751-A5A19C704B03}"/>
              </a:ext>
            </a:extLst>
          </p:cNvPr>
          <p:cNvSpPr/>
          <p:nvPr/>
        </p:nvSpPr>
        <p:spPr>
          <a:xfrm>
            <a:off x="10081325" y="2623938"/>
            <a:ext cx="1358284" cy="841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289F6DB-26EE-A9D8-28A7-4396629ED203}"/>
              </a:ext>
            </a:extLst>
          </p:cNvPr>
          <p:cNvSpPr txBox="1"/>
          <p:nvPr/>
        </p:nvSpPr>
        <p:spPr>
          <a:xfrm>
            <a:off x="10112397" y="2106043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CADEC45E-5B75-BA0A-CD82-532547856D92}"/>
              </a:ext>
            </a:extLst>
          </p:cNvPr>
          <p:cNvSpPr/>
          <p:nvPr/>
        </p:nvSpPr>
        <p:spPr>
          <a:xfrm>
            <a:off x="3107176" y="4155759"/>
            <a:ext cx="1347926" cy="2191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0BD4993A-BB79-BC1A-C2F1-65EFCD4531A7}"/>
              </a:ext>
            </a:extLst>
          </p:cNvPr>
          <p:cNvSpPr/>
          <p:nvPr/>
        </p:nvSpPr>
        <p:spPr>
          <a:xfrm rot="21027622">
            <a:off x="7724360" y="3381409"/>
            <a:ext cx="2265757" cy="2834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B819600-7E0B-90F6-8F84-D491990A5771}"/>
              </a:ext>
            </a:extLst>
          </p:cNvPr>
          <p:cNvSpPr/>
          <p:nvPr/>
        </p:nvSpPr>
        <p:spPr>
          <a:xfrm>
            <a:off x="757540" y="4618562"/>
            <a:ext cx="1062382" cy="36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D8D09A-DB5B-4D27-B446-C36D0294B843}"/>
              </a:ext>
            </a:extLst>
          </p:cNvPr>
          <p:cNvSpPr txBox="1"/>
          <p:nvPr/>
        </p:nvSpPr>
        <p:spPr>
          <a:xfrm rot="21007360">
            <a:off x="8353583" y="3056156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5EC314-B7BF-2504-DDA2-7A89081D49F9}"/>
              </a:ext>
            </a:extLst>
          </p:cNvPr>
          <p:cNvSpPr/>
          <p:nvPr/>
        </p:nvSpPr>
        <p:spPr>
          <a:xfrm>
            <a:off x="844600" y="3683932"/>
            <a:ext cx="1349457" cy="2559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79FFB6B-09AA-4264-0F8C-C68C84881C1B}"/>
              </a:ext>
            </a:extLst>
          </p:cNvPr>
          <p:cNvSpPr/>
          <p:nvPr/>
        </p:nvSpPr>
        <p:spPr>
          <a:xfrm>
            <a:off x="2485042" y="3461531"/>
            <a:ext cx="756090" cy="5350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dll</a:t>
            </a:r>
            <a:endParaRPr lang="zh-CN" altLang="en-US" dirty="0"/>
          </a:p>
        </p:txBody>
      </p:sp>
      <p:sp>
        <p:nvSpPr>
          <p:cNvPr id="37" name="箭头: 左 36">
            <a:extLst>
              <a:ext uri="{FF2B5EF4-FFF2-40B4-BE49-F238E27FC236}">
                <a16:creationId xmlns:a16="http://schemas.microsoft.com/office/drawing/2014/main" id="{F967006E-63F6-1374-6546-4941E81B1BFF}"/>
              </a:ext>
            </a:extLst>
          </p:cNvPr>
          <p:cNvSpPr/>
          <p:nvPr/>
        </p:nvSpPr>
        <p:spPr>
          <a:xfrm rot="10225079">
            <a:off x="7615360" y="2884176"/>
            <a:ext cx="2265757" cy="2834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4938D326-D6E4-6C66-053C-8311E91F906C}"/>
              </a:ext>
            </a:extLst>
          </p:cNvPr>
          <p:cNvSpPr/>
          <p:nvPr/>
        </p:nvSpPr>
        <p:spPr>
          <a:xfrm>
            <a:off x="6189163" y="1481219"/>
            <a:ext cx="3775442" cy="1154446"/>
          </a:xfrm>
          <a:prstGeom prst="wedgeRoundRectCallout">
            <a:avLst>
              <a:gd name="adj1" fmla="val 21600"/>
              <a:gd name="adj2" fmla="val 7120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/>
              <a:t>iframe</a:t>
            </a:r>
            <a:r>
              <a:rPr lang="zh-CN" altLang="en-US" dirty="0"/>
              <a:t>首次加载后，不再改变</a:t>
            </a:r>
            <a:r>
              <a:rPr lang="en-US" altLang="zh-CN" dirty="0" err="1"/>
              <a:t>url</a:t>
            </a:r>
            <a:r>
              <a:rPr lang="zh-CN" altLang="en-US" dirty="0"/>
              <a:t>，避免二次加载，通过通讯 </a:t>
            </a:r>
            <a:r>
              <a:rPr lang="en-US" altLang="zh-CN" dirty="0" err="1"/>
              <a:t>iframe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让跳转交给 </a:t>
            </a:r>
            <a:r>
              <a:rPr lang="en-US" altLang="zh-CN" dirty="0"/>
              <a:t>angular</a:t>
            </a:r>
            <a:r>
              <a:rPr lang="zh-CN" altLang="en-US" dirty="0"/>
              <a:t>应用本身去做</a:t>
            </a:r>
          </a:p>
        </p:txBody>
      </p: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A608D66A-13C1-1449-99BE-8657EAFC45B9}"/>
              </a:ext>
            </a:extLst>
          </p:cNvPr>
          <p:cNvSpPr/>
          <p:nvPr/>
        </p:nvSpPr>
        <p:spPr>
          <a:xfrm>
            <a:off x="2234940" y="5316778"/>
            <a:ext cx="2847920" cy="969397"/>
          </a:xfrm>
          <a:prstGeom prst="wedgeRoundRectCallout">
            <a:avLst>
              <a:gd name="adj1" fmla="val -24430"/>
              <a:gd name="adj2" fmla="val -17894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抽取所有应用的公共依赖，减少打包构建后的项目体积，避免重复加载依赖。</a:t>
            </a: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B805C21D-FBF7-BEA7-8A1B-902F721CE7BC}"/>
              </a:ext>
            </a:extLst>
          </p:cNvPr>
          <p:cNvSpPr/>
          <p:nvPr/>
        </p:nvSpPr>
        <p:spPr>
          <a:xfrm>
            <a:off x="594657" y="2090555"/>
            <a:ext cx="2841001" cy="754523"/>
          </a:xfrm>
          <a:prstGeom prst="wedgeRoundRectCallout">
            <a:avLst>
              <a:gd name="adj1" fmla="val -34757"/>
              <a:gd name="adj2" fmla="val 15426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无需等待任何子应用资源的加载，可立即直接显示</a:t>
            </a:r>
          </a:p>
        </p:txBody>
      </p:sp>
    </p:spTree>
    <p:extLst>
      <p:ext uri="{BB962C8B-B14F-4D97-AF65-F5344CB8AC3E}">
        <p14:creationId xmlns:p14="http://schemas.microsoft.com/office/powerpoint/2010/main" val="7284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Winstack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的项目优化结果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63C14A-C8A3-51C6-3BFC-18968D6DFB19}"/>
              </a:ext>
            </a:extLst>
          </p:cNvPr>
          <p:cNvSpPr txBox="1"/>
          <p:nvPr/>
        </p:nvSpPr>
        <p:spPr>
          <a:xfrm>
            <a:off x="532660" y="1606858"/>
            <a:ext cx="3746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、应用切换不流畅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、刷新浏览器，登录页呈现耗时长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切换时间长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、样式风格不统一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9B418C-F7C1-615D-7047-6EE5F34D3DD2}"/>
              </a:ext>
            </a:extLst>
          </p:cNvPr>
          <p:cNvSpPr txBox="1"/>
          <p:nvPr/>
        </p:nvSpPr>
        <p:spPr>
          <a:xfrm>
            <a:off x="4714043" y="22490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35304-DA33-B65F-A56C-DB20A88A77A2}"/>
              </a:ext>
            </a:extLst>
          </p:cNvPr>
          <p:cNvSpPr txBox="1"/>
          <p:nvPr/>
        </p:nvSpPr>
        <p:spPr>
          <a:xfrm>
            <a:off x="6523851" y="1527509"/>
            <a:ext cx="5540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提取公共依赖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后，整个前端的项目体积由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142MB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缩小到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56.2MB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，平均切换加载时间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登录页不作为单独的子应用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，而是放入主应用，无需等待任何子应用，刷新浏览器呈现登录页，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从原来的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秒，减小到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一直存在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页面与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页面之间的切换则是直接控制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的显示隐藏，而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页面之间的切换则通过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监听路由通讯给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自身路由去切换。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、样式风格不统一，未解决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51A998F8-AE94-C5C1-7EC0-F48875EFBF9E}"/>
              </a:ext>
            </a:extLst>
          </p:cNvPr>
          <p:cNvSpPr/>
          <p:nvPr/>
        </p:nvSpPr>
        <p:spPr>
          <a:xfrm>
            <a:off x="6300259" y="4861282"/>
            <a:ext cx="328474" cy="2396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6F6CC43-E01E-FC5F-BD81-5510A1E6B3DE}"/>
              </a:ext>
            </a:extLst>
          </p:cNvPr>
          <p:cNvSpPr/>
          <p:nvPr/>
        </p:nvSpPr>
        <p:spPr>
          <a:xfrm>
            <a:off x="648070" y="1615736"/>
            <a:ext cx="8139714" cy="5175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en-US" altLang="zh-CN" sz="3600" kern="0" dirty="0" err="1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CloudOS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的项目设计</a:t>
            </a: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C50BDE-5D63-278F-E8BD-6C07394B981F}"/>
              </a:ext>
            </a:extLst>
          </p:cNvPr>
          <p:cNvCxnSpPr/>
          <p:nvPr/>
        </p:nvCxnSpPr>
        <p:spPr>
          <a:xfrm flipV="1">
            <a:off x="5397623" y="2858610"/>
            <a:ext cx="292963" cy="47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C7D0A2-40FA-53D5-1667-5865DCA795A6}"/>
              </a:ext>
            </a:extLst>
          </p:cNvPr>
          <p:cNvCxnSpPr/>
          <p:nvPr/>
        </p:nvCxnSpPr>
        <p:spPr>
          <a:xfrm flipH="1">
            <a:off x="5601810" y="2858610"/>
            <a:ext cx="330191" cy="5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54BFFE-31EF-956B-37BA-90977FDBAED6}"/>
              </a:ext>
            </a:extLst>
          </p:cNvPr>
          <p:cNvCxnSpPr/>
          <p:nvPr/>
        </p:nvCxnSpPr>
        <p:spPr>
          <a:xfrm flipV="1">
            <a:off x="6010183" y="3604334"/>
            <a:ext cx="985421" cy="34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BFEB8C-A392-A8EF-B3EE-9168E66151D0}"/>
              </a:ext>
            </a:extLst>
          </p:cNvPr>
          <p:cNvCxnSpPr/>
          <p:nvPr/>
        </p:nvCxnSpPr>
        <p:spPr>
          <a:xfrm flipH="1">
            <a:off x="6010183" y="3773010"/>
            <a:ext cx="985421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747C3E-DE58-4208-DB63-6ABE1F5F9122}"/>
              </a:ext>
            </a:extLst>
          </p:cNvPr>
          <p:cNvCxnSpPr/>
          <p:nvPr/>
        </p:nvCxnSpPr>
        <p:spPr>
          <a:xfrm>
            <a:off x="6053091" y="4838330"/>
            <a:ext cx="1013534" cy="25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3F0411-A6A3-A7EE-DE57-9125602D8109}"/>
              </a:ext>
            </a:extLst>
          </p:cNvPr>
          <p:cNvCxnSpPr/>
          <p:nvPr/>
        </p:nvCxnSpPr>
        <p:spPr>
          <a:xfrm flipH="1" flipV="1">
            <a:off x="6053091" y="5055285"/>
            <a:ext cx="1013534" cy="30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087407-3818-1AC8-2CBC-29FC7C0B0301}"/>
              </a:ext>
            </a:extLst>
          </p:cNvPr>
          <p:cNvCxnSpPr/>
          <p:nvPr/>
        </p:nvCxnSpPr>
        <p:spPr>
          <a:xfrm>
            <a:off x="5544104" y="5094685"/>
            <a:ext cx="324036" cy="63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F942E2-8E3E-6175-0B91-48A5B240D31E}"/>
              </a:ext>
            </a:extLst>
          </p:cNvPr>
          <p:cNvCxnSpPr/>
          <p:nvPr/>
        </p:nvCxnSpPr>
        <p:spPr>
          <a:xfrm flipH="1" flipV="1">
            <a:off x="5397623" y="5094685"/>
            <a:ext cx="204187" cy="63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49CA5C-8C26-DB0C-C304-1754FCA96DA5}"/>
              </a:ext>
            </a:extLst>
          </p:cNvPr>
          <p:cNvCxnSpPr/>
          <p:nvPr/>
        </p:nvCxnSpPr>
        <p:spPr>
          <a:xfrm flipV="1">
            <a:off x="3773010" y="5055285"/>
            <a:ext cx="328473" cy="51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BA59B8-9BCC-65D8-1688-D515E2199092}"/>
              </a:ext>
            </a:extLst>
          </p:cNvPr>
          <p:cNvCxnSpPr/>
          <p:nvPr/>
        </p:nvCxnSpPr>
        <p:spPr>
          <a:xfrm flipH="1">
            <a:off x="3906175" y="5094685"/>
            <a:ext cx="363984" cy="63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2969A0-0C68-410D-36F6-B3B9B3FCB1CB}"/>
              </a:ext>
            </a:extLst>
          </p:cNvPr>
          <p:cNvCxnSpPr/>
          <p:nvPr/>
        </p:nvCxnSpPr>
        <p:spPr>
          <a:xfrm flipV="1">
            <a:off x="2381436" y="4391404"/>
            <a:ext cx="1252490" cy="5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6D63CA-45B6-1A4A-3094-24F6E5120CAB}"/>
              </a:ext>
            </a:extLst>
          </p:cNvPr>
          <p:cNvCxnSpPr/>
          <p:nvPr/>
        </p:nvCxnSpPr>
        <p:spPr>
          <a:xfrm flipH="1">
            <a:off x="2381436" y="4554245"/>
            <a:ext cx="1252490" cy="56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7DD128-FE26-11B1-A55D-2C4CCEA3E821}"/>
              </a:ext>
            </a:extLst>
          </p:cNvPr>
          <p:cNvCxnSpPr/>
          <p:nvPr/>
        </p:nvCxnSpPr>
        <p:spPr>
          <a:xfrm>
            <a:off x="2583033" y="3579465"/>
            <a:ext cx="1021301" cy="3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C777FB-0AB0-39FC-B321-D02C4B0A6D37}"/>
              </a:ext>
            </a:extLst>
          </p:cNvPr>
          <p:cNvCxnSpPr/>
          <p:nvPr/>
        </p:nvCxnSpPr>
        <p:spPr>
          <a:xfrm flipH="1" flipV="1">
            <a:off x="2497031" y="3773010"/>
            <a:ext cx="1049873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F41C725-F02A-6B85-B74A-1C304A31E165}"/>
              </a:ext>
            </a:extLst>
          </p:cNvPr>
          <p:cNvCxnSpPr/>
          <p:nvPr/>
        </p:nvCxnSpPr>
        <p:spPr>
          <a:xfrm>
            <a:off x="4088167" y="2882997"/>
            <a:ext cx="359546" cy="54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9BBDEE-2172-F9E5-65CB-02D76F72277D}"/>
              </a:ext>
            </a:extLst>
          </p:cNvPr>
          <p:cNvCxnSpPr/>
          <p:nvPr/>
        </p:nvCxnSpPr>
        <p:spPr>
          <a:xfrm flipH="1" flipV="1">
            <a:off x="3873122" y="2882997"/>
            <a:ext cx="397037" cy="54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E0E60BE-4B62-F07F-9B8A-43A12051552F}"/>
              </a:ext>
            </a:extLst>
          </p:cNvPr>
          <p:cNvSpPr/>
          <p:nvPr/>
        </p:nvSpPr>
        <p:spPr>
          <a:xfrm>
            <a:off x="2929631" y="1857897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CB86759-4CD2-E39F-CAE2-35DBA1FCDD42}"/>
              </a:ext>
            </a:extLst>
          </p:cNvPr>
          <p:cNvSpPr/>
          <p:nvPr/>
        </p:nvSpPr>
        <p:spPr>
          <a:xfrm>
            <a:off x="3118097" y="1991032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72F177-AC6A-0569-EB44-F75D5435E9F7}"/>
              </a:ext>
            </a:extLst>
          </p:cNvPr>
          <p:cNvSpPr/>
          <p:nvPr/>
        </p:nvSpPr>
        <p:spPr>
          <a:xfrm>
            <a:off x="5251142" y="1874739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54CEB3-AC8A-1E0F-F9F0-523C69863B41}"/>
              </a:ext>
            </a:extLst>
          </p:cNvPr>
          <p:cNvSpPr/>
          <p:nvPr/>
        </p:nvSpPr>
        <p:spPr>
          <a:xfrm>
            <a:off x="5439608" y="2024225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425164-A46C-16CA-FC02-775401F127F5}"/>
              </a:ext>
            </a:extLst>
          </p:cNvPr>
          <p:cNvSpPr/>
          <p:nvPr/>
        </p:nvSpPr>
        <p:spPr>
          <a:xfrm>
            <a:off x="7162802" y="3141862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384CE4D-B753-CDC1-2939-C549AF0C6F16}"/>
              </a:ext>
            </a:extLst>
          </p:cNvPr>
          <p:cNvSpPr/>
          <p:nvPr/>
        </p:nvSpPr>
        <p:spPr>
          <a:xfrm>
            <a:off x="7394179" y="3289995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65061D-1E09-9C68-D4C4-303DE1858A20}"/>
              </a:ext>
            </a:extLst>
          </p:cNvPr>
          <p:cNvSpPr/>
          <p:nvPr/>
        </p:nvSpPr>
        <p:spPr>
          <a:xfrm>
            <a:off x="7162802" y="4910197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BC95F70-7B4F-8CE7-838D-E1D56E68988B}"/>
              </a:ext>
            </a:extLst>
          </p:cNvPr>
          <p:cNvSpPr/>
          <p:nvPr/>
        </p:nvSpPr>
        <p:spPr>
          <a:xfrm>
            <a:off x="7394179" y="5055285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C0B70C-A5BD-BAA6-D748-DCF6F56C4D72}"/>
              </a:ext>
            </a:extLst>
          </p:cNvPr>
          <p:cNvSpPr/>
          <p:nvPr/>
        </p:nvSpPr>
        <p:spPr>
          <a:xfrm>
            <a:off x="5172960" y="5793802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19CD68A-FEC7-1C36-F46F-CC2873A08AFA}"/>
              </a:ext>
            </a:extLst>
          </p:cNvPr>
          <p:cNvSpPr/>
          <p:nvPr/>
        </p:nvSpPr>
        <p:spPr>
          <a:xfrm>
            <a:off x="5377146" y="5932224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C3F998-00EF-405C-4C72-B436F3097FFA}"/>
              </a:ext>
            </a:extLst>
          </p:cNvPr>
          <p:cNvSpPr/>
          <p:nvPr/>
        </p:nvSpPr>
        <p:spPr>
          <a:xfrm>
            <a:off x="2758736" y="5756102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B31FC70-018D-6F12-8405-536156577FFF}"/>
              </a:ext>
            </a:extLst>
          </p:cNvPr>
          <p:cNvSpPr/>
          <p:nvPr/>
        </p:nvSpPr>
        <p:spPr>
          <a:xfrm>
            <a:off x="2960333" y="5898654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213685-5CE9-52DC-4A52-9E46F5140D5E}"/>
              </a:ext>
            </a:extLst>
          </p:cNvPr>
          <p:cNvSpPr/>
          <p:nvPr/>
        </p:nvSpPr>
        <p:spPr>
          <a:xfrm>
            <a:off x="796772" y="4682386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C9C236B-15E6-12FE-46C0-A5D6F8D91ABF}"/>
              </a:ext>
            </a:extLst>
          </p:cNvPr>
          <p:cNvSpPr/>
          <p:nvPr/>
        </p:nvSpPr>
        <p:spPr>
          <a:xfrm>
            <a:off x="1017049" y="4783081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D1DFA2D-9458-0912-1D48-ED947B4D8047}"/>
              </a:ext>
            </a:extLst>
          </p:cNvPr>
          <p:cNvSpPr/>
          <p:nvPr/>
        </p:nvSpPr>
        <p:spPr>
          <a:xfrm>
            <a:off x="930174" y="3153094"/>
            <a:ext cx="1518082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AA06BC8-7A9D-6D12-1E77-A39D877666CA}"/>
              </a:ext>
            </a:extLst>
          </p:cNvPr>
          <p:cNvSpPr/>
          <p:nvPr/>
        </p:nvSpPr>
        <p:spPr>
          <a:xfrm>
            <a:off x="1114466" y="3240889"/>
            <a:ext cx="1141150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DC356-7EDE-182D-B0AC-EE53811E9AC1}"/>
              </a:ext>
            </a:extLst>
          </p:cNvPr>
          <p:cNvSpPr/>
          <p:nvPr/>
        </p:nvSpPr>
        <p:spPr>
          <a:xfrm>
            <a:off x="3794554" y="3586790"/>
            <a:ext cx="2073586" cy="13297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Common-resource</a:t>
            </a:r>
            <a:br>
              <a:rPr lang="en-US" altLang="zh-CN" dirty="0"/>
            </a:br>
            <a:r>
              <a:rPr lang="zh-CN" altLang="en-US" dirty="0"/>
              <a:t>子仓库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A33CABF-5A50-2A27-7CDF-880D7D7287E3}"/>
              </a:ext>
            </a:extLst>
          </p:cNvPr>
          <p:cNvSpPr/>
          <p:nvPr/>
        </p:nvSpPr>
        <p:spPr>
          <a:xfrm>
            <a:off x="10145699" y="3188606"/>
            <a:ext cx="1719314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FB3509C-ABD4-5FE3-9BB0-19D15FDE5A66}"/>
              </a:ext>
            </a:extLst>
          </p:cNvPr>
          <p:cNvSpPr/>
          <p:nvPr/>
        </p:nvSpPr>
        <p:spPr>
          <a:xfrm>
            <a:off x="10251493" y="3321885"/>
            <a:ext cx="1507725" cy="6286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wincloud</a:t>
            </a:r>
            <a:endParaRPr lang="zh-CN" altLang="en-US" dirty="0"/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18BCECC-C8C4-E9D4-84E8-AB101B52DC16}"/>
              </a:ext>
            </a:extLst>
          </p:cNvPr>
          <p:cNvSpPr/>
          <p:nvPr/>
        </p:nvSpPr>
        <p:spPr>
          <a:xfrm>
            <a:off x="8787784" y="3546562"/>
            <a:ext cx="1305018" cy="255233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9F47B-942B-FED8-A21D-4CF9E7B34F37}"/>
              </a:ext>
            </a:extLst>
          </p:cNvPr>
          <p:cNvSpPr txBox="1"/>
          <p:nvPr/>
        </p:nvSpPr>
        <p:spPr>
          <a:xfrm>
            <a:off x="8984705" y="31975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F49CA5D-7D37-B41A-233B-6D569DADB1B9}"/>
              </a:ext>
            </a:extLst>
          </p:cNvPr>
          <p:cNvSpPr/>
          <p:nvPr/>
        </p:nvSpPr>
        <p:spPr>
          <a:xfrm>
            <a:off x="8787784" y="2069434"/>
            <a:ext cx="1170744" cy="2552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EF7B9B-8669-2BCA-5902-0A2AEC24B079}"/>
              </a:ext>
            </a:extLst>
          </p:cNvPr>
          <p:cNvSpPr/>
          <p:nvPr/>
        </p:nvSpPr>
        <p:spPr>
          <a:xfrm>
            <a:off x="9994238" y="1808533"/>
            <a:ext cx="2102396" cy="76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wh</a:t>
            </a:r>
            <a:r>
              <a:rPr lang="en-US" altLang="zh-CN" dirty="0"/>
              <a:t>-components</a:t>
            </a:r>
            <a:br>
              <a:rPr lang="en-US" altLang="zh-CN" dirty="0"/>
            </a:br>
            <a:r>
              <a:rPr lang="zh-CN" altLang="en-US" dirty="0"/>
              <a:t>组件库</a:t>
            </a: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E794F179-7790-7191-8F22-2D442A5530AC}"/>
              </a:ext>
            </a:extLst>
          </p:cNvPr>
          <p:cNvSpPr/>
          <p:nvPr/>
        </p:nvSpPr>
        <p:spPr>
          <a:xfrm>
            <a:off x="9018233" y="5250557"/>
            <a:ext cx="3087952" cy="1363333"/>
          </a:xfrm>
          <a:prstGeom prst="wedgeRoundRectCallout">
            <a:avLst>
              <a:gd name="adj1" fmla="val -149457"/>
              <a:gd name="adj2" fmla="val -9232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作为个应用仓库之间的纽带</a:t>
            </a:r>
            <a:br>
              <a:rPr lang="en-US" altLang="zh-CN" dirty="0"/>
            </a:br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zh-CN" altLang="en-US" dirty="0"/>
              <a:t>依赖映射</a:t>
            </a:r>
            <a:br>
              <a:rPr lang="en-US" altLang="zh-CN" dirty="0"/>
            </a:br>
            <a:r>
              <a:rPr lang="zh-CN" altLang="en-US" dirty="0"/>
              <a:t>开发封装的工具代码</a:t>
            </a:r>
            <a:br>
              <a:rPr lang="en-US" altLang="zh-CN" dirty="0"/>
            </a:br>
            <a:r>
              <a:rPr lang="zh-CN" altLang="en-US" dirty="0"/>
              <a:t>共用静态资源等</a:t>
            </a:r>
          </a:p>
        </p:txBody>
      </p:sp>
      <p:sp>
        <p:nvSpPr>
          <p:cNvPr id="58" name="对话气泡: 圆角矩形 57">
            <a:extLst>
              <a:ext uri="{FF2B5EF4-FFF2-40B4-BE49-F238E27FC236}">
                <a16:creationId xmlns:a16="http://schemas.microsoft.com/office/drawing/2014/main" id="{A2E2848D-787C-83F7-D1F8-4BF0A02A427D}"/>
              </a:ext>
            </a:extLst>
          </p:cNvPr>
          <p:cNvSpPr/>
          <p:nvPr/>
        </p:nvSpPr>
        <p:spPr>
          <a:xfrm>
            <a:off x="7474257" y="935649"/>
            <a:ext cx="3087952" cy="568946"/>
          </a:xfrm>
          <a:prstGeom prst="wedgeRoundRectCallout">
            <a:avLst>
              <a:gd name="adj1" fmla="val 33390"/>
              <a:gd name="adj2" fmla="val 9318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通过组件统一规范样式</a:t>
            </a:r>
          </a:p>
        </p:txBody>
      </p:sp>
    </p:spTree>
    <p:extLst>
      <p:ext uri="{BB962C8B-B14F-4D97-AF65-F5344CB8AC3E}">
        <p14:creationId xmlns:p14="http://schemas.microsoft.com/office/powerpoint/2010/main" val="32053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27693" y="2064095"/>
            <a:ext cx="2108269" cy="1898929"/>
            <a:chOff x="5465990" y="1282719"/>
            <a:chExt cx="2108269" cy="1898929"/>
          </a:xfrm>
        </p:grpSpPr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5861750" y="1282719"/>
              <a:ext cx="1146362" cy="123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8000" b="1" spc="-300" dirty="0">
                  <a:solidFill>
                    <a:srgbClr val="C80A14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65990" y="2627650"/>
              <a:ext cx="210826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sym typeface="+mn-ea"/>
                </a:rPr>
                <a:t>总结和期望</a:t>
              </a:r>
            </a:p>
          </p:txBody>
        </p:sp>
      </p:grpSp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总结</a:t>
            </a:r>
            <a:r>
              <a:rPr lang="en-US" altLang="zh-CN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-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代码复用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02DC7D-32CB-0175-20A1-EA02B3F4CD4F}"/>
              </a:ext>
            </a:extLst>
          </p:cNvPr>
          <p:cNvSpPr/>
          <p:nvPr/>
        </p:nvSpPr>
        <p:spPr>
          <a:xfrm>
            <a:off x="1416853" y="1717912"/>
            <a:ext cx="1704513" cy="143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A         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1B7059B-66F5-577A-A264-1453442AE70D}"/>
              </a:ext>
            </a:extLst>
          </p:cNvPr>
          <p:cNvSpPr/>
          <p:nvPr/>
        </p:nvSpPr>
        <p:spPr>
          <a:xfrm>
            <a:off x="9132778" y="1722190"/>
            <a:ext cx="1583185" cy="1425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6BE1B7-7B9A-C426-3690-AD239CFABBD9}"/>
              </a:ext>
            </a:extLst>
          </p:cNvPr>
          <p:cNvSpPr/>
          <p:nvPr/>
        </p:nvSpPr>
        <p:spPr>
          <a:xfrm>
            <a:off x="1835325" y="2392669"/>
            <a:ext cx="923278" cy="506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C4A2EB-B01D-AF83-F990-DCF564E632D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758603" y="2434812"/>
            <a:ext cx="6374175" cy="2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02B6167-C5F9-B246-D52F-20E223CC96F4}"/>
              </a:ext>
            </a:extLst>
          </p:cNvPr>
          <p:cNvSpPr/>
          <p:nvPr/>
        </p:nvSpPr>
        <p:spPr>
          <a:xfrm>
            <a:off x="1267153" y="3657735"/>
            <a:ext cx="2228297" cy="1122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common-resource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228AD6-D694-9080-0694-B2B9979535E9}"/>
              </a:ext>
            </a:extLst>
          </p:cNvPr>
          <p:cNvSpPr/>
          <p:nvPr/>
        </p:nvSpPr>
        <p:spPr>
          <a:xfrm>
            <a:off x="742463" y="5221377"/>
            <a:ext cx="1123300" cy="105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FB2F84A-13CB-ED0B-4CEF-A94C306519A2}"/>
              </a:ext>
            </a:extLst>
          </p:cNvPr>
          <p:cNvSpPr/>
          <p:nvPr/>
        </p:nvSpPr>
        <p:spPr>
          <a:xfrm>
            <a:off x="2766779" y="5188842"/>
            <a:ext cx="1123301" cy="1052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6B2D0CC-B6FC-F0CD-EFE8-D1A2D658A9B9}"/>
              </a:ext>
            </a:extLst>
          </p:cNvPr>
          <p:cNvSpPr/>
          <p:nvPr/>
        </p:nvSpPr>
        <p:spPr>
          <a:xfrm>
            <a:off x="1835325" y="4199628"/>
            <a:ext cx="923278" cy="506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63AE01-D299-119C-F4C6-CA67E56AA161}"/>
              </a:ext>
            </a:extLst>
          </p:cNvPr>
          <p:cNvCxnSpPr>
            <a:cxnSpLocks/>
            <a:stCxn id="14" idx="4"/>
            <a:endCxn id="12" idx="7"/>
          </p:cNvCxnSpPr>
          <p:nvPr/>
        </p:nvCxnSpPr>
        <p:spPr>
          <a:xfrm flipH="1">
            <a:off x="1701260" y="4705655"/>
            <a:ext cx="595704" cy="66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AD0312-7D3A-0DD7-9048-3AE46D8778D0}"/>
              </a:ext>
            </a:extLst>
          </p:cNvPr>
          <p:cNvCxnSpPr>
            <a:cxnSpLocks/>
            <a:stCxn id="14" idx="4"/>
            <a:endCxn id="13" idx="1"/>
          </p:cNvCxnSpPr>
          <p:nvPr/>
        </p:nvCxnSpPr>
        <p:spPr>
          <a:xfrm>
            <a:off x="2296964" y="4705655"/>
            <a:ext cx="634319" cy="63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B018E0C-2E7C-9B92-CEE2-71271A365864}"/>
              </a:ext>
            </a:extLst>
          </p:cNvPr>
          <p:cNvSpPr/>
          <p:nvPr/>
        </p:nvSpPr>
        <p:spPr>
          <a:xfrm>
            <a:off x="7219381" y="3607353"/>
            <a:ext cx="2228297" cy="1122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主应用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E26CDDC-F18D-A31E-1DE5-553704801FC6}"/>
              </a:ext>
            </a:extLst>
          </p:cNvPr>
          <p:cNvSpPr/>
          <p:nvPr/>
        </p:nvSpPr>
        <p:spPr>
          <a:xfrm>
            <a:off x="6945977" y="5067316"/>
            <a:ext cx="1123300" cy="105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A451F65-808A-6F94-86C1-9FB6B160839D}"/>
              </a:ext>
            </a:extLst>
          </p:cNvPr>
          <p:cNvSpPr/>
          <p:nvPr/>
        </p:nvSpPr>
        <p:spPr>
          <a:xfrm>
            <a:off x="8863571" y="5067316"/>
            <a:ext cx="1123301" cy="1052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02DA236-DFE9-1CED-31FA-0F21E71DECDD}"/>
              </a:ext>
            </a:extLst>
          </p:cNvPr>
          <p:cNvSpPr/>
          <p:nvPr/>
        </p:nvSpPr>
        <p:spPr>
          <a:xfrm>
            <a:off x="7871890" y="4168814"/>
            <a:ext cx="923278" cy="506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56B46A-511B-506E-F45B-8FF6C15A0742}"/>
              </a:ext>
            </a:extLst>
          </p:cNvPr>
          <p:cNvCxnSpPr>
            <a:cxnSpLocks/>
            <a:stCxn id="24" idx="4"/>
            <a:endCxn id="22" idx="7"/>
          </p:cNvCxnSpPr>
          <p:nvPr/>
        </p:nvCxnSpPr>
        <p:spPr>
          <a:xfrm flipH="1">
            <a:off x="7904774" y="4674841"/>
            <a:ext cx="428755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F1490D-C719-5157-F469-225D710F4206}"/>
              </a:ext>
            </a:extLst>
          </p:cNvPr>
          <p:cNvCxnSpPr>
            <a:cxnSpLocks/>
            <a:stCxn id="24" idx="4"/>
            <a:endCxn id="23" idx="1"/>
          </p:cNvCxnSpPr>
          <p:nvPr/>
        </p:nvCxnSpPr>
        <p:spPr>
          <a:xfrm>
            <a:off x="8333529" y="4674841"/>
            <a:ext cx="694546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乘号 28">
            <a:extLst>
              <a:ext uri="{FF2B5EF4-FFF2-40B4-BE49-F238E27FC236}">
                <a16:creationId xmlns:a16="http://schemas.microsoft.com/office/drawing/2014/main" id="{86B63482-A477-2696-FDCA-EE7C1777D2B1}"/>
              </a:ext>
            </a:extLst>
          </p:cNvPr>
          <p:cNvSpPr/>
          <p:nvPr/>
        </p:nvSpPr>
        <p:spPr>
          <a:xfrm>
            <a:off x="6280688" y="2179605"/>
            <a:ext cx="585927" cy="719091"/>
          </a:xfrm>
          <a:prstGeom prst="mathMultiply">
            <a:avLst>
              <a:gd name="adj1" fmla="val 113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487DF8C1-46F2-63AA-CF9A-0A98BCBA624A}"/>
              </a:ext>
            </a:extLst>
          </p:cNvPr>
          <p:cNvSpPr/>
          <p:nvPr/>
        </p:nvSpPr>
        <p:spPr>
          <a:xfrm>
            <a:off x="5137576" y="1004992"/>
            <a:ext cx="3195953" cy="980664"/>
          </a:xfrm>
          <a:prstGeom prst="wedgeRectCallout">
            <a:avLst>
              <a:gd name="adj1" fmla="val -8456"/>
              <a:gd name="adj2" fmla="val 75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每个子应用都是单独的，隔离的。正常来说，不同应用间的页面代码是不能做到共用</a:t>
            </a:r>
          </a:p>
        </p:txBody>
      </p:sp>
      <p:sp>
        <p:nvSpPr>
          <p:cNvPr id="45" name="对话气泡: 矩形 44">
            <a:extLst>
              <a:ext uri="{FF2B5EF4-FFF2-40B4-BE49-F238E27FC236}">
                <a16:creationId xmlns:a16="http://schemas.microsoft.com/office/drawing/2014/main" id="{81CC84A3-4FDE-68C9-B68B-C3144B5E67C0}"/>
              </a:ext>
            </a:extLst>
          </p:cNvPr>
          <p:cNvSpPr/>
          <p:nvPr/>
        </p:nvSpPr>
        <p:spPr>
          <a:xfrm>
            <a:off x="9711646" y="3607353"/>
            <a:ext cx="1891469" cy="845288"/>
          </a:xfrm>
          <a:prstGeom prst="wedgeRectCallout">
            <a:avLst>
              <a:gd name="adj1" fmla="val -61329"/>
              <a:gd name="adj2" fmla="val 388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会增加子应用与主应用的耦合度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3E4BBD-B6A7-AAB9-A9A6-F63E7ACC1D9B}"/>
              </a:ext>
            </a:extLst>
          </p:cNvPr>
          <p:cNvSpPr txBox="1"/>
          <p:nvPr/>
        </p:nvSpPr>
        <p:spPr>
          <a:xfrm>
            <a:off x="3495450" y="3732596"/>
            <a:ext cx="11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55F992-9CF9-2A25-65D6-E9A3ABD2DDAE}"/>
              </a:ext>
            </a:extLst>
          </p:cNvPr>
          <p:cNvSpPr txBox="1"/>
          <p:nvPr/>
        </p:nvSpPr>
        <p:spPr>
          <a:xfrm>
            <a:off x="5994806" y="3732596"/>
            <a:ext cx="11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winstack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单圆角 49">
            <a:extLst>
              <a:ext uri="{FF2B5EF4-FFF2-40B4-BE49-F238E27FC236}">
                <a16:creationId xmlns:a16="http://schemas.microsoft.com/office/drawing/2014/main" id="{364C6BF8-49A1-152B-3E75-03DA99934D80}"/>
              </a:ext>
            </a:extLst>
          </p:cNvPr>
          <p:cNvSpPr/>
          <p:nvPr/>
        </p:nvSpPr>
        <p:spPr>
          <a:xfrm>
            <a:off x="3328429" y="2405581"/>
            <a:ext cx="5135215" cy="1122923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代码可以复用，但注意遵守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 或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模块化的规范，以及关于耦合度问题。</a:t>
            </a:r>
          </a:p>
        </p:txBody>
      </p:sp>
    </p:spTree>
    <p:extLst>
      <p:ext uri="{BB962C8B-B14F-4D97-AF65-F5344CB8AC3E}">
        <p14:creationId xmlns:p14="http://schemas.microsoft.com/office/powerpoint/2010/main" val="3619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45" grpId="0" animBg="1"/>
      <p:bldP spid="47" grpId="0"/>
      <p:bldP spid="48" grpId="0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总结</a:t>
            </a:r>
            <a:r>
              <a:rPr lang="en-US" altLang="zh-CN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-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组件复用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06F930-DEC4-D5D2-5DF2-66481F4C58AF}"/>
              </a:ext>
            </a:extLst>
          </p:cNvPr>
          <p:cNvSpPr txBox="1"/>
          <p:nvPr/>
        </p:nvSpPr>
        <p:spPr>
          <a:xfrm>
            <a:off x="594804" y="1379568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场景：子应用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调需要调用子应用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的弹窗组件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1C9A1-D158-933A-D0FD-5F2ED7BE71FD}"/>
              </a:ext>
            </a:extLst>
          </p:cNvPr>
          <p:cNvSpPr/>
          <p:nvPr/>
        </p:nvSpPr>
        <p:spPr>
          <a:xfrm>
            <a:off x="4172504" y="2732985"/>
            <a:ext cx="3018408" cy="156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主应用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E68CA3F-53C3-8C5A-0825-FC085F92843A}"/>
              </a:ext>
            </a:extLst>
          </p:cNvPr>
          <p:cNvSpPr/>
          <p:nvPr/>
        </p:nvSpPr>
        <p:spPr>
          <a:xfrm>
            <a:off x="4977486" y="1789505"/>
            <a:ext cx="1322773" cy="4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44D4F9-70D8-1A95-9A2D-D9739DCC00B1}"/>
              </a:ext>
            </a:extLst>
          </p:cNvPr>
          <p:cNvSpPr/>
          <p:nvPr/>
        </p:nvSpPr>
        <p:spPr>
          <a:xfrm>
            <a:off x="4271115" y="3663842"/>
            <a:ext cx="935042" cy="5524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dom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AA81FF-2A29-6215-3B2F-DC395F66DA9D}"/>
              </a:ext>
            </a:extLst>
          </p:cNvPr>
          <p:cNvSpPr/>
          <p:nvPr/>
        </p:nvSpPr>
        <p:spPr>
          <a:xfrm>
            <a:off x="6229237" y="3665499"/>
            <a:ext cx="935042" cy="5524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dom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341389C-9764-C7AE-4101-96D6014E762C}"/>
              </a:ext>
            </a:extLst>
          </p:cNvPr>
          <p:cNvSpPr/>
          <p:nvPr/>
        </p:nvSpPr>
        <p:spPr>
          <a:xfrm>
            <a:off x="2095130" y="4757095"/>
            <a:ext cx="2077374" cy="138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AD71EC-B720-F9A9-4CAC-8FF35B29D591}"/>
              </a:ext>
            </a:extLst>
          </p:cNvPr>
          <p:cNvSpPr/>
          <p:nvPr/>
        </p:nvSpPr>
        <p:spPr>
          <a:xfrm>
            <a:off x="7094738" y="4757095"/>
            <a:ext cx="2077374" cy="138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CC8466-C763-2BD5-9B18-5E219EA3E31E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3133817" y="4135423"/>
            <a:ext cx="1274232" cy="6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A2DCD6-81C6-D6A2-C15C-2EAC19E337BD}"/>
              </a:ext>
            </a:extLst>
          </p:cNvPr>
          <p:cNvCxnSpPr>
            <a:stCxn id="13" idx="0"/>
            <a:endCxn id="11" idx="5"/>
          </p:cNvCxnSpPr>
          <p:nvPr/>
        </p:nvCxnSpPr>
        <p:spPr>
          <a:xfrm flipH="1" flipV="1">
            <a:off x="7027345" y="4137080"/>
            <a:ext cx="1106080" cy="62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F98E943-EA38-13FE-BF3D-519393A5E1C1}"/>
              </a:ext>
            </a:extLst>
          </p:cNvPr>
          <p:cNvSpPr/>
          <p:nvPr/>
        </p:nvSpPr>
        <p:spPr>
          <a:xfrm>
            <a:off x="7190912" y="4863548"/>
            <a:ext cx="1571347" cy="3906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弹窗组件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A47E61EF-ADE3-F84B-1846-0C88F8C72D6B}"/>
              </a:ext>
            </a:extLst>
          </p:cNvPr>
          <p:cNvSpPr/>
          <p:nvPr/>
        </p:nvSpPr>
        <p:spPr>
          <a:xfrm>
            <a:off x="8229599" y="3252997"/>
            <a:ext cx="3790766" cy="1040026"/>
          </a:xfrm>
          <a:prstGeom prst="wedgeRoundRectCallout">
            <a:avLst>
              <a:gd name="adj1" fmla="val -53934"/>
              <a:gd name="adj2" fmla="val 101961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无法直接使用子应用中的某个弹窗组件，需要先激活组件所在应用并挂载到</a:t>
            </a:r>
            <a:r>
              <a:rPr lang="en-US" altLang="zh-CN" dirty="0" err="1"/>
              <a:t>dom</a:t>
            </a:r>
            <a:r>
              <a:rPr lang="zh-CN" altLang="en-US" dirty="0"/>
              <a:t>上，再去调用弹窗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FC15683-C298-37CD-4392-BB4CB33D8DAD}"/>
              </a:ext>
            </a:extLst>
          </p:cNvPr>
          <p:cNvSpPr/>
          <p:nvPr/>
        </p:nvSpPr>
        <p:spPr>
          <a:xfrm>
            <a:off x="4896034" y="2841579"/>
            <a:ext cx="1571347" cy="3906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弹窗组件</a:t>
            </a: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A8840284-1659-6DF2-82F9-9D4EAB47A0B0}"/>
              </a:ext>
            </a:extLst>
          </p:cNvPr>
          <p:cNvSpPr/>
          <p:nvPr/>
        </p:nvSpPr>
        <p:spPr>
          <a:xfrm>
            <a:off x="2459115" y="2592039"/>
            <a:ext cx="1430890" cy="369332"/>
          </a:xfrm>
          <a:prstGeom prst="wedgeRoundRectCallout">
            <a:avLst>
              <a:gd name="adj1" fmla="val 118342"/>
              <a:gd name="adj2" fmla="val 57956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可随意调用</a:t>
            </a:r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4338E07C-B5BD-2FE1-4090-C465C3146D82}"/>
              </a:ext>
            </a:extLst>
          </p:cNvPr>
          <p:cNvSpPr/>
          <p:nvPr/>
        </p:nvSpPr>
        <p:spPr>
          <a:xfrm>
            <a:off x="6604504" y="1362319"/>
            <a:ext cx="5135215" cy="1122923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不建议子应用调用另一个子应用的组件，这样很浪费性能。不过主应用的页面没有任何限制，如果有共用的组件，可以考虑在主应用中去写。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201FD77-AAF6-C2F8-EAD4-C2E7B9C232FE}"/>
              </a:ext>
            </a:extLst>
          </p:cNvPr>
          <p:cNvSpPr/>
          <p:nvPr/>
        </p:nvSpPr>
        <p:spPr>
          <a:xfrm>
            <a:off x="5555759" y="2290975"/>
            <a:ext cx="12761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3" grpId="0" animBg="1"/>
      <p:bldP spid="24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5CE99D-6925-4E85-326B-C2533099CE8E}"/>
              </a:ext>
            </a:extLst>
          </p:cNvPr>
          <p:cNvSpPr/>
          <p:nvPr/>
        </p:nvSpPr>
        <p:spPr>
          <a:xfrm>
            <a:off x="1677880" y="1926454"/>
            <a:ext cx="4418120" cy="261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主应用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总结</a:t>
            </a:r>
            <a:r>
              <a:rPr lang="en-US" altLang="zh-CN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-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页面加载优化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6E21CC0-A820-7211-8A13-6D3A1BEDD3BB}"/>
              </a:ext>
            </a:extLst>
          </p:cNvPr>
          <p:cNvSpPr/>
          <p:nvPr/>
        </p:nvSpPr>
        <p:spPr>
          <a:xfrm>
            <a:off x="2024109" y="2725446"/>
            <a:ext cx="1260629" cy="807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9572A3-E015-4221-70FB-94B24117BF36}"/>
              </a:ext>
            </a:extLst>
          </p:cNvPr>
          <p:cNvSpPr/>
          <p:nvPr/>
        </p:nvSpPr>
        <p:spPr>
          <a:xfrm>
            <a:off x="4526205" y="2725446"/>
            <a:ext cx="1117106" cy="8078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大屏</a:t>
            </a:r>
          </a:p>
        </p:txBody>
      </p:sp>
      <p:sp>
        <p:nvSpPr>
          <p:cNvPr id="10" name="矩形: 单圆角 9">
            <a:extLst>
              <a:ext uri="{FF2B5EF4-FFF2-40B4-BE49-F238E27FC236}">
                <a16:creationId xmlns:a16="http://schemas.microsoft.com/office/drawing/2014/main" id="{F140DE5E-C22F-9BC3-15AA-03A359199A05}"/>
              </a:ext>
            </a:extLst>
          </p:cNvPr>
          <p:cNvSpPr/>
          <p:nvPr/>
        </p:nvSpPr>
        <p:spPr>
          <a:xfrm>
            <a:off x="6300259" y="1766254"/>
            <a:ext cx="5507115" cy="1122923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登录页、大屏这种刷新浏览器需要立即看到的页面，可直接放入主应用中，跳过对子应用资源加载的等待</a:t>
            </a:r>
          </a:p>
        </p:txBody>
      </p:sp>
    </p:spTree>
    <p:extLst>
      <p:ext uri="{BB962C8B-B14F-4D97-AF65-F5344CB8AC3E}">
        <p14:creationId xmlns:p14="http://schemas.microsoft.com/office/powerpoint/2010/main" val="39645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5CE99D-6925-4E85-326B-C2533099CE8E}"/>
              </a:ext>
            </a:extLst>
          </p:cNvPr>
          <p:cNvSpPr/>
          <p:nvPr/>
        </p:nvSpPr>
        <p:spPr>
          <a:xfrm>
            <a:off x="1677880" y="1926454"/>
            <a:ext cx="4418120" cy="261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主应用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总结</a:t>
            </a:r>
            <a:r>
              <a:rPr lang="en-US" altLang="zh-CN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-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页面加载优化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6E21CC0-A820-7211-8A13-6D3A1BEDD3BB}"/>
              </a:ext>
            </a:extLst>
          </p:cNvPr>
          <p:cNvSpPr/>
          <p:nvPr/>
        </p:nvSpPr>
        <p:spPr>
          <a:xfrm>
            <a:off x="2024109" y="2725446"/>
            <a:ext cx="1260629" cy="807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9572A3-E015-4221-70FB-94B24117BF36}"/>
              </a:ext>
            </a:extLst>
          </p:cNvPr>
          <p:cNvSpPr/>
          <p:nvPr/>
        </p:nvSpPr>
        <p:spPr>
          <a:xfrm>
            <a:off x="8157172" y="1642370"/>
            <a:ext cx="1117106" cy="8078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大屏</a:t>
            </a:r>
          </a:p>
        </p:txBody>
      </p:sp>
      <p:sp>
        <p:nvSpPr>
          <p:cNvPr id="7" name="矩形: 单圆角 6">
            <a:extLst>
              <a:ext uri="{FF2B5EF4-FFF2-40B4-BE49-F238E27FC236}">
                <a16:creationId xmlns:a16="http://schemas.microsoft.com/office/drawing/2014/main" id="{7EE8E917-801D-9A8F-3F3F-EB550A103AF1}"/>
              </a:ext>
            </a:extLst>
          </p:cNvPr>
          <p:cNvSpPr/>
          <p:nvPr/>
        </p:nvSpPr>
        <p:spPr>
          <a:xfrm>
            <a:off x="6442229" y="2971852"/>
            <a:ext cx="5356193" cy="1122923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大屏这种和其它应用基本没通讯关系的，可不必接入到微前端的主应用中，而是作为单独的应用部署</a:t>
            </a:r>
          </a:p>
        </p:txBody>
      </p:sp>
    </p:spTree>
    <p:extLst>
      <p:ext uri="{BB962C8B-B14F-4D97-AF65-F5344CB8AC3E}">
        <p14:creationId xmlns:p14="http://schemas.microsoft.com/office/powerpoint/2010/main" val="6499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5CE99D-6925-4E85-326B-C2533099CE8E}"/>
              </a:ext>
            </a:extLst>
          </p:cNvPr>
          <p:cNvSpPr/>
          <p:nvPr/>
        </p:nvSpPr>
        <p:spPr>
          <a:xfrm>
            <a:off x="1677880" y="1926454"/>
            <a:ext cx="4418120" cy="261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主应用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总结</a:t>
            </a:r>
            <a:r>
              <a:rPr lang="en-US" altLang="zh-CN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-</a:t>
            </a:r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页面加载优化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FD47E76-D1BF-7F45-FE2E-D97CF73DAA25}"/>
              </a:ext>
            </a:extLst>
          </p:cNvPr>
          <p:cNvSpPr/>
          <p:nvPr/>
        </p:nvSpPr>
        <p:spPr>
          <a:xfrm>
            <a:off x="2215253" y="2982897"/>
            <a:ext cx="1331651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dll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F3B63C-6334-1939-97C9-08C9DC2BF65B}"/>
              </a:ext>
            </a:extLst>
          </p:cNvPr>
          <p:cNvSpPr/>
          <p:nvPr/>
        </p:nvSpPr>
        <p:spPr>
          <a:xfrm>
            <a:off x="4240841" y="2982897"/>
            <a:ext cx="1331651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cdn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063B63-6E5D-3CA1-EE57-49FD7B934C77}"/>
              </a:ext>
            </a:extLst>
          </p:cNvPr>
          <p:cNvSpPr/>
          <p:nvPr/>
        </p:nvSpPr>
        <p:spPr>
          <a:xfrm>
            <a:off x="6899430" y="1926453"/>
            <a:ext cx="4418120" cy="261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子应用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D0010C-D83B-4DF0-FD12-4CCEDF0628CF}"/>
              </a:ext>
            </a:extLst>
          </p:cNvPr>
          <p:cNvSpPr/>
          <p:nvPr/>
        </p:nvSpPr>
        <p:spPr>
          <a:xfrm>
            <a:off x="7720888" y="2971800"/>
            <a:ext cx="1331651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cdn</a:t>
            </a:r>
            <a:endParaRPr lang="zh-CN" altLang="en-US" dirty="0"/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328E1D5B-934C-A406-4675-1DFA2DE9168D}"/>
              </a:ext>
            </a:extLst>
          </p:cNvPr>
          <p:cNvSpPr/>
          <p:nvPr/>
        </p:nvSpPr>
        <p:spPr>
          <a:xfrm>
            <a:off x="1677880" y="5021616"/>
            <a:ext cx="6085368" cy="1122923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zh-CN" altLang="en-US" dirty="0"/>
              <a:t>主要是对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的第三方依赖进行提取，也可以采用 </a:t>
            </a:r>
            <a:r>
              <a:rPr lang="en-US" altLang="zh-CN" dirty="0" err="1"/>
              <a:t>cdn</a:t>
            </a:r>
            <a:r>
              <a:rPr lang="en-US" altLang="zh-CN" dirty="0"/>
              <a:t> </a:t>
            </a:r>
            <a:r>
              <a:rPr lang="zh-CN" altLang="en-US" dirty="0"/>
              <a:t>的形式，针对于非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的依赖，例如 </a:t>
            </a:r>
            <a:r>
              <a:rPr lang="en-US" altLang="zh-CN" dirty="0"/>
              <a:t>icon </a:t>
            </a:r>
            <a:r>
              <a:rPr lang="zh-CN" altLang="en-US" dirty="0"/>
              <a:t>图标的</a:t>
            </a:r>
            <a:r>
              <a:rPr lang="en-US" altLang="zh-CN" dirty="0" err="1"/>
              <a:t>js</a:t>
            </a:r>
            <a:r>
              <a:rPr lang="zh-CN" altLang="en-US" dirty="0"/>
              <a:t>等，利用浏览器缓存实现对子应用资源的快速加载。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C4905-4DA5-2BD5-589F-ABAC29DF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57" y="4931547"/>
            <a:ext cx="3770439" cy="126950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F802DE-FBD3-5D78-0FBF-0044DC0A73B8}"/>
              </a:ext>
            </a:extLst>
          </p:cNvPr>
          <p:cNvCxnSpPr>
            <a:stCxn id="4" idx="0"/>
            <a:endCxn id="10" idx="5"/>
          </p:cNvCxnSpPr>
          <p:nvPr/>
        </p:nvCxnSpPr>
        <p:spPr>
          <a:xfrm flipH="1" flipV="1">
            <a:off x="8857523" y="3752289"/>
            <a:ext cx="1042754" cy="1179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CA47048D-EFC4-88CD-7C11-C7A621C7E50D}"/>
              </a:ext>
            </a:extLst>
          </p:cNvPr>
          <p:cNvSpPr/>
          <p:nvPr/>
        </p:nvSpPr>
        <p:spPr>
          <a:xfrm>
            <a:off x="9623394" y="2482781"/>
            <a:ext cx="2370338" cy="1529926"/>
          </a:xfrm>
          <a:prstGeom prst="wedgeRoundRectCallout">
            <a:avLst>
              <a:gd name="adj1" fmla="val -59675"/>
              <a:gd name="adj2" fmla="val 64206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不是直接使用 </a:t>
            </a:r>
            <a:r>
              <a:rPr lang="en-US" altLang="zh-CN" dirty="0" err="1"/>
              <a:t>node_modules</a:t>
            </a:r>
            <a:r>
              <a:rPr lang="zh-CN" altLang="en-US" dirty="0"/>
              <a:t>中下载好的依赖，且依赖插件得要是支持 </a:t>
            </a:r>
            <a:r>
              <a:rPr lang="en-US" altLang="zh-CN" dirty="0" err="1"/>
              <a:t>umd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16317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sp>
        <p:nvSpPr>
          <p:cNvPr id="6" name="Rectangle 39">
            <a:extLst>
              <a:ext uri="{FF2B5EF4-FFF2-40B4-BE49-F238E27FC236}">
                <a16:creationId xmlns:a16="http://schemas.microsoft.com/office/drawing/2014/main" id="{04141AA3-90AE-64C6-817F-3A0B56C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1" y="91742"/>
            <a:ext cx="37907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 spc="-300" dirty="0">
                <a:solidFill>
                  <a:srgbClr val="C80A14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前端框架历史</a:t>
            </a:r>
            <a:endParaRPr lang="en-US" altLang="zh-CN" sz="4800" b="1" spc="-300" dirty="0">
              <a:solidFill>
                <a:srgbClr val="C80A14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29F2EA-CFA4-0F68-83A5-8F35B90C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5" y="1675544"/>
            <a:ext cx="11690495" cy="30237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252ADE-E444-79C5-DAF3-57C43B6D20C8}"/>
              </a:ext>
            </a:extLst>
          </p:cNvPr>
          <p:cNvSpPr txBox="1"/>
          <p:nvPr/>
        </p:nvSpPr>
        <p:spPr>
          <a:xfrm>
            <a:off x="501505" y="45347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05</a:t>
            </a:r>
            <a:r>
              <a:rPr lang="zh-CN" altLang="en-US" dirty="0"/>
              <a:t>年之前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D8F28-05A9-EF56-1F2A-2C2E58AB8772}"/>
              </a:ext>
            </a:extLst>
          </p:cNvPr>
          <p:cNvSpPr txBox="1"/>
          <p:nvPr/>
        </p:nvSpPr>
        <p:spPr>
          <a:xfrm>
            <a:off x="1422971" y="150685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05</a:t>
            </a:r>
            <a:r>
              <a:rPr lang="zh-CN" altLang="en-US" dirty="0"/>
              <a:t>年 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4134E-A13E-26FB-AAA4-90B83CE650A6}"/>
              </a:ext>
            </a:extLst>
          </p:cNvPr>
          <p:cNvSpPr txBox="1"/>
          <p:nvPr/>
        </p:nvSpPr>
        <p:spPr>
          <a:xfrm>
            <a:off x="3315394" y="453921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06</a:t>
            </a:r>
            <a:r>
              <a:rPr lang="zh-CN" altLang="en-US" dirty="0"/>
              <a:t>年 </a:t>
            </a:r>
            <a:r>
              <a:rPr lang="en-US" altLang="zh-CN" dirty="0"/>
              <a:t>jQuery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D556A1-ABB7-AAC2-6B0B-8C41C1603BC6}"/>
              </a:ext>
            </a:extLst>
          </p:cNvPr>
          <p:cNvSpPr txBox="1"/>
          <p:nvPr/>
        </p:nvSpPr>
        <p:spPr>
          <a:xfrm>
            <a:off x="4731452" y="432998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年 </a:t>
            </a:r>
            <a:r>
              <a:rPr lang="en-US" altLang="zh-CN" dirty="0"/>
              <a:t>Angular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EFEFD9-0E12-8D74-FFBF-13E1818CD4C3}"/>
              </a:ext>
            </a:extLst>
          </p:cNvPr>
          <p:cNvSpPr txBox="1"/>
          <p:nvPr/>
        </p:nvSpPr>
        <p:spPr>
          <a:xfrm>
            <a:off x="5997006" y="168029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r>
              <a:rPr lang="zh-CN" altLang="en-US" dirty="0"/>
              <a:t>年 </a:t>
            </a:r>
            <a:r>
              <a:rPr lang="en-US" altLang="zh-CN" dirty="0" err="1"/>
              <a:t>jReact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6D192D-36BA-0C3A-050D-186410E4BC0C}"/>
              </a:ext>
            </a:extLst>
          </p:cNvPr>
          <p:cNvSpPr txBox="1"/>
          <p:nvPr/>
        </p:nvSpPr>
        <p:spPr>
          <a:xfrm>
            <a:off x="7474794" y="4264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年 </a:t>
            </a:r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FE02EB-6541-0823-1101-A0AC449451DB}"/>
              </a:ext>
            </a:extLst>
          </p:cNvPr>
          <p:cNvSpPr txBox="1"/>
          <p:nvPr/>
        </p:nvSpPr>
        <p:spPr>
          <a:xfrm>
            <a:off x="10949305" y="1326303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Angular 13</a:t>
            </a:r>
            <a:br>
              <a:rPr lang="en-US" altLang="zh-CN" dirty="0"/>
            </a:br>
            <a:r>
              <a:rPr lang="en-US" altLang="zh-CN" dirty="0"/>
              <a:t>React 18</a:t>
            </a:r>
          </a:p>
          <a:p>
            <a:r>
              <a:rPr lang="en-US" altLang="zh-CN" dirty="0"/>
              <a:t>Vue 3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D7754F-2AC3-F96E-0E17-C3EA2017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1" y="5293454"/>
            <a:ext cx="4020568" cy="11433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B10BB7-630E-20E8-9771-15AB5A877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896" y="5142520"/>
            <a:ext cx="4020568" cy="974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30B2E6-4137-2688-D6CD-8A57C9AC5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536" y="5919287"/>
            <a:ext cx="326035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期望</a:t>
            </a:r>
            <a:endParaRPr lang="en-US" altLang="zh-CN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  <a:p>
            <a:pPr algn="l"/>
            <a:endParaRPr lang="zh-CN" altLang="en-US" sz="3600" kern="0" dirty="0">
              <a:solidFill>
                <a:srgbClr val="C00000"/>
              </a:solidFill>
              <a:latin typeface="方正黑体简体" panose="02000000000000000000" pitchFamily="2" charset="-122"/>
              <a:ea typeface="方正黑体简体" panose="02000000000000000000" pitchFamily="2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DAEA19-4884-7F33-B570-5CD1E95E365C}"/>
              </a:ext>
            </a:extLst>
          </p:cNvPr>
          <p:cNvSpPr txBox="1"/>
          <p:nvPr/>
        </p:nvSpPr>
        <p:spPr>
          <a:xfrm>
            <a:off x="613299" y="1642369"/>
            <a:ext cx="1119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、未来再遇到前端技术栈变更，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不用再去为重构整个巨石项目感到头疼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，可按应用为单位去重构，或新的应用直接用新的技术接入进来，不用担心兼容问题。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C02F70-018C-561D-6E8E-7419FD6F2995}"/>
              </a:ext>
            </a:extLst>
          </p:cNvPr>
          <p:cNvSpPr txBox="1"/>
          <p:nvPr/>
        </p:nvSpPr>
        <p:spPr>
          <a:xfrm>
            <a:off x="613142" y="2493327"/>
            <a:ext cx="1137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丰富更新组件库和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common-resource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，保证样式统一和提高代码复用性，减少重复写相同的代码，提高开发效率以及更好的维护页面样式和逻辑。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215928-53CD-863A-2DC5-6683902D685E}"/>
              </a:ext>
            </a:extLst>
          </p:cNvPr>
          <p:cNvSpPr txBox="1"/>
          <p:nvPr/>
        </p:nvSpPr>
        <p:spPr>
          <a:xfrm>
            <a:off x="613299" y="3466259"/>
            <a:ext cx="1137423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跟上前端技术发展脚步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，往后的子应用可采用新的技术栈开发，向前端前沿技术靠拢。不受外包开发项目或第三方的前端技术栈限制（但样式规范方面会需要更严格，因为没有使用组件库），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让公司的前端技术能一直保持活力。</a:t>
            </a:r>
          </a:p>
        </p:txBody>
      </p:sp>
    </p:spTree>
    <p:extLst>
      <p:ext uri="{BB962C8B-B14F-4D97-AF65-F5344CB8AC3E}">
        <p14:creationId xmlns:p14="http://schemas.microsoft.com/office/powerpoint/2010/main" val="14091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>
                <a:alpha val="84000"/>
              </a:schemeClr>
            </a:gs>
            <a:gs pos="100000">
              <a:srgbClr val="C8C8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C2FB6E-4BAE-9217-E23C-7D0CD606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06500"/>
            <a:ext cx="635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0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57D4AF4-88E6-47CE-B212-5B0EC8271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812436" y="3204801"/>
            <a:ext cx="6834299" cy="1544130"/>
            <a:chOff x="734205" y="5031515"/>
            <a:chExt cx="6834299" cy="1544130"/>
          </a:xfrm>
        </p:grpSpPr>
        <p:sp>
          <p:nvSpPr>
            <p:cNvPr id="9" name="TextBox 24"/>
            <p:cNvSpPr txBox="1"/>
            <p:nvPr/>
          </p:nvSpPr>
          <p:spPr>
            <a:xfrm>
              <a:off x="2299433" y="5613092"/>
              <a:ext cx="5269071" cy="9291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地址： 广州市天河区元岗横路</a:t>
              </a:r>
              <a:r>
                <a: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33</a:t>
              </a:r>
              <a:r>
                <a:rPr lang="zh-CN" altLang="en-US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号天河慧通产业广场</a:t>
              </a:r>
              <a:r>
                <a: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B2</a:t>
              </a:r>
              <a:r>
                <a:rPr lang="zh-CN" altLang="en-US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栋</a:t>
              </a:r>
              <a:endParaRPr lang="en-US" altLang="zh-CN" sz="1600" b="1" dirty="0">
                <a:solidFill>
                  <a:schemeClr val="bg2">
                    <a:lumMod val="2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网址： </a:t>
              </a:r>
              <a:r>
                <a: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www.winhong.com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电话：</a:t>
              </a:r>
              <a:r>
                <a: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方正黑体简体" panose="02000000000000000000" pitchFamily="2" charset="-122"/>
                  <a:ea typeface="方正黑体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400-6300-003</a:t>
              </a:r>
              <a:endParaRPr lang="zh-CN" altLang="en-US" sz="1600" b="1" dirty="0">
                <a:solidFill>
                  <a:schemeClr val="bg2">
                    <a:lumMod val="25000"/>
                  </a:schemeClr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299433" y="5031515"/>
              <a:ext cx="3657600" cy="4794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云宏信息科技股份有限公司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205" y="5091650"/>
              <a:ext cx="1471930" cy="1483995"/>
            </a:xfrm>
            <a:prstGeom prst="rect">
              <a:avLst/>
            </a:prstGeom>
          </p:spPr>
        </p:pic>
      </p:grpSp>
      <p:pic>
        <p:nvPicPr>
          <p:cNvPr id="20" name="图片 19" descr="云宏">
            <a:extLst>
              <a:ext uri="{FF2B5EF4-FFF2-40B4-BE49-F238E27FC236}">
                <a16:creationId xmlns:a16="http://schemas.microsoft.com/office/drawing/2014/main" id="{60D31D40-B7B3-46C6-B045-6F916B1D7F5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3748" y="1321959"/>
            <a:ext cx="3474887" cy="19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DE486C9-C6CA-3B73-574B-D87FA9B4EB38}"/>
                  </a:ext>
                </a:extLst>
              </p14:cNvPr>
              <p14:cNvContentPartPr/>
              <p14:nvPr/>
            </p14:nvContentPartPr>
            <p14:xfrm>
              <a:off x="4696113" y="1357710"/>
              <a:ext cx="9360" cy="24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DE486C9-C6CA-3B73-574B-D87FA9B4EB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113" y="1348576"/>
                <a:ext cx="27000" cy="4238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39">
            <a:extLst>
              <a:ext uri="{FF2B5EF4-FFF2-40B4-BE49-F238E27FC236}">
                <a16:creationId xmlns:a16="http://schemas.microsoft.com/office/drawing/2014/main" id="{CD441DF9-BF76-CB7E-1B40-182F0ED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8" y="152572"/>
            <a:ext cx="4419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 spc="-300" dirty="0">
                <a:solidFill>
                  <a:srgbClr val="C80A14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微前端诞生背景</a:t>
            </a:r>
            <a:endParaRPr lang="en-US" altLang="zh-CN" sz="4800" b="1" spc="-300" dirty="0">
              <a:solidFill>
                <a:srgbClr val="C80A14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459A7B-F234-678E-3D31-1A8D9335224A}"/>
              </a:ext>
            </a:extLst>
          </p:cNvPr>
          <p:cNvSpPr/>
          <p:nvPr/>
        </p:nvSpPr>
        <p:spPr>
          <a:xfrm>
            <a:off x="2361460" y="2015230"/>
            <a:ext cx="193533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老项目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3B02D25-7290-3C7F-1DB2-C9C961E8F0D2}"/>
              </a:ext>
            </a:extLst>
          </p:cNvPr>
          <p:cNvSpPr/>
          <p:nvPr/>
        </p:nvSpPr>
        <p:spPr>
          <a:xfrm>
            <a:off x="2610034" y="4453119"/>
            <a:ext cx="1411549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老框架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43E6293-F1EF-30F7-C1FB-CAAC547A43C0}"/>
              </a:ext>
            </a:extLst>
          </p:cNvPr>
          <p:cNvSpPr/>
          <p:nvPr/>
        </p:nvSpPr>
        <p:spPr>
          <a:xfrm rot="16200000">
            <a:off x="2809780" y="3615913"/>
            <a:ext cx="1012055" cy="55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D56D928-2FA3-3466-D555-3F13C6EB8047}"/>
              </a:ext>
            </a:extLst>
          </p:cNvPr>
          <p:cNvSpPr/>
          <p:nvPr/>
        </p:nvSpPr>
        <p:spPr>
          <a:xfrm>
            <a:off x="7022237" y="4453119"/>
            <a:ext cx="1411549" cy="12810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新框架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5F5723E-9C1C-0111-EEE5-275D5C2BF18A}"/>
              </a:ext>
            </a:extLst>
          </p:cNvPr>
          <p:cNvSpPr/>
          <p:nvPr/>
        </p:nvSpPr>
        <p:spPr>
          <a:xfrm rot="12829553">
            <a:off x="4138200" y="3510947"/>
            <a:ext cx="3197985" cy="606655"/>
          </a:xfrm>
          <a:prstGeom prst="rightArrow">
            <a:avLst>
              <a:gd name="adj1" fmla="val 50000"/>
              <a:gd name="adj2" fmla="val 5146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662415D-4018-65A9-8D6D-7D30579651BD}"/>
              </a:ext>
            </a:extLst>
          </p:cNvPr>
          <p:cNvSpPr/>
          <p:nvPr/>
        </p:nvSpPr>
        <p:spPr>
          <a:xfrm rot="16200000">
            <a:off x="7190910" y="3615912"/>
            <a:ext cx="1012055" cy="55041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35511-988F-63A4-1E72-4B55716610EB}"/>
              </a:ext>
            </a:extLst>
          </p:cNvPr>
          <p:cNvSpPr/>
          <p:nvPr/>
        </p:nvSpPr>
        <p:spPr>
          <a:xfrm>
            <a:off x="6729271" y="2015230"/>
            <a:ext cx="193533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新项目</a:t>
            </a:r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17E0C6F9-3C9B-A55F-02EB-88A3364603AF}"/>
              </a:ext>
            </a:extLst>
          </p:cNvPr>
          <p:cNvSpPr/>
          <p:nvPr/>
        </p:nvSpPr>
        <p:spPr>
          <a:xfrm rot="19490208">
            <a:off x="5266011" y="3321752"/>
            <a:ext cx="995210" cy="985042"/>
          </a:xfrm>
          <a:prstGeom prst="mathMultiply">
            <a:avLst>
              <a:gd name="adj1" fmla="val 639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6B5B69EC-3A61-50A7-A60F-4B3629C0E7AC}"/>
              </a:ext>
            </a:extLst>
          </p:cNvPr>
          <p:cNvSpPr/>
          <p:nvPr/>
        </p:nvSpPr>
        <p:spPr>
          <a:xfrm>
            <a:off x="8837781" y="3395709"/>
            <a:ext cx="1925972" cy="854940"/>
          </a:xfrm>
          <a:prstGeom prst="wedgeRectCallout">
            <a:avLst>
              <a:gd name="adj1" fmla="val -89053"/>
              <a:gd name="adj2" fmla="val 116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重构成本高</a:t>
            </a: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708E936E-0848-2BA2-53C2-DEBF905C41A5}"/>
              </a:ext>
            </a:extLst>
          </p:cNvPr>
          <p:cNvSpPr/>
          <p:nvPr/>
        </p:nvSpPr>
        <p:spPr>
          <a:xfrm>
            <a:off x="4648504" y="1916234"/>
            <a:ext cx="1925972" cy="854940"/>
          </a:xfrm>
          <a:prstGeom prst="wedgeRectCallout">
            <a:avLst>
              <a:gd name="adj1" fmla="val 12816"/>
              <a:gd name="adj2" fmla="val 125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新老框架不兼容</a:t>
            </a:r>
          </a:p>
        </p:txBody>
      </p:sp>
    </p:spTree>
    <p:extLst>
      <p:ext uri="{BB962C8B-B14F-4D97-AF65-F5344CB8AC3E}">
        <p14:creationId xmlns:p14="http://schemas.microsoft.com/office/powerpoint/2010/main" val="23179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云宏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80" y="0"/>
            <a:ext cx="1924050" cy="1081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DE486C9-C6CA-3B73-574B-D87FA9B4EB38}"/>
                  </a:ext>
                </a:extLst>
              </p14:cNvPr>
              <p14:cNvContentPartPr/>
              <p14:nvPr/>
            </p14:nvContentPartPr>
            <p14:xfrm>
              <a:off x="4696113" y="1357710"/>
              <a:ext cx="9360" cy="24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DE486C9-C6CA-3B73-574B-D87FA9B4EB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113" y="1348576"/>
                <a:ext cx="27000" cy="4238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39">
            <a:extLst>
              <a:ext uri="{FF2B5EF4-FFF2-40B4-BE49-F238E27FC236}">
                <a16:creationId xmlns:a16="http://schemas.microsoft.com/office/drawing/2014/main" id="{CD441DF9-BF76-CB7E-1B40-182F0ED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8" y="152572"/>
            <a:ext cx="4419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 spc="-300" dirty="0">
                <a:solidFill>
                  <a:srgbClr val="C80A14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微前端诞生背景</a:t>
            </a:r>
            <a:endParaRPr lang="en-US" altLang="zh-CN" sz="4800" b="1" spc="-300" dirty="0">
              <a:solidFill>
                <a:srgbClr val="C80A14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459A7B-F234-678E-3D31-1A8D9335224A}"/>
              </a:ext>
            </a:extLst>
          </p:cNvPr>
          <p:cNvSpPr/>
          <p:nvPr/>
        </p:nvSpPr>
        <p:spPr>
          <a:xfrm>
            <a:off x="2231993" y="2708314"/>
            <a:ext cx="193533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老项目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3B02D25-7290-3C7F-1DB2-C9C961E8F0D2}"/>
              </a:ext>
            </a:extLst>
          </p:cNvPr>
          <p:cNvSpPr/>
          <p:nvPr/>
        </p:nvSpPr>
        <p:spPr>
          <a:xfrm>
            <a:off x="2533097" y="5121648"/>
            <a:ext cx="1411549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老框架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43E6293-F1EF-30F7-C1FB-CAAC547A43C0}"/>
              </a:ext>
            </a:extLst>
          </p:cNvPr>
          <p:cNvSpPr/>
          <p:nvPr/>
        </p:nvSpPr>
        <p:spPr>
          <a:xfrm rot="16200000">
            <a:off x="2732843" y="4284442"/>
            <a:ext cx="1012055" cy="55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D56D928-2FA3-3466-D555-3F13C6EB8047}"/>
              </a:ext>
            </a:extLst>
          </p:cNvPr>
          <p:cNvSpPr/>
          <p:nvPr/>
        </p:nvSpPr>
        <p:spPr>
          <a:xfrm>
            <a:off x="8087554" y="5121648"/>
            <a:ext cx="1411549" cy="12810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新框架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662415D-4018-65A9-8D6D-7D30579651BD}"/>
              </a:ext>
            </a:extLst>
          </p:cNvPr>
          <p:cNvSpPr/>
          <p:nvPr/>
        </p:nvSpPr>
        <p:spPr>
          <a:xfrm rot="16200000">
            <a:off x="8287302" y="4284441"/>
            <a:ext cx="1012055" cy="55041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35511-988F-63A4-1E72-4B55716610EB}"/>
              </a:ext>
            </a:extLst>
          </p:cNvPr>
          <p:cNvSpPr/>
          <p:nvPr/>
        </p:nvSpPr>
        <p:spPr>
          <a:xfrm>
            <a:off x="7825666" y="2708314"/>
            <a:ext cx="193533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新项目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283B71-819B-D19F-54BB-61D0084B94AB}"/>
              </a:ext>
            </a:extLst>
          </p:cNvPr>
          <p:cNvSpPr/>
          <p:nvPr/>
        </p:nvSpPr>
        <p:spPr>
          <a:xfrm rot="16200000">
            <a:off x="5383597" y="2743199"/>
            <a:ext cx="1225797" cy="55041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1958E1-6448-E257-BCA6-B2236BEA970A}"/>
              </a:ext>
            </a:extLst>
          </p:cNvPr>
          <p:cNvSpPr/>
          <p:nvPr/>
        </p:nvSpPr>
        <p:spPr>
          <a:xfrm>
            <a:off x="4301472" y="3532576"/>
            <a:ext cx="3370072" cy="2721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28B95-124C-EB25-A118-BB091D11F40C}"/>
              </a:ext>
            </a:extLst>
          </p:cNvPr>
          <p:cNvSpPr/>
          <p:nvPr/>
        </p:nvSpPr>
        <p:spPr>
          <a:xfrm>
            <a:off x="5385044" y="3325424"/>
            <a:ext cx="1195526" cy="8788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微前端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AB8715-9584-81AF-7E6E-A781EF2118AB}"/>
              </a:ext>
            </a:extLst>
          </p:cNvPr>
          <p:cNvSpPr/>
          <p:nvPr/>
        </p:nvSpPr>
        <p:spPr>
          <a:xfrm>
            <a:off x="5015141" y="1060936"/>
            <a:ext cx="193533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聚合项目</a:t>
            </a:r>
          </a:p>
        </p:txBody>
      </p:sp>
    </p:spTree>
    <p:extLst>
      <p:ext uri="{BB962C8B-B14F-4D97-AF65-F5344CB8AC3E}">
        <p14:creationId xmlns:p14="http://schemas.microsoft.com/office/powerpoint/2010/main" val="32459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什么是微前端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172C3-29A9-91E9-2B55-198D0C27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87" y="5197894"/>
            <a:ext cx="1414287" cy="1251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1A23A5-322C-86C6-FFDC-03DF23F0D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89" y="5202413"/>
            <a:ext cx="1305760" cy="10963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E90F54-6739-3EA6-62F8-B82EA28D5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40" y="5110324"/>
            <a:ext cx="1414419" cy="12155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4428FB-F4F9-2B58-0B68-09AE2845FB4B}"/>
              </a:ext>
            </a:extLst>
          </p:cNvPr>
          <p:cNvSpPr/>
          <p:nvPr/>
        </p:nvSpPr>
        <p:spPr>
          <a:xfrm>
            <a:off x="3764133" y="1682541"/>
            <a:ext cx="3927075" cy="11448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微前端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B9771278-E18A-BA94-554A-D0EFBA6EDC65}"/>
              </a:ext>
            </a:extLst>
          </p:cNvPr>
          <p:cNvSpPr/>
          <p:nvPr/>
        </p:nvSpPr>
        <p:spPr>
          <a:xfrm rot="13358877">
            <a:off x="3109998" y="2617680"/>
            <a:ext cx="417250" cy="2709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E5AE695-D009-4CCF-2044-115F0B9A6E0D}"/>
              </a:ext>
            </a:extLst>
          </p:cNvPr>
          <p:cNvSpPr/>
          <p:nvPr/>
        </p:nvSpPr>
        <p:spPr>
          <a:xfrm rot="10800000">
            <a:off x="5519045" y="2891533"/>
            <a:ext cx="417250" cy="2168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1F59953-8662-9DA0-A8FC-5388FC958487}"/>
              </a:ext>
            </a:extLst>
          </p:cNvPr>
          <p:cNvSpPr/>
          <p:nvPr/>
        </p:nvSpPr>
        <p:spPr>
          <a:xfrm rot="8601648">
            <a:off x="8182123" y="2617680"/>
            <a:ext cx="417250" cy="2709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2A34A-6C0D-B9B6-EC05-7AC847CB13D3}"/>
              </a:ext>
            </a:extLst>
          </p:cNvPr>
          <p:cNvSpPr txBox="1"/>
          <p:nvPr/>
        </p:nvSpPr>
        <p:spPr>
          <a:xfrm>
            <a:off x="4921849" y="1016813"/>
            <a:ext cx="21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技术栈无关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932133-882B-FA63-C063-BCCA2FE95FD6}"/>
              </a:ext>
            </a:extLst>
          </p:cNvPr>
          <p:cNvSpPr/>
          <p:nvPr/>
        </p:nvSpPr>
        <p:spPr>
          <a:xfrm>
            <a:off x="1163844" y="5053110"/>
            <a:ext cx="1611640" cy="1380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2FBB2AB-8673-6807-F514-211D715027C3}"/>
              </a:ext>
            </a:extLst>
          </p:cNvPr>
          <p:cNvSpPr/>
          <p:nvPr/>
        </p:nvSpPr>
        <p:spPr>
          <a:xfrm>
            <a:off x="4921849" y="5060294"/>
            <a:ext cx="1611640" cy="1380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3EAB002-EBB1-7FDD-74B2-FD5F36002E7A}"/>
              </a:ext>
            </a:extLst>
          </p:cNvPr>
          <p:cNvSpPr/>
          <p:nvPr/>
        </p:nvSpPr>
        <p:spPr>
          <a:xfrm>
            <a:off x="8781175" y="5027794"/>
            <a:ext cx="1611640" cy="1380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8A8D32-1818-D2CD-1BEA-BB353513AC45}"/>
              </a:ext>
            </a:extLst>
          </p:cNvPr>
          <p:cNvSpPr txBox="1"/>
          <p:nvPr/>
        </p:nvSpPr>
        <p:spPr>
          <a:xfrm>
            <a:off x="524368" y="4019459"/>
            <a:ext cx="14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2505FA-531F-C26C-8EAF-51B6BEBAFAEE}"/>
              </a:ext>
            </a:extLst>
          </p:cNvPr>
          <p:cNvSpPr txBox="1"/>
          <p:nvPr/>
        </p:nvSpPr>
        <p:spPr>
          <a:xfrm>
            <a:off x="3700491" y="3984171"/>
            <a:ext cx="14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独立部署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166BD1-747B-3D65-F5B5-E65D6953D396}"/>
              </a:ext>
            </a:extLst>
          </p:cNvPr>
          <p:cNvSpPr txBox="1"/>
          <p:nvPr/>
        </p:nvSpPr>
        <p:spPr>
          <a:xfrm>
            <a:off x="6596901" y="3936575"/>
            <a:ext cx="176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独立运行时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DE0EB-7B0E-8B2E-BFE5-D0731253CF7A}"/>
              </a:ext>
            </a:extLst>
          </p:cNvPr>
          <p:cNvSpPr txBox="1"/>
          <p:nvPr/>
        </p:nvSpPr>
        <p:spPr>
          <a:xfrm>
            <a:off x="9180696" y="3936574"/>
            <a:ext cx="176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状态不共享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74">
            <a:extLst>
              <a:ext uri="{FF2B5EF4-FFF2-40B4-BE49-F238E27FC236}">
                <a16:creationId xmlns:a16="http://schemas.microsoft.com/office/drawing/2014/main" id="{FFD92C32-5279-4CA7-AE22-377D09AEB770}"/>
              </a:ext>
            </a:extLst>
          </p:cNvPr>
          <p:cNvSpPr txBox="1"/>
          <p:nvPr/>
        </p:nvSpPr>
        <p:spPr>
          <a:xfrm>
            <a:off x="793549" y="480848"/>
            <a:ext cx="5506710" cy="633728"/>
          </a:xfrm>
          <a:prstGeom prst="rect">
            <a:avLst/>
          </a:prstGeom>
        </p:spPr>
        <p:txBody>
          <a:bodyPr lIns="0"/>
          <a:lstStyle>
            <a:defPPr>
              <a:defRPr lang="zh-CN"/>
            </a:defPPr>
            <a:lvl1pPr algn="dist">
              <a:lnSpc>
                <a:spcPct val="100000"/>
              </a:lnSpc>
              <a:spcBef>
                <a:spcPct val="0"/>
              </a:spcBef>
              <a:buNone/>
              <a:defRPr sz="6600" b="1" i="0">
                <a:solidFill>
                  <a:schemeClr val="bg1"/>
                </a:solidFill>
                <a:latin typeface="思源黑体 CN Bold" panose="020B0800000000000000" pitchFamily="34" charset="-128"/>
                <a:ea typeface="思源黑体 CN Bold" panose="020B0800000000000000" pitchFamily="34" charset="-128"/>
                <a:cs typeface="Titillium" charset="0"/>
              </a:defRPr>
            </a:lvl1pPr>
          </a:lstStyle>
          <a:p>
            <a:pPr algn="l"/>
            <a:r>
              <a:rPr lang="zh-CN" altLang="en-US" sz="3600" kern="0" dirty="0">
                <a:solidFill>
                  <a:srgbClr val="C00000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sym typeface="+mn-ea"/>
              </a:rPr>
              <a:t>微前端的实现方案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636902-C7E2-2FD1-9746-BFC192EC32B4}"/>
              </a:ext>
            </a:extLst>
          </p:cNvPr>
          <p:cNvSpPr txBox="1"/>
          <p:nvPr/>
        </p:nvSpPr>
        <p:spPr>
          <a:xfrm>
            <a:off x="443883" y="1319203"/>
            <a:ext cx="383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基于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iframe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ea typeface="-apple-system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完全隔离的方案</a:t>
            </a: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787685-3C29-F0C4-5833-C598ABBC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0E1C9-5BE1-2B28-EDF2-1933BF30DBFA}"/>
              </a:ext>
            </a:extLst>
          </p:cNvPr>
          <p:cNvSpPr txBox="1"/>
          <p:nvPr/>
        </p:nvSpPr>
        <p:spPr>
          <a:xfrm>
            <a:off x="793549" y="1727616"/>
            <a:ext cx="11285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、非常简单，无需任何改造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、完美隔离，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都是独立的运行环境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、不限制使用，页面上可以放多个 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来组合业务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535C25-67FB-6BBC-D705-ECB69A1AECB5}"/>
              </a:ext>
            </a:extLst>
          </p:cNvPr>
          <p:cNvSpPr txBox="1"/>
          <p:nvPr/>
        </p:nvSpPr>
        <p:spPr>
          <a:xfrm>
            <a:off x="793549" y="3718679"/>
            <a:ext cx="104759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、无法保持路由状态，刷新后路由状态就丢失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、完全的隔离无法被突破，导致应用间上下文无法被共享，随之带来的开发体验、产品体验的问题。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中的弹窗无法突破其本身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、慢。每次子应用进入都是一次浏览器上下文重建、资源重新加载的过程。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2659</Words>
  <Application>Microsoft Office PowerPoint</Application>
  <PresentationFormat>宽屏</PresentationFormat>
  <Paragraphs>474</Paragraphs>
  <Slides>52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-apple-system</vt:lpstr>
      <vt:lpstr>Arial Unicode MS</vt:lpstr>
      <vt:lpstr>Helvetica Light</vt:lpstr>
      <vt:lpstr>PingFang SC</vt:lpstr>
      <vt:lpstr>Titillium</vt:lpstr>
      <vt:lpstr>等线</vt:lpstr>
      <vt:lpstr>等线 Light</vt:lpstr>
      <vt:lpstr>方正黑体简体</vt:lpstr>
      <vt:lpstr>思源黑体 CN Bold</vt:lpstr>
      <vt:lpstr>微软雅黑</vt:lpstr>
      <vt:lpstr>Arial</vt:lpstr>
      <vt:lpstr>Consolas</vt:lpstr>
      <vt:lpstr>Office 主题​​</vt:lpstr>
      <vt:lpstr>目录</vt:lpstr>
      <vt:lpstr>自定义设计方案</vt:lpstr>
      <vt:lpstr>1_目录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罗 洛洛</cp:lastModifiedBy>
  <cp:revision>826</cp:revision>
  <dcterms:created xsi:type="dcterms:W3CDTF">2020-11-18T08:07:00Z</dcterms:created>
  <dcterms:modified xsi:type="dcterms:W3CDTF">2022-06-30T06:11:53Z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57D8C09BC34E44E3BBE262FBE9BC5BF7</vt:lpwstr>
  </property>
  <property fmtid="{D5CDD505-2E9C-101B-9397-08002B2CF9AE}" pid="3" name="KSOProductBuildVer">
    <vt:lpwstr>2052-11.1.0.10700</vt:lpwstr>
  </property>
  <property fmtid="{D5CDD505-2E9C-101B-9397-08002B2CF9AE}" pid="4" name="KSOSaveFontToCloudKey">
    <vt:lpwstr>1176494991_embed</vt:lpwstr>
  </property>
</Properties>
</file>