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6" r:id="rId2"/>
    <p:sldId id="350" r:id="rId3"/>
    <p:sldId id="257" r:id="rId4"/>
    <p:sldId id="433" r:id="rId5"/>
    <p:sldId id="413" r:id="rId6"/>
    <p:sldId id="427" r:id="rId7"/>
    <p:sldId id="428" r:id="rId8"/>
    <p:sldId id="429" r:id="rId9"/>
    <p:sldId id="430" r:id="rId10"/>
    <p:sldId id="431" r:id="rId11"/>
    <p:sldId id="432" r:id="rId12"/>
    <p:sldId id="441" r:id="rId13"/>
    <p:sldId id="442" r:id="rId14"/>
    <p:sldId id="443" r:id="rId15"/>
    <p:sldId id="444" r:id="rId16"/>
    <p:sldId id="445" r:id="rId17"/>
    <p:sldId id="446" r:id="rId18"/>
    <p:sldId id="447" r:id="rId19"/>
    <p:sldId id="448" r:id="rId20"/>
    <p:sldId id="449" r:id="rId21"/>
    <p:sldId id="450" r:id="rId22"/>
    <p:sldId id="451"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7">
          <p15:clr>
            <a:srgbClr val="A4A3A4"/>
          </p15:clr>
        </p15:guide>
        <p15:guide id="2"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FF1"/>
    <a:srgbClr val="E3EDE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4660"/>
  </p:normalViewPr>
  <p:slideViewPr>
    <p:cSldViewPr>
      <p:cViewPr varScale="1">
        <p:scale>
          <a:sx n="84" d="100"/>
          <a:sy n="84" d="100"/>
        </p:scale>
        <p:origin x="928" y="56"/>
      </p:cViewPr>
      <p:guideLst>
        <p:guide orient="horz" pos="1577"/>
        <p:guide pos="287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FD0D3-16A4-4D3F-B07D-2EF6AE92F7B4}" type="datetimeFigureOut">
              <a:rPr lang="zh-CN" altLang="en-US" smtClean="0"/>
              <a:t>2019/7/11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CCA9B-DFD8-4B08-AB41-A02133EF455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32062" y="3560401"/>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1901" y="4820797"/>
            <a:ext cx="634018" cy="312056"/>
          </a:xfrm>
          <a:prstGeom prst="rect">
            <a:avLst/>
          </a:prstGeom>
        </p:spPr>
      </p:pic>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9582"/>
            <a:ext cx="8229600"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457200" y="357504"/>
            <a:ext cx="8229600" cy="702078"/>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theme" Target="../theme/theme1.xml"/><Relationship Id="rId18" Type="http://schemas.openxmlformats.org/officeDocument/2006/relationships/image" Target="../media/image5.jpeg"/><Relationship Id="rId26" Type="http://schemas.openxmlformats.org/officeDocument/2006/relationships/image" Target="../media/image13.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5" Type="http://schemas.openxmlformats.org/officeDocument/2006/relationships/image" Target="../media/image12.jpeg"/><Relationship Id="rId33"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29"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jpeg"/><Relationship Id="rId32" Type="http://schemas.openxmlformats.org/officeDocument/2006/relationships/image" Target="../media/image19.pn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slideLayout" Target="../slideLayouts/slideLayout10.xml"/><Relationship Id="rId19" Type="http://schemas.openxmlformats.org/officeDocument/2006/relationships/image" Target="../media/image6.jpeg"/><Relationship Id="rId31" Type="http://schemas.openxmlformats.org/officeDocument/2006/relationships/image" Target="../media/image1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0F827E3-A7D7-4DEF-BDBE-55072F0EF5BD}" type="datetimeFigureOut">
              <a:rPr lang="zh-CN" altLang="en-US" smtClean="0"/>
              <a:t>2019/7/11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E678EF-D8EB-4C4D-85EB-EF017F1780F4}" type="slidenum">
              <a:rPr lang="zh-CN" altLang="en-US" smtClean="0"/>
              <a:t>‹#›</a:t>
            </a:fld>
            <a:endParaRPr lang="zh-CN" altLang="en-US"/>
          </a:p>
        </p:txBody>
      </p:sp>
      <p:pic>
        <p:nvPicPr>
          <p:cNvPr id="35" name="图片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4802665"/>
            <a:ext cx="544272" cy="319724"/>
          </a:xfrm>
          <a:prstGeom prst="rect">
            <a:avLst/>
          </a:prstGeom>
        </p:spPr>
      </p:pic>
      <p:pic>
        <p:nvPicPr>
          <p:cNvPr id="36" name="图片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4806724"/>
            <a:ext cx="590718" cy="315665"/>
          </a:xfrm>
          <a:prstGeom prst="rect">
            <a:avLst/>
          </a:prstGeom>
        </p:spPr>
      </p:pic>
      <p:pic>
        <p:nvPicPr>
          <p:cNvPr id="37" name="图片 3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4811846"/>
            <a:ext cx="734142" cy="310542"/>
          </a:xfrm>
          <a:prstGeom prst="rect">
            <a:avLst/>
          </a:prstGeom>
        </p:spPr>
      </p:pic>
      <p:pic>
        <p:nvPicPr>
          <p:cNvPr id="38" name="图片 3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4800690"/>
            <a:ext cx="491386" cy="317162"/>
          </a:xfrm>
          <a:prstGeom prst="rect">
            <a:avLst/>
          </a:prstGeom>
        </p:spPr>
      </p:pic>
      <p:pic>
        <p:nvPicPr>
          <p:cNvPr id="39" name="图片 38"/>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7" y="4796127"/>
            <a:ext cx="641957" cy="326262"/>
          </a:xfrm>
          <a:prstGeom prst="rect">
            <a:avLst/>
          </a:prstGeom>
        </p:spPr>
      </p:pic>
      <p:pic>
        <p:nvPicPr>
          <p:cNvPr id="40" name="图片 3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4799498"/>
            <a:ext cx="611560" cy="322891"/>
          </a:xfrm>
          <a:prstGeom prst="rect">
            <a:avLst/>
          </a:prstGeom>
        </p:spPr>
      </p:pic>
      <p:pic>
        <p:nvPicPr>
          <p:cNvPr id="41" name="图片 4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4779840"/>
            <a:ext cx="726224" cy="331784"/>
          </a:xfrm>
          <a:prstGeom prst="rect">
            <a:avLst/>
          </a:prstGeom>
        </p:spPr>
      </p:pic>
      <p:pic>
        <p:nvPicPr>
          <p:cNvPr id="42" name="图片 41"/>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4786539"/>
            <a:ext cx="459656" cy="328121"/>
          </a:xfrm>
          <a:prstGeom prst="rect">
            <a:avLst/>
          </a:prstGeom>
        </p:spPr>
      </p:pic>
      <p:cxnSp>
        <p:nvCxnSpPr>
          <p:cNvPr id="9" name="直接连接符 8"/>
          <p:cNvCxnSpPr/>
          <p:nvPr userDrawn="1"/>
        </p:nvCxnSpPr>
        <p:spPr>
          <a:xfrm>
            <a:off x="682228" y="255836"/>
            <a:ext cx="8465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6759" y="-20103"/>
            <a:ext cx="9187545" cy="5200853"/>
            <a:chOff x="-6759" y="-26804"/>
            <a:chExt cx="9187545" cy="6934470"/>
          </a:xfrm>
        </p:grpSpPr>
        <p:sp>
          <p:nvSpPr>
            <p:cNvPr id="7" name="矩形 6"/>
            <p:cNvSpPr/>
            <p:nvPr userDrawn="1"/>
          </p:nvSpPr>
          <p:spPr>
            <a:xfrm>
              <a:off x="890827" y="-26804"/>
              <a:ext cx="4213386" cy="49244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1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做口碑最好的人工智能在线教育品牌！</a:t>
              </a:r>
            </a:p>
          </p:txBody>
        </p:sp>
        <p:grpSp>
          <p:nvGrpSpPr>
            <p:cNvPr id="10" name="组合 9"/>
            <p:cNvGrpSpPr/>
            <p:nvPr userDrawn="1"/>
          </p:nvGrpSpPr>
          <p:grpSpPr>
            <a:xfrm>
              <a:off x="-6759" y="6293932"/>
              <a:ext cx="9144000" cy="613734"/>
              <a:chOff x="3516" y="6274325"/>
              <a:chExt cx="9144000" cy="613734"/>
            </a:xfrm>
            <a:effectLst>
              <a:glow rad="228600">
                <a:schemeClr val="accent6">
                  <a:satMod val="175000"/>
                  <a:alpha val="40000"/>
                </a:schemeClr>
              </a:glow>
            </a:effectLst>
          </p:grpSpPr>
          <p:pic>
            <p:nvPicPr>
              <p:cNvPr id="26" name="图片 2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516" y="6274325"/>
                <a:ext cx="9144000" cy="61373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7" name="图片 2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5419435" y="6398850"/>
                <a:ext cx="576064" cy="41147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8" name="图片 2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995498" y="6382052"/>
                <a:ext cx="672731" cy="44175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9" name="图片 2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622123" y="6394589"/>
                <a:ext cx="494617"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0" name="图片 2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805368" y="6387295"/>
                <a:ext cx="644839" cy="43650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1" name="图片 30"/>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118946" y="6390775"/>
                <a:ext cx="686422" cy="42472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2" name="图片 31"/>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8436966" y="6387295"/>
                <a:ext cx="682228"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3" name="图片 32"/>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4809542" y="6403552"/>
                <a:ext cx="609893" cy="39948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4" name="图片 33"/>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605641" y="6398850"/>
                <a:ext cx="323671" cy="40458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3" name="图片 4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6415795"/>
                <a:ext cx="544272" cy="42629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5" name="图片 4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6421207"/>
                <a:ext cx="590718" cy="42088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6" name="图片 4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6428038"/>
                <a:ext cx="734142" cy="41405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7" name="图片 4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6413163"/>
                <a:ext cx="491386" cy="42288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8" name="图片 4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6" y="6407079"/>
                <a:ext cx="641957" cy="43501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9" name="图片 4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6411573"/>
                <a:ext cx="611560" cy="430521"/>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0" name="图片 4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6385362"/>
                <a:ext cx="726224" cy="44237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1" name="图片 5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6394295"/>
                <a:ext cx="459656" cy="43749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grpSp>
        <p:pic>
          <p:nvPicPr>
            <p:cNvPr id="12" name="图片 1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8165255" y="-26804"/>
              <a:ext cx="1015531" cy="1030248"/>
            </a:xfrm>
            <a:prstGeom prst="rect">
              <a:avLst/>
            </a:prstGeom>
          </p:spPr>
        </p:pic>
        <p:sp>
          <p:nvSpPr>
            <p:cNvPr id="11" name="TextBox 10"/>
            <p:cNvSpPr txBox="1"/>
            <p:nvPr userDrawn="1"/>
          </p:nvSpPr>
          <p:spPr>
            <a:xfrm>
              <a:off x="5199728" y="6723"/>
              <a:ext cx="2817518" cy="779700"/>
            </a:xfrm>
            <a:prstGeom prst="rect">
              <a:avLst/>
            </a:prstGeom>
            <a:noFill/>
          </p:spPr>
          <p:txBody>
            <a:bodyPr wrap="square" rtlCol="0">
              <a:spAutoFit/>
            </a:bodyPr>
            <a:lstStyle/>
            <a:p>
              <a:r>
                <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  网站</a:t>
              </a:r>
              <a:r>
                <a:rPr lang="en-US" altLang="zh-CN"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:mici.jiqishidai.com</a:t>
              </a:r>
              <a:endPar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endParaRPr>
            </a:p>
          </p:txBody>
        </p:sp>
        <p:pic>
          <p:nvPicPr>
            <p:cNvPr id="44" name="图片 43"/>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3516" y="0"/>
              <a:ext cx="832738" cy="832738"/>
            </a:xfrm>
            <a:prstGeom prst="rect">
              <a:avLst/>
            </a:prstGeom>
          </p:spPr>
        </p:pic>
        <p:pic>
          <p:nvPicPr>
            <p:cNvPr id="8" name="图片 7"/>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017245" y="5202258"/>
              <a:ext cx="1091673" cy="1091673"/>
            </a:xfrm>
            <a:prstGeom prst="rect">
              <a:avLst/>
            </a:prstGeom>
          </p:spPr>
        </p:pic>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3.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2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normAutofit/>
          </a:bodyPr>
          <a:lstStyle/>
          <a:p>
            <a:r>
              <a:rPr lang="zh-CN" altLang="en-US" sz="6000" dirty="0">
                <a:solidFill>
                  <a:schemeClr val="bg1"/>
                </a:solidFill>
              </a:rPr>
              <a:t>机器学习</a:t>
            </a:r>
          </a:p>
        </p:txBody>
      </p:sp>
      <p:sp>
        <p:nvSpPr>
          <p:cNvPr id="3" name="灯片编号占位符 2"/>
          <p:cNvSpPr>
            <a:spLocks noGrp="1"/>
          </p:cNvSpPr>
          <p:nvPr>
            <p:ph type="sldNum" sz="quarter" idx="12"/>
          </p:nvPr>
        </p:nvSpPr>
        <p:spPr/>
        <p:txBody>
          <a:bodyPr/>
          <a:lstStyle/>
          <a:p>
            <a:fld id="{C2E678EF-D8EB-4C4D-85EB-EF017F1780F4}"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10</a:t>
            </a:fld>
            <a:endParaRPr lang="zh-CN" altLang="en-US"/>
          </a:p>
        </p:txBody>
      </p:sp>
      <p:sp>
        <p:nvSpPr>
          <p:cNvPr id="2" name="文本框 1"/>
          <p:cNvSpPr txBox="1"/>
          <p:nvPr/>
        </p:nvSpPr>
        <p:spPr>
          <a:xfrm>
            <a:off x="391795" y="403860"/>
            <a:ext cx="8057515" cy="2861310"/>
          </a:xfrm>
          <a:prstGeom prst="rect">
            <a:avLst/>
          </a:prstGeom>
          <a:noFill/>
        </p:spPr>
        <p:txBody>
          <a:bodyPr wrap="square" rtlCol="0" anchor="t">
            <a:spAutoFit/>
          </a:bodyPr>
          <a:lstStyle/>
          <a:p>
            <a:r>
              <a:rPr lang="zh-CN" altLang="en-US" b="1"/>
              <a:t>可视化数据集的重要特征</a:t>
            </a:r>
            <a:endParaRPr lang="zh-CN" altLang="en-US"/>
          </a:p>
          <a:p>
            <a:r>
              <a:rPr lang="zh-CN" altLang="en-US" b="1"/>
              <a:t>探索性数据分析（Exploratory Data Analysis，EDA）是机器学习模型训练之前的一个重要步骤</a:t>
            </a:r>
            <a:r>
              <a:rPr lang="zh-CN" altLang="en-US"/>
              <a:t>。</a:t>
            </a:r>
          </a:p>
          <a:p>
            <a:endParaRPr lang="zh-CN" altLang="en-US"/>
          </a:p>
          <a:p>
            <a:r>
              <a:rPr lang="zh-CN" altLang="en-US"/>
              <a:t>借助EDA图形工具箱中那些简单且有效的技术，可以帮助我们直观地发现数据中的异常情况、数据的分布情况，以及特征间的相互关系。</a:t>
            </a:r>
          </a:p>
          <a:p>
            <a:endParaRPr lang="zh-CN" altLang="en-US"/>
          </a:p>
          <a:p>
            <a:r>
              <a:rPr lang="zh-CN" altLang="en-US"/>
              <a:t>首先，借助散点图矩阵，可视化的方法汇总显示各不同特征两两之间的关系。为了绘制散点图矩阵，需要用到seaborn库中的pairplot函数它是在matplotlib基础上绘制统计图像的Python库。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11</a:t>
            </a:fld>
            <a:endParaRPr lang="zh-CN" altLang="en-US"/>
          </a:p>
        </p:txBody>
      </p:sp>
      <p:sp>
        <p:nvSpPr>
          <p:cNvPr id="2" name="文本框 1"/>
          <p:cNvSpPr txBox="1"/>
          <p:nvPr/>
        </p:nvSpPr>
        <p:spPr>
          <a:xfrm>
            <a:off x="174625" y="87630"/>
            <a:ext cx="3893319" cy="2862322"/>
          </a:xfrm>
          <a:prstGeom prst="rect">
            <a:avLst/>
          </a:prstGeom>
          <a:noFill/>
        </p:spPr>
        <p:txBody>
          <a:bodyPr wrap="square" rtlCol="0" anchor="t">
            <a:spAutoFit/>
          </a:bodyPr>
          <a:lstStyle/>
          <a:p>
            <a:r>
              <a:rPr lang="zh-CN" altLang="en-US" dirty="0"/>
              <a:t>import matplotlib.pyplot as plt</a:t>
            </a:r>
          </a:p>
          <a:p>
            <a:r>
              <a:rPr lang="zh-CN" altLang="en-US" dirty="0"/>
              <a:t>import seaborn as sns</a:t>
            </a:r>
          </a:p>
          <a:p>
            <a:endParaRPr lang="zh-CN" altLang="en-US" dirty="0"/>
          </a:p>
          <a:p>
            <a:r>
              <a:rPr lang="zh-CN" altLang="en-US" dirty="0"/>
              <a:t>cols = ['LSTAT', 'INDUS', 'NOX', 'RM', 'MEDV']</a:t>
            </a:r>
          </a:p>
          <a:p>
            <a:endParaRPr lang="zh-CN" altLang="en-US" dirty="0"/>
          </a:p>
          <a:p>
            <a:r>
              <a:rPr lang="zh-CN" altLang="en-US" dirty="0"/>
              <a:t>sns.pairplot(df[cols], size=2.5)</a:t>
            </a:r>
          </a:p>
          <a:p>
            <a:r>
              <a:rPr lang="zh-CN" altLang="en-US" dirty="0"/>
              <a:t>plt.tight_layout()</a:t>
            </a:r>
          </a:p>
          <a:p>
            <a:r>
              <a:rPr lang="zh-CN" altLang="en-US" dirty="0"/>
              <a:t># plt.savefig('img.png', dpi=300)</a:t>
            </a:r>
          </a:p>
          <a:p>
            <a:r>
              <a:rPr lang="zh-CN" altLang="en-US" dirty="0"/>
              <a:t>plt.show()</a:t>
            </a:r>
          </a:p>
        </p:txBody>
      </p:sp>
      <p:graphicFrame>
        <p:nvGraphicFramePr>
          <p:cNvPr id="3" name="对象 2"/>
          <p:cNvGraphicFramePr/>
          <p:nvPr>
            <p:extLst>
              <p:ext uri="{D42A27DB-BD31-4B8C-83A1-F6EECF244321}">
                <p14:modId xmlns:p14="http://schemas.microsoft.com/office/powerpoint/2010/main" val="733826435"/>
              </p:ext>
            </p:extLst>
          </p:nvPr>
        </p:nvGraphicFramePr>
        <p:xfrm>
          <a:off x="4134425" y="83914"/>
          <a:ext cx="4758055" cy="4864100"/>
        </p:xfrm>
        <a:graphic>
          <a:graphicData uri="http://schemas.openxmlformats.org/presentationml/2006/ole">
            <mc:AlternateContent xmlns:mc="http://schemas.openxmlformats.org/markup-compatibility/2006">
              <mc:Choice xmlns:v="urn:schemas-microsoft-com:vml" Requires="v">
                <p:oleObj spid="_x0000_s5125" r:id="rId3" imgW="6315075" imgH="6391275" progId="Paint.Picture">
                  <p:embed/>
                </p:oleObj>
              </mc:Choice>
              <mc:Fallback>
                <p:oleObj r:id="rId3" imgW="6315075" imgH="6391275" progId="Paint.Picture">
                  <p:embed/>
                  <p:pic>
                    <p:nvPicPr>
                      <p:cNvPr id="0" name="图片 4"/>
                      <p:cNvPicPr/>
                      <p:nvPr/>
                    </p:nvPicPr>
                    <p:blipFill>
                      <a:blip r:embed="rId4"/>
                      <a:stretch>
                        <a:fillRect/>
                      </a:stretch>
                    </p:blipFill>
                    <p:spPr>
                      <a:xfrm>
                        <a:off x="4134425" y="83914"/>
                        <a:ext cx="4758055" cy="4864100"/>
                      </a:xfrm>
                      <a:prstGeom prst="rect">
                        <a:avLst/>
                      </a:prstGeom>
                    </p:spPr>
                  </p:pic>
                </p:oleObj>
              </mc:Fallback>
            </mc:AlternateContent>
          </a:graphicData>
        </a:graphic>
      </p:graphicFrame>
      <p:sp>
        <p:nvSpPr>
          <p:cNvPr id="6" name="文本框 5"/>
          <p:cNvSpPr txBox="1"/>
          <p:nvPr/>
        </p:nvSpPr>
        <p:spPr>
          <a:xfrm>
            <a:off x="403225" y="3365500"/>
            <a:ext cx="3498850" cy="1198880"/>
          </a:xfrm>
          <a:prstGeom prst="rect">
            <a:avLst/>
          </a:prstGeom>
          <a:noFill/>
        </p:spPr>
        <p:txBody>
          <a:bodyPr wrap="none" rtlCol="0">
            <a:spAutoFit/>
          </a:bodyPr>
          <a:lstStyle/>
          <a:p>
            <a:r>
              <a:rPr lang="zh-CN" altLang="en-US"/>
              <a:t>此处进行显示了</a:t>
            </a:r>
            <a:r>
              <a:rPr lang="en-US" altLang="zh-CN"/>
              <a:t>5</a:t>
            </a:r>
            <a:r>
              <a:rPr lang="zh-CN" altLang="en-US"/>
              <a:t>个特征的分析。</a:t>
            </a:r>
          </a:p>
          <a:p>
            <a:endParaRPr lang="zh-CN" altLang="en-US"/>
          </a:p>
          <a:p>
            <a:r>
              <a:rPr lang="zh-CN" altLang="en-US"/>
              <a:t>作业</a:t>
            </a:r>
            <a:r>
              <a:rPr lang="en-US" altLang="zh-CN"/>
              <a:t>1</a:t>
            </a:r>
            <a:r>
              <a:rPr lang="zh-CN" altLang="en-US"/>
              <a:t>：使用该分析工具对</a:t>
            </a:r>
          </a:p>
          <a:p>
            <a:r>
              <a:rPr lang="zh-CN" altLang="en-US"/>
              <a:t>更多的数据进行分析显示。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5" y="665480"/>
            <a:ext cx="5890260" cy="922020"/>
          </a:xfrm>
          <a:prstGeom prst="rect">
            <a:avLst/>
          </a:prstGeom>
          <a:noFill/>
        </p:spPr>
        <p:txBody>
          <a:bodyPr wrap="square" rtlCol="0" anchor="t">
            <a:spAutoFit/>
          </a:bodyPr>
          <a:lstStyle/>
          <a:p>
            <a:r>
              <a:rPr lang="zh-CN" altLang="en-US"/>
              <a:t>注意：导入seaborn库后，会覆盖当前Python会话中matplotlib默认的图像显示方式。如果不希望使用seaborn风格的设置，可以通过如下命令重设为matplotlib的风格：</a:t>
            </a:r>
          </a:p>
        </p:txBody>
      </p:sp>
      <p:graphicFrame>
        <p:nvGraphicFramePr>
          <p:cNvPr id="6" name="对象 5"/>
          <p:cNvGraphicFramePr/>
          <p:nvPr/>
        </p:nvGraphicFramePr>
        <p:xfrm>
          <a:off x="2795270" y="2321560"/>
          <a:ext cx="2487930" cy="391160"/>
        </p:xfrm>
        <a:graphic>
          <a:graphicData uri="http://schemas.openxmlformats.org/presentationml/2006/ole">
            <mc:AlternateContent xmlns:mc="http://schemas.openxmlformats.org/markup-compatibility/2006">
              <mc:Choice xmlns:v="urn:schemas-microsoft-com:vml" Requires="v">
                <p:oleObj spid="_x0000_s6149" r:id="rId3" imgW="2486025" imgH="390525" progId="Paint.Picture">
                  <p:embed/>
                </p:oleObj>
              </mc:Choice>
              <mc:Fallback>
                <p:oleObj r:id="rId3" imgW="2486025" imgH="390525" progId="Paint.Picture">
                  <p:embed/>
                  <p:pic>
                    <p:nvPicPr>
                      <p:cNvPr id="0" name="图片 6"/>
                      <p:cNvPicPr/>
                      <p:nvPr/>
                    </p:nvPicPr>
                    <p:blipFill>
                      <a:blip r:embed="rId4"/>
                      <a:stretch>
                        <a:fillRect/>
                      </a:stretch>
                    </p:blipFill>
                    <p:spPr>
                      <a:xfrm>
                        <a:off x="2795270" y="2321560"/>
                        <a:ext cx="2487930" cy="39116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199390" y="139700"/>
          <a:ext cx="4758055" cy="4864100"/>
        </p:xfrm>
        <a:graphic>
          <a:graphicData uri="http://schemas.openxmlformats.org/presentationml/2006/ole">
            <mc:AlternateContent xmlns:mc="http://schemas.openxmlformats.org/markup-compatibility/2006">
              <mc:Choice xmlns:v="urn:schemas-microsoft-com:vml" Requires="v">
                <p:oleObj spid="_x0000_s7173" r:id="rId3" imgW="6315075" imgH="6391275" progId="Paint.Picture">
                  <p:embed/>
                </p:oleObj>
              </mc:Choice>
              <mc:Fallback>
                <p:oleObj r:id="rId3" imgW="6315075" imgH="6391275" progId="Paint.Picture">
                  <p:embed/>
                  <p:pic>
                    <p:nvPicPr>
                      <p:cNvPr id="0" name="图片 4"/>
                      <p:cNvPicPr/>
                      <p:nvPr/>
                    </p:nvPicPr>
                    <p:blipFill>
                      <a:blip r:embed="rId4"/>
                      <a:stretch>
                        <a:fillRect/>
                      </a:stretch>
                    </p:blipFill>
                    <p:spPr>
                      <a:xfrm>
                        <a:off x="199390" y="139700"/>
                        <a:ext cx="4758055" cy="4864100"/>
                      </a:xfrm>
                      <a:prstGeom prst="rect">
                        <a:avLst/>
                      </a:prstGeom>
                    </p:spPr>
                  </p:pic>
                </p:oleObj>
              </mc:Fallback>
            </mc:AlternateContent>
          </a:graphicData>
        </a:graphic>
      </p:graphicFrame>
      <p:sp>
        <p:nvSpPr>
          <p:cNvPr id="2" name="文本框 1"/>
          <p:cNvSpPr txBox="1"/>
          <p:nvPr/>
        </p:nvSpPr>
        <p:spPr>
          <a:xfrm>
            <a:off x="5915025" y="443865"/>
            <a:ext cx="2540000" cy="3415030"/>
          </a:xfrm>
          <a:prstGeom prst="rect">
            <a:avLst/>
          </a:prstGeom>
          <a:noFill/>
        </p:spPr>
        <p:txBody>
          <a:bodyPr wrap="square" rtlCol="0" anchor="t">
            <a:spAutoFit/>
          </a:bodyPr>
          <a:lstStyle/>
          <a:p>
            <a:r>
              <a:rPr lang="zh-CN" altLang="en-US"/>
              <a:t>通过此散点图矩阵，可以快速了解数据是如何分布的，以及其中是否包含异常值。例如，可直观看出RM和房屋价格MEDV（第5列和第4行）之间存在线性关系。此外，从MEDV直方图（散点图矩阵的右下角子图）中可以发现：MEDV看似呈正态分布，但包含几个异常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675" y="393700"/>
            <a:ext cx="8185785" cy="3138170"/>
          </a:xfrm>
          <a:prstGeom prst="rect">
            <a:avLst/>
          </a:prstGeom>
          <a:noFill/>
        </p:spPr>
        <p:txBody>
          <a:bodyPr wrap="square" rtlCol="0" anchor="t">
            <a:spAutoFit/>
          </a:bodyPr>
          <a:lstStyle/>
          <a:p>
            <a:r>
              <a:rPr lang="zh-CN" altLang="en-US"/>
              <a:t>为了量化特征之间的关系，需要创建一个相关系数矩阵，与协方差矩阵是密切相关的。直观上来看，可以把相关系数矩阵看作协方差矩阵的标准化版本。实际上，相关系数矩阵就是在将数据标准化后得到的协方差矩阵。</a:t>
            </a:r>
          </a:p>
          <a:p>
            <a:endParaRPr lang="zh-CN" altLang="en-US"/>
          </a:p>
          <a:p>
            <a:endParaRPr lang="zh-CN" altLang="en-US"/>
          </a:p>
          <a:p>
            <a:r>
              <a:rPr lang="zh-CN" altLang="en-US" b="1"/>
              <a:t>此处，我们需要掌握的是：</a:t>
            </a:r>
            <a:endParaRPr lang="zh-CN" altLang="en-US"/>
          </a:p>
          <a:p>
            <a:r>
              <a:rPr lang="zh-CN" altLang="en-US"/>
              <a:t>相关系数矩阵是一个包含皮尔逊积矩相关系数（Pearson product-moment correlation coefficient的方阵，它用来衡量两两特征间的线性依赖关系</a:t>
            </a:r>
          </a:p>
          <a:p>
            <a:endParaRPr lang="zh-CN" altLang="en-US"/>
          </a:p>
          <a:p>
            <a:r>
              <a:rPr lang="zh-CN" altLang="en-US"/>
              <a:t>在下面的示例代码中，将使用NumPy的corrcoef函数计算前面散点图矩阵中5个特征间的相关系数矩阵，并使用seaborn的heatmap函数绘制其对应的热度图：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4322445" y="447675"/>
          <a:ext cx="4679315" cy="3911600"/>
        </p:xfrm>
        <a:graphic>
          <a:graphicData uri="http://schemas.openxmlformats.org/presentationml/2006/ole">
            <mc:AlternateContent xmlns:mc="http://schemas.openxmlformats.org/markup-compatibility/2006">
              <mc:Choice xmlns:v="urn:schemas-microsoft-com:vml" Requires="v">
                <p:oleObj spid="_x0000_s8197" r:id="rId3" imgW="6334125" imgH="4733925" progId="Paint.Picture">
                  <p:embed/>
                </p:oleObj>
              </mc:Choice>
              <mc:Fallback>
                <p:oleObj r:id="rId3" imgW="6334125" imgH="4733925" progId="Paint.Picture">
                  <p:embed/>
                  <p:pic>
                    <p:nvPicPr>
                      <p:cNvPr id="0" name="图片 2"/>
                      <p:cNvPicPr/>
                      <p:nvPr/>
                    </p:nvPicPr>
                    <p:blipFill>
                      <a:blip r:embed="rId4"/>
                      <a:stretch>
                        <a:fillRect/>
                      </a:stretch>
                    </p:blipFill>
                    <p:spPr>
                      <a:xfrm>
                        <a:off x="4322445" y="447675"/>
                        <a:ext cx="4679315" cy="3911600"/>
                      </a:xfrm>
                      <a:prstGeom prst="rect">
                        <a:avLst/>
                      </a:prstGeom>
                    </p:spPr>
                  </p:pic>
                </p:oleObj>
              </mc:Fallback>
            </mc:AlternateContent>
          </a:graphicData>
        </a:graphic>
      </p:graphicFrame>
      <p:sp>
        <p:nvSpPr>
          <p:cNvPr id="5" name="文本框 4"/>
          <p:cNvSpPr txBox="1"/>
          <p:nvPr/>
        </p:nvSpPr>
        <p:spPr>
          <a:xfrm>
            <a:off x="194310" y="320040"/>
            <a:ext cx="4161666" cy="4246245"/>
          </a:xfrm>
          <a:prstGeom prst="rect">
            <a:avLst/>
          </a:prstGeom>
          <a:noFill/>
        </p:spPr>
        <p:txBody>
          <a:bodyPr wrap="square" rtlCol="0" anchor="t">
            <a:spAutoFit/>
          </a:bodyPr>
          <a:lstStyle/>
          <a:p>
            <a:r>
              <a:rPr lang="zh-CN" altLang="en-US" dirty="0"/>
              <a:t>import numpy as np</a:t>
            </a:r>
          </a:p>
          <a:p>
            <a:endParaRPr lang="zh-CN" altLang="en-US" dirty="0"/>
          </a:p>
          <a:p>
            <a:r>
              <a:rPr lang="zh-CN" altLang="en-US" dirty="0"/>
              <a:t>cm = np.corrcoef(df[cols].values.T)</a:t>
            </a:r>
          </a:p>
          <a:p>
            <a:r>
              <a:rPr lang="zh-CN" altLang="en-US" dirty="0"/>
              <a:t>sns.set(font_scale=1.5) </a:t>
            </a:r>
            <a:r>
              <a:rPr lang="en-US" altLang="zh-CN" dirty="0"/>
              <a:t>#</a:t>
            </a:r>
            <a:r>
              <a:rPr lang="zh-CN" altLang="en-US" dirty="0"/>
              <a:t>设置字体大小</a:t>
            </a:r>
          </a:p>
          <a:p>
            <a:r>
              <a:rPr lang="zh-CN" altLang="en-US" dirty="0"/>
              <a:t>hm = sns.heatmap(cm,</a:t>
            </a:r>
          </a:p>
          <a:p>
            <a:r>
              <a:rPr lang="zh-CN" altLang="en-US" dirty="0"/>
              <a:t>                 cbar=True,</a:t>
            </a:r>
          </a:p>
          <a:p>
            <a:r>
              <a:rPr lang="zh-CN" altLang="en-US" dirty="0"/>
              <a:t>                 annot=True,</a:t>
            </a:r>
          </a:p>
          <a:p>
            <a:r>
              <a:rPr lang="zh-CN" altLang="en-US" dirty="0"/>
              <a:t>                 square=True,</a:t>
            </a:r>
          </a:p>
          <a:p>
            <a:r>
              <a:rPr lang="zh-CN" altLang="en-US" dirty="0"/>
              <a:t>                 fmt='.2f',</a:t>
            </a:r>
          </a:p>
          <a:p>
            <a:r>
              <a:rPr lang="zh-CN" altLang="en-US" dirty="0"/>
              <a:t>                 annot_kws={'size': 15},</a:t>
            </a:r>
          </a:p>
          <a:p>
            <a:r>
              <a:rPr lang="zh-CN" altLang="en-US" dirty="0"/>
              <a:t>                 yticklabels=cols,</a:t>
            </a:r>
          </a:p>
          <a:p>
            <a:r>
              <a:rPr lang="zh-CN" altLang="en-US" dirty="0"/>
              <a:t>                 xticklabels=cols)</a:t>
            </a:r>
          </a:p>
          <a:p>
            <a:endParaRPr lang="zh-CN" altLang="en-US" dirty="0"/>
          </a:p>
          <a:p>
            <a:r>
              <a:rPr lang="zh-CN" altLang="en-US" dirty="0"/>
              <a:t>plt.tight_layout()</a:t>
            </a:r>
          </a:p>
          <a:p>
            <a:r>
              <a:rPr lang="zh-CN" altLang="en-US" dirty="0"/>
              <a:t>plt.show()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790" y="264160"/>
            <a:ext cx="4105910" cy="1198880"/>
          </a:xfrm>
          <a:prstGeom prst="rect">
            <a:avLst/>
          </a:prstGeom>
          <a:noFill/>
        </p:spPr>
        <p:txBody>
          <a:bodyPr wrap="square" rtlCol="0" anchor="t">
            <a:spAutoFit/>
          </a:bodyPr>
          <a:lstStyle/>
          <a:p>
            <a:r>
              <a:rPr lang="zh-CN" altLang="en-US"/>
              <a:t>从结果图像中可见，相关系数矩阵提供了另外一种有用的图形化数据描述方式，</a:t>
            </a:r>
          </a:p>
          <a:p>
            <a:r>
              <a:rPr lang="zh-CN" altLang="en-US"/>
              <a:t>由此可以根据各特征间的线性相关性进行特征选择：</a:t>
            </a:r>
          </a:p>
        </p:txBody>
      </p:sp>
      <p:graphicFrame>
        <p:nvGraphicFramePr>
          <p:cNvPr id="2" name="对象 1"/>
          <p:cNvGraphicFramePr/>
          <p:nvPr/>
        </p:nvGraphicFramePr>
        <p:xfrm>
          <a:off x="4229735" y="572770"/>
          <a:ext cx="4843780" cy="3930015"/>
        </p:xfrm>
        <a:graphic>
          <a:graphicData uri="http://schemas.openxmlformats.org/presentationml/2006/ole">
            <mc:AlternateContent xmlns:mc="http://schemas.openxmlformats.org/markup-compatibility/2006">
              <mc:Choice xmlns:v="urn:schemas-microsoft-com:vml" Requires="v">
                <p:oleObj spid="_x0000_s9221" r:id="rId3" imgW="6334125" imgH="4733925" progId="Paint.Picture">
                  <p:embed/>
                </p:oleObj>
              </mc:Choice>
              <mc:Fallback>
                <p:oleObj r:id="rId3" imgW="6334125" imgH="4733925" progId="Paint.Picture">
                  <p:embed/>
                  <p:pic>
                    <p:nvPicPr>
                      <p:cNvPr id="0" name="图片 2"/>
                      <p:cNvPicPr/>
                      <p:nvPr/>
                    </p:nvPicPr>
                    <p:blipFill>
                      <a:blip r:embed="rId4"/>
                      <a:stretch>
                        <a:fillRect/>
                      </a:stretch>
                    </p:blipFill>
                    <p:spPr>
                      <a:xfrm>
                        <a:off x="4229735" y="572770"/>
                        <a:ext cx="4843780" cy="3930015"/>
                      </a:xfrm>
                      <a:prstGeom prst="rect">
                        <a:avLst/>
                      </a:prstGeom>
                    </p:spPr>
                  </p:pic>
                </p:oleObj>
              </mc:Fallback>
            </mc:AlternateContent>
          </a:graphicData>
        </a:graphic>
      </p:graphicFrame>
      <p:sp>
        <p:nvSpPr>
          <p:cNvPr id="5" name="文本框 4"/>
          <p:cNvSpPr txBox="1"/>
          <p:nvPr/>
        </p:nvSpPr>
        <p:spPr>
          <a:xfrm>
            <a:off x="26035" y="1656080"/>
            <a:ext cx="4439920" cy="2553335"/>
          </a:xfrm>
          <a:prstGeom prst="rect">
            <a:avLst/>
          </a:prstGeom>
          <a:noFill/>
        </p:spPr>
        <p:txBody>
          <a:bodyPr wrap="square" rtlCol="0" anchor="t">
            <a:spAutoFit/>
          </a:bodyPr>
          <a:lstStyle/>
          <a:p>
            <a:r>
              <a:rPr lang="zh-CN" altLang="en-US" sz="1600"/>
              <a:t>为了拟合线性回归模型，主要关注那些跟目标变量MEDV高度相关的特征。观察前面的相关系数矩阵，可以发现MEDV与变量LSTAT的相关性最大（-0.74）。大家应该还记得，前面的散点图矩阵显示LSTAT和MEDV之间存在明显的非线性关系。另一方面，正如散点图矩阵所示，RM和MEDV间的相关性也较高（0.70），考虑到从散点图中观察到了这两个变量之间的线性关系，因此，在后续中使用RM作为解释变量进行简单线性回归模型训练，是一个较好的选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4200" y="398145"/>
            <a:ext cx="8175625" cy="1938020"/>
          </a:xfrm>
          <a:prstGeom prst="rect">
            <a:avLst/>
          </a:prstGeom>
          <a:noFill/>
        </p:spPr>
        <p:txBody>
          <a:bodyPr wrap="square" rtlCol="0" anchor="t">
            <a:spAutoFit/>
          </a:bodyPr>
          <a:lstStyle/>
          <a:p>
            <a:r>
              <a:rPr lang="zh-CN" altLang="en-US" sz="2400" b="1"/>
              <a:t>基于最小二乘法构建线性回归模型</a:t>
            </a:r>
          </a:p>
          <a:p>
            <a:endParaRPr lang="zh-CN" altLang="en-US" sz="2400" b="1"/>
          </a:p>
          <a:p>
            <a:r>
              <a:rPr lang="zh-CN" altLang="en-US"/>
              <a:t>可将线性回归模型看作通过训练数据的样本点来寻找一条最佳拟合直线。不过，在此既没有对最佳拟合做出定义，也没有研究拟合类似模型的各种技术。在接</a:t>
            </a:r>
          </a:p>
          <a:p>
            <a:r>
              <a:rPr lang="zh-CN" altLang="en-US"/>
              <a:t>下来的部分中，通过最小二乘法估计回归曲线的参数，使得回归曲线到样本点垂直距离（残差或误差）的平方和最小。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005" y="256540"/>
            <a:ext cx="3604895" cy="922020"/>
          </a:xfrm>
          <a:prstGeom prst="rect">
            <a:avLst/>
          </a:prstGeom>
          <a:noFill/>
        </p:spPr>
        <p:txBody>
          <a:bodyPr wrap="square" rtlCol="0" anchor="t">
            <a:spAutoFit/>
          </a:bodyPr>
          <a:lstStyle/>
          <a:p>
            <a:r>
              <a:rPr lang="zh-CN" altLang="en-US"/>
              <a:t>通过梯度下降计算回归参数</a:t>
            </a:r>
          </a:p>
          <a:p>
            <a:r>
              <a:rPr lang="zh-CN" altLang="en-US"/>
              <a:t>（关于梯度下降，在神经网络</a:t>
            </a:r>
          </a:p>
          <a:p>
            <a:r>
              <a:rPr lang="zh-CN" altLang="en-US"/>
              <a:t>部分还会再详细讲）</a:t>
            </a:r>
          </a:p>
        </p:txBody>
      </p:sp>
      <p:sp>
        <p:nvSpPr>
          <p:cNvPr id="3" name="文本框 2"/>
          <p:cNvSpPr txBox="1"/>
          <p:nvPr/>
        </p:nvSpPr>
        <p:spPr>
          <a:xfrm>
            <a:off x="648335" y="2596515"/>
            <a:ext cx="2540000" cy="368300"/>
          </a:xfrm>
          <a:prstGeom prst="rect">
            <a:avLst/>
          </a:prstGeom>
          <a:noFill/>
        </p:spPr>
        <p:txBody>
          <a:bodyPr wrap="square" rtlCol="0" anchor="t">
            <a:spAutoFit/>
          </a:bodyPr>
          <a:lstStyle/>
          <a:p>
            <a:r>
              <a:rPr lang="zh-CN" altLang="en-US"/>
              <a:t>代价函数：</a:t>
            </a:r>
          </a:p>
        </p:txBody>
      </p:sp>
      <p:graphicFrame>
        <p:nvGraphicFramePr>
          <p:cNvPr id="5" name="对象 4"/>
          <p:cNvGraphicFramePr/>
          <p:nvPr/>
        </p:nvGraphicFramePr>
        <p:xfrm>
          <a:off x="4595495" y="18415"/>
          <a:ext cx="4174490" cy="3156585"/>
        </p:xfrm>
        <a:graphic>
          <a:graphicData uri="http://schemas.openxmlformats.org/presentationml/2006/ole">
            <mc:AlternateContent xmlns:mc="http://schemas.openxmlformats.org/markup-compatibility/2006">
              <mc:Choice xmlns:v="urn:schemas-microsoft-com:vml" Requires="v">
                <p:oleObj spid="_x0000_s10249" r:id="rId3" imgW="9591675" imgH="7400925" progId="Paint.Picture">
                  <p:embed/>
                </p:oleObj>
              </mc:Choice>
              <mc:Fallback>
                <p:oleObj r:id="rId3" imgW="9591675" imgH="7400925" progId="Paint.Picture">
                  <p:embed/>
                  <p:pic>
                    <p:nvPicPr>
                      <p:cNvPr id="0" name="图片 5"/>
                      <p:cNvPicPr/>
                      <p:nvPr/>
                    </p:nvPicPr>
                    <p:blipFill>
                      <a:blip r:embed="rId4"/>
                      <a:stretch>
                        <a:fillRect/>
                      </a:stretch>
                    </p:blipFill>
                    <p:spPr>
                      <a:xfrm>
                        <a:off x="4595495" y="18415"/>
                        <a:ext cx="4174490" cy="3156585"/>
                      </a:xfrm>
                      <a:prstGeom prst="rect">
                        <a:avLst/>
                      </a:prstGeom>
                    </p:spPr>
                  </p:pic>
                </p:oleObj>
              </mc:Fallback>
            </mc:AlternateContent>
          </a:graphicData>
        </a:graphic>
      </p:graphicFrame>
      <p:graphicFrame>
        <p:nvGraphicFramePr>
          <p:cNvPr id="4" name="对象 3"/>
          <p:cNvGraphicFramePr/>
          <p:nvPr/>
        </p:nvGraphicFramePr>
        <p:xfrm>
          <a:off x="168275" y="3384550"/>
          <a:ext cx="9054465" cy="1612265"/>
        </p:xfrm>
        <a:graphic>
          <a:graphicData uri="http://schemas.openxmlformats.org/presentationml/2006/ole">
            <mc:AlternateContent xmlns:mc="http://schemas.openxmlformats.org/markup-compatibility/2006">
              <mc:Choice xmlns:v="urn:schemas-microsoft-com:vml" Requires="v">
                <p:oleObj spid="_x0000_s10250" r:id="rId5" imgW="11001375" imgH="2143125" progId="Paint.Picture">
                  <p:embed/>
                </p:oleObj>
              </mc:Choice>
              <mc:Fallback>
                <p:oleObj r:id="rId5" imgW="11001375" imgH="2143125" progId="Paint.Picture">
                  <p:embed/>
                  <p:pic>
                    <p:nvPicPr>
                      <p:cNvPr id="0" name="图片 6"/>
                      <p:cNvPicPr/>
                      <p:nvPr/>
                    </p:nvPicPr>
                    <p:blipFill>
                      <a:blip r:embed="rId6"/>
                      <a:stretch>
                        <a:fillRect/>
                      </a:stretch>
                    </p:blipFill>
                    <p:spPr>
                      <a:xfrm>
                        <a:off x="168275" y="3384550"/>
                        <a:ext cx="9054465" cy="161226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715" y="3099435"/>
            <a:ext cx="8672195" cy="922020"/>
          </a:xfrm>
          <a:prstGeom prst="rect">
            <a:avLst/>
          </a:prstGeom>
          <a:noFill/>
        </p:spPr>
        <p:txBody>
          <a:bodyPr wrap="square" rtlCol="0" anchor="t">
            <a:spAutoFit/>
          </a:bodyPr>
          <a:lstStyle/>
          <a:p>
            <a:r>
              <a:rPr lang="zh-CN" altLang="en-US"/>
              <a:t>预测函数是线性函数，是连续型函数，连续性函数的主要优点在于：其代价函数</a:t>
            </a:r>
            <a:r>
              <a:rPr lang="en-US" altLang="zh-CN"/>
              <a:t>/</a:t>
            </a:r>
            <a:r>
              <a:rPr lang="zh-CN" altLang="en-US"/>
              <a:t>目标函数</a:t>
            </a:r>
            <a:r>
              <a:rPr lang="en-US" altLang="zh-CN"/>
              <a:t>J(w)</a:t>
            </a:r>
            <a:r>
              <a:rPr lang="zh-CN" altLang="en-US"/>
              <a:t>是可导的。而且是一个凸函数；这样，可以通过简单、高效的梯度下降优</a:t>
            </a:r>
          </a:p>
          <a:p>
            <a:r>
              <a:rPr lang="zh-CN" altLang="en-US"/>
              <a:t>化算法来得到权重，且能保证在训练集样本中的代价函数最小。</a:t>
            </a:r>
          </a:p>
        </p:txBody>
      </p:sp>
      <p:graphicFrame>
        <p:nvGraphicFramePr>
          <p:cNvPr id="4" name="对象 3"/>
          <p:cNvGraphicFramePr/>
          <p:nvPr/>
        </p:nvGraphicFramePr>
        <p:xfrm>
          <a:off x="38100" y="147320"/>
          <a:ext cx="9054465" cy="1612265"/>
        </p:xfrm>
        <a:graphic>
          <a:graphicData uri="http://schemas.openxmlformats.org/presentationml/2006/ole">
            <mc:AlternateContent xmlns:mc="http://schemas.openxmlformats.org/markup-compatibility/2006">
              <mc:Choice xmlns:v="urn:schemas-microsoft-com:vml" Requires="v">
                <p:oleObj spid="_x0000_s11273" r:id="rId3" imgW="11001375" imgH="2143125" progId="Paint.Picture">
                  <p:embed/>
                </p:oleObj>
              </mc:Choice>
              <mc:Fallback>
                <p:oleObj r:id="rId3" imgW="11001375" imgH="2143125" progId="Paint.Picture">
                  <p:embed/>
                  <p:pic>
                    <p:nvPicPr>
                      <p:cNvPr id="0" name="图片 6"/>
                      <p:cNvPicPr/>
                      <p:nvPr/>
                    </p:nvPicPr>
                    <p:blipFill>
                      <a:blip r:embed="rId4"/>
                      <a:stretch>
                        <a:fillRect/>
                      </a:stretch>
                    </p:blipFill>
                    <p:spPr>
                      <a:xfrm>
                        <a:off x="38100" y="147320"/>
                        <a:ext cx="9054465" cy="1612265"/>
                      </a:xfrm>
                      <a:prstGeom prst="rect">
                        <a:avLst/>
                      </a:prstGeom>
                    </p:spPr>
                  </p:pic>
                </p:oleObj>
              </mc:Fallback>
            </mc:AlternateContent>
          </a:graphicData>
        </a:graphic>
      </p:graphicFrame>
      <p:graphicFrame>
        <p:nvGraphicFramePr>
          <p:cNvPr id="9" name="对象 8"/>
          <p:cNvGraphicFramePr/>
          <p:nvPr/>
        </p:nvGraphicFramePr>
        <p:xfrm>
          <a:off x="2719070" y="1595755"/>
          <a:ext cx="5784850" cy="1419225"/>
        </p:xfrm>
        <a:graphic>
          <a:graphicData uri="http://schemas.openxmlformats.org/presentationml/2006/ole">
            <mc:AlternateContent xmlns:mc="http://schemas.openxmlformats.org/markup-compatibility/2006">
              <mc:Choice xmlns:v="urn:schemas-microsoft-com:vml" Requires="v">
                <p:oleObj spid="_x0000_s11274" r:id="rId5" imgW="8982075" imgH="2371725" progId="Paint.Picture">
                  <p:embed/>
                </p:oleObj>
              </mc:Choice>
              <mc:Fallback>
                <p:oleObj r:id="rId5" imgW="8982075" imgH="2371725" progId="Paint.Picture">
                  <p:embed/>
                  <p:pic>
                    <p:nvPicPr>
                      <p:cNvPr id="0" name="图片 9"/>
                      <p:cNvPicPr/>
                      <p:nvPr/>
                    </p:nvPicPr>
                    <p:blipFill>
                      <a:blip r:embed="rId6"/>
                      <a:stretch>
                        <a:fillRect/>
                      </a:stretch>
                    </p:blipFill>
                    <p:spPr>
                      <a:xfrm>
                        <a:off x="2719070" y="1595755"/>
                        <a:ext cx="5784850" cy="1419225"/>
                      </a:xfrm>
                      <a:prstGeom prst="rect">
                        <a:avLst/>
                      </a:prstGeom>
                    </p:spPr>
                  </p:pic>
                </p:oleObj>
              </mc:Fallback>
            </mc:AlternateContent>
          </a:graphicData>
        </a:graphic>
      </p:graphicFrame>
      <p:sp>
        <p:nvSpPr>
          <p:cNvPr id="3" name="文本框 2"/>
          <p:cNvSpPr txBox="1"/>
          <p:nvPr/>
        </p:nvSpPr>
        <p:spPr>
          <a:xfrm>
            <a:off x="2372995" y="1813560"/>
            <a:ext cx="1097280" cy="368300"/>
          </a:xfrm>
          <a:prstGeom prst="rect">
            <a:avLst/>
          </a:prstGeom>
          <a:noFill/>
        </p:spPr>
        <p:txBody>
          <a:bodyPr wrap="none" rtlCol="0" anchor="t">
            <a:spAutoFit/>
          </a:bodyPr>
          <a:lstStyle/>
          <a:p>
            <a:r>
              <a:rPr lang="zh-CN" altLang="en-US">
                <a:sym typeface="+mn-ea"/>
              </a:rPr>
              <a:t>预测函数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360" y="1059815"/>
            <a:ext cx="8229600" cy="3771900"/>
          </a:xfrm>
        </p:spPr>
        <p:txBody>
          <a:bodyPr>
            <a:normAutofit/>
          </a:bodyPr>
          <a:lstStyle/>
          <a:p>
            <a:r>
              <a:rPr lang="zh-CN" altLang="en-US" sz="1600"/>
              <a:t>黑发不知勤学早，白首方悔读书迟。——颜真卿</a:t>
            </a:r>
          </a:p>
          <a:p>
            <a:endParaRPr lang="zh-CN" altLang="en-US" sz="1600"/>
          </a:p>
          <a:p>
            <a:r>
              <a:rPr lang="zh-CN" altLang="en-US" sz="1600"/>
              <a:t>书卷多情似故人，晨昏忧乐每相亲。——于谦</a:t>
            </a:r>
          </a:p>
          <a:p>
            <a:endParaRPr lang="zh-CN" altLang="en-US" sz="1600"/>
          </a:p>
          <a:p>
            <a:r>
              <a:rPr lang="zh-CN" altLang="en-US" sz="1600"/>
              <a:t>书犹药也，善读之可以医愚。——刘向</a:t>
            </a:r>
          </a:p>
          <a:p>
            <a:endParaRPr lang="zh-CN" altLang="en-US" sz="1600"/>
          </a:p>
          <a:p>
            <a:r>
              <a:rPr lang="zh-CN" altLang="en-US" sz="1600"/>
              <a:t>发奋识遍天下字，立志读尽人间书。——苏轼</a:t>
            </a:r>
          </a:p>
        </p:txBody>
      </p:sp>
      <p:sp>
        <p:nvSpPr>
          <p:cNvPr id="3" name="标题 2"/>
          <p:cNvSpPr>
            <a:spLocks noGrp="1"/>
          </p:cNvSpPr>
          <p:nvPr>
            <p:ph type="title"/>
          </p:nvPr>
        </p:nvSpPr>
        <p:spPr/>
        <p:txBody>
          <a:bodyPr>
            <a:normAutofit fontScale="90000"/>
          </a:bodyPr>
          <a:lstStyle/>
          <a:p>
            <a:r>
              <a:rPr lang="zh-CN" altLang="en-US"/>
              <a:t>名言欣赏</a:t>
            </a:r>
          </a:p>
        </p:txBody>
      </p:sp>
      <p:sp>
        <p:nvSpPr>
          <p:cNvPr id="4" name="灯片编号占位符 3"/>
          <p:cNvSpPr>
            <a:spLocks noGrp="1"/>
          </p:cNvSpPr>
          <p:nvPr>
            <p:ph type="sldNum" sz="quarter" idx="12"/>
          </p:nvPr>
        </p:nvSpPr>
        <p:spPr/>
        <p:txBody>
          <a:bodyPr/>
          <a:lstStyle/>
          <a:p>
            <a:fld id="{C2E678EF-D8EB-4C4D-85EB-EF017F1780F4}"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5315" y="150495"/>
            <a:ext cx="7726680" cy="922020"/>
          </a:xfrm>
          <a:prstGeom prst="rect">
            <a:avLst/>
          </a:prstGeom>
          <a:noFill/>
        </p:spPr>
        <p:txBody>
          <a:bodyPr wrap="square" rtlCol="0" anchor="t">
            <a:spAutoFit/>
          </a:bodyPr>
          <a:lstStyle/>
          <a:p>
            <a:r>
              <a:rPr lang="zh-CN" altLang="en-US"/>
              <a:t>如下图所示，将梯度下降的原理形象地描述为下山，直到获得一个局部或者全局最小值。在每次迭代中，根据给定的学习速率和梯度的斜率，能够确定每次移动的步幅，按照步幅沿着梯度方向前进一步。</a:t>
            </a:r>
          </a:p>
        </p:txBody>
      </p:sp>
      <p:graphicFrame>
        <p:nvGraphicFramePr>
          <p:cNvPr id="5" name="对象 4"/>
          <p:cNvGraphicFramePr/>
          <p:nvPr/>
        </p:nvGraphicFramePr>
        <p:xfrm>
          <a:off x="1120775" y="1343025"/>
          <a:ext cx="6049010" cy="3458210"/>
        </p:xfrm>
        <a:graphic>
          <a:graphicData uri="http://schemas.openxmlformats.org/presentationml/2006/ole">
            <mc:AlternateContent xmlns:mc="http://schemas.openxmlformats.org/markup-compatibility/2006">
              <mc:Choice xmlns:v="urn:schemas-microsoft-com:vml" Requires="v">
                <p:oleObj spid="_x0000_s12293" r:id="rId3" imgW="7172325" imgH="4381500" progId="Paint.Picture">
                  <p:embed/>
                </p:oleObj>
              </mc:Choice>
              <mc:Fallback>
                <p:oleObj r:id="rId3" imgW="7172325" imgH="4381500" progId="Paint.Picture">
                  <p:embed/>
                  <p:pic>
                    <p:nvPicPr>
                      <p:cNvPr id="0" name="图片 5"/>
                      <p:cNvPicPr/>
                      <p:nvPr/>
                    </p:nvPicPr>
                    <p:blipFill>
                      <a:blip r:embed="rId4"/>
                      <a:stretch>
                        <a:fillRect/>
                      </a:stretch>
                    </p:blipFill>
                    <p:spPr>
                      <a:xfrm>
                        <a:off x="1120775" y="1343025"/>
                        <a:ext cx="6049010" cy="345821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984250" y="3082925"/>
          <a:ext cx="7505700" cy="1941830"/>
        </p:xfrm>
        <a:graphic>
          <a:graphicData uri="http://schemas.openxmlformats.org/presentationml/2006/ole">
            <mc:AlternateContent xmlns:mc="http://schemas.openxmlformats.org/markup-compatibility/2006">
              <mc:Choice xmlns:v="urn:schemas-microsoft-com:vml" Requires="v">
                <p:oleObj spid="_x0000_s13321" r:id="rId3" imgW="7829550" imgH="2114550" progId="Paint.Picture">
                  <p:embed/>
                </p:oleObj>
              </mc:Choice>
              <mc:Fallback>
                <p:oleObj r:id="rId3" imgW="7829550" imgH="2114550" progId="Paint.Picture">
                  <p:embed/>
                  <p:pic>
                    <p:nvPicPr>
                      <p:cNvPr id="0" name="图片 2"/>
                      <p:cNvPicPr/>
                      <p:nvPr/>
                    </p:nvPicPr>
                    <p:blipFill>
                      <a:blip r:embed="rId4"/>
                      <a:stretch>
                        <a:fillRect/>
                      </a:stretch>
                    </p:blipFill>
                    <p:spPr>
                      <a:xfrm>
                        <a:off x="984250" y="3082925"/>
                        <a:ext cx="7505700" cy="1941830"/>
                      </a:xfrm>
                      <a:prstGeom prst="rect">
                        <a:avLst/>
                      </a:prstGeom>
                    </p:spPr>
                  </p:pic>
                </p:oleObj>
              </mc:Fallback>
            </mc:AlternateContent>
          </a:graphicData>
        </a:graphic>
      </p:graphicFrame>
      <p:graphicFrame>
        <p:nvGraphicFramePr>
          <p:cNvPr id="5" name="对象 4"/>
          <p:cNvGraphicFramePr/>
          <p:nvPr/>
        </p:nvGraphicFramePr>
        <p:xfrm>
          <a:off x="654050" y="42545"/>
          <a:ext cx="5314950" cy="2806700"/>
        </p:xfrm>
        <a:graphic>
          <a:graphicData uri="http://schemas.openxmlformats.org/presentationml/2006/ole">
            <mc:AlternateContent xmlns:mc="http://schemas.openxmlformats.org/markup-compatibility/2006">
              <mc:Choice xmlns:v="urn:schemas-microsoft-com:vml" Requires="v">
                <p:oleObj spid="_x0000_s13322" r:id="rId5" imgW="7172325" imgH="4381500" progId="Paint.Picture">
                  <p:embed/>
                </p:oleObj>
              </mc:Choice>
              <mc:Fallback>
                <p:oleObj r:id="rId5" imgW="7172325" imgH="4381500" progId="Paint.Picture">
                  <p:embed/>
                  <p:pic>
                    <p:nvPicPr>
                      <p:cNvPr id="0" name="图片 5"/>
                      <p:cNvPicPr/>
                      <p:nvPr/>
                    </p:nvPicPr>
                    <p:blipFill>
                      <a:blip r:embed="rId6"/>
                      <a:stretch>
                        <a:fillRect/>
                      </a:stretch>
                    </p:blipFill>
                    <p:spPr>
                      <a:xfrm>
                        <a:off x="654050" y="42545"/>
                        <a:ext cx="5314950" cy="28067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96850" y="189230"/>
          <a:ext cx="8750935" cy="1019810"/>
        </p:xfrm>
        <a:graphic>
          <a:graphicData uri="http://schemas.openxmlformats.org/presentationml/2006/ole">
            <mc:AlternateContent xmlns:mc="http://schemas.openxmlformats.org/markup-compatibility/2006">
              <mc:Choice xmlns:v="urn:schemas-microsoft-com:vml" Requires="v">
                <p:oleObj spid="_x0000_s14353" r:id="rId3" imgW="8743950" imgH="1019175" progId="Paint.Picture">
                  <p:embed/>
                </p:oleObj>
              </mc:Choice>
              <mc:Fallback>
                <p:oleObj r:id="rId3" imgW="8743950" imgH="1019175" progId="Paint.Picture">
                  <p:embed/>
                  <p:pic>
                    <p:nvPicPr>
                      <p:cNvPr id="0" name="图片 2"/>
                      <p:cNvPicPr/>
                      <p:nvPr/>
                    </p:nvPicPr>
                    <p:blipFill>
                      <a:blip r:embed="rId4"/>
                      <a:stretch>
                        <a:fillRect/>
                      </a:stretch>
                    </p:blipFill>
                    <p:spPr>
                      <a:xfrm>
                        <a:off x="196850" y="189230"/>
                        <a:ext cx="8750935" cy="1019810"/>
                      </a:xfrm>
                      <a:prstGeom prst="rect">
                        <a:avLst/>
                      </a:prstGeom>
                    </p:spPr>
                  </p:pic>
                </p:oleObj>
              </mc:Fallback>
            </mc:AlternateContent>
          </a:graphicData>
        </a:graphic>
      </p:graphicFrame>
      <p:graphicFrame>
        <p:nvGraphicFramePr>
          <p:cNvPr id="4" name="对象 3"/>
          <p:cNvGraphicFramePr/>
          <p:nvPr/>
        </p:nvGraphicFramePr>
        <p:xfrm>
          <a:off x="1922780" y="907415"/>
          <a:ext cx="6577330" cy="4117975"/>
        </p:xfrm>
        <a:graphic>
          <a:graphicData uri="http://schemas.openxmlformats.org/presentationml/2006/ole">
            <mc:AlternateContent xmlns:mc="http://schemas.openxmlformats.org/markup-compatibility/2006">
              <mc:Choice xmlns:v="urn:schemas-microsoft-com:vml" Requires="v">
                <p:oleObj spid="_x0000_s14354" r:id="rId5" imgW="6572250" imgH="4114800" progId="Paint.Picture">
                  <p:embed/>
                </p:oleObj>
              </mc:Choice>
              <mc:Fallback>
                <p:oleObj r:id="rId5" imgW="6572250" imgH="4114800" progId="Paint.Picture">
                  <p:embed/>
                  <p:pic>
                    <p:nvPicPr>
                      <p:cNvPr id="0" name="图片 4"/>
                      <p:cNvPicPr/>
                      <p:nvPr/>
                    </p:nvPicPr>
                    <p:blipFill>
                      <a:blip r:embed="rId6"/>
                      <a:stretch>
                        <a:fillRect/>
                      </a:stretch>
                    </p:blipFill>
                    <p:spPr>
                      <a:xfrm>
                        <a:off x="1922780" y="907415"/>
                        <a:ext cx="6577330" cy="4117975"/>
                      </a:xfrm>
                      <a:prstGeom prst="rect">
                        <a:avLst/>
                      </a:prstGeom>
                    </p:spPr>
                  </p:pic>
                </p:oleObj>
              </mc:Fallback>
            </mc:AlternateContent>
          </a:graphicData>
        </a:graphic>
      </p:graphicFrame>
      <p:graphicFrame>
        <p:nvGraphicFramePr>
          <p:cNvPr id="6" name="对象 5"/>
          <p:cNvGraphicFramePr/>
          <p:nvPr/>
        </p:nvGraphicFramePr>
        <p:xfrm>
          <a:off x="478155" y="2921000"/>
          <a:ext cx="695960" cy="457835"/>
        </p:xfrm>
        <a:graphic>
          <a:graphicData uri="http://schemas.openxmlformats.org/presentationml/2006/ole">
            <mc:AlternateContent xmlns:mc="http://schemas.openxmlformats.org/markup-compatibility/2006">
              <mc:Choice xmlns:v="urn:schemas-microsoft-com:vml" Requires="v">
                <p:oleObj spid="_x0000_s14355" r:id="rId7" imgW="695325" imgH="457200" progId="Paint.Picture">
                  <p:embed/>
                </p:oleObj>
              </mc:Choice>
              <mc:Fallback>
                <p:oleObj r:id="rId7" imgW="695325" imgH="457200" progId="Paint.Picture">
                  <p:embed/>
                  <p:pic>
                    <p:nvPicPr>
                      <p:cNvPr id="0" name="图片 6"/>
                      <p:cNvPicPr/>
                      <p:nvPr/>
                    </p:nvPicPr>
                    <p:blipFill>
                      <a:blip r:embed="rId8"/>
                      <a:stretch>
                        <a:fillRect/>
                      </a:stretch>
                    </p:blipFill>
                    <p:spPr>
                      <a:xfrm>
                        <a:off x="478155" y="2921000"/>
                        <a:ext cx="695960" cy="457835"/>
                      </a:xfrm>
                      <a:prstGeom prst="rect">
                        <a:avLst/>
                      </a:prstGeom>
                    </p:spPr>
                  </p:pic>
                </p:oleObj>
              </mc:Fallback>
            </mc:AlternateContent>
          </a:graphicData>
        </a:graphic>
      </p:graphicFrame>
      <p:sp>
        <p:nvSpPr>
          <p:cNvPr id="8" name="文本框 7"/>
          <p:cNvSpPr txBox="1"/>
          <p:nvPr/>
        </p:nvSpPr>
        <p:spPr>
          <a:xfrm>
            <a:off x="197485" y="1215390"/>
            <a:ext cx="3752215" cy="1076325"/>
          </a:xfrm>
          <a:prstGeom prst="rect">
            <a:avLst/>
          </a:prstGeom>
          <a:noFill/>
        </p:spPr>
        <p:txBody>
          <a:bodyPr wrap="square" rtlCol="0" anchor="t">
            <a:spAutoFit/>
          </a:bodyPr>
          <a:lstStyle/>
          <a:p>
            <a:r>
              <a:rPr lang="zh-CN" altLang="en-US" sz="1600" b="1"/>
              <a:t>注意：</a:t>
            </a:r>
          </a:p>
          <a:p>
            <a:r>
              <a:rPr lang="zh-CN" altLang="en-US" sz="1600" b="1"/>
              <a:t>如果要了解下面推导过程，必须知道变量的复合函数求导方法，需要复习和理解，如果不熟悉，可以忽略推导过程。</a:t>
            </a:r>
          </a:p>
        </p:txBody>
      </p:sp>
      <p:sp>
        <p:nvSpPr>
          <p:cNvPr id="9" name="文本框 8"/>
          <p:cNvSpPr txBox="1"/>
          <p:nvPr/>
        </p:nvSpPr>
        <p:spPr>
          <a:xfrm>
            <a:off x="276860" y="2491740"/>
            <a:ext cx="640080" cy="368300"/>
          </a:xfrm>
          <a:prstGeom prst="rect">
            <a:avLst/>
          </a:prstGeom>
          <a:noFill/>
        </p:spPr>
        <p:txBody>
          <a:bodyPr wrap="none" rtlCol="0" anchor="t">
            <a:spAutoFit/>
          </a:bodyPr>
          <a:lstStyle/>
          <a:p>
            <a:r>
              <a:rPr lang="zh-CN" altLang="en-US">
                <a:sym typeface="+mn-ea"/>
              </a:rPr>
              <a:t>注意</a:t>
            </a:r>
            <a:endParaRPr lang="zh-CN" altLang="en-US"/>
          </a:p>
        </p:txBody>
      </p:sp>
      <p:sp>
        <p:nvSpPr>
          <p:cNvPr id="10" name="文本框 9"/>
          <p:cNvSpPr txBox="1"/>
          <p:nvPr/>
        </p:nvSpPr>
        <p:spPr>
          <a:xfrm>
            <a:off x="1314450" y="2860040"/>
            <a:ext cx="2118360" cy="583565"/>
          </a:xfrm>
          <a:prstGeom prst="rect">
            <a:avLst/>
          </a:prstGeom>
          <a:noFill/>
        </p:spPr>
        <p:txBody>
          <a:bodyPr wrap="square" rtlCol="0" anchor="t">
            <a:spAutoFit/>
          </a:bodyPr>
          <a:lstStyle/>
          <a:p>
            <a:r>
              <a:rPr lang="zh-CN" altLang="en-US" sz="1600"/>
              <a:t>函数在这里表示</a:t>
            </a:r>
          </a:p>
          <a:p>
            <a:r>
              <a:rPr lang="zh-CN" altLang="en-US" sz="1600"/>
              <a:t>预测的线性函数</a:t>
            </a:r>
          </a:p>
        </p:txBody>
      </p:sp>
      <p:graphicFrame>
        <p:nvGraphicFramePr>
          <p:cNvPr id="11" name="对象 10"/>
          <p:cNvGraphicFramePr/>
          <p:nvPr/>
        </p:nvGraphicFramePr>
        <p:xfrm>
          <a:off x="-18415" y="3380105"/>
          <a:ext cx="3856990" cy="548005"/>
        </p:xfrm>
        <a:graphic>
          <a:graphicData uri="http://schemas.openxmlformats.org/presentationml/2006/ole">
            <mc:AlternateContent xmlns:mc="http://schemas.openxmlformats.org/markup-compatibility/2006">
              <mc:Choice xmlns:v="urn:schemas-microsoft-com:vml" Requires="v">
                <p:oleObj spid="_x0000_s14356" r:id="rId9" imgW="4724400" imgH="657225" progId="Paint.Picture">
                  <p:embed/>
                </p:oleObj>
              </mc:Choice>
              <mc:Fallback>
                <p:oleObj r:id="rId9" imgW="4724400" imgH="657225" progId="Paint.Picture">
                  <p:embed/>
                  <p:pic>
                    <p:nvPicPr>
                      <p:cNvPr id="0" name="图片 11"/>
                      <p:cNvPicPr/>
                      <p:nvPr/>
                    </p:nvPicPr>
                    <p:blipFill>
                      <a:blip r:embed="rId10"/>
                      <a:stretch>
                        <a:fillRect/>
                      </a:stretch>
                    </p:blipFill>
                    <p:spPr>
                      <a:xfrm>
                        <a:off x="-18415" y="3380105"/>
                        <a:ext cx="3856990" cy="54800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8759"/>
            <a:ext cx="8229600" cy="702078"/>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目录</a:t>
            </a:r>
          </a:p>
        </p:txBody>
      </p:sp>
      <p:sp>
        <p:nvSpPr>
          <p:cNvPr id="4" name="Rectangle 3"/>
          <p:cNvSpPr>
            <a:spLocks noChangeArrowheads="1"/>
          </p:cNvSpPr>
          <p:nvPr/>
        </p:nvSpPr>
        <p:spPr bwMode="auto">
          <a:xfrm>
            <a:off x="683568" y="1024843"/>
            <a:ext cx="7696200" cy="17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65000"/>
              </a:lnSpc>
            </a:pPr>
            <a:r>
              <a:rPr lang="zh-CN" sz="3200" dirty="0">
                <a:ea typeface="黑体" panose="02010609060101010101" pitchFamily="49" charset="-122"/>
              </a:rPr>
              <a:t>线性回归</a:t>
            </a:r>
          </a:p>
          <a:p>
            <a:pPr eaLnBrk="1" hangingPunct="1">
              <a:lnSpc>
                <a:spcPct val="165000"/>
              </a:lnSpc>
            </a:pPr>
            <a:endParaRPr lang="zh-CN" sz="3200" dirty="0">
              <a:ea typeface="黑体" panose="02010609060101010101" pitchFamily="49" charset="-122"/>
            </a:endParaRPr>
          </a:p>
        </p:txBody>
      </p:sp>
      <p:sp>
        <p:nvSpPr>
          <p:cNvPr id="5" name="灯片编号占位符 4"/>
          <p:cNvSpPr>
            <a:spLocks noGrp="1"/>
          </p:cNvSpPr>
          <p:nvPr>
            <p:ph type="sldNum" sz="quarter" idx="12"/>
          </p:nvPr>
        </p:nvSpPr>
        <p:spPr/>
        <p:txBody>
          <a:bodyPr/>
          <a:lstStyle/>
          <a:p>
            <a:fld id="{C2E678EF-D8EB-4C4D-85EB-EF017F1780F4}"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a:extLst>
              <a:ext uri="{FF2B5EF4-FFF2-40B4-BE49-F238E27FC236}">
                <a16:creationId xmlns:a16="http://schemas.microsoft.com/office/drawing/2014/main" id="{1B6BADC6-3930-4602-89EA-B62B74605E5A}"/>
              </a:ext>
            </a:extLst>
          </p:cNvPr>
          <p:cNvGraphicFramePr/>
          <p:nvPr>
            <p:extLst>
              <p:ext uri="{D42A27DB-BD31-4B8C-83A1-F6EECF244321}">
                <p14:modId xmlns:p14="http://schemas.microsoft.com/office/powerpoint/2010/main" val="1368375005"/>
              </p:ext>
            </p:extLst>
          </p:nvPr>
        </p:nvGraphicFramePr>
        <p:xfrm>
          <a:off x="368300" y="609600"/>
          <a:ext cx="8259763" cy="4067175"/>
        </p:xfrm>
        <a:graphic>
          <a:graphicData uri="http://schemas.openxmlformats.org/presentationml/2006/ole">
            <mc:AlternateContent xmlns:mc="http://schemas.openxmlformats.org/markup-compatibility/2006">
              <mc:Choice xmlns:v="urn:schemas-microsoft-com:vml" Requires="v">
                <p:oleObj spid="_x0000_s1029" name="BMP 图像" r:id="rId3" imgW="10829925" imgH="5210175" progId="Paint.Picture">
                  <p:embed/>
                </p:oleObj>
              </mc:Choice>
              <mc:Fallback>
                <p:oleObj name="BMP 图像" r:id="rId3" imgW="10829925" imgH="5210175" progId="Paint.Picture">
                  <p:embed/>
                  <p:pic>
                    <p:nvPicPr>
                      <p:cNvPr id="5" name="对象 4"/>
                      <p:cNvPicPr/>
                      <p:nvPr/>
                    </p:nvPicPr>
                    <p:blipFill>
                      <a:blip r:embed="rId4"/>
                      <a:stretch>
                        <a:fillRect/>
                      </a:stretch>
                    </p:blipFill>
                    <p:spPr>
                      <a:xfrm>
                        <a:off x="368300" y="609600"/>
                        <a:ext cx="8259763" cy="406717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5</a:t>
            </a:fld>
            <a:endParaRPr lang="zh-CN" altLang="en-US"/>
          </a:p>
        </p:txBody>
      </p:sp>
      <p:graphicFrame>
        <p:nvGraphicFramePr>
          <p:cNvPr id="5" name="对象 4"/>
          <p:cNvGraphicFramePr/>
          <p:nvPr>
            <p:extLst>
              <p:ext uri="{D42A27DB-BD31-4B8C-83A1-F6EECF244321}">
                <p14:modId xmlns:p14="http://schemas.microsoft.com/office/powerpoint/2010/main" val="3624478511"/>
              </p:ext>
            </p:extLst>
          </p:nvPr>
        </p:nvGraphicFramePr>
        <p:xfrm>
          <a:off x="1033145" y="51435"/>
          <a:ext cx="6093460" cy="3854450"/>
        </p:xfrm>
        <a:graphic>
          <a:graphicData uri="http://schemas.openxmlformats.org/presentationml/2006/ole">
            <mc:AlternateContent xmlns:mc="http://schemas.openxmlformats.org/markup-compatibility/2006">
              <mc:Choice xmlns:v="urn:schemas-microsoft-com:vml" Requires="v">
                <p:oleObj spid="_x0000_s2057" name="BMP 图像" r:id="rId3" imgW="9591675" imgH="7400925" progId="Paint.Picture">
                  <p:embed/>
                </p:oleObj>
              </mc:Choice>
              <mc:Fallback>
                <p:oleObj name="BMP 图像" r:id="rId3" imgW="9591675" imgH="7400925" progId="Paint.Picture">
                  <p:embed/>
                  <p:pic>
                    <p:nvPicPr>
                      <p:cNvPr id="0" name="图片 5"/>
                      <p:cNvPicPr/>
                      <p:nvPr/>
                    </p:nvPicPr>
                    <p:blipFill>
                      <a:blip r:embed="rId4"/>
                      <a:stretch>
                        <a:fillRect/>
                      </a:stretch>
                    </p:blipFill>
                    <p:spPr>
                      <a:xfrm>
                        <a:off x="1033145" y="51435"/>
                        <a:ext cx="6093460" cy="3854450"/>
                      </a:xfrm>
                      <a:prstGeom prst="rect">
                        <a:avLst/>
                      </a:prstGeom>
                    </p:spPr>
                  </p:pic>
                </p:oleObj>
              </mc:Fallback>
            </mc:AlternateContent>
          </a:graphicData>
        </a:graphic>
      </p:graphicFrame>
      <p:sp>
        <p:nvSpPr>
          <p:cNvPr id="7" name="文本框 6"/>
          <p:cNvSpPr txBox="1"/>
          <p:nvPr/>
        </p:nvSpPr>
        <p:spPr>
          <a:xfrm>
            <a:off x="3082925" y="196215"/>
            <a:ext cx="1783080" cy="368300"/>
          </a:xfrm>
          <a:prstGeom prst="rect">
            <a:avLst/>
          </a:prstGeom>
          <a:noFill/>
        </p:spPr>
        <p:txBody>
          <a:bodyPr wrap="none" rtlCol="0">
            <a:spAutoFit/>
          </a:bodyPr>
          <a:lstStyle/>
          <a:p>
            <a:r>
              <a:rPr lang="zh-CN" altLang="en-US"/>
              <a:t>单变量线性回归</a:t>
            </a:r>
          </a:p>
        </p:txBody>
      </p:sp>
      <p:graphicFrame>
        <p:nvGraphicFramePr>
          <p:cNvPr id="8" name="对象 7"/>
          <p:cNvGraphicFramePr/>
          <p:nvPr>
            <p:extLst>
              <p:ext uri="{D42A27DB-BD31-4B8C-83A1-F6EECF244321}">
                <p14:modId xmlns:p14="http://schemas.microsoft.com/office/powerpoint/2010/main" val="4031055470"/>
              </p:ext>
            </p:extLst>
          </p:nvPr>
        </p:nvGraphicFramePr>
        <p:xfrm>
          <a:off x="1224280" y="4061460"/>
          <a:ext cx="7107555" cy="963930"/>
        </p:xfrm>
        <a:graphic>
          <a:graphicData uri="http://schemas.openxmlformats.org/presentationml/2006/ole">
            <mc:AlternateContent xmlns:mc="http://schemas.openxmlformats.org/markup-compatibility/2006">
              <mc:Choice xmlns:v="urn:schemas-microsoft-com:vml" Requires="v">
                <p:oleObj spid="_x0000_s2058" name="BMP 图像" r:id="rId5" imgW="10963275" imgH="1228725" progId="Paint.Picture">
                  <p:embed/>
                </p:oleObj>
              </mc:Choice>
              <mc:Fallback>
                <p:oleObj name="BMP 图像" r:id="rId5" imgW="10963275" imgH="1228725" progId="Paint.Picture">
                  <p:embed/>
                  <p:pic>
                    <p:nvPicPr>
                      <p:cNvPr id="0" name="图片 8"/>
                      <p:cNvPicPr/>
                      <p:nvPr/>
                    </p:nvPicPr>
                    <p:blipFill>
                      <a:blip r:embed="rId6"/>
                      <a:stretch>
                        <a:fillRect/>
                      </a:stretch>
                    </p:blipFill>
                    <p:spPr>
                      <a:xfrm>
                        <a:off x="1224280" y="4061460"/>
                        <a:ext cx="7107555" cy="96393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6</a:t>
            </a:fld>
            <a:endParaRPr lang="zh-CN" altLang="en-US"/>
          </a:p>
        </p:txBody>
      </p:sp>
      <p:graphicFrame>
        <p:nvGraphicFramePr>
          <p:cNvPr id="2" name="对象 1"/>
          <p:cNvGraphicFramePr/>
          <p:nvPr/>
        </p:nvGraphicFramePr>
        <p:xfrm>
          <a:off x="3446145" y="76835"/>
          <a:ext cx="5513705" cy="3767455"/>
        </p:xfrm>
        <a:graphic>
          <a:graphicData uri="http://schemas.openxmlformats.org/presentationml/2006/ole">
            <mc:AlternateContent xmlns:mc="http://schemas.openxmlformats.org/markup-compatibility/2006">
              <mc:Choice xmlns:v="urn:schemas-microsoft-com:vml" Requires="v">
                <p:oleObj spid="_x0000_s3081" r:id="rId3" imgW="8315325" imgH="5648325" progId="Paint.Picture">
                  <p:embed/>
                </p:oleObj>
              </mc:Choice>
              <mc:Fallback>
                <p:oleObj r:id="rId3" imgW="8315325" imgH="5648325" progId="Paint.Picture">
                  <p:embed/>
                  <p:pic>
                    <p:nvPicPr>
                      <p:cNvPr id="0" name="图片 2"/>
                      <p:cNvPicPr/>
                      <p:nvPr/>
                    </p:nvPicPr>
                    <p:blipFill>
                      <a:blip r:embed="rId4"/>
                      <a:stretch>
                        <a:fillRect/>
                      </a:stretch>
                    </p:blipFill>
                    <p:spPr>
                      <a:xfrm>
                        <a:off x="3446145" y="76835"/>
                        <a:ext cx="5513705" cy="3767455"/>
                      </a:xfrm>
                      <a:prstGeom prst="rect">
                        <a:avLst/>
                      </a:prstGeom>
                    </p:spPr>
                  </p:pic>
                </p:oleObj>
              </mc:Fallback>
            </mc:AlternateContent>
          </a:graphicData>
        </a:graphic>
      </p:graphicFrame>
      <p:sp>
        <p:nvSpPr>
          <p:cNvPr id="8" name="文本框 7"/>
          <p:cNvSpPr txBox="1"/>
          <p:nvPr/>
        </p:nvSpPr>
        <p:spPr>
          <a:xfrm>
            <a:off x="158115" y="220345"/>
            <a:ext cx="2540000" cy="3415030"/>
          </a:xfrm>
          <a:prstGeom prst="rect">
            <a:avLst/>
          </a:prstGeom>
          <a:noFill/>
        </p:spPr>
        <p:txBody>
          <a:bodyPr wrap="square" rtlCol="0" anchor="t">
            <a:spAutoFit/>
          </a:bodyPr>
          <a:lstStyle/>
          <a:p>
            <a:r>
              <a:rPr lang="zh-CN" altLang="en-US"/>
              <a:t>在只有一个解释变量的特殊情况下，线性回归也称为简单线性回归（simple linear</a:t>
            </a:r>
          </a:p>
          <a:p>
            <a:r>
              <a:rPr lang="zh-CN" altLang="en-US"/>
              <a:t>regression）</a:t>
            </a:r>
          </a:p>
          <a:p>
            <a:endParaRPr lang="zh-CN" altLang="en-US"/>
          </a:p>
          <a:p>
            <a:r>
              <a:rPr lang="zh-CN" altLang="en-US"/>
              <a:t>当然，我们可以将线性回归模型扩展为多个解释变量。此时，即为所谓的多元线性回归（multiple linear regression）：</a:t>
            </a:r>
          </a:p>
        </p:txBody>
      </p:sp>
      <p:graphicFrame>
        <p:nvGraphicFramePr>
          <p:cNvPr id="9" name="对象 8"/>
          <p:cNvGraphicFramePr/>
          <p:nvPr/>
        </p:nvGraphicFramePr>
        <p:xfrm>
          <a:off x="158115" y="3869690"/>
          <a:ext cx="5784850" cy="1171575"/>
        </p:xfrm>
        <a:graphic>
          <a:graphicData uri="http://schemas.openxmlformats.org/presentationml/2006/ole">
            <mc:AlternateContent xmlns:mc="http://schemas.openxmlformats.org/markup-compatibility/2006">
              <mc:Choice xmlns:v="urn:schemas-microsoft-com:vml" Requires="v">
                <p:oleObj spid="_x0000_s3082" r:id="rId5" imgW="8982075" imgH="2371725" progId="Paint.Picture">
                  <p:embed/>
                </p:oleObj>
              </mc:Choice>
              <mc:Fallback>
                <p:oleObj r:id="rId5" imgW="8982075" imgH="2371725" progId="Paint.Picture">
                  <p:embed/>
                  <p:pic>
                    <p:nvPicPr>
                      <p:cNvPr id="0" name="图片 9"/>
                      <p:cNvPicPr/>
                      <p:nvPr/>
                    </p:nvPicPr>
                    <p:blipFill>
                      <a:blip r:embed="rId6"/>
                      <a:stretch>
                        <a:fillRect/>
                      </a:stretch>
                    </p:blipFill>
                    <p:spPr>
                      <a:xfrm>
                        <a:off x="158115" y="3869690"/>
                        <a:ext cx="5784850" cy="117157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7</a:t>
            </a:fld>
            <a:endParaRPr lang="zh-CN" altLang="en-US"/>
          </a:p>
        </p:txBody>
      </p:sp>
      <p:sp>
        <p:nvSpPr>
          <p:cNvPr id="2" name="文本框 1"/>
          <p:cNvSpPr txBox="1"/>
          <p:nvPr/>
        </p:nvSpPr>
        <p:spPr>
          <a:xfrm>
            <a:off x="479425" y="1072515"/>
            <a:ext cx="7616190" cy="1198880"/>
          </a:xfrm>
          <a:prstGeom prst="rect">
            <a:avLst/>
          </a:prstGeom>
          <a:noFill/>
        </p:spPr>
        <p:txBody>
          <a:bodyPr wrap="square" rtlCol="0" anchor="t">
            <a:spAutoFit/>
          </a:bodyPr>
          <a:lstStyle/>
          <a:p>
            <a:r>
              <a:rPr lang="zh-CN" altLang="en-US"/>
              <a:t>波士顿房屋数据集</a:t>
            </a:r>
          </a:p>
          <a:p>
            <a:r>
              <a:rPr lang="zh-CN" altLang="en-US"/>
              <a:t>在实现第一个线性回归模型之前，先介绍一个新的数据集：波士顿房屋数据集（Housing Dataset），它是由D.Harrison和D.L.Rubinfeld于1978年收集的波士顿郊区房屋的信息。此房屋数据集可免费使用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8</a:t>
            </a:fld>
            <a:endParaRPr lang="zh-CN" altLang="en-US"/>
          </a:p>
        </p:txBody>
      </p:sp>
      <p:sp>
        <p:nvSpPr>
          <p:cNvPr id="2" name="文本框 1"/>
          <p:cNvSpPr txBox="1"/>
          <p:nvPr/>
        </p:nvSpPr>
        <p:spPr>
          <a:xfrm>
            <a:off x="360045" y="61595"/>
            <a:ext cx="7927975" cy="3784600"/>
          </a:xfrm>
          <a:prstGeom prst="rect">
            <a:avLst/>
          </a:prstGeom>
          <a:noFill/>
        </p:spPr>
        <p:txBody>
          <a:bodyPr wrap="square" rtlCol="0" anchor="t">
            <a:spAutoFit/>
          </a:bodyPr>
          <a:lstStyle/>
          <a:p>
            <a:r>
              <a:rPr lang="zh-CN" altLang="en-US" sz="1600"/>
              <a:t>数据集中506个样本的特征描述如下：</a:t>
            </a:r>
          </a:p>
          <a:p>
            <a:r>
              <a:rPr lang="zh-CN" altLang="en-US" sz="1600"/>
              <a:t>·CRIM：房屋所在镇的犯罪率。</a:t>
            </a:r>
          </a:p>
          <a:p>
            <a:r>
              <a:rPr lang="zh-CN" altLang="en-US" sz="1600"/>
              <a:t>·ZN：用地面积远大于25000平方英尺[1]的住宅所占比例。</a:t>
            </a:r>
          </a:p>
          <a:p>
            <a:r>
              <a:rPr lang="zh-CN" altLang="en-US" sz="1600"/>
              <a:t>·INDUS：房屋所在镇无零售业务区域所占比例。</a:t>
            </a:r>
          </a:p>
          <a:p>
            <a:r>
              <a:rPr lang="zh-CN" altLang="en-US" sz="1600"/>
              <a:t>·CHAS：与查尔斯河有关的虚拟变量（如果房屋位于河边则值为1，否则为0）。</a:t>
            </a:r>
          </a:p>
          <a:p>
            <a:r>
              <a:rPr lang="zh-CN" altLang="en-US" sz="1600"/>
              <a:t>·NOX：一氧化氮浓度（每千万分之一）。</a:t>
            </a:r>
          </a:p>
          <a:p>
            <a:r>
              <a:rPr lang="zh-CN" altLang="en-US" sz="1600"/>
              <a:t>·RM：每处寓所的平均房间数。</a:t>
            </a:r>
          </a:p>
          <a:p>
            <a:r>
              <a:rPr lang="zh-CN" altLang="en-US" sz="1600"/>
              <a:t>·AGE：业主自住房屋中，建于1940年之前的房屋所占比例。</a:t>
            </a:r>
          </a:p>
          <a:p>
            <a:r>
              <a:rPr lang="zh-CN" altLang="en-US" sz="1600"/>
              <a:t>·DIS：房屋距离波士顿五大就业中心的加权距离。</a:t>
            </a:r>
          </a:p>
          <a:p>
            <a:r>
              <a:rPr lang="zh-CN" altLang="en-US" sz="1600"/>
              <a:t>·RAD：距离房屋最近公路入口编号。</a:t>
            </a:r>
          </a:p>
          <a:p>
            <a:r>
              <a:rPr lang="zh-CN" altLang="en-US" sz="1600"/>
              <a:t>·TAX：每一万美元全额财产税金额。</a:t>
            </a:r>
          </a:p>
          <a:p>
            <a:r>
              <a:rPr lang="zh-CN" altLang="en-US" sz="1600"/>
              <a:t>·PTRATIO：房屋所在镇的师生比。</a:t>
            </a:r>
          </a:p>
          <a:p>
            <a:r>
              <a:rPr lang="zh-CN" altLang="en-US" sz="1600"/>
              <a:t>·B：计算公式为1000（Bk－0.63）^2，其中Bk为房屋所在镇非裔美籍人口所占比例。</a:t>
            </a:r>
          </a:p>
          <a:p>
            <a:r>
              <a:rPr lang="zh-CN" altLang="en-US" sz="1600"/>
              <a:t>·LSTAT：弱势群体人口所占比例。</a:t>
            </a:r>
          </a:p>
          <a:p>
            <a:r>
              <a:rPr lang="zh-CN" altLang="en-US" sz="1600"/>
              <a:t>·MEDV：业主自住房屋的平均价格（以1000美元为单位）。</a:t>
            </a:r>
          </a:p>
        </p:txBody>
      </p:sp>
      <p:sp>
        <p:nvSpPr>
          <p:cNvPr id="3" name="文本框 2"/>
          <p:cNvSpPr txBox="1"/>
          <p:nvPr/>
        </p:nvSpPr>
        <p:spPr>
          <a:xfrm>
            <a:off x="711835" y="4232910"/>
            <a:ext cx="6944995" cy="645160"/>
          </a:xfrm>
          <a:prstGeom prst="rect">
            <a:avLst/>
          </a:prstGeom>
          <a:noFill/>
        </p:spPr>
        <p:txBody>
          <a:bodyPr wrap="square" rtlCol="0" anchor="t">
            <a:spAutoFit/>
          </a:bodyPr>
          <a:lstStyle/>
          <a:p>
            <a:r>
              <a:rPr lang="zh-CN" altLang="en-US"/>
              <a:t>我们将以房屋价格（MEDV）作为目标变量——使用其他13个变量中的一个或多个值作为解释变量对其进行预测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2E678EF-D8EB-4C4D-85EB-EF017F1780F4}" type="slidenum">
              <a:rPr lang="zh-CN" altLang="en-US" smtClean="0"/>
              <a:t>9</a:t>
            </a:fld>
            <a:endParaRPr lang="zh-CN" altLang="en-US"/>
          </a:p>
        </p:txBody>
      </p:sp>
      <p:sp>
        <p:nvSpPr>
          <p:cNvPr id="2" name="文本框 1"/>
          <p:cNvSpPr txBox="1"/>
          <p:nvPr/>
        </p:nvSpPr>
        <p:spPr>
          <a:xfrm>
            <a:off x="59690" y="21590"/>
            <a:ext cx="6542405" cy="2799715"/>
          </a:xfrm>
          <a:prstGeom prst="rect">
            <a:avLst/>
          </a:prstGeom>
          <a:noFill/>
        </p:spPr>
        <p:txBody>
          <a:bodyPr wrap="square" rtlCol="0" anchor="t">
            <a:spAutoFit/>
          </a:bodyPr>
          <a:lstStyle/>
          <a:p>
            <a:r>
              <a:rPr lang="zh-CN" altLang="en-US" sz="1600"/>
              <a:t>import pandas as pd</a:t>
            </a:r>
          </a:p>
          <a:p>
            <a:endParaRPr lang="zh-CN" altLang="en-US" sz="1600"/>
          </a:p>
          <a:p>
            <a:r>
              <a:rPr lang="zh-CN" altLang="en-US" sz="1600"/>
              <a:t>df = pd.read_csv('housing.data.txt',</a:t>
            </a:r>
          </a:p>
          <a:p>
            <a:r>
              <a:rPr lang="zh-CN" altLang="en-US" sz="1600"/>
              <a:t>                 header=None,</a:t>
            </a:r>
          </a:p>
          <a:p>
            <a:r>
              <a:rPr lang="zh-CN" altLang="en-US" sz="1600"/>
              <a:t>                 sep='\s+')   </a:t>
            </a:r>
            <a:r>
              <a:rPr lang="en-US" altLang="zh-CN" sz="1600"/>
              <a:t># </a:t>
            </a:r>
            <a:r>
              <a:rPr lang="zh-CN" altLang="en-US" sz="1600">
                <a:sym typeface="+mn-ea"/>
              </a:rPr>
              <a:t>'\s+'表示匹配任意多个空白字符</a:t>
            </a:r>
            <a:r>
              <a:rPr lang="en-US" altLang="zh-CN" sz="1600">
                <a:sym typeface="+mn-ea"/>
              </a:rPr>
              <a:t>/</a:t>
            </a:r>
            <a:r>
              <a:rPr lang="zh-CN" altLang="en-US" sz="1600">
                <a:sym typeface="+mn-ea"/>
              </a:rPr>
              <a:t>空格</a:t>
            </a:r>
            <a:endParaRPr lang="zh-CN" altLang="en-US" sz="1600"/>
          </a:p>
          <a:p>
            <a:endParaRPr lang="zh-CN" altLang="en-US" sz="1600"/>
          </a:p>
          <a:p>
            <a:r>
              <a:rPr lang="zh-CN" altLang="en-US" sz="1600"/>
              <a:t>df.columns = ['CRIM', 'ZN', 'INDUS', 'CHAS', </a:t>
            </a:r>
          </a:p>
          <a:p>
            <a:r>
              <a:rPr lang="zh-CN" altLang="en-US" sz="1600"/>
              <a:t>              'NOX', 'RM', 'AGE', 'DIS', 'RAD', </a:t>
            </a:r>
          </a:p>
          <a:p>
            <a:r>
              <a:rPr lang="zh-CN" altLang="en-US" sz="1600"/>
              <a:t>              'TAX', 'PTRATIO', 'B', 'LSTAT', 'MEDV']</a:t>
            </a:r>
          </a:p>
          <a:p>
            <a:endParaRPr lang="zh-CN" altLang="en-US" sz="1600"/>
          </a:p>
          <a:p>
            <a:r>
              <a:rPr lang="zh-CN" altLang="en-US" sz="1600"/>
              <a:t>df.head()</a:t>
            </a:r>
          </a:p>
        </p:txBody>
      </p:sp>
      <p:graphicFrame>
        <p:nvGraphicFramePr>
          <p:cNvPr id="3" name="对象 2"/>
          <p:cNvGraphicFramePr/>
          <p:nvPr/>
        </p:nvGraphicFramePr>
        <p:xfrm>
          <a:off x="1375410" y="2529205"/>
          <a:ext cx="7557135" cy="2440305"/>
        </p:xfrm>
        <a:graphic>
          <a:graphicData uri="http://schemas.openxmlformats.org/presentationml/2006/ole">
            <mc:AlternateContent xmlns:mc="http://schemas.openxmlformats.org/markup-compatibility/2006">
              <mc:Choice xmlns:v="urn:schemas-microsoft-com:vml" Requires="v">
                <p:oleObj spid="_x0000_s4101" r:id="rId3" imgW="8715375" imgH="3171825" progId="Paint.Picture">
                  <p:embed/>
                </p:oleObj>
              </mc:Choice>
              <mc:Fallback>
                <p:oleObj r:id="rId3" imgW="8715375" imgH="3171825" progId="Paint.Picture">
                  <p:embed/>
                  <p:pic>
                    <p:nvPicPr>
                      <p:cNvPr id="0" name="图片 4"/>
                      <p:cNvPicPr/>
                      <p:nvPr/>
                    </p:nvPicPr>
                    <p:blipFill>
                      <a:blip r:embed="rId4"/>
                      <a:stretch>
                        <a:fillRect/>
                      </a:stretch>
                    </p:blipFill>
                    <p:spPr>
                      <a:xfrm>
                        <a:off x="1375410" y="2529205"/>
                        <a:ext cx="7557135" cy="244030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1448</Words>
  <Application>Microsoft Office PowerPoint</Application>
  <PresentationFormat>全屏显示(16:9)</PresentationFormat>
  <Paragraphs>118</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1" baseType="lpstr">
      <vt:lpstr>Adobe 仿宋 Std R</vt:lpstr>
      <vt:lpstr>等线</vt:lpstr>
      <vt:lpstr>Arial</vt:lpstr>
      <vt:lpstr>Calibri</vt:lpstr>
      <vt:lpstr>Times New Roman</vt:lpstr>
      <vt:lpstr>Office 主题​​</vt:lpstr>
      <vt:lpstr>画笔图片</vt:lpstr>
      <vt:lpstr>BMP 图像</vt:lpstr>
      <vt:lpstr>Bitmap Image</vt:lpstr>
      <vt:lpstr>机器学习</vt:lpstr>
      <vt:lpstr>名言欣赏</vt:lpstr>
      <vt:lpstr> 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Think</cp:lastModifiedBy>
  <cp:revision>401</cp:revision>
  <dcterms:created xsi:type="dcterms:W3CDTF">2018-04-19T15:31:00Z</dcterms:created>
  <dcterms:modified xsi:type="dcterms:W3CDTF">2019-07-11T06:37:03Z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