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86" r:id="rId2"/>
    <p:sldId id="350" r:id="rId3"/>
    <p:sldId id="257" r:id="rId4"/>
    <p:sldId id="467" r:id="rId5"/>
    <p:sldId id="470" r:id="rId6"/>
    <p:sldId id="471" r:id="rId7"/>
    <p:sldId id="473" r:id="rId8"/>
    <p:sldId id="474" r:id="rId9"/>
    <p:sldId id="475" r:id="rId10"/>
    <p:sldId id="476" r:id="rId11"/>
    <p:sldId id="477" r:id="rId12"/>
    <p:sldId id="478" r:id="rId13"/>
    <p:sldId id="479" r:id="rId14"/>
    <p:sldId id="486" r:id="rId15"/>
    <p:sldId id="472"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FF1"/>
    <a:srgbClr val="E3EDED"/>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94660"/>
  </p:normalViewPr>
  <p:slideViewPr>
    <p:cSldViewPr>
      <p:cViewPr varScale="1">
        <p:scale>
          <a:sx n="84" d="100"/>
          <a:sy n="84" d="100"/>
        </p:scale>
        <p:origin x="804" y="56"/>
      </p:cViewPr>
      <p:guideLst>
        <p:guide orient="horz" pos="1585"/>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FD0D3-16A4-4D3F-B07D-2EF6AE92F7B4}" type="datetimeFigureOut">
              <a:rPr lang="zh-CN" altLang="en-US" smtClean="0"/>
              <a:t>2019/7/22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CCA9B-DFD8-4B08-AB41-A02133EF455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132062" y="3560401"/>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2019/7/22</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1901" y="4820797"/>
            <a:ext cx="634018" cy="312056"/>
          </a:xfrm>
          <a:prstGeom prst="rect">
            <a:avLst/>
          </a:prstGeom>
        </p:spPr>
      </p:pic>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0F827E3-A7D7-4DEF-BDBE-55072F0EF5BD}" type="datetimeFigureOut">
              <a:rPr lang="zh-CN" altLang="en-US" smtClean="0"/>
              <a:t>2019/7/22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9582"/>
            <a:ext cx="8229600" cy="33944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457200" y="357504"/>
            <a:ext cx="8229600" cy="702078"/>
          </a:xfr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0F827E3-A7D7-4DEF-BDBE-55072F0EF5BD}" type="datetimeFigureOut">
              <a:rPr lang="zh-CN" altLang="en-US" smtClean="0"/>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0F827E3-A7D7-4DEF-BDBE-55072F0EF5BD}" type="datetimeFigureOut">
              <a:rPr lang="zh-CN" altLang="en-US" smtClean="0"/>
              <a:t>2019/7/22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0F827E3-A7D7-4DEF-BDBE-55072F0EF5BD}" type="datetimeFigureOut">
              <a:rPr lang="zh-CN" altLang="en-US" smtClean="0"/>
              <a:t>2019/7/22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0F827E3-A7D7-4DEF-BDBE-55072F0EF5BD}" type="datetimeFigureOut">
              <a:rPr lang="zh-CN" altLang="en-US" smtClean="0"/>
              <a:t>2019/7/22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F827E3-A7D7-4DEF-BDBE-55072F0EF5BD}" type="datetimeFigureOut">
              <a:rPr lang="zh-CN" altLang="en-US" smtClean="0"/>
              <a:t>2019/7/22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F827E3-A7D7-4DEF-BDBE-55072F0EF5BD}" type="datetimeFigureOut">
              <a:rPr lang="zh-CN" altLang="en-US" smtClean="0"/>
              <a:t>2019/7/22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F827E3-A7D7-4DEF-BDBE-55072F0EF5BD}" type="datetimeFigureOut">
              <a:rPr lang="zh-CN" altLang="en-US" smtClean="0"/>
              <a:t>2019/7/22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theme" Target="../theme/theme1.xml"/><Relationship Id="rId18" Type="http://schemas.openxmlformats.org/officeDocument/2006/relationships/image" Target="../media/image5.jpeg"/><Relationship Id="rId26" Type="http://schemas.openxmlformats.org/officeDocument/2006/relationships/image" Target="../media/image13.jpeg"/><Relationship Id="rId3" Type="http://schemas.openxmlformats.org/officeDocument/2006/relationships/slideLayout" Target="../slideLayouts/slideLayout3.xml"/><Relationship Id="rId21" Type="http://schemas.openxmlformats.org/officeDocument/2006/relationships/image" Target="../media/image8.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5" Type="http://schemas.openxmlformats.org/officeDocument/2006/relationships/image" Target="../media/image12.jpeg"/><Relationship Id="rId33" Type="http://schemas.openxmlformats.org/officeDocument/2006/relationships/image" Target="../media/image20.png"/><Relationship Id="rId2" Type="http://schemas.openxmlformats.org/officeDocument/2006/relationships/slideLayout" Target="../slideLayouts/slideLayout2.xml"/><Relationship Id="rId16" Type="http://schemas.openxmlformats.org/officeDocument/2006/relationships/image" Target="../media/image3.jpeg"/><Relationship Id="rId20" Type="http://schemas.openxmlformats.org/officeDocument/2006/relationships/image" Target="../media/image7.jpeg"/><Relationship Id="rId29"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1.jpeg"/><Relationship Id="rId32" Type="http://schemas.openxmlformats.org/officeDocument/2006/relationships/image" Target="../media/image19.png"/><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jpeg"/><Relationship Id="rId28" Type="http://schemas.openxmlformats.org/officeDocument/2006/relationships/image" Target="../media/image15.jpeg"/><Relationship Id="rId10" Type="http://schemas.openxmlformats.org/officeDocument/2006/relationships/slideLayout" Target="../slideLayouts/slideLayout10.xml"/><Relationship Id="rId19" Type="http://schemas.openxmlformats.org/officeDocument/2006/relationships/image" Target="../media/image6.jpeg"/><Relationship Id="rId31" Type="http://schemas.openxmlformats.org/officeDocument/2006/relationships/image" Target="../media/image18.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jpeg"/><Relationship Id="rId27" Type="http://schemas.openxmlformats.org/officeDocument/2006/relationships/image" Target="../media/image14.jpeg"/><Relationship Id="rId30" Type="http://schemas.openxmlformats.org/officeDocument/2006/relationships/image" Target="../media/image17.jpe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0F827E3-A7D7-4DEF-BDBE-55072F0EF5BD}" type="datetimeFigureOut">
              <a:rPr lang="zh-CN" altLang="en-US" smtClean="0"/>
              <a:t>2019/7/22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2E678EF-D8EB-4C4D-85EB-EF017F1780F4}" type="slidenum">
              <a:rPr lang="zh-CN" altLang="en-US" smtClean="0"/>
              <a:t>‹#›</a:t>
            </a:fld>
            <a:endParaRPr lang="zh-CN" altLang="en-US"/>
          </a:p>
        </p:txBody>
      </p:sp>
      <p:pic>
        <p:nvPicPr>
          <p:cNvPr id="35" name="图片 3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61369" y="4802665"/>
            <a:ext cx="544272" cy="319724"/>
          </a:xfrm>
          <a:prstGeom prst="rect">
            <a:avLst/>
          </a:prstGeom>
        </p:spPr>
      </p:pic>
      <p:pic>
        <p:nvPicPr>
          <p:cNvPr id="36" name="图片 35"/>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470651" y="4806724"/>
            <a:ext cx="590718" cy="315665"/>
          </a:xfrm>
          <a:prstGeom prst="rect">
            <a:avLst/>
          </a:prstGeom>
        </p:spPr>
      </p:pic>
      <p:pic>
        <p:nvPicPr>
          <p:cNvPr id="37" name="图片 3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771799" y="4811846"/>
            <a:ext cx="734142" cy="310542"/>
          </a:xfrm>
          <a:prstGeom prst="rect">
            <a:avLst/>
          </a:prstGeom>
        </p:spPr>
      </p:pic>
      <p:pic>
        <p:nvPicPr>
          <p:cNvPr id="38" name="图片 3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280413" y="4800690"/>
            <a:ext cx="491386" cy="317162"/>
          </a:xfrm>
          <a:prstGeom prst="rect">
            <a:avLst/>
          </a:prstGeom>
        </p:spPr>
      </p:pic>
      <p:pic>
        <p:nvPicPr>
          <p:cNvPr id="39" name="图片 38"/>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638457" y="4796127"/>
            <a:ext cx="641957" cy="326262"/>
          </a:xfrm>
          <a:prstGeom prst="rect">
            <a:avLst/>
          </a:prstGeom>
        </p:spPr>
      </p:pic>
      <p:pic>
        <p:nvPicPr>
          <p:cNvPr id="40" name="图片 39"/>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26896" y="4799498"/>
            <a:ext cx="611560" cy="322891"/>
          </a:xfrm>
          <a:prstGeom prst="rect">
            <a:avLst/>
          </a:prstGeom>
        </p:spPr>
      </p:pic>
      <p:pic>
        <p:nvPicPr>
          <p:cNvPr id="41" name="图片 40"/>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48476" y="4779840"/>
            <a:ext cx="726224" cy="331784"/>
          </a:xfrm>
          <a:prstGeom prst="rect">
            <a:avLst/>
          </a:prstGeom>
        </p:spPr>
      </p:pic>
      <p:pic>
        <p:nvPicPr>
          <p:cNvPr id="42" name="图片 41"/>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16" y="4786539"/>
            <a:ext cx="459656" cy="328121"/>
          </a:xfrm>
          <a:prstGeom prst="rect">
            <a:avLst/>
          </a:prstGeom>
        </p:spPr>
      </p:pic>
      <p:cxnSp>
        <p:nvCxnSpPr>
          <p:cNvPr id="9" name="直接连接符 8"/>
          <p:cNvCxnSpPr/>
          <p:nvPr userDrawn="1"/>
        </p:nvCxnSpPr>
        <p:spPr>
          <a:xfrm>
            <a:off x="682228" y="255836"/>
            <a:ext cx="846528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p:cNvGrpSpPr/>
          <p:nvPr userDrawn="1"/>
        </p:nvGrpSpPr>
        <p:grpSpPr>
          <a:xfrm>
            <a:off x="-6759" y="-20103"/>
            <a:ext cx="9187545" cy="5200853"/>
            <a:chOff x="-6759" y="-26804"/>
            <a:chExt cx="9187545" cy="6934470"/>
          </a:xfrm>
        </p:grpSpPr>
        <p:sp>
          <p:nvSpPr>
            <p:cNvPr id="7" name="矩形 6"/>
            <p:cNvSpPr/>
            <p:nvPr userDrawn="1"/>
          </p:nvSpPr>
          <p:spPr>
            <a:xfrm>
              <a:off x="890827" y="-26804"/>
              <a:ext cx="4213386" cy="49244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1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做口碑最好的人工智能在线教育品牌！</a:t>
              </a:r>
            </a:p>
          </p:txBody>
        </p:sp>
        <p:grpSp>
          <p:nvGrpSpPr>
            <p:cNvPr id="10" name="组合 9"/>
            <p:cNvGrpSpPr/>
            <p:nvPr userDrawn="1"/>
          </p:nvGrpSpPr>
          <p:grpSpPr>
            <a:xfrm>
              <a:off x="-6759" y="6293932"/>
              <a:ext cx="9144000" cy="613734"/>
              <a:chOff x="3516" y="6274325"/>
              <a:chExt cx="9144000" cy="613734"/>
            </a:xfrm>
            <a:effectLst>
              <a:glow rad="228600">
                <a:schemeClr val="accent6">
                  <a:satMod val="175000"/>
                  <a:alpha val="40000"/>
                </a:schemeClr>
              </a:glow>
            </a:effectLst>
          </p:grpSpPr>
          <p:pic>
            <p:nvPicPr>
              <p:cNvPr id="26" name="图片 25"/>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516" y="6274325"/>
                <a:ext cx="9144000" cy="613734"/>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27" name="图片 26"/>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5419435" y="6398850"/>
                <a:ext cx="576064" cy="411474"/>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28" name="图片 27"/>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5995498" y="6382052"/>
                <a:ext cx="672731" cy="441750"/>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29" name="图片 28"/>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6622123" y="6394589"/>
                <a:ext cx="494617" cy="435262"/>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0" name="图片 29"/>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805368" y="6387295"/>
                <a:ext cx="644839" cy="436507"/>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1" name="图片 30"/>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118946" y="6390775"/>
                <a:ext cx="686422" cy="424724"/>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2" name="图片 31"/>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8436966" y="6387295"/>
                <a:ext cx="682228" cy="435262"/>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3" name="图片 32"/>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4809542" y="6403552"/>
                <a:ext cx="609893" cy="399480"/>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34" name="图片 33"/>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4605641" y="6398850"/>
                <a:ext cx="323671" cy="404589"/>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3" name="图片 4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61369" y="6415795"/>
                <a:ext cx="544272" cy="426299"/>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5" name="图片 4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470651" y="6421207"/>
                <a:ext cx="590718" cy="420887"/>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6" name="图片 4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771799" y="6428038"/>
                <a:ext cx="734142" cy="414056"/>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7" name="图片 4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280413" y="6413163"/>
                <a:ext cx="491386" cy="422882"/>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8" name="图片 4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638456" y="6407079"/>
                <a:ext cx="641957" cy="435016"/>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49" name="图片 4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26896" y="6411573"/>
                <a:ext cx="611560" cy="430521"/>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50" name="图片 49"/>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48476" y="6385362"/>
                <a:ext cx="726224" cy="442379"/>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pic>
            <p:nvPicPr>
              <p:cNvPr id="51" name="图片 5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16" y="6394295"/>
                <a:ext cx="459656" cy="437494"/>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p:spPr>
          </p:pic>
        </p:grpSp>
        <p:pic>
          <p:nvPicPr>
            <p:cNvPr id="12" name="图片 11"/>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8165255" y="-26804"/>
              <a:ext cx="1015531" cy="1030248"/>
            </a:xfrm>
            <a:prstGeom prst="rect">
              <a:avLst/>
            </a:prstGeom>
          </p:spPr>
        </p:pic>
        <p:sp>
          <p:nvSpPr>
            <p:cNvPr id="11" name="TextBox 10"/>
            <p:cNvSpPr txBox="1"/>
            <p:nvPr userDrawn="1"/>
          </p:nvSpPr>
          <p:spPr>
            <a:xfrm>
              <a:off x="5199728" y="6723"/>
              <a:ext cx="2817518" cy="779700"/>
            </a:xfrm>
            <a:prstGeom prst="rect">
              <a:avLst/>
            </a:prstGeom>
            <a:noFill/>
          </p:spPr>
          <p:txBody>
            <a:bodyPr wrap="square" rtlCol="0">
              <a:spAutoFit/>
            </a:bodyPr>
            <a:lstStyle/>
            <a:p>
              <a:r>
                <a:rPr lang="zh-CN" altLang="en-US" sz="1600" b="1" cap="none" spc="0" baseline="0" dirty="0">
                  <a:ln w="1905"/>
                  <a:solidFill>
                    <a:schemeClr val="bg1"/>
                  </a:solidFill>
                  <a:effectLst>
                    <a:innerShdw blurRad="69850" dist="43180" dir="5400000">
                      <a:srgbClr val="000000">
                        <a:alpha val="65000"/>
                      </a:srgbClr>
                    </a:innerShdw>
                  </a:effectLst>
                  <a:latin typeface="Adobe 仿宋 Std R" pitchFamily="18" charset="-122"/>
                  <a:ea typeface="Adobe 仿宋 Std R" pitchFamily="18" charset="-122"/>
                  <a:cs typeface="Aharoni" panose="02010803020104030203" pitchFamily="2" charset="-79"/>
                </a:rPr>
                <a:t>  网站</a:t>
              </a:r>
              <a:r>
                <a:rPr lang="en-US" altLang="zh-CN" sz="1600" b="1" cap="none" spc="0" baseline="0" dirty="0">
                  <a:ln w="1905"/>
                  <a:solidFill>
                    <a:schemeClr val="bg1"/>
                  </a:solidFill>
                  <a:effectLst>
                    <a:innerShdw blurRad="69850" dist="43180" dir="5400000">
                      <a:srgbClr val="000000">
                        <a:alpha val="65000"/>
                      </a:srgbClr>
                    </a:innerShdw>
                  </a:effectLst>
                  <a:latin typeface="Adobe 仿宋 Std R" pitchFamily="18" charset="-122"/>
                  <a:ea typeface="Adobe 仿宋 Std R" pitchFamily="18" charset="-122"/>
                  <a:cs typeface="Aharoni" panose="02010803020104030203" pitchFamily="2" charset="-79"/>
                </a:rPr>
                <a:t>:mici.jiqishidai.com</a:t>
              </a:r>
              <a:endParaRPr lang="zh-CN" altLang="en-US" sz="1600" b="1" cap="none" spc="0" baseline="0" dirty="0">
                <a:ln w="1905"/>
                <a:solidFill>
                  <a:schemeClr val="bg1"/>
                </a:solidFill>
                <a:effectLst>
                  <a:innerShdw blurRad="69850" dist="43180" dir="5400000">
                    <a:srgbClr val="000000">
                      <a:alpha val="65000"/>
                    </a:srgbClr>
                  </a:innerShdw>
                </a:effectLst>
                <a:latin typeface="Adobe 仿宋 Std R" pitchFamily="18" charset="-122"/>
                <a:ea typeface="Adobe 仿宋 Std R" pitchFamily="18" charset="-122"/>
                <a:cs typeface="Aharoni" panose="02010803020104030203" pitchFamily="2" charset="-79"/>
              </a:endParaRPr>
            </a:p>
          </p:txBody>
        </p:sp>
        <p:pic>
          <p:nvPicPr>
            <p:cNvPr id="44" name="图片 43"/>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3516" y="0"/>
              <a:ext cx="832738" cy="832738"/>
            </a:xfrm>
            <a:prstGeom prst="rect">
              <a:avLst/>
            </a:prstGeom>
          </p:spPr>
        </p:pic>
        <p:pic>
          <p:nvPicPr>
            <p:cNvPr id="8" name="图片 7"/>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8017245" y="5202258"/>
              <a:ext cx="1091673" cy="1091673"/>
            </a:xfrm>
            <a:prstGeom prst="rect">
              <a:avLst/>
            </a:prstGeom>
          </p:spPr>
        </p:pic>
      </p:gr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5.bin"/><Relationship Id="rId4" Type="http://schemas.openxmlformats.org/officeDocument/2006/relationships/image" Target="../media/image2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normAutofit/>
          </a:bodyPr>
          <a:lstStyle/>
          <a:p>
            <a:r>
              <a:rPr lang="zh-CN" altLang="en-US" sz="6000" dirty="0">
                <a:solidFill>
                  <a:schemeClr val="bg1"/>
                </a:solidFill>
              </a:rPr>
              <a:t>机器学习</a:t>
            </a:r>
          </a:p>
        </p:txBody>
      </p:sp>
      <p:sp>
        <p:nvSpPr>
          <p:cNvPr id="3" name="灯片编号占位符 2"/>
          <p:cNvSpPr>
            <a:spLocks noGrp="1"/>
          </p:cNvSpPr>
          <p:nvPr>
            <p:ph type="sldNum" sz="quarter" idx="12"/>
          </p:nvPr>
        </p:nvSpPr>
        <p:spPr/>
        <p:txBody>
          <a:bodyPr/>
          <a:lstStyle/>
          <a:p>
            <a:fld id="{C2E678EF-D8EB-4C4D-85EB-EF017F1780F4}"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258445" y="583565"/>
          <a:ext cx="8627110" cy="3498215"/>
        </p:xfrm>
        <a:graphic>
          <a:graphicData uri="http://schemas.openxmlformats.org/presentationml/2006/ole">
            <mc:AlternateContent xmlns:mc="http://schemas.openxmlformats.org/markup-compatibility/2006">
              <mc:Choice xmlns:v="urn:schemas-microsoft-com:vml" Requires="v">
                <p:oleObj spid="_x0000_s6148" r:id="rId3" imgW="8620125" imgH="3495675" progId="Paint.Picture">
                  <p:embed/>
                </p:oleObj>
              </mc:Choice>
              <mc:Fallback>
                <p:oleObj r:id="rId3" imgW="8620125" imgH="3495675" progId="Paint.Picture">
                  <p:embed/>
                  <p:pic>
                    <p:nvPicPr>
                      <p:cNvPr id="0" name="图片 2"/>
                      <p:cNvPicPr/>
                      <p:nvPr/>
                    </p:nvPicPr>
                    <p:blipFill>
                      <a:blip r:embed="rId4"/>
                      <a:stretch>
                        <a:fillRect/>
                      </a:stretch>
                    </p:blipFill>
                    <p:spPr>
                      <a:xfrm>
                        <a:off x="258445" y="583565"/>
                        <a:ext cx="8627110" cy="349821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201295" y="631190"/>
          <a:ext cx="8741410" cy="3594100"/>
        </p:xfrm>
        <a:graphic>
          <a:graphicData uri="http://schemas.openxmlformats.org/presentationml/2006/ole">
            <mc:AlternateContent xmlns:mc="http://schemas.openxmlformats.org/markup-compatibility/2006">
              <mc:Choice xmlns:v="urn:schemas-microsoft-com:vml" Requires="v">
                <p:oleObj spid="_x0000_s7172" r:id="rId3" imgW="8734425" imgH="3590925" progId="Paint.Picture">
                  <p:embed/>
                </p:oleObj>
              </mc:Choice>
              <mc:Fallback>
                <p:oleObj r:id="rId3" imgW="8734425" imgH="3590925" progId="Paint.Picture">
                  <p:embed/>
                  <p:pic>
                    <p:nvPicPr>
                      <p:cNvPr id="0" name="图片 2"/>
                      <p:cNvPicPr/>
                      <p:nvPr/>
                    </p:nvPicPr>
                    <p:blipFill>
                      <a:blip r:embed="rId4"/>
                      <a:stretch>
                        <a:fillRect/>
                      </a:stretch>
                    </p:blipFill>
                    <p:spPr>
                      <a:xfrm>
                        <a:off x="201295" y="631190"/>
                        <a:ext cx="8741410" cy="35941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255270" y="201930"/>
          <a:ext cx="8202930" cy="4754880"/>
        </p:xfrm>
        <a:graphic>
          <a:graphicData uri="http://schemas.openxmlformats.org/presentationml/2006/ole">
            <mc:AlternateContent xmlns:mc="http://schemas.openxmlformats.org/markup-compatibility/2006">
              <mc:Choice xmlns:v="urn:schemas-microsoft-com:vml" Requires="v">
                <p:oleObj spid="_x0000_s8196" r:id="rId3" imgW="8810625" imgH="5419725" progId="Paint.Picture">
                  <p:embed/>
                </p:oleObj>
              </mc:Choice>
              <mc:Fallback>
                <p:oleObj r:id="rId3" imgW="8810625" imgH="5419725" progId="Paint.Picture">
                  <p:embed/>
                  <p:pic>
                    <p:nvPicPr>
                      <p:cNvPr id="0" name="图片 2"/>
                      <p:cNvPicPr/>
                      <p:nvPr/>
                    </p:nvPicPr>
                    <p:blipFill>
                      <a:blip r:embed="rId4"/>
                      <a:stretch>
                        <a:fillRect/>
                      </a:stretch>
                    </p:blipFill>
                    <p:spPr>
                      <a:xfrm>
                        <a:off x="255270" y="201930"/>
                        <a:ext cx="8202930" cy="475488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546735" y="339725"/>
          <a:ext cx="3230245" cy="2416810"/>
        </p:xfrm>
        <a:graphic>
          <a:graphicData uri="http://schemas.openxmlformats.org/presentationml/2006/ole">
            <mc:AlternateContent xmlns:mc="http://schemas.openxmlformats.org/markup-compatibility/2006">
              <mc:Choice xmlns:v="urn:schemas-microsoft-com:vml" Requires="v">
                <p:oleObj spid="_x0000_s9220" r:id="rId3" imgW="3933825" imgH="2809875" progId="Paint.Picture">
                  <p:embed/>
                </p:oleObj>
              </mc:Choice>
              <mc:Fallback>
                <p:oleObj r:id="rId3" imgW="3933825" imgH="2809875" progId="Paint.Picture">
                  <p:embed/>
                  <p:pic>
                    <p:nvPicPr>
                      <p:cNvPr id="0" name="图片 2"/>
                      <p:cNvPicPr/>
                      <p:nvPr/>
                    </p:nvPicPr>
                    <p:blipFill>
                      <a:blip r:embed="rId4"/>
                      <a:stretch>
                        <a:fillRect/>
                      </a:stretch>
                    </p:blipFill>
                    <p:spPr>
                      <a:xfrm>
                        <a:off x="546735" y="339725"/>
                        <a:ext cx="3230245" cy="2416810"/>
                      </a:xfrm>
                      <a:prstGeom prst="rect">
                        <a:avLst/>
                      </a:prstGeom>
                    </p:spPr>
                  </p:pic>
                </p:oleObj>
              </mc:Fallback>
            </mc:AlternateContent>
          </a:graphicData>
        </a:graphic>
      </p:graphicFrame>
      <p:sp>
        <p:nvSpPr>
          <p:cNvPr id="4" name="文本框 3"/>
          <p:cNvSpPr txBox="1"/>
          <p:nvPr/>
        </p:nvSpPr>
        <p:spPr>
          <a:xfrm>
            <a:off x="3935730" y="786130"/>
            <a:ext cx="4518660" cy="3692525"/>
          </a:xfrm>
          <a:prstGeom prst="rect">
            <a:avLst/>
          </a:prstGeom>
          <a:noFill/>
        </p:spPr>
        <p:txBody>
          <a:bodyPr wrap="square" rtlCol="0">
            <a:spAutoFit/>
          </a:bodyPr>
          <a:lstStyle/>
          <a:p>
            <a:r>
              <a:rPr lang="zh-CN" altLang="en-US"/>
              <a:t>以两个权重为例，为何</a:t>
            </a:r>
            <a:r>
              <a:rPr lang="en-US" altLang="zh-CN"/>
              <a:t>L1</a:t>
            </a:r>
            <a:r>
              <a:rPr lang="zh-CN" altLang="en-US"/>
              <a:t>正则化更容易将特征稀疏化，即有特征选择的功能，可以使得一部分特征</a:t>
            </a:r>
            <a:r>
              <a:rPr lang="en-US" altLang="zh-CN"/>
              <a:t>x</a:t>
            </a:r>
            <a:r>
              <a:rPr lang="zh-CN" altLang="en-US"/>
              <a:t>的权重</a:t>
            </a:r>
            <a:r>
              <a:rPr lang="en-US" altLang="zh-CN"/>
              <a:t>w</a:t>
            </a:r>
            <a:r>
              <a:rPr lang="zh-CN" altLang="en-US"/>
              <a:t>为</a:t>
            </a:r>
            <a:r>
              <a:rPr lang="en-US" altLang="zh-CN"/>
              <a:t>0</a:t>
            </a:r>
            <a:r>
              <a:rPr lang="zh-CN" altLang="en-US"/>
              <a:t>。</a:t>
            </a:r>
          </a:p>
          <a:p>
            <a:endParaRPr lang="zh-CN" altLang="en-US"/>
          </a:p>
          <a:p>
            <a:r>
              <a:rPr lang="zh-CN" altLang="en-US"/>
              <a:t>不同颜色曲线为等高图，颜色越冷表示代价函数</a:t>
            </a:r>
            <a:r>
              <a:rPr lang="en-US" altLang="zh-CN"/>
              <a:t>J(w1,w2)</a:t>
            </a:r>
            <a:r>
              <a:rPr lang="zh-CN" altLang="en-US"/>
              <a:t>的值越小，由于被限制在</a:t>
            </a:r>
            <a:r>
              <a:rPr lang="en-US" altLang="zh-CN"/>
              <a:t>L1</a:t>
            </a:r>
            <a:r>
              <a:rPr lang="zh-CN" altLang="en-US"/>
              <a:t>的菱形范围内，所以等高线一旦接触到顶点，就满足了限制范围内的最小值，因为圈越往外，</a:t>
            </a:r>
            <a:r>
              <a:rPr lang="en-US" altLang="zh-CN"/>
              <a:t>J</a:t>
            </a:r>
            <a:r>
              <a:rPr lang="zh-CN" altLang="en-US"/>
              <a:t>值越大。</a:t>
            </a:r>
          </a:p>
          <a:p>
            <a:endParaRPr lang="zh-CN" altLang="en-US"/>
          </a:p>
          <a:p>
            <a:r>
              <a:rPr lang="zh-CN" altLang="en-US"/>
              <a:t>因为四个顶点上更容易在极值点上被接触，而四个顶点上，会使得部分</a:t>
            </a:r>
            <a:r>
              <a:rPr lang="en-US" altLang="zh-CN"/>
              <a:t>w</a:t>
            </a:r>
            <a:r>
              <a:rPr lang="zh-CN" altLang="en-US"/>
              <a:t>为</a:t>
            </a:r>
            <a:r>
              <a:rPr lang="en-US" altLang="zh-CN"/>
              <a:t>0</a:t>
            </a:r>
            <a:r>
              <a:rPr lang="zh-CN" altLang="en-US"/>
              <a:t>。</a:t>
            </a:r>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172720" y="934720"/>
          <a:ext cx="8798560" cy="2125980"/>
        </p:xfrm>
        <a:graphic>
          <a:graphicData uri="http://schemas.openxmlformats.org/presentationml/2006/ole">
            <mc:AlternateContent xmlns:mc="http://schemas.openxmlformats.org/markup-compatibility/2006">
              <mc:Choice xmlns:v="urn:schemas-microsoft-com:vml" Requires="v">
                <p:oleObj spid="_x0000_s10244" r:id="rId3" imgW="8791575" imgH="2124075" progId="Paint.Picture">
                  <p:embed/>
                </p:oleObj>
              </mc:Choice>
              <mc:Fallback>
                <p:oleObj r:id="rId3" imgW="8791575" imgH="2124075" progId="Paint.Picture">
                  <p:embed/>
                  <p:pic>
                    <p:nvPicPr>
                      <p:cNvPr id="0" name="图片 2"/>
                      <p:cNvPicPr/>
                      <p:nvPr/>
                    </p:nvPicPr>
                    <p:blipFill>
                      <a:blip r:embed="rId4"/>
                      <a:stretch>
                        <a:fillRect/>
                      </a:stretch>
                    </p:blipFill>
                    <p:spPr>
                      <a:xfrm>
                        <a:off x="172720" y="934720"/>
                        <a:ext cx="8798560" cy="212598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16965" y="1018540"/>
            <a:ext cx="5688965" cy="368300"/>
          </a:xfrm>
          <a:prstGeom prst="rect">
            <a:avLst/>
          </a:prstGeom>
          <a:noFill/>
        </p:spPr>
        <p:txBody>
          <a:bodyPr wrap="square" rtlCol="0" anchor="t">
            <a:spAutoFit/>
          </a:bodyPr>
          <a:lstStyle/>
          <a:p>
            <a:r>
              <a:rPr lang="zh-CN" altLang="en-US"/>
              <a:t>完整代码分析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360" y="1059815"/>
            <a:ext cx="8229600" cy="3771900"/>
          </a:xfrm>
        </p:spPr>
        <p:txBody>
          <a:bodyPr>
            <a:normAutofit/>
          </a:bodyPr>
          <a:lstStyle/>
          <a:p>
            <a:r>
              <a:rPr lang="zh-CN" altLang="en-US" sz="2000"/>
              <a:t>当你为错过太阳而哭泣的时候，你也要再错过群星了。</a:t>
            </a:r>
          </a:p>
          <a:p>
            <a:r>
              <a:rPr lang="zh-CN" altLang="en-US" sz="2000"/>
              <a:t>我们把世界看错，反说它欺骗了我们。</a:t>
            </a:r>
          </a:p>
          <a:p>
            <a:r>
              <a:rPr lang="zh-CN" altLang="en-US" sz="2000"/>
              <a:t>纵然伤心，也不要愁眉不展，因为你不知是谁会爱上你的笑容</a:t>
            </a:r>
          </a:p>
          <a:p>
            <a:r>
              <a:rPr lang="zh-CN" altLang="en-US" sz="2000"/>
              <a:t>你的负担将变成礼物，你受的苦将照亮你的路。</a:t>
            </a:r>
          </a:p>
          <a:p>
            <a:r>
              <a:rPr lang="zh-CN" altLang="en-US" sz="2000"/>
              <a:t>你微微地笑着，不同我说什么话。而我觉得，为了这个，我已等待得很久了。</a:t>
            </a:r>
          </a:p>
          <a:p>
            <a:r>
              <a:rPr lang="zh-CN" altLang="en-US" sz="2000"/>
              <a:t>阳光肆意泼墨</a:t>
            </a:r>
          </a:p>
        </p:txBody>
      </p:sp>
      <p:sp>
        <p:nvSpPr>
          <p:cNvPr id="3" name="标题 2"/>
          <p:cNvSpPr>
            <a:spLocks noGrp="1"/>
          </p:cNvSpPr>
          <p:nvPr>
            <p:ph type="title"/>
          </p:nvPr>
        </p:nvSpPr>
        <p:spPr/>
        <p:txBody>
          <a:bodyPr>
            <a:normAutofit fontScale="90000"/>
          </a:bodyPr>
          <a:lstStyle/>
          <a:p>
            <a:r>
              <a:rPr lang="zh-CN" altLang="en-US"/>
              <a:t>名言欣赏</a:t>
            </a:r>
            <a:r>
              <a:rPr lang="en-US" altLang="zh-CN"/>
              <a:t>-</a:t>
            </a:r>
            <a:r>
              <a:rPr lang="zh-CN" altLang="en-US"/>
              <a:t>泰戈尔</a:t>
            </a:r>
          </a:p>
        </p:txBody>
      </p:sp>
      <p:sp>
        <p:nvSpPr>
          <p:cNvPr id="4" name="灯片编号占位符 3"/>
          <p:cNvSpPr>
            <a:spLocks noGrp="1"/>
          </p:cNvSpPr>
          <p:nvPr>
            <p:ph type="sldNum" sz="quarter" idx="12"/>
          </p:nvPr>
        </p:nvSpPr>
        <p:spPr/>
        <p:txBody>
          <a:bodyPr/>
          <a:lstStyle/>
          <a:p>
            <a:fld id="{C2E678EF-D8EB-4C4D-85EB-EF017F1780F4}" type="slidenum">
              <a:rPr lang="zh-CN" altLang="en-US" smtClean="0"/>
              <a:t>2</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8759"/>
            <a:ext cx="8229600" cy="702078"/>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目录</a:t>
            </a:r>
          </a:p>
        </p:txBody>
      </p:sp>
      <p:sp>
        <p:nvSpPr>
          <p:cNvPr id="4" name="Rectangle 3"/>
          <p:cNvSpPr>
            <a:spLocks noChangeArrowheads="1"/>
          </p:cNvSpPr>
          <p:nvPr/>
        </p:nvSpPr>
        <p:spPr bwMode="auto">
          <a:xfrm>
            <a:off x="683568" y="1024843"/>
            <a:ext cx="7696200" cy="171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65000"/>
              </a:lnSpc>
            </a:pPr>
            <a:r>
              <a:rPr lang="zh-CN" sz="3200" dirty="0">
                <a:ea typeface="黑体" panose="02010609060101010101" pitchFamily="49" charset="-122"/>
              </a:rPr>
              <a:t>正则化</a:t>
            </a:r>
          </a:p>
          <a:p>
            <a:pPr eaLnBrk="1" hangingPunct="1">
              <a:lnSpc>
                <a:spcPct val="165000"/>
              </a:lnSpc>
            </a:pPr>
            <a:r>
              <a:rPr lang="zh-CN" altLang="en-US" sz="3200" dirty="0">
                <a:ea typeface="黑体" panose="02010609060101010101" pitchFamily="49" charset="-122"/>
              </a:rPr>
              <a:t>线性回归中的正则化</a:t>
            </a:r>
          </a:p>
        </p:txBody>
      </p:sp>
      <p:sp>
        <p:nvSpPr>
          <p:cNvPr id="5" name="灯片编号占位符 4"/>
          <p:cNvSpPr>
            <a:spLocks noGrp="1"/>
          </p:cNvSpPr>
          <p:nvPr>
            <p:ph type="sldNum" sz="quarter" idx="12"/>
          </p:nvPr>
        </p:nvSpPr>
        <p:spPr/>
        <p:txBody>
          <a:bodyPr/>
          <a:lstStyle/>
          <a:p>
            <a:fld id="{C2E678EF-D8EB-4C4D-85EB-EF017F1780F4}" type="slidenum">
              <a:rPr lang="zh-CN" altLang="en-US" smtClean="0"/>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2780" y="822960"/>
            <a:ext cx="8061960" cy="3784600"/>
          </a:xfrm>
          <a:prstGeom prst="rect">
            <a:avLst/>
          </a:prstGeom>
          <a:noFill/>
        </p:spPr>
        <p:txBody>
          <a:bodyPr wrap="square" rtlCol="0" anchor="t">
            <a:spAutoFit/>
          </a:bodyPr>
          <a:lstStyle/>
          <a:p>
            <a:r>
              <a:rPr lang="zh-CN" altLang="en-US" sz="2000">
                <a:sym typeface="+mn-ea"/>
              </a:rPr>
              <a:t>引起过拟合的常见的点：训练数据过少，特征过多，模型过于复杂。</a:t>
            </a:r>
          </a:p>
          <a:p>
            <a:endParaRPr lang="zh-CN" altLang="en-US" sz="2000"/>
          </a:p>
          <a:p>
            <a:r>
              <a:rPr lang="zh-CN" altLang="en-US" sz="2000"/>
              <a:t>通过实验发现</a:t>
            </a:r>
            <a:r>
              <a:rPr lang="zh-CN" altLang="en-US" sz="2000" b="1"/>
              <a:t>正则化能帮助减少过拟合！！</a:t>
            </a:r>
            <a:r>
              <a:rPr lang="zh-CN" altLang="en-US" sz="2000"/>
              <a:t>是解决了</a:t>
            </a:r>
            <a:r>
              <a:rPr lang="zh-CN" altLang="en-US" sz="2000">
                <a:sym typeface="+mn-ea"/>
              </a:rPr>
              <a:t>特征过多，模型过于复杂问题。</a:t>
            </a:r>
            <a:endParaRPr lang="zh-CN" altLang="en-US" sz="2000"/>
          </a:p>
          <a:p>
            <a:endParaRPr lang="zh-CN" altLang="en-US" sz="2000"/>
          </a:p>
          <a:p>
            <a:r>
              <a:rPr lang="zh-CN" altLang="en-US" sz="2000"/>
              <a:t>本质是对权重</a:t>
            </a:r>
            <a:r>
              <a:rPr lang="en-US" altLang="zh-CN" sz="2000"/>
              <a:t>w</a:t>
            </a:r>
            <a:r>
              <a:rPr lang="zh-CN" altLang="en-US" sz="2000"/>
              <a:t>的约束！</a:t>
            </a:r>
          </a:p>
          <a:p>
            <a:endParaRPr lang="zh-CN" altLang="en-US" sz="2000"/>
          </a:p>
          <a:p>
            <a:r>
              <a:rPr lang="zh-CN" altLang="en-US" sz="2000"/>
              <a:t>大家经常说起的解释是：在某种程度上，越小的权重复杂度越低，因此能够更简单且更有效地描绘数据，所以我们倾向于选择这样的权重。</a:t>
            </a:r>
          </a:p>
          <a:p>
            <a:endParaRPr lang="zh-CN" altLang="en-US" sz="2000"/>
          </a:p>
          <a:p>
            <a:endParaRPr lang="zh-CN" altLang="en-US" sz="2000"/>
          </a:p>
          <a:p>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518160" y="1057275"/>
          <a:ext cx="8170545" cy="3036570"/>
        </p:xfrm>
        <a:graphic>
          <a:graphicData uri="http://schemas.openxmlformats.org/presentationml/2006/ole">
            <mc:AlternateContent xmlns:mc="http://schemas.openxmlformats.org/markup-compatibility/2006">
              <mc:Choice xmlns:v="urn:schemas-microsoft-com:vml" Requires="v">
                <p:oleObj spid="_x0000_s1028" r:id="rId3" imgW="8943975" imgH="3171825" progId="Paint.Picture">
                  <p:embed/>
                </p:oleObj>
              </mc:Choice>
              <mc:Fallback>
                <p:oleObj r:id="rId3" imgW="8943975" imgH="3171825" progId="Paint.Picture">
                  <p:embed/>
                  <p:pic>
                    <p:nvPicPr>
                      <p:cNvPr id="0" name="图片 2"/>
                      <p:cNvPicPr/>
                      <p:nvPr/>
                    </p:nvPicPr>
                    <p:blipFill>
                      <a:blip r:embed="rId4"/>
                      <a:stretch>
                        <a:fillRect/>
                      </a:stretch>
                    </p:blipFill>
                    <p:spPr>
                      <a:xfrm>
                        <a:off x="518160" y="1057275"/>
                        <a:ext cx="8170545" cy="303657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p:nvPr/>
        </p:nvGraphicFramePr>
        <p:xfrm>
          <a:off x="185420" y="890270"/>
          <a:ext cx="8625840" cy="3362325"/>
        </p:xfrm>
        <a:graphic>
          <a:graphicData uri="http://schemas.openxmlformats.org/presentationml/2006/ole">
            <mc:AlternateContent xmlns:mc="http://schemas.openxmlformats.org/markup-compatibility/2006">
              <mc:Choice xmlns:v="urn:schemas-microsoft-com:vml" Requires="v">
                <p:oleObj spid="_x0000_s2052" r:id="rId3" imgW="9591675" imgH="3505200" progId="Paint.Picture">
                  <p:embed/>
                </p:oleObj>
              </mc:Choice>
              <mc:Fallback>
                <p:oleObj r:id="rId3" imgW="9591675" imgH="3505200" progId="Paint.Picture">
                  <p:embed/>
                  <p:pic>
                    <p:nvPicPr>
                      <p:cNvPr id="0" name="图片 3"/>
                      <p:cNvPicPr/>
                      <p:nvPr/>
                    </p:nvPicPr>
                    <p:blipFill>
                      <a:blip r:embed="rId4"/>
                      <a:stretch>
                        <a:fillRect/>
                      </a:stretch>
                    </p:blipFill>
                    <p:spPr>
                      <a:xfrm>
                        <a:off x="185420" y="890270"/>
                        <a:ext cx="8625840" cy="336232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p:nvPr/>
        </p:nvGraphicFramePr>
        <p:xfrm>
          <a:off x="71755" y="283210"/>
          <a:ext cx="8869045" cy="4454525"/>
        </p:xfrm>
        <a:graphic>
          <a:graphicData uri="http://schemas.openxmlformats.org/presentationml/2006/ole">
            <mc:AlternateContent xmlns:mc="http://schemas.openxmlformats.org/markup-compatibility/2006">
              <mc:Choice xmlns:v="urn:schemas-microsoft-com:vml" Requires="v">
                <p:oleObj spid="_x0000_s3076" r:id="rId3" imgW="8705850" imgH="4286250" progId="Paint.Picture">
                  <p:embed/>
                </p:oleObj>
              </mc:Choice>
              <mc:Fallback>
                <p:oleObj r:id="rId3" imgW="8705850" imgH="4286250" progId="Paint.Picture">
                  <p:embed/>
                  <p:pic>
                    <p:nvPicPr>
                      <p:cNvPr id="0" name="图片 3"/>
                      <p:cNvPicPr/>
                      <p:nvPr/>
                    </p:nvPicPr>
                    <p:blipFill>
                      <a:blip r:embed="rId4"/>
                      <a:stretch>
                        <a:fillRect/>
                      </a:stretch>
                    </p:blipFill>
                    <p:spPr>
                      <a:xfrm>
                        <a:off x="71755" y="283210"/>
                        <a:ext cx="8869045" cy="445452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245" y="80645"/>
            <a:ext cx="8716010" cy="3138170"/>
          </a:xfrm>
          <a:prstGeom prst="rect">
            <a:avLst/>
          </a:prstGeom>
          <a:noFill/>
        </p:spPr>
        <p:txBody>
          <a:bodyPr wrap="square" rtlCol="0" anchor="t">
            <a:spAutoFit/>
          </a:bodyPr>
          <a:lstStyle/>
          <a:p>
            <a:r>
              <a:rPr lang="zh-CN" altLang="en-US"/>
              <a:t>有一种看法是，在科学上，除非迫不得已，我们都应该用更简单的解释。当我们找到一个看起来能解释很多数据点的简单的模型的时候我们会忍不住大喊「找到啦！」。（还记得奥卡姆剃刀原理么？）</a:t>
            </a:r>
          </a:p>
          <a:p>
            <a:endParaRPr lang="zh-CN" altLang="en-US"/>
          </a:p>
          <a:p>
            <a:r>
              <a:rPr lang="zh-CN" altLang="en-US"/>
              <a:t>毕竟一个简单的解释的出现似乎不可能仅仅是因为巧合，我们猜测这个模型一定表达了关于这个现象的一些潜在真理。</a:t>
            </a:r>
          </a:p>
          <a:p>
            <a:endParaRPr lang="zh-CN" altLang="en-US"/>
          </a:p>
          <a:p>
            <a:r>
              <a:rPr lang="zh-CN" altLang="en-US"/>
              <a:t>复杂模型往往容易学习到了一些局部噪声的影响（现实的数据总是有噪声的）。因此当 一个复杂模型（比如一个</a:t>
            </a:r>
            <a:r>
              <a:rPr lang="en-US" altLang="zh-CN"/>
              <a:t>n</a:t>
            </a:r>
            <a:r>
              <a:rPr lang="zh-CN" altLang="en-US"/>
              <a:t>次多项式模型）完美拟合了特定数据集的时候，这样的模型一般都不能很好泛化到其它数据集上，所以包含一定噪声的线性模型在预测中会有更好的表现。</a:t>
            </a:r>
          </a:p>
        </p:txBody>
      </p:sp>
      <p:graphicFrame>
        <p:nvGraphicFramePr>
          <p:cNvPr id="3" name="对象 2"/>
          <p:cNvGraphicFramePr/>
          <p:nvPr/>
        </p:nvGraphicFramePr>
        <p:xfrm>
          <a:off x="231775" y="3350895"/>
          <a:ext cx="4131945" cy="1651635"/>
        </p:xfrm>
        <a:graphic>
          <a:graphicData uri="http://schemas.openxmlformats.org/presentationml/2006/ole">
            <mc:AlternateContent xmlns:mc="http://schemas.openxmlformats.org/markup-compatibility/2006">
              <mc:Choice xmlns:v="urn:schemas-microsoft-com:vml" Requires="v">
                <p:oleObj spid="_x0000_s4103" r:id="rId3" imgW="8410575" imgH="5591175" progId="Paint.Picture">
                  <p:embed/>
                </p:oleObj>
              </mc:Choice>
              <mc:Fallback>
                <p:oleObj r:id="rId3" imgW="8410575" imgH="5591175" progId="Paint.Picture">
                  <p:embed/>
                  <p:pic>
                    <p:nvPicPr>
                      <p:cNvPr id="0" name="图片 3"/>
                      <p:cNvPicPr/>
                      <p:nvPr/>
                    </p:nvPicPr>
                    <p:blipFill>
                      <a:blip r:embed="rId4"/>
                      <a:stretch>
                        <a:fillRect/>
                      </a:stretch>
                    </p:blipFill>
                    <p:spPr>
                      <a:xfrm>
                        <a:off x="231775" y="3350895"/>
                        <a:ext cx="4131945" cy="1651635"/>
                      </a:xfrm>
                      <a:prstGeom prst="rect">
                        <a:avLst/>
                      </a:prstGeom>
                    </p:spPr>
                  </p:pic>
                </p:oleObj>
              </mc:Fallback>
            </mc:AlternateContent>
          </a:graphicData>
        </a:graphic>
      </p:graphicFrame>
      <p:graphicFrame>
        <p:nvGraphicFramePr>
          <p:cNvPr id="5" name="对象 4"/>
          <p:cNvGraphicFramePr/>
          <p:nvPr/>
        </p:nvGraphicFramePr>
        <p:xfrm>
          <a:off x="5242560" y="2882265"/>
          <a:ext cx="2667635" cy="2199005"/>
        </p:xfrm>
        <a:graphic>
          <a:graphicData uri="http://schemas.openxmlformats.org/presentationml/2006/ole">
            <mc:AlternateContent xmlns:mc="http://schemas.openxmlformats.org/markup-compatibility/2006">
              <mc:Choice xmlns:v="urn:schemas-microsoft-com:vml" Requires="v">
                <p:oleObj spid="_x0000_s4104" r:id="rId5" imgW="8086725" imgH="5800725" progId="Paint.Picture">
                  <p:embed/>
                </p:oleObj>
              </mc:Choice>
              <mc:Fallback>
                <p:oleObj r:id="rId5" imgW="8086725" imgH="5800725" progId="Paint.Picture">
                  <p:embed/>
                  <p:pic>
                    <p:nvPicPr>
                      <p:cNvPr id="0" name="图片 5"/>
                      <p:cNvPicPr/>
                      <p:nvPr/>
                    </p:nvPicPr>
                    <p:blipFill>
                      <a:blip r:embed="rId6"/>
                      <a:stretch>
                        <a:fillRect/>
                      </a:stretch>
                    </p:blipFill>
                    <p:spPr>
                      <a:xfrm>
                        <a:off x="5242560" y="2882265"/>
                        <a:ext cx="2667635" cy="219900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5655" y="135255"/>
            <a:ext cx="7056120" cy="2030095"/>
          </a:xfrm>
          <a:prstGeom prst="rect">
            <a:avLst/>
          </a:prstGeom>
          <a:noFill/>
        </p:spPr>
        <p:txBody>
          <a:bodyPr wrap="square" rtlCol="0" anchor="t">
            <a:spAutoFit/>
          </a:bodyPr>
          <a:lstStyle/>
          <a:p>
            <a:r>
              <a:rPr lang="zh-CN" altLang="en-US"/>
              <a:t>更倾向简单模型的想法，人们有时把它称作「奥卡姆剃刀」，并且就好像它是科学原理一样，热情地应用它。然而，它并不是一个普遍成立的科学原理。并不存在一个先验的符合逻辑的理由倾向于简单的模型，而不是复杂的模型。实际上，有时候更复杂的模型反而是正确的。</a:t>
            </a:r>
          </a:p>
          <a:p>
            <a:endParaRPr lang="zh-CN" altLang="en-US"/>
          </a:p>
          <a:p>
            <a:r>
              <a:rPr lang="zh-CN" altLang="en-US"/>
              <a:t>需要根据现实的数据和应用来正确的判断，只是大多数情况下，在满足一定性能的前提下，选择更简单的模型</a:t>
            </a:r>
          </a:p>
        </p:txBody>
      </p:sp>
      <p:graphicFrame>
        <p:nvGraphicFramePr>
          <p:cNvPr id="3" name="对象 2"/>
          <p:cNvGraphicFramePr/>
          <p:nvPr/>
        </p:nvGraphicFramePr>
        <p:xfrm>
          <a:off x="2792095" y="2048510"/>
          <a:ext cx="4779645" cy="3067050"/>
        </p:xfrm>
        <a:graphic>
          <a:graphicData uri="http://schemas.openxmlformats.org/presentationml/2006/ole">
            <mc:AlternateContent xmlns:mc="http://schemas.openxmlformats.org/markup-compatibility/2006">
              <mc:Choice xmlns:v="urn:schemas-microsoft-com:vml" Requires="v">
                <p:oleObj spid="_x0000_s5124" r:id="rId3" imgW="6105525" imgH="4257675" progId="Paint.Picture">
                  <p:embed/>
                </p:oleObj>
              </mc:Choice>
              <mc:Fallback>
                <p:oleObj r:id="rId3" imgW="6105525" imgH="4257675" progId="Paint.Picture">
                  <p:embed/>
                  <p:pic>
                    <p:nvPicPr>
                      <p:cNvPr id="0" name="图片 3"/>
                      <p:cNvPicPr/>
                      <p:nvPr/>
                    </p:nvPicPr>
                    <p:blipFill>
                      <a:blip r:embed="rId4"/>
                      <a:stretch>
                        <a:fillRect/>
                      </a:stretch>
                    </p:blipFill>
                    <p:spPr>
                      <a:xfrm>
                        <a:off x="2792095" y="2048510"/>
                        <a:ext cx="4779645" cy="3067050"/>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F4E52178-B705-4621-A174-B3EC4EDC8872}"/>
              </a:ext>
            </a:extLst>
          </p:cNvPr>
          <p:cNvSpPr/>
          <p:nvPr/>
        </p:nvSpPr>
        <p:spPr>
          <a:xfrm>
            <a:off x="971600" y="2571750"/>
            <a:ext cx="1421904" cy="1200329"/>
          </a:xfrm>
          <a:prstGeom prst="rect">
            <a:avLst/>
          </a:prstGeom>
        </p:spPr>
        <p:txBody>
          <a:bodyPr wrap="square">
            <a:spAutoFit/>
          </a:bodyPr>
          <a:lstStyle/>
          <a:p>
            <a:r>
              <a:rPr lang="zh-CN" altLang="en-US" dirty="0"/>
              <a:t>0次多项式</a:t>
            </a:r>
          </a:p>
          <a:p>
            <a:r>
              <a:rPr lang="zh-CN" altLang="en-US" dirty="0"/>
              <a:t>1次多项式</a:t>
            </a:r>
          </a:p>
          <a:p>
            <a:r>
              <a:rPr lang="zh-CN" altLang="en-US" dirty="0"/>
              <a:t>3次多项式</a:t>
            </a:r>
          </a:p>
          <a:p>
            <a:r>
              <a:rPr lang="zh-CN" altLang="en-US" dirty="0"/>
              <a:t>9次多项式</a:t>
            </a:r>
          </a:p>
        </p:txBody>
      </p:sp>
    </p:spTree>
  </p:cSld>
  <p:clrMapOvr>
    <a:masterClrMapping/>
  </p:clrMapOvr>
</p:sld>
</file>

<file path=ppt/theme/theme1.xml><?xml version="1.0" encoding="utf-8"?>
<a:theme xmlns:a="http://schemas.openxmlformats.org/drawingml/2006/main" name="Office 主题​​">
  <a:themeElements>
    <a:clrScheme name="精装书">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620</Words>
  <Application>Microsoft Office PowerPoint</Application>
  <PresentationFormat>全屏显示(16:9)</PresentationFormat>
  <Paragraphs>40</Paragraphs>
  <Slides>15</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2" baseType="lpstr">
      <vt:lpstr>Adobe 仿宋 Std R</vt:lpstr>
      <vt:lpstr>等线</vt:lpstr>
      <vt:lpstr>Arial</vt:lpstr>
      <vt:lpstr>Calibri</vt:lpstr>
      <vt:lpstr>Times New Roman</vt:lpstr>
      <vt:lpstr>Office 主题​​</vt:lpstr>
      <vt:lpstr>Bitmap Image</vt:lpstr>
      <vt:lpstr>机器学习</vt:lpstr>
      <vt:lpstr>名言欣赏-泰戈尔</vt:lpstr>
      <vt:lpstr> 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Think</cp:lastModifiedBy>
  <cp:revision>478</cp:revision>
  <dcterms:created xsi:type="dcterms:W3CDTF">2018-04-19T15:31:00Z</dcterms:created>
  <dcterms:modified xsi:type="dcterms:W3CDTF">2019-07-22T08:00:23Z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