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86" r:id="rId3"/>
    <p:sldId id="350" r:id="rId4"/>
    <p:sldId id="257" r:id="rId5"/>
    <p:sldId id="450" r:id="rId6"/>
    <p:sldId id="462" r:id="rId8"/>
    <p:sldId id="463" r:id="rId9"/>
    <p:sldId id="464" r:id="rId10"/>
    <p:sldId id="465" r:id="rId11"/>
    <p:sldId id="466" r:id="rId12"/>
    <p:sldId id="461" r:id="rId13"/>
    <p:sldId id="468" r:id="rId14"/>
    <p:sldId id="467" r:id="rId1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EFF1"/>
    <a:srgbClr val="E3EDED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69" autoAdjust="0"/>
    <p:restoredTop sz="94660"/>
  </p:normalViewPr>
  <p:slideViewPr>
    <p:cSldViewPr>
      <p:cViewPr varScale="1">
        <p:scale>
          <a:sx n="112" d="100"/>
          <a:sy n="112" d="100"/>
        </p:scale>
        <p:origin x="-768" y="-84"/>
      </p:cViewPr>
      <p:guideLst>
        <p:guide orient="horz" pos="1585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EFD0D3-16A4-4D3F-B07D-2EF6AE92F7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ACCA9B-DFD8-4B08-AB41-A02133EF455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32062" y="3560401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901" y="4820797"/>
            <a:ext cx="634018" cy="312056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9582"/>
            <a:ext cx="8229600" cy="33944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57504"/>
            <a:ext cx="8229600" cy="70207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3" Type="http://schemas.openxmlformats.org/officeDocument/2006/relationships/theme" Target="../theme/theme1.xml"/><Relationship Id="rId32" Type="http://schemas.openxmlformats.org/officeDocument/2006/relationships/image" Target="../media/image21.png"/><Relationship Id="rId31" Type="http://schemas.openxmlformats.org/officeDocument/2006/relationships/image" Target="../media/image20.png"/><Relationship Id="rId30" Type="http://schemas.openxmlformats.org/officeDocument/2006/relationships/image" Target="../media/image19.png"/><Relationship Id="rId3" Type="http://schemas.openxmlformats.org/officeDocument/2006/relationships/slideLayout" Target="../slideLayouts/slideLayout3.xml"/><Relationship Id="rId29" Type="http://schemas.openxmlformats.org/officeDocument/2006/relationships/image" Target="../media/image18.jpeg"/><Relationship Id="rId28" Type="http://schemas.openxmlformats.org/officeDocument/2006/relationships/image" Target="../media/image17.jpeg"/><Relationship Id="rId27" Type="http://schemas.openxmlformats.org/officeDocument/2006/relationships/image" Target="../media/image16.jpeg"/><Relationship Id="rId26" Type="http://schemas.openxmlformats.org/officeDocument/2006/relationships/image" Target="../media/image15.jpeg"/><Relationship Id="rId25" Type="http://schemas.openxmlformats.org/officeDocument/2006/relationships/image" Target="../media/image14.jpeg"/><Relationship Id="rId24" Type="http://schemas.openxmlformats.org/officeDocument/2006/relationships/image" Target="../media/image13.jpeg"/><Relationship Id="rId23" Type="http://schemas.openxmlformats.org/officeDocument/2006/relationships/image" Target="../media/image12.jpeg"/><Relationship Id="rId22" Type="http://schemas.openxmlformats.org/officeDocument/2006/relationships/image" Target="../media/image11.jpeg"/><Relationship Id="rId21" Type="http://schemas.openxmlformats.org/officeDocument/2006/relationships/image" Target="../media/image10.jpeg"/><Relationship Id="rId20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8.jpeg"/><Relationship Id="rId18" Type="http://schemas.openxmlformats.org/officeDocument/2006/relationships/image" Target="../media/image7.jpeg"/><Relationship Id="rId17" Type="http://schemas.openxmlformats.org/officeDocument/2006/relationships/image" Target="../media/image6.jpeg"/><Relationship Id="rId16" Type="http://schemas.openxmlformats.org/officeDocument/2006/relationships/image" Target="../media/image5.jpeg"/><Relationship Id="rId15" Type="http://schemas.openxmlformats.org/officeDocument/2006/relationships/image" Target="../media/image4.jpeg"/><Relationship Id="rId14" Type="http://schemas.openxmlformats.org/officeDocument/2006/relationships/image" Target="../media/image3.pn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827E3-A7D7-4DEF-BDBE-55072F0EF5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  <p:pic>
        <p:nvPicPr>
          <p:cNvPr id="35" name="图片 3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369" y="4802665"/>
            <a:ext cx="544272" cy="319724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651" y="4806724"/>
            <a:ext cx="590718" cy="315665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99" y="4811846"/>
            <a:ext cx="734142" cy="310542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413" y="4800690"/>
            <a:ext cx="491386" cy="317162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457" y="4796127"/>
            <a:ext cx="641957" cy="326262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896" y="4799498"/>
            <a:ext cx="611560" cy="322891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76" y="4779840"/>
            <a:ext cx="726224" cy="331784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" y="4786539"/>
            <a:ext cx="459656" cy="328121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82228" y="255836"/>
            <a:ext cx="8465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 userDrawn="1"/>
        </p:nvGrpSpPr>
        <p:grpSpPr>
          <a:xfrm>
            <a:off x="-6759" y="-20103"/>
            <a:ext cx="9187545" cy="5200853"/>
            <a:chOff x="-6759" y="-26804"/>
            <a:chExt cx="9187545" cy="6934470"/>
          </a:xfrm>
        </p:grpSpPr>
        <p:sp>
          <p:nvSpPr>
            <p:cNvPr id="7" name="矩形 6"/>
            <p:cNvSpPr/>
            <p:nvPr userDrawn="1"/>
          </p:nvSpPr>
          <p:spPr>
            <a:xfrm>
              <a:off x="890827" y="-26804"/>
              <a:ext cx="4213386" cy="49244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zh-CN" altLang="en-US" sz="1800" b="1" cap="all" spc="0" dirty="0" smtClean="0">
                  <a:ln w="0"/>
                  <a:gradFill flip="none">
                    <a:gsLst>
                      <a:gs pos="0">
                        <a:schemeClr val="accent1">
                          <a:tint val="75000"/>
                          <a:shade val="75000"/>
                          <a:satMod val="170000"/>
                        </a:schemeClr>
                      </a:gs>
                      <a:gs pos="49000">
                        <a:schemeClr val="accent1">
                          <a:tint val="88000"/>
                          <a:shade val="65000"/>
                          <a:satMod val="172000"/>
                        </a:schemeClr>
                      </a:gs>
                      <a:gs pos="50000">
                        <a:schemeClr val="accent1">
                          <a:shade val="65000"/>
                          <a:satMod val="130000"/>
                        </a:schemeClr>
                      </a:gs>
                      <a:gs pos="92000">
                        <a:schemeClr val="accent1">
                          <a:shade val="50000"/>
                          <a:satMod val="120000"/>
                        </a:schemeClr>
                      </a:gs>
                      <a:gs pos="100000">
                        <a:schemeClr val="accent1">
                          <a:shade val="48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reflection blurRad="12700" stA="50000" endPos="50000" dist="5000" dir="5400000" sy="-100000" rotWithShape="0"/>
                  </a:effectLst>
                </a:rPr>
                <a:t>做口碑最好的人工智能在线教育品牌！</a:t>
              </a:r>
              <a:endParaRPr lang="zh-CN" altLang="en-US" sz="1800" b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endParaRPr>
            </a:p>
          </p:txBody>
        </p:sp>
        <p:grpSp>
          <p:nvGrpSpPr>
            <p:cNvPr id="10" name="组合 9"/>
            <p:cNvGrpSpPr/>
            <p:nvPr userDrawn="1"/>
          </p:nvGrpSpPr>
          <p:grpSpPr>
            <a:xfrm>
              <a:off x="-6759" y="6293932"/>
              <a:ext cx="9144000" cy="613734"/>
              <a:chOff x="3516" y="6274325"/>
              <a:chExt cx="9144000" cy="613734"/>
            </a:xfrm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grpSpPr>
          <p:pic>
            <p:nvPicPr>
              <p:cNvPr id="26" name="图片 25"/>
              <p:cNvPicPr>
                <a:picLocks noChangeAspect="1"/>
              </p:cNvPicPr>
              <p:nvPr userDrawn="1"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16" y="6274325"/>
                <a:ext cx="9144000" cy="61373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27" name="图片 26"/>
              <p:cNvPicPr>
                <a:picLocks noChangeAspect="1"/>
              </p:cNvPicPr>
              <p:nvPr userDrawn="1"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19435" y="6398850"/>
                <a:ext cx="576064" cy="41147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28" name="图片 27"/>
              <p:cNvPicPr>
                <a:picLocks noChangeAspect="1"/>
              </p:cNvPicPr>
              <p:nvPr userDrawn="1"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5498" y="6382052"/>
                <a:ext cx="672731" cy="44175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29" name="图片 28"/>
              <p:cNvPicPr>
                <a:picLocks noChangeAspect="1"/>
              </p:cNvPicPr>
              <p:nvPr userDrawn="1"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22123" y="6394589"/>
                <a:ext cx="494617" cy="43526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0" name="图片 29"/>
              <p:cNvPicPr>
                <a:picLocks noChangeAspect="1"/>
              </p:cNvPicPr>
              <p:nvPr userDrawn="1"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5368" y="6387295"/>
                <a:ext cx="644839" cy="436507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1" name="图片 30"/>
              <p:cNvPicPr>
                <a:picLocks noChangeAspect="1"/>
              </p:cNvPicPr>
              <p:nvPr userDrawn="1"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18946" y="6390775"/>
                <a:ext cx="686422" cy="42472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2" name="图片 31"/>
              <p:cNvPicPr>
                <a:picLocks noChangeAspect="1"/>
              </p:cNvPicPr>
              <p:nvPr userDrawn="1"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36966" y="6387295"/>
                <a:ext cx="682228" cy="43526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3" name="图片 32"/>
              <p:cNvPicPr>
                <a:picLocks noChangeAspect="1"/>
              </p:cNvPicPr>
              <p:nvPr userDrawn="1"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09542" y="6403552"/>
                <a:ext cx="609893" cy="39948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4" name="图片 33"/>
              <p:cNvPicPr>
                <a:picLocks noChangeAspect="1"/>
              </p:cNvPicPr>
              <p:nvPr userDrawn="1"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5641" y="6398850"/>
                <a:ext cx="323671" cy="404589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3" name="图片 42"/>
              <p:cNvPicPr>
                <a:picLocks noChangeAspect="1"/>
              </p:cNvPicPr>
              <p:nvPr userDrawn="1"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61369" y="6415795"/>
                <a:ext cx="544272" cy="426299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5" name="图片 44"/>
              <p:cNvPicPr>
                <a:picLocks noChangeAspect="1"/>
              </p:cNvPicPr>
              <p:nvPr userDrawn="1"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70651" y="6421207"/>
                <a:ext cx="590718" cy="420887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6" name="图片 45"/>
              <p:cNvPicPr>
                <a:picLocks noChangeAspect="1"/>
              </p:cNvPicPr>
              <p:nvPr userDrawn="1"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71799" y="6428038"/>
                <a:ext cx="734142" cy="41405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7" name="图片 46"/>
              <p:cNvPicPr>
                <a:picLocks noChangeAspect="1"/>
              </p:cNvPicPr>
              <p:nvPr userDrawn="1"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80413" y="6413163"/>
                <a:ext cx="491386" cy="42288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8" name="图片 47"/>
              <p:cNvPicPr>
                <a:picLocks noChangeAspect="1"/>
              </p:cNvPicPr>
              <p:nvPr userDrawn="1"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38456" y="6407079"/>
                <a:ext cx="641957" cy="43501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9" name="图片 48"/>
              <p:cNvPicPr>
                <a:picLocks noChangeAspect="1"/>
              </p:cNvPicPr>
              <p:nvPr userDrawn="1"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6896" y="6411573"/>
                <a:ext cx="611560" cy="430521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50" name="图片 49"/>
              <p:cNvPicPr>
                <a:picLocks noChangeAspect="1"/>
              </p:cNvPicPr>
              <p:nvPr userDrawn="1"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8476" y="6385362"/>
                <a:ext cx="726224" cy="442379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51" name="图片 50"/>
              <p:cNvPicPr>
                <a:picLocks noChangeAspect="1"/>
              </p:cNvPicPr>
              <p:nvPr userDrawn="1"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16" y="6394295"/>
                <a:ext cx="459656" cy="43749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</p:grpSp>
        <p:pic>
          <p:nvPicPr>
            <p:cNvPr id="12" name="图片 11"/>
            <p:cNvPicPr>
              <a:picLocks noChangeAspect="1"/>
            </p:cNvPicPr>
            <p:nvPr userDrawn="1"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5255" y="-26804"/>
              <a:ext cx="1015531" cy="1030248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 userDrawn="1"/>
          </p:nvSpPr>
          <p:spPr>
            <a:xfrm>
              <a:off x="5199728" y="6723"/>
              <a:ext cx="2817518" cy="779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cap="none" spc="0" baseline="0" dirty="0" smtClean="0">
                  <a:ln w="1905"/>
                  <a:solidFill>
                    <a:schemeClr val="bg1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dobe 仿宋 Std R" pitchFamily="18" charset="-122"/>
                  <a:ea typeface="Adobe 仿宋 Std R" pitchFamily="18" charset="-122"/>
                  <a:cs typeface="Aharoni" panose="02010803020104030203" pitchFamily="2" charset="-79"/>
                </a:rPr>
                <a:t>  网站</a:t>
              </a:r>
              <a:r>
                <a:rPr lang="en-US" altLang="zh-CN" sz="1600" b="1" cap="none" spc="0" baseline="0" dirty="0" smtClean="0">
                  <a:ln w="1905"/>
                  <a:solidFill>
                    <a:schemeClr val="bg1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dobe 仿宋 Std R" pitchFamily="18" charset="-122"/>
                  <a:ea typeface="Adobe 仿宋 Std R" pitchFamily="18" charset="-122"/>
                  <a:cs typeface="Aharoni" panose="02010803020104030203" pitchFamily="2" charset="-79"/>
                </a:rPr>
                <a:t>:mici.jiqishidai.com</a:t>
              </a:r>
              <a:endParaRPr lang="zh-CN" altLang="en-US" sz="1600" b="1" cap="none" spc="0" baseline="0" dirty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dobe 仿宋 Std R" pitchFamily="18" charset="-122"/>
                <a:ea typeface="Adobe 仿宋 Std R" pitchFamily="18" charset="-122"/>
                <a:cs typeface="Aharoni" panose="02010803020104030203" pitchFamily="2" charset="-79"/>
              </a:endParaRPr>
            </a:p>
          </p:txBody>
        </p:sp>
        <p:pic>
          <p:nvPicPr>
            <p:cNvPr id="44" name="图片 43"/>
            <p:cNvPicPr>
              <a:picLocks noChangeAspect="1"/>
            </p:cNvPicPr>
            <p:nvPr userDrawn="1"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6" y="0"/>
              <a:ext cx="832738" cy="832738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 userDrawn="1"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7245" y="5202258"/>
              <a:ext cx="1091673" cy="1091673"/>
            </a:xfrm>
            <a:prstGeom prst="rect">
              <a:avLst/>
            </a:prstGeom>
          </p:spPr>
        </p:pic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wmf"/><Relationship Id="rId1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wmf"/><Relationship Id="rId1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wmf"/><Relationship Id="rId1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wmf"/><Relationship Id="rId1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</a:rPr>
              <a:t>机器学习</a:t>
            </a:r>
            <a:endParaRPr lang="zh-CN" altLang="en-US" sz="6000" dirty="0" smtClean="0">
              <a:solidFill>
                <a:schemeClr val="bg1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58750" y="560070"/>
            <a:ext cx="88265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另外一种对模型性能进行定量评估的方法称为均方误差（Mean Squared Error，MSE），它是线性回归模型拟合过程中，最小化误差平方和（SSE）代价函数的平均值。</a:t>
            </a:r>
            <a:endParaRPr lang="zh-CN" altLang="en-US"/>
          </a:p>
        </p:txBody>
      </p:sp>
      <p:graphicFrame>
        <p:nvGraphicFramePr>
          <p:cNvPr id="4" name="对象 3"/>
          <p:cNvGraphicFramePr/>
          <p:nvPr/>
        </p:nvGraphicFramePr>
        <p:xfrm>
          <a:off x="2330450" y="1625600"/>
          <a:ext cx="3069590" cy="1010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3067050" imgH="1009650" progId="Paint.Picture">
                  <p:embed/>
                </p:oleObj>
              </mc:Choice>
              <mc:Fallback>
                <p:oleObj name="" r:id="rId1" imgW="3067050" imgH="100965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30450" y="1625600"/>
                        <a:ext cx="3069590" cy="1010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26695" y="126365"/>
            <a:ext cx="815784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某些情况下决定系数（coefficient of determination）（R</a:t>
            </a:r>
            <a:r>
              <a:rPr lang="zh-CN" altLang="en-US" sz="2000" baseline="30000">
                <a:solidFill>
                  <a:schemeClr val="tx1"/>
                </a:solidFill>
                <a:uFillTx/>
              </a:rPr>
              <a:t>2</a:t>
            </a:r>
            <a:r>
              <a:rPr lang="zh-CN" altLang="en-US" sz="2000"/>
              <a:t>）显得尤为有用，它可以看作是MSE的标准化版本，用于更好地解释模型的性能。</a:t>
            </a:r>
            <a:r>
              <a:rPr lang="zh-CN" altLang="en-US" sz="2000">
                <a:sym typeface="+mn-ea"/>
              </a:rPr>
              <a:t>R</a:t>
            </a:r>
            <a:r>
              <a:rPr lang="zh-CN" altLang="en-US" sz="2000" baseline="30000">
                <a:uFillTx/>
                <a:sym typeface="+mn-ea"/>
              </a:rPr>
              <a:t>2</a:t>
            </a:r>
            <a:r>
              <a:rPr lang="zh-CN" altLang="en-US" sz="2000"/>
              <a:t>值的定义如下：</a:t>
            </a:r>
            <a:endParaRPr lang="zh-CN" altLang="en-US" sz="2000"/>
          </a:p>
        </p:txBody>
      </p:sp>
      <p:graphicFrame>
        <p:nvGraphicFramePr>
          <p:cNvPr id="5" name="对象 4"/>
          <p:cNvGraphicFramePr/>
          <p:nvPr/>
        </p:nvGraphicFramePr>
        <p:xfrm>
          <a:off x="78740" y="1478280"/>
          <a:ext cx="5065395" cy="280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8115300" imgH="4695825" progId="Paint.Picture">
                  <p:embed/>
                </p:oleObj>
              </mc:Choice>
              <mc:Fallback>
                <p:oleObj name="" r:id="rId1" imgW="8115300" imgH="4695825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8740" y="1478280"/>
                        <a:ext cx="5065395" cy="2809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5447665" y="897890"/>
            <a:ext cx="332930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SST</a:t>
            </a:r>
            <a:r>
              <a:rPr lang="zh-CN" altLang="en-US"/>
              <a:t>反映的是真实</a:t>
            </a:r>
            <a:r>
              <a:rPr lang="en-US" altLang="zh-CN"/>
              <a:t>y</a:t>
            </a:r>
            <a:r>
              <a:rPr lang="zh-CN" altLang="en-US"/>
              <a:t>的方差。决定系数反应了y的波动有多少百分比能被x的波动所描述</a:t>
            </a:r>
            <a:r>
              <a:rPr lang="en-US" altLang="zh-CN"/>
              <a:t>,</a:t>
            </a:r>
            <a:endParaRPr lang="en-US" altLang="zh-CN"/>
          </a:p>
          <a:p>
            <a:r>
              <a:rPr lang="en-US" altLang="zh-CN"/>
              <a:t>取值范围：0-1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5447665" y="2218055"/>
            <a:ext cx="332930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什么意思呢？</a:t>
            </a:r>
            <a:endParaRPr lang="zh-CN" altLang="en-US"/>
          </a:p>
          <a:p>
            <a:r>
              <a:rPr lang="zh-CN" altLang="en-US"/>
              <a:t>就是说在</a:t>
            </a:r>
            <a:r>
              <a:rPr lang="en-US" altLang="zh-CN"/>
              <a:t>y</a:t>
            </a:r>
            <a:r>
              <a:rPr lang="zh-CN" altLang="en-US"/>
              <a:t>变化越剧烈的时候（即大方差）情况下，预测的也很好（</a:t>
            </a:r>
            <a:r>
              <a:rPr lang="en-US" altLang="zh-CN"/>
              <a:t>MSE</a:t>
            </a:r>
            <a:r>
              <a:rPr lang="zh-CN" altLang="en-US"/>
              <a:t>会小）的话</a:t>
            </a:r>
            <a:r>
              <a:rPr lang="zh-CN" altLang="en-US"/>
              <a:t>，则说明模型越好！</a:t>
            </a:r>
            <a:endParaRPr lang="zh-CN" altLang="en-US"/>
          </a:p>
          <a:p>
            <a:r>
              <a:rPr lang="zh-CN" altLang="en-US" b="1"/>
              <a:t>说明模型对多样性数据的拟合能力比较强！</a:t>
            </a:r>
            <a:endParaRPr lang="zh-CN" altLang="en-US"/>
          </a:p>
          <a:p>
            <a:r>
              <a:rPr lang="zh-CN" altLang="en-US"/>
              <a:t>再想想看，</a:t>
            </a:r>
            <a:r>
              <a:rPr lang="en-US" altLang="zh-CN"/>
              <a:t>y</a:t>
            </a:r>
            <a:r>
              <a:rPr lang="zh-CN" altLang="en-US"/>
              <a:t>的方差越小，说明很相似很集中，当然就更容易</a:t>
            </a:r>
            <a:r>
              <a:rPr lang="zh-CN" altLang="en-US"/>
              <a:t>拟合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16965" y="1018540"/>
            <a:ext cx="56889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完整代码分析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360" y="1059815"/>
            <a:ext cx="8229600" cy="3771900"/>
          </a:xfrm>
        </p:spPr>
        <p:txBody>
          <a:bodyPr>
            <a:normAutofit/>
          </a:bodyPr>
          <a:p>
            <a:r>
              <a:rPr lang="zh-CN" altLang="en-US" sz="2000"/>
              <a:t>生如夏花之绚烂，死如秋叶之静美。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眼睛为她下着雨，心却为她打着伞，这就是爱情。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世界以痛吻我，要我报之以歌。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只有经历过地狱般的磨砺，才能练就创造天堂的力量； 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只有流过血的手指，才能弹出世间的绝响。</a:t>
            </a:r>
            <a:endParaRPr lang="zh-CN" altLang="en-US" sz="2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名言欣赏</a:t>
            </a:r>
            <a:r>
              <a:rPr lang="en-US" altLang="zh-CN"/>
              <a:t>-</a:t>
            </a:r>
            <a:r>
              <a:rPr lang="zh-CN" altLang="en-US"/>
              <a:t>泰戈尔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8759"/>
            <a:ext cx="8229600" cy="702078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目录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83568" y="1024843"/>
            <a:ext cx="7696200" cy="1715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65000"/>
              </a:lnSpc>
            </a:pPr>
            <a:r>
              <a:rPr lang="zh-CN" sz="3200" dirty="0">
                <a:ea typeface="黑体" panose="02010609060101010101" pitchFamily="49" charset="-122"/>
              </a:rPr>
              <a:t>线性回归模型性能的评估</a:t>
            </a:r>
            <a:endParaRPr lang="zh-CN" sz="3200" dirty="0">
              <a:ea typeface="黑体" panose="02010609060101010101" pitchFamily="49" charset="-122"/>
            </a:endParaRPr>
          </a:p>
          <a:p>
            <a:pPr eaLnBrk="1" hangingPunct="1">
              <a:lnSpc>
                <a:spcPct val="165000"/>
              </a:lnSpc>
            </a:pPr>
            <a:endParaRPr lang="zh-CN" sz="3200" dirty="0">
              <a:ea typeface="黑体" panose="02010609060101010101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135380" y="581025"/>
            <a:ext cx="680910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在前面的小节中，讨论了如何在训练数据上拟合回归模型。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通过前面的学习，我们了解到：为了获得对模型性能的无偏估计，在训练过程中使用未知数据对模型进行测试是至关重要的。</a:t>
            </a:r>
            <a:endParaRPr lang="zh-CN" alt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22960" y="570865"/>
            <a:ext cx="701929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前面讲过，将数据集划分为训练数据集和测试数据集，前者用于模型的拟合，后者用于评估模型在未知数据上的泛化性能。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简单回归模型的介绍就到这里，现在使用数据集中的所有变量训练多元回归模型。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66420" y="450215"/>
            <a:ext cx="787400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X = df.iloc[:, :-1].values</a:t>
            </a:r>
            <a:endParaRPr lang="zh-CN" altLang="en-US"/>
          </a:p>
          <a:p>
            <a:r>
              <a:rPr lang="zh-CN" altLang="en-US"/>
              <a:t>y = df['MEDV'].values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X_train, X_test, y_train, y_test = train_test_split(</a:t>
            </a:r>
            <a:endParaRPr lang="zh-CN" altLang="en-US"/>
          </a:p>
          <a:p>
            <a:r>
              <a:rPr lang="zh-CN" altLang="en-US"/>
              <a:t>    X, y, test_size=0.3, random_state=0)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slr = LinearRegression()</a:t>
            </a:r>
            <a:endParaRPr lang="zh-CN" altLang="en-US"/>
          </a:p>
          <a:p>
            <a:r>
              <a:rPr lang="zh-CN" altLang="en-US"/>
              <a:t>slr.fit(X_train, y_train)</a:t>
            </a:r>
            <a:endParaRPr lang="zh-CN" altLang="en-US"/>
          </a:p>
          <a:p>
            <a:r>
              <a:rPr lang="zh-CN" altLang="en-US"/>
              <a:t>y_train_pred = slr.predict(X_train)</a:t>
            </a:r>
            <a:endParaRPr lang="zh-CN" altLang="en-US"/>
          </a:p>
          <a:p>
            <a:r>
              <a:rPr lang="zh-CN" altLang="en-US"/>
              <a:t>y_test_pred = slr.predict(X_test)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55295" y="593725"/>
            <a:ext cx="755269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这个模型使用了多个解释变量，无法在二维图上绘制线性回归曲线（更确切地说是超平面）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不过可以绘制出预测值的残差（真实值与预测值之间的差异或者垂直距离）图，从而对回归模型进行评估。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残差图作为常用的图形分析方法，可对回归模型进行评估、获取模型的异常值，同时还可检查模型是否是线性的，以及误差是否随机分布。</a:t>
            </a:r>
            <a:endParaRPr lang="zh-CN" alt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/>
          <p:cNvGraphicFramePr/>
          <p:nvPr/>
        </p:nvGraphicFramePr>
        <p:xfrm>
          <a:off x="956310" y="1266825"/>
          <a:ext cx="6091555" cy="378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6086475" imgH="3781425" progId="Paint.Picture">
                  <p:embed/>
                </p:oleObj>
              </mc:Choice>
              <mc:Fallback>
                <p:oleObj name="" r:id="rId1" imgW="6086475" imgH="378142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56310" y="1266825"/>
                        <a:ext cx="6091555" cy="378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900430" y="338455"/>
            <a:ext cx="76155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通过将预测结果减去对应目标变量真实值，便可获得残差的值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56310" y="802640"/>
            <a:ext cx="63493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看到如下残差图像，其中包含一条穿过x轴原点的直线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0485" y="2766695"/>
            <a:ext cx="845121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完美的预测结果其残差应为0，但在实际应用中，这种情况可能永远都不会发生。不过，对</a:t>
            </a:r>
            <a:endParaRPr lang="zh-CN" altLang="en-US" sz="1600"/>
          </a:p>
          <a:p>
            <a:r>
              <a:rPr lang="zh-CN" altLang="en-US" sz="1600"/>
              <a:t>于一个好的回归模型，期望误差是随机分布的，同时残差也随机分布于中心线附近。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如果我们从残差图中找出规律，这意味着模型遗漏了某些能够影响残差的解释信息，就如同看到的残差图那样，其中有着些许规律。此外，我们还可以使用残差图来发现异常值，这些异常值点看上去距离中心线有较大的偏差。</a:t>
            </a:r>
            <a:endParaRPr lang="zh-CN" altLang="en-US" sz="1600"/>
          </a:p>
        </p:txBody>
      </p:sp>
      <p:graphicFrame>
        <p:nvGraphicFramePr>
          <p:cNvPr id="3" name="对象 2"/>
          <p:cNvGraphicFramePr/>
          <p:nvPr/>
        </p:nvGraphicFramePr>
        <p:xfrm>
          <a:off x="291465" y="138430"/>
          <a:ext cx="4623435" cy="240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6086475" imgH="3781425" progId="Paint.Picture">
                  <p:embed/>
                </p:oleObj>
              </mc:Choice>
              <mc:Fallback>
                <p:oleObj name="" r:id="rId1" imgW="6086475" imgH="378142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1465" y="138430"/>
                        <a:ext cx="4623435" cy="2406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精装书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1256</Words>
  <Application>WPS 演示</Application>
  <PresentationFormat>全屏显示(16:9)</PresentationFormat>
  <Paragraphs>77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12</vt:i4>
      </vt:variant>
    </vt:vector>
  </HeadingPairs>
  <TitlesOfParts>
    <vt:vector size="29" baseType="lpstr">
      <vt:lpstr>Arial</vt:lpstr>
      <vt:lpstr>宋体</vt:lpstr>
      <vt:lpstr>Wingdings</vt:lpstr>
      <vt:lpstr>Adobe 仿宋 Std R</vt:lpstr>
      <vt:lpstr>Aharoni</vt:lpstr>
      <vt:lpstr>Times New Roman</vt:lpstr>
      <vt:lpstr>黑体</vt:lpstr>
      <vt:lpstr>Calibri</vt:lpstr>
      <vt:lpstr>微软雅黑</vt:lpstr>
      <vt:lpstr>Arial Unicode MS</vt:lpstr>
      <vt:lpstr>等线</vt:lpstr>
      <vt:lpstr>仿宋</vt:lpstr>
      <vt:lpstr>Office 主题​​</vt:lpstr>
      <vt:lpstr>Paint.Picture</vt:lpstr>
      <vt:lpstr>Paint.Picture</vt:lpstr>
      <vt:lpstr>Paint.Picture</vt:lpstr>
      <vt:lpstr>Paint.Picture</vt:lpstr>
      <vt:lpstr>机器学习</vt:lpstr>
      <vt:lpstr>名言欣赏</vt:lpstr>
      <vt:lpstr> 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穿皮靴的猫</cp:lastModifiedBy>
  <cp:revision>455</cp:revision>
  <dcterms:created xsi:type="dcterms:W3CDTF">2018-04-19T15:31:00Z</dcterms:created>
  <dcterms:modified xsi:type="dcterms:W3CDTF">2018-10-29T14:30:24Z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