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6" r:id="rId2"/>
    <p:sldId id="350" r:id="rId3"/>
    <p:sldId id="257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>
      <p:cViewPr varScale="1">
        <p:scale>
          <a:sx n="84" d="100"/>
          <a:sy n="84" d="100"/>
        </p:scale>
        <p:origin x="804" y="56"/>
      </p:cViewPr>
      <p:guideLst>
        <p:guide orient="horz" pos="158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25.wmf"/><Relationship Id="rId4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356040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4820797"/>
            <a:ext cx="634018" cy="312056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7504"/>
            <a:ext cx="8229600" cy="7020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2019/7/11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4802665"/>
            <a:ext cx="544272" cy="31972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4806724"/>
            <a:ext cx="590718" cy="31566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4811846"/>
            <a:ext cx="734142" cy="310542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4800690"/>
            <a:ext cx="491386" cy="3171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7" y="4796127"/>
            <a:ext cx="641957" cy="3262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4799498"/>
            <a:ext cx="611560" cy="32289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4779840"/>
            <a:ext cx="726224" cy="33178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4786539"/>
            <a:ext cx="459656" cy="328121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255836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0103"/>
            <a:ext cx="9187545" cy="5200853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  <a:headEnd/>
                <a:tailEnd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3"/>
              <a:ext cx="2817518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anose="02010803020104030203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anose="02010803020104030203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机器学习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89535" y="107315"/>
          <a:ext cx="4617720" cy="311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7915275" imgH="4343400" progId="Paint.Picture">
                  <p:embed/>
                </p:oleObj>
              </mc:Choice>
              <mc:Fallback>
                <p:oleObj r:id="rId3" imgW="7915275" imgH="4343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" y="107315"/>
                        <a:ext cx="4617720" cy="311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66615" y="117475"/>
            <a:ext cx="438404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fit</a:t>
            </a:r>
            <a:r>
              <a:rPr lang="zh-CN" altLang="en-US"/>
              <a:t>拟合就是训练的意思，输入的是样本特征数据X，和每个样本特征对应的真实标签值y。</a:t>
            </a:r>
          </a:p>
          <a:p>
            <a:endParaRPr lang="zh-CN" altLang="en-US"/>
          </a:p>
          <a:p>
            <a:r>
              <a:rPr lang="zh-CN" altLang="en-US" b="1"/>
              <a:t>self.w_ = np.zeros(1 + X.shape[1])</a:t>
            </a:r>
          </a:p>
          <a:p>
            <a:r>
              <a:rPr lang="zh-CN" altLang="en-US"/>
              <a:t>根据刚才讲的，w_用来存储特征值的权重，是一个向量，长度是特征个数加1，因为每个特征对应一个权重</a:t>
            </a:r>
            <a:r>
              <a:rPr lang="en-US" altLang="zh-CN"/>
              <a:t>,</a:t>
            </a:r>
            <a:r>
              <a:rPr lang="zh-CN" altLang="en-US"/>
              <a:t>还有一个特殊的权重，表示偏移的常量，一般用w0表示X.shape为(n,m)，n是样本数，m是特征数，所以X.shape[1]就是特征数，1 + X.shape[1]就是特征数加1.全部初始化为0.</a:t>
            </a:r>
          </a:p>
          <a:p>
            <a:endParaRPr lang="zh-CN" altLang="en-US"/>
          </a:p>
          <a:p>
            <a:r>
              <a:rPr lang="zh-CN" altLang="en-US" b="1"/>
              <a:t>self.cost_ = []</a:t>
            </a:r>
            <a:endParaRPr lang="zh-CN" altLang="en-US"/>
          </a:p>
          <a:p>
            <a:r>
              <a:rPr lang="zh-CN" altLang="en-US"/>
              <a:t>用来保存每一次的预测误差，就是代价函数J(w)的结果，很明显，这个cost的值是越小越好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343535" y="4177030"/>
          <a:ext cx="2249805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5" imgW="2247900" imgH="552450" progId="Paint.Picture">
                  <p:embed/>
                </p:oleObj>
              </mc:Choice>
              <mc:Fallback>
                <p:oleObj r:id="rId5" imgW="2247900" imgH="5524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35" y="4177030"/>
                        <a:ext cx="2249805" cy="55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89535" y="107315"/>
          <a:ext cx="4617720" cy="311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3" imgW="7915275" imgH="4343400" progId="Paint.Picture">
                  <p:embed/>
                </p:oleObj>
              </mc:Choice>
              <mc:Fallback>
                <p:oleObj r:id="rId3" imgW="7915275" imgH="4343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" y="107315"/>
                        <a:ext cx="4617720" cy="311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3535" y="4177030"/>
          <a:ext cx="2249805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5" imgW="2247900" imgH="552450" progId="Paint.Picture">
                  <p:embed/>
                </p:oleObj>
              </mc:Choice>
              <mc:Fallback>
                <p:oleObj r:id="rId5" imgW="2247900" imgH="5524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35" y="4177030"/>
                        <a:ext cx="2249805" cy="55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25365" y="309880"/>
            <a:ext cx="415607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一般来说，都要训练多次来找到最佳的w值，使得cost最小或接近最小。</a:t>
            </a:r>
          </a:p>
          <a:p>
            <a:r>
              <a:rPr lang="zh-CN" altLang="en-US"/>
              <a:t>n_iter是训练的次数，也是循环的次数。</a:t>
            </a:r>
          </a:p>
          <a:p>
            <a:endParaRPr lang="zh-CN" altLang="en-US"/>
          </a:p>
          <a:p>
            <a:r>
              <a:rPr lang="zh-CN" altLang="en-US"/>
              <a:t>output = self.net_input(X)</a:t>
            </a:r>
          </a:p>
          <a:p>
            <a:r>
              <a:rPr lang="zh-CN" altLang="en-US"/>
              <a:t>根据刚才讲的内容，output是线性函数的预测结果</a:t>
            </a:r>
          </a:p>
          <a:p>
            <a:endParaRPr lang="zh-CN" altLang="en-US"/>
          </a:p>
          <a:p>
            <a:r>
              <a:rPr lang="zh-CN" altLang="en-US"/>
              <a:t>errors = (y - output)</a:t>
            </a:r>
          </a:p>
          <a:p>
            <a:r>
              <a:rPr lang="zh-CN" altLang="en-US"/>
              <a:t>y是X特征的真实标签结果，所以真实值减去预测值就是误差errors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89535" y="35560"/>
          <a:ext cx="4443095" cy="311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3" imgW="7915275" imgH="4343400" progId="Paint.Picture">
                  <p:embed/>
                </p:oleObj>
              </mc:Choice>
              <mc:Fallback>
                <p:oleObj r:id="rId3" imgW="7915275" imgH="4343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" y="35560"/>
                        <a:ext cx="4443095" cy="311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24790" y="4507865"/>
          <a:ext cx="2249805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5" imgW="2247900" imgH="552450" progId="Paint.Picture">
                  <p:embed/>
                </p:oleObj>
              </mc:Choice>
              <mc:Fallback>
                <p:oleObj r:id="rId5" imgW="2247900" imgH="5524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790" y="4507865"/>
                        <a:ext cx="2249805" cy="55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9525" y="3899535"/>
          <a:ext cx="186817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7" imgW="1866900" imgH="438150" progId="Paint.Picture">
                  <p:embed/>
                </p:oleObj>
              </mc:Choice>
              <mc:Fallback>
                <p:oleObj r:id="rId7" imgW="1866900" imgH="438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" y="3899535"/>
                        <a:ext cx="186817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24790" y="3251200"/>
          <a:ext cx="317436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9" imgW="3171825" imgH="476250" progId="Paint.Picture">
                  <p:embed/>
                </p:oleObj>
              </mc:Choice>
              <mc:Fallback>
                <p:oleObj r:id="rId9" imgW="3171825" imgH="4762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790" y="3251200"/>
                        <a:ext cx="3174365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08805" y="144780"/>
            <a:ext cx="46335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self.w_[1:] += self.eta * X.T.dot(errors)</a:t>
            </a:r>
          </a:p>
          <a:p>
            <a:r>
              <a:rPr lang="zh-CN" altLang="en-US"/>
              <a:t>对每个特征值对应的权重w进行更新操作，不包括偏移值w0，</a:t>
            </a:r>
            <a:r>
              <a:rPr lang="zh-CN" altLang="en-US" b="1"/>
              <a:t>与权重更新公式对应理解</a:t>
            </a:r>
            <a:endParaRPr lang="zh-CN" altLang="en-US"/>
          </a:p>
          <a:p>
            <a:r>
              <a:rPr lang="zh-CN" altLang="en-US"/>
              <a:t>根据权重更新公式，wj的变化delta为：学习率eta乘以</a:t>
            </a:r>
          </a:p>
          <a:p>
            <a:r>
              <a:rPr lang="zh-CN" altLang="en-US"/>
              <a:t>每个样本的误差(y-output)乘以对应特征值xj的和，再对比更新公式。</a:t>
            </a:r>
          </a:p>
          <a:p>
            <a:endParaRPr lang="zh-CN" altLang="en-US"/>
          </a:p>
          <a:p>
            <a:r>
              <a:rPr lang="zh-CN" altLang="en-US" b="1"/>
              <a:t>这个公式就是与self.eta * X.T.dot(errors)对应</a:t>
            </a:r>
            <a:r>
              <a:rPr lang="zh-CN" altLang="en-US"/>
              <a:t>，</a:t>
            </a:r>
          </a:p>
          <a:p>
            <a:r>
              <a:rPr lang="zh-CN" altLang="en-US"/>
              <a:t>这里T表示转置的意思。</a:t>
            </a:r>
          </a:p>
          <a:p>
            <a:endParaRPr lang="zh-CN" altLang="en-US"/>
          </a:p>
          <a:p>
            <a:r>
              <a:rPr lang="zh-CN" altLang="en-US"/>
              <a:t>给大家留个作业，把X，X.T,  X.T.dot(errors)</a:t>
            </a:r>
          </a:p>
          <a:p>
            <a:r>
              <a:rPr lang="zh-CN" altLang="en-US"/>
              <a:t>以及self.eta * X.T.dot(errors)的值都打印出来观察，看是否与更新公式相对应。</a:t>
            </a:r>
          </a:p>
          <a:p>
            <a:r>
              <a:rPr lang="zh-CN" altLang="en-US" b="1"/>
              <a:t>只是使用矩阵操作的方式一次性的完成了所有w的更新。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89535" y="35560"/>
          <a:ext cx="4443095" cy="311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3" imgW="7915275" imgH="4343400" progId="Paint.Picture">
                  <p:embed/>
                </p:oleObj>
              </mc:Choice>
              <mc:Fallback>
                <p:oleObj r:id="rId3" imgW="7915275" imgH="4343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" y="35560"/>
                        <a:ext cx="4443095" cy="311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24790" y="4507865"/>
          <a:ext cx="2249805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5" imgW="2247900" imgH="552450" progId="Paint.Picture">
                  <p:embed/>
                </p:oleObj>
              </mc:Choice>
              <mc:Fallback>
                <p:oleObj r:id="rId5" imgW="2247900" imgH="5524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790" y="4507865"/>
                        <a:ext cx="2249805" cy="55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9525" y="3899535"/>
          <a:ext cx="186817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7" imgW="1866900" imgH="438150" progId="Paint.Picture">
                  <p:embed/>
                </p:oleObj>
              </mc:Choice>
              <mc:Fallback>
                <p:oleObj r:id="rId7" imgW="1866900" imgH="4381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" y="3899535"/>
                        <a:ext cx="186817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24790" y="3251200"/>
          <a:ext cx="317436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9" imgW="3171825" imgH="476250" progId="Paint.Picture">
                  <p:embed/>
                </p:oleObj>
              </mc:Choice>
              <mc:Fallback>
                <p:oleObj r:id="rId9" imgW="3171825" imgH="4762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790" y="3251200"/>
                        <a:ext cx="3174365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593590" y="273685"/>
            <a:ext cx="43122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self.w_[0] += self.eta * errors.sum()</a:t>
            </a:r>
            <a:endParaRPr lang="zh-CN" altLang="en-US"/>
          </a:p>
          <a:p>
            <a:r>
              <a:rPr lang="zh-CN" altLang="en-US"/>
              <a:t>对w0偏移量单独更新，因为特殊，</a:t>
            </a:r>
          </a:p>
          <a:p>
            <a:r>
              <a:rPr lang="zh-CN" altLang="en-US"/>
              <a:t>w0对应的特征值x0是一个常数1，所以对应w的更新公式，更新结果就是eta乘以</a:t>
            </a:r>
          </a:p>
          <a:p>
            <a:r>
              <a:rPr lang="zh-CN" altLang="en-US"/>
              <a:t>所有样本y-output=errors的和，直接用sum函数求和。</a:t>
            </a:r>
          </a:p>
          <a:p>
            <a:r>
              <a:rPr lang="zh-CN" altLang="en-US"/>
              <a:t>公式中的xj就是x0，为常数1值。</a:t>
            </a:r>
          </a:p>
          <a:p>
            <a:endParaRPr lang="zh-CN" altLang="en-US"/>
          </a:p>
          <a:p>
            <a:r>
              <a:rPr lang="zh-CN" altLang="en-US" b="1"/>
              <a:t>cost = (errors**2).sum() / 2.0</a:t>
            </a:r>
            <a:endParaRPr lang="zh-CN" altLang="en-US"/>
          </a:p>
          <a:p>
            <a:r>
              <a:rPr lang="zh-CN" altLang="en-US"/>
              <a:t>完全对应代价函数，error误差的平方后求和除以2</a:t>
            </a:r>
          </a:p>
          <a:p>
            <a:endParaRPr lang="zh-CN" altLang="en-US"/>
          </a:p>
          <a:p>
            <a:r>
              <a:rPr lang="zh-CN" altLang="en-US" b="1"/>
              <a:t>self.cost_.append(cost)</a:t>
            </a:r>
            <a:endParaRPr lang="zh-CN" altLang="en-US"/>
          </a:p>
          <a:p>
            <a:r>
              <a:rPr lang="zh-CN" altLang="en-US"/>
              <a:t>记录每一次训练后的代价值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/>
          <p:nvPr/>
        </p:nvGraphicFramePr>
        <p:xfrm>
          <a:off x="466725" y="961390"/>
          <a:ext cx="38195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3" imgW="3267075" imgH="742950" progId="Paint.Picture">
                  <p:embed/>
                </p:oleObj>
              </mc:Choice>
              <mc:Fallback>
                <p:oleObj r:id="rId3" imgW="3267075" imgH="74295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25" y="961390"/>
                        <a:ext cx="381952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3923030" y="413385"/>
          <a:ext cx="436118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5" imgW="4724400" imgH="657225" progId="Paint.Picture">
                  <p:embed/>
                </p:oleObj>
              </mc:Choice>
              <mc:Fallback>
                <p:oleObj r:id="rId5" imgW="4724400" imgH="6572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030" y="413385"/>
                        <a:ext cx="4361180" cy="548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39115" y="2169160"/>
            <a:ext cx="76441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线性回归的预测函数，输入需要得到预测结果的特征值（一个或多个）</a:t>
            </a:r>
          </a:p>
          <a:p>
            <a:r>
              <a:rPr lang="zh-CN" altLang="en-US" b="1"/>
              <a:t>这个函数必须在fit即训练后进行使用</a:t>
            </a:r>
            <a:r>
              <a:rPr lang="zh-CN" altLang="en-US"/>
              <a:t>，</a:t>
            </a:r>
          </a:p>
          <a:p>
            <a:r>
              <a:rPr lang="zh-CN" altLang="en-US"/>
              <a:t>因为训练后，如果理想的话，w就是达到最佳或接近最佳，</a:t>
            </a:r>
          </a:p>
          <a:p>
            <a:r>
              <a:rPr lang="zh-CN" altLang="en-US"/>
              <a:t>此时的预测结果就是使用训练后w的计算输出结果。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6965" y="1018540"/>
            <a:ext cx="568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具体使用该类进行训练和预测见代码分析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360" y="1059815"/>
            <a:ext cx="8229600" cy="3771900"/>
          </a:xfrm>
        </p:spPr>
        <p:txBody>
          <a:bodyPr>
            <a:normAutofit lnSpcReduction="10000"/>
          </a:bodyPr>
          <a:lstStyle/>
          <a:p>
            <a:r>
              <a:rPr lang="zh-CN" altLang="en-US" sz="1600"/>
              <a:t>伟大的思想能变成巨大的财富。 —— 塞内加</a:t>
            </a:r>
          </a:p>
          <a:p>
            <a:endParaRPr lang="zh-CN" altLang="en-US" sz="1600"/>
          </a:p>
          <a:p>
            <a:r>
              <a:rPr lang="zh-CN" altLang="en-US" sz="1600"/>
              <a:t>躯体总是以惹人厌烦告终。除思想以外，没有什么优美和有意思的东西留下来，因为思想就是生命。 —— 萧伯纳</a:t>
            </a:r>
          </a:p>
          <a:p>
            <a:endParaRPr lang="zh-CN" altLang="en-US" sz="1600"/>
          </a:p>
          <a:p>
            <a:r>
              <a:rPr lang="zh-CN" altLang="en-US" sz="1600"/>
              <a:t>人类的全部历史都告诫有智慧的人，不要笃信时运，而应坚信思想。 —— 爱献生</a:t>
            </a:r>
          </a:p>
          <a:p>
            <a:endParaRPr lang="zh-CN" altLang="en-US" sz="1600"/>
          </a:p>
          <a:p>
            <a:r>
              <a:rPr lang="zh-CN" altLang="en-US" sz="1600"/>
              <a:t>你可以从别人那里得来思想，你的思想方法，即熔铸思想的模子却必须是你自己的。 —— 拉姆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名言欣赏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8759"/>
            <a:ext cx="8229600" cy="7020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024843"/>
            <a:ext cx="7696200" cy="171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zh-CN" sz="3200" dirty="0">
                <a:ea typeface="黑体" panose="02010609060101010101" pitchFamily="49" charset="-122"/>
              </a:rPr>
              <a:t>线性回归</a:t>
            </a:r>
          </a:p>
          <a:p>
            <a:pPr eaLnBrk="1" hangingPunct="1">
              <a:lnSpc>
                <a:spcPct val="165000"/>
              </a:lnSpc>
            </a:pPr>
            <a:endParaRPr lang="zh-CN" sz="3200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471805" y="140970"/>
          <a:ext cx="7505700" cy="198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4" imgW="7829550" imgH="2114550" progId="Paint.Picture">
                  <p:embed/>
                </p:oleObj>
              </mc:Choice>
              <mc:Fallback>
                <p:oleObj r:id="rId4" imgW="7829550" imgH="21145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805" y="140970"/>
                        <a:ext cx="7505700" cy="198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96850" y="2201545"/>
          <a:ext cx="8750935" cy="101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6" imgW="8743950" imgH="1019175" progId="Paint.Picture">
                  <p:embed/>
                </p:oleObj>
              </mc:Choice>
              <mc:Fallback>
                <p:oleObj r:id="rId6" imgW="8743950" imgH="10191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850" y="2201545"/>
                        <a:ext cx="8750935" cy="101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276600" y="2777490"/>
          <a:ext cx="69596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8" imgW="695325" imgH="457200" progId="Paint.Picture">
                  <p:embed/>
                </p:oleObj>
              </mc:Choice>
              <mc:Fallback>
                <p:oleObj r:id="rId8" imgW="695325" imgH="4572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0" y="2777490"/>
                        <a:ext cx="695960" cy="45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112895" y="2716530"/>
            <a:ext cx="21183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函数在这里表示</a:t>
            </a:r>
          </a:p>
          <a:p>
            <a:r>
              <a:rPr lang="zh-CN" altLang="en-US" sz="1600"/>
              <a:t>预测的线性函数</a:t>
            </a:r>
          </a:p>
        </p:txBody>
      </p:sp>
      <p:graphicFrame>
        <p:nvGraphicFramePr>
          <p:cNvPr id="11" name="对象 10"/>
          <p:cNvGraphicFramePr/>
          <p:nvPr/>
        </p:nvGraphicFramePr>
        <p:xfrm>
          <a:off x="2780030" y="3236595"/>
          <a:ext cx="385699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10" imgW="4724400" imgH="657225" progId="Paint.Picture">
                  <p:embed/>
                </p:oleObj>
              </mc:Choice>
              <mc:Fallback>
                <p:oleObj r:id="rId10" imgW="4724400" imgH="6572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0030" y="3236595"/>
                        <a:ext cx="3856990" cy="548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673735" y="3993515"/>
          <a:ext cx="710184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12" imgW="7096125" imgH="523875" progId="Paint.Picture">
                  <p:embed/>
                </p:oleObj>
              </mc:Choice>
              <mc:Fallback>
                <p:oleObj r:id="rId12" imgW="7096125" imgH="523875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735" y="3993515"/>
                        <a:ext cx="710184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/>
          <p:nvPr/>
        </p:nvGraphicFramePr>
        <p:xfrm>
          <a:off x="461645" y="272415"/>
          <a:ext cx="7944485" cy="144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r:id="rId3" imgW="11001375" imgH="2143125" progId="Paint.Picture">
                  <p:embed/>
                </p:oleObj>
              </mc:Choice>
              <mc:Fallback>
                <p:oleObj r:id="rId3" imgW="11001375" imgH="2143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645" y="272415"/>
                        <a:ext cx="7944485" cy="144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/>
          <p:nvPr/>
        </p:nvGraphicFramePr>
        <p:xfrm>
          <a:off x="756285" y="1719580"/>
          <a:ext cx="710184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r:id="rId5" imgW="7096125" imgH="523875" progId="Paint.Picture">
                  <p:embed/>
                </p:oleObj>
              </mc:Choice>
              <mc:Fallback>
                <p:oleObj r:id="rId5" imgW="7096125" imgH="523875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6285" y="1719580"/>
                        <a:ext cx="710184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979170" y="2724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代价函数</a:t>
            </a:r>
          </a:p>
        </p:txBody>
      </p:sp>
      <p:graphicFrame>
        <p:nvGraphicFramePr>
          <p:cNvPr id="19" name="对象 18"/>
          <p:cNvGraphicFramePr/>
          <p:nvPr/>
        </p:nvGraphicFramePr>
        <p:xfrm>
          <a:off x="1450340" y="3027045"/>
          <a:ext cx="276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7" imgW="276225" imgH="361950" progId="Paint.Picture">
                  <p:embed/>
                </p:oleObj>
              </mc:Choice>
              <mc:Fallback>
                <p:oleObj r:id="rId7" imgW="276225" imgH="361950" progId="Paint.Picture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0340" y="3027045"/>
                        <a:ext cx="276225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979170" y="24701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此处下面是一个含义</a:t>
            </a:r>
          </a:p>
        </p:txBody>
      </p:sp>
      <p:graphicFrame>
        <p:nvGraphicFramePr>
          <p:cNvPr id="22" name="对象 21"/>
          <p:cNvGraphicFramePr/>
          <p:nvPr/>
        </p:nvGraphicFramePr>
        <p:xfrm>
          <a:off x="2256155" y="3027045"/>
          <a:ext cx="54356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9" imgW="542925" imgH="333375" progId="Paint.Picture">
                  <p:embed/>
                </p:oleObj>
              </mc:Choice>
              <mc:Fallback>
                <p:oleObj r:id="rId9" imgW="542925" imgH="333375" progId="Paint.Picture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6155" y="3027045"/>
                        <a:ext cx="54356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3519170" y="2840990"/>
          <a:ext cx="385699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11" imgW="4724400" imgH="657225" progId="Paint.Picture">
                  <p:embed/>
                </p:oleObj>
              </mc:Choice>
              <mc:Fallback>
                <p:oleObj r:id="rId11" imgW="4724400" imgH="6572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19170" y="2840990"/>
                        <a:ext cx="3856990" cy="548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/>
          <p:nvPr/>
        </p:nvGraphicFramePr>
        <p:xfrm>
          <a:off x="2047875" y="3829368"/>
          <a:ext cx="3477260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r:id="rId13" imgW="3171825" imgH="476250" progId="Paint.Picture">
                  <p:embed/>
                </p:oleObj>
              </mc:Choice>
              <mc:Fallback>
                <p:oleObj r:id="rId13" imgW="3171825" imgH="476250" progId="Paint.Picture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47875" y="3829368"/>
                        <a:ext cx="3477260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2418631201"/>
              </p:ext>
            </p:extLst>
          </p:nvPr>
        </p:nvGraphicFramePr>
        <p:xfrm>
          <a:off x="2978150" y="92710"/>
          <a:ext cx="4785360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MP 图像" r:id="rId3" imgW="5734050" imgH="5762625" progId="Paint.Picture">
                  <p:embed/>
                </p:oleObj>
              </mc:Choice>
              <mc:Fallback>
                <p:oleObj name="BMP 图像" r:id="rId3" imgW="5734050" imgH="57626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8150" y="92710"/>
                        <a:ext cx="4785360" cy="502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8425" y="789305"/>
            <a:ext cx="29533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线性回归的实现类，</a:t>
            </a:r>
          </a:p>
          <a:p>
            <a:r>
              <a:rPr lang="zh-CN" altLang="en-US" dirty="0"/>
              <a:t>通过梯度下降来更新权重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070" y="137795"/>
            <a:ext cx="3880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结合公式来对代码进行讲解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213360" y="879475"/>
          <a:ext cx="5162550" cy="161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3" imgW="5057775" imgH="1362075" progId="Paint.Picture">
                  <p:embed/>
                </p:oleObj>
              </mc:Choice>
              <mc:Fallback>
                <p:oleObj r:id="rId3" imgW="5057775" imgH="13620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" y="879475"/>
                        <a:ext cx="5162550" cy="161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5855970" y="681990"/>
          <a:ext cx="1755775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5" imgW="1562100" imgH="361950" progId="Paint.Picture">
                  <p:embed/>
                </p:oleObj>
              </mc:Choice>
              <mc:Fallback>
                <p:oleObj r:id="rId5" imgW="1562100" imgH="3619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5970" y="681990"/>
                        <a:ext cx="1755775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923280" y="1953260"/>
          <a:ext cx="14351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7" imgW="142875" imgH="209550" progId="Paint.Picture">
                  <p:embed/>
                </p:oleObj>
              </mc:Choice>
              <mc:Fallback>
                <p:oleObj r:id="rId7" imgW="142875" imgH="2095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3280" y="1953260"/>
                        <a:ext cx="14351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66815" y="184467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就是eta，表示学习率，控制每次更新的大小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46930" y="2908300"/>
            <a:ext cx="41738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n_iter表示训练的次数，每一次对一批的所有样本进行同时训练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05510" y="10934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类的初始化函数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196850" y="455930"/>
          <a:ext cx="524891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5162550" imgH="695325" progId="Paint.Picture">
                  <p:embed/>
                </p:oleObj>
              </mc:Choice>
              <mc:Fallback>
                <p:oleObj r:id="rId3" imgW="5162550" imgH="6953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" y="455930"/>
                        <a:ext cx="524891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7645" y="2644775"/>
            <a:ext cx="8763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w_用来存储特征值的权重，通过随机梯度下降法的优化方法求出。w_是一个向量，长度是特征个数加1，因为每个特征对应一个权重，还有一个特殊的权重，表示偏移的常量b，一般用w0表示，对应的</a:t>
            </a:r>
            <a:r>
              <a:rPr lang="en-US" altLang="zh-CN"/>
              <a:t>x0</a:t>
            </a:r>
            <a:r>
              <a:rPr lang="zh-CN" altLang="en-US"/>
              <a:t>是常数</a:t>
            </a:r>
            <a:r>
              <a:rPr lang="en-US" altLang="zh-CN"/>
              <a:t>1</a:t>
            </a:r>
            <a:r>
              <a:rPr lang="zh-CN" altLang="en-US"/>
              <a:t>。根据上面描述，有</a:t>
            </a:r>
            <a:r>
              <a:rPr lang="en-US" altLang="zh-CN"/>
              <a:t>m</a:t>
            </a:r>
            <a:r>
              <a:rPr lang="zh-CN" altLang="en-US"/>
              <a:t>个特征，所以w_的shape是</a:t>
            </a:r>
            <a:r>
              <a:rPr lang="en-US" altLang="zh-CN"/>
              <a:t>m</a:t>
            </a:r>
            <a:r>
              <a:rPr lang="zh-CN" altLang="en-US"/>
              <a:t>+1，这个值是在fit函数中初始化，待会的</a:t>
            </a:r>
            <a:r>
              <a:rPr lang="en-US" altLang="zh-CN"/>
              <a:t>fit</a:t>
            </a:r>
            <a:r>
              <a:rPr lang="zh-CN" altLang="en-US"/>
              <a:t>函数中会讲解。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6850" y="1283970"/>
            <a:ext cx="88652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X表示输入的样本特征值，可以是一组特征向量，也可以是多组特征向量，如果有</a:t>
            </a:r>
            <a:r>
              <a:rPr lang="en-US" altLang="zh-CN"/>
              <a:t>m</a:t>
            </a:r>
            <a:r>
              <a:rPr lang="zh-CN" altLang="en-US"/>
              <a:t>个用于预测的特征，对于一组，即一个输入样本，shape是1行</a:t>
            </a:r>
            <a:r>
              <a:rPr lang="en-US" altLang="zh-CN"/>
              <a:t>m</a:t>
            </a:r>
            <a:r>
              <a:rPr lang="zh-CN" altLang="en-US"/>
              <a:t>列，shape是(1,</a:t>
            </a:r>
            <a:r>
              <a:rPr lang="en-US" altLang="zh-CN"/>
              <a:t>m</a:t>
            </a:r>
            <a:r>
              <a:rPr lang="zh-CN" altLang="en-US"/>
              <a:t>),如果是多个输入样本同时处理，假设是</a:t>
            </a:r>
            <a:r>
              <a:rPr lang="en-US" altLang="zh-CN"/>
              <a:t>n</a:t>
            </a:r>
            <a:r>
              <a:rPr lang="zh-CN" altLang="en-US"/>
              <a:t>个样本，则是</a:t>
            </a:r>
            <a:r>
              <a:rPr lang="en-US" altLang="zh-CN"/>
              <a:t>n</a:t>
            </a:r>
            <a:r>
              <a:rPr lang="zh-CN" altLang="en-US"/>
              <a:t>行</a:t>
            </a:r>
            <a:r>
              <a:rPr lang="en-US" altLang="zh-CN"/>
              <a:t>m</a:t>
            </a:r>
            <a:r>
              <a:rPr lang="zh-CN" altLang="en-US"/>
              <a:t>列，shape是(</a:t>
            </a:r>
            <a:r>
              <a:rPr lang="en-US" altLang="zh-CN"/>
              <a:t>n</a:t>
            </a:r>
            <a:r>
              <a:rPr lang="zh-CN" altLang="en-US"/>
              <a:t>,</a:t>
            </a:r>
            <a:r>
              <a:rPr lang="en-US" altLang="zh-CN"/>
              <a:t>m</a:t>
            </a:r>
            <a:r>
              <a:rPr lang="zh-CN" altLang="en-US"/>
              <a:t>)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4905375" y="169545"/>
          <a:ext cx="385699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5" imgW="4724400" imgH="657225" progId="Paint.Picture">
                  <p:embed/>
                </p:oleObj>
              </mc:Choice>
              <mc:Fallback>
                <p:oleObj r:id="rId5" imgW="4724400" imgH="6572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5375" y="169545"/>
                        <a:ext cx="3856990" cy="548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196850" y="384175"/>
          <a:ext cx="524891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5162550" imgH="695325" progId="Paint.Picture">
                  <p:embed/>
                </p:oleObj>
              </mc:Choice>
              <mc:Fallback>
                <p:oleObj r:id="rId3" imgW="5162550" imgH="6953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" y="384175"/>
                        <a:ext cx="524891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905375" y="169545"/>
          <a:ext cx="385699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4724400" imgH="657225" progId="Paint.Picture">
                  <p:embed/>
                </p:oleObj>
              </mc:Choice>
              <mc:Fallback>
                <p:oleObj r:id="rId5" imgW="4724400" imgH="6572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5375" y="169545"/>
                        <a:ext cx="3856990" cy="548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55930" y="1075055"/>
            <a:ext cx="84328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np.dot用于向量点乘或矩阵乘法（矩阵乘法的本质也是行与列的点乘）</a:t>
            </a:r>
          </a:p>
          <a:p>
            <a:r>
              <a:rPr lang="zh-CN" altLang="en-US" dirty="0"/>
              <a:t>所以代码的意思就是输入</a:t>
            </a:r>
            <a:r>
              <a:rPr lang="en-US" altLang="zh-CN" dirty="0"/>
              <a:t>n</a:t>
            </a:r>
            <a:r>
              <a:rPr lang="zh-CN" altLang="en-US" dirty="0"/>
              <a:t>个样本特征，并根据线性公式计算出对应的y值，</a:t>
            </a:r>
          </a:p>
          <a:p>
            <a:r>
              <a:rPr lang="zh-CN" altLang="en-US" dirty="0"/>
              <a:t>即线性回归的预测值。</a:t>
            </a:r>
          </a:p>
          <a:p>
            <a:endParaRPr lang="zh-CN" altLang="en-US" dirty="0"/>
          </a:p>
          <a:p>
            <a:r>
              <a:rPr lang="zh-CN" altLang="en-US" dirty="0"/>
              <a:t>举例：如果X=[x1</a:t>
            </a:r>
            <a:r>
              <a:rPr lang="en-US" altLang="zh-CN" dirty="0"/>
              <a:t>,x2</a:t>
            </a:r>
            <a:r>
              <a:rPr lang="zh-CN" altLang="en-US" dirty="0"/>
              <a:t>], w=[</a:t>
            </a:r>
            <a:r>
              <a:rPr lang="en-US" altLang="zh-CN" dirty="0"/>
              <a:t>w0,</a:t>
            </a:r>
            <a:r>
              <a:rPr lang="zh-CN" altLang="en-US" dirty="0"/>
              <a:t>w</a:t>
            </a:r>
            <a:r>
              <a:rPr lang="en-US" altLang="zh-CN" dirty="0"/>
              <a:t>1</a:t>
            </a:r>
            <a:r>
              <a:rPr lang="zh-CN" altLang="en-US" dirty="0"/>
              <a:t>,w</a:t>
            </a:r>
            <a:r>
              <a:rPr lang="en-US" altLang="zh-CN" dirty="0"/>
              <a:t>2</a:t>
            </a:r>
            <a:r>
              <a:rPr lang="zh-CN" altLang="en-US" dirty="0"/>
              <a:t>]</a:t>
            </a:r>
          </a:p>
          <a:p>
            <a:r>
              <a:rPr lang="zh-CN" altLang="en-US" dirty="0"/>
              <a:t>则输出结果是：x2*w2 + x1*w1 +</a:t>
            </a:r>
            <a:r>
              <a:rPr lang="en-US" altLang="zh-CN" dirty="0"/>
              <a:t>x0*</a:t>
            </a:r>
            <a:r>
              <a:rPr lang="zh-CN" altLang="en-US" dirty="0"/>
              <a:t>w0</a:t>
            </a:r>
            <a:r>
              <a:rPr lang="en-US" altLang="zh-CN" dirty="0"/>
              <a:t>,     x0=1</a:t>
            </a:r>
          </a:p>
          <a:p>
            <a:endParaRPr lang="zh-CN" altLang="en-US" dirty="0"/>
          </a:p>
          <a:p>
            <a:r>
              <a:rPr lang="zh-CN" altLang="en-US" dirty="0"/>
              <a:t>如果是两个样本，两个特征，就是一个2行2列矩阵</a:t>
            </a:r>
          </a:p>
          <a:p>
            <a:r>
              <a:rPr lang="zh-CN" altLang="en-US" dirty="0"/>
              <a:t>X = [x11,x12]</a:t>
            </a:r>
          </a:p>
          <a:p>
            <a:r>
              <a:rPr lang="zh-CN" altLang="en-US" dirty="0"/>
              <a:t>    [x21,x22]</a:t>
            </a:r>
          </a:p>
          <a:p>
            <a:endParaRPr lang="zh-CN" altLang="en-US" dirty="0"/>
          </a:p>
          <a:p>
            <a:r>
              <a:rPr lang="zh-CN" altLang="en-US" dirty="0"/>
              <a:t>则结果是一个2行1列的预测结果，一共2个样本，表示每个样本的预测结果</a:t>
            </a:r>
          </a:p>
          <a:p>
            <a:r>
              <a:rPr lang="zh-CN" altLang="en-US" dirty="0"/>
              <a:t>[x11*w</a:t>
            </a:r>
            <a:r>
              <a:rPr lang="en-US" altLang="zh-CN" dirty="0"/>
              <a:t>1</a:t>
            </a:r>
            <a:r>
              <a:rPr lang="zh-CN" altLang="en-US" dirty="0"/>
              <a:t>+x12*w</a:t>
            </a:r>
            <a:r>
              <a:rPr lang="en-US" altLang="zh-CN" dirty="0"/>
              <a:t>2</a:t>
            </a:r>
            <a:r>
              <a:rPr lang="zh-CN" altLang="en-US" dirty="0"/>
              <a:t>+w0]</a:t>
            </a:r>
          </a:p>
          <a:p>
            <a:r>
              <a:rPr lang="zh-CN" altLang="en-US" dirty="0"/>
              <a:t>[x21*w</a:t>
            </a:r>
            <a:r>
              <a:rPr lang="en-US" altLang="zh-CN" dirty="0"/>
              <a:t>1</a:t>
            </a:r>
            <a:r>
              <a:rPr lang="zh-CN" altLang="en-US" dirty="0"/>
              <a:t>+x22*w</a:t>
            </a:r>
            <a:r>
              <a:rPr lang="en-US" altLang="zh-CN" dirty="0"/>
              <a:t>2</a:t>
            </a:r>
            <a:r>
              <a:rPr lang="zh-CN" altLang="en-US" dirty="0"/>
              <a:t>+w0]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1165</Words>
  <Application>Microsoft Office PowerPoint</Application>
  <PresentationFormat>全屏显示(16:9)</PresentationFormat>
  <Paragraphs>82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Adobe 仿宋 Std R</vt:lpstr>
      <vt:lpstr>等线</vt:lpstr>
      <vt:lpstr>Arial</vt:lpstr>
      <vt:lpstr>Calibri</vt:lpstr>
      <vt:lpstr>Times New Roman</vt:lpstr>
      <vt:lpstr>Office 主题​​</vt:lpstr>
      <vt:lpstr>Bitmap Image</vt:lpstr>
      <vt:lpstr>画笔图片</vt:lpstr>
      <vt:lpstr>机器学习</vt:lpstr>
      <vt:lpstr>名言欣赏</vt:lpstr>
      <vt:lpstr> 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Think</cp:lastModifiedBy>
  <cp:revision>436</cp:revision>
  <dcterms:created xsi:type="dcterms:W3CDTF">2018-04-19T15:31:00Z</dcterms:created>
  <dcterms:modified xsi:type="dcterms:W3CDTF">2019-07-11T06:52:48Z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