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86" r:id="rId3"/>
    <p:sldId id="257" r:id="rId4"/>
    <p:sldId id="288" r:id="rId5"/>
    <p:sldId id="289" r:id="rId6"/>
    <p:sldId id="290" r:id="rId7"/>
    <p:sldId id="291" r:id="rId8"/>
    <p:sldId id="293" r:id="rId9"/>
    <p:sldId id="294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6" r:id="rId35"/>
    <p:sldId id="347" r:id="rId36"/>
    <p:sldId id="348" r:id="rId37"/>
    <p:sldId id="349" r:id="rId38"/>
  </p:sldIdLst>
  <p:sldSz cx="9144000" cy="5143500" type="screen16x9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FF1"/>
    <a:srgbClr val="E3EDED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9" autoAdjust="0"/>
    <p:restoredTop sz="94660"/>
  </p:normalViewPr>
  <p:slideViewPr>
    <p:cSldViewPr>
      <p:cViewPr varScale="1">
        <p:scale>
          <a:sx n="84" d="100"/>
          <a:sy n="84" d="100"/>
        </p:scale>
        <p:origin x="804" y="56"/>
      </p:cViewPr>
      <p:guideLst>
        <p:guide orient="horz" pos="1588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gs" Target="tags/tag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FD0D3-16A4-4D3F-B07D-2EF6AE92F7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CCA9B-DFD8-4B08-AB41-A02133EF455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2062" y="356040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01" y="4820797"/>
            <a:ext cx="634018" cy="312056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504"/>
            <a:ext cx="8229600" cy="7020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3" Type="http://schemas.openxmlformats.org/officeDocument/2006/relationships/theme" Target="../theme/theme1.xml"/><Relationship Id="rId32" Type="http://schemas.openxmlformats.org/officeDocument/2006/relationships/image" Target="../media/image21.png"/><Relationship Id="rId31" Type="http://schemas.openxmlformats.org/officeDocument/2006/relationships/image" Target="../media/image20.png"/><Relationship Id="rId30" Type="http://schemas.openxmlformats.org/officeDocument/2006/relationships/image" Target="../media/image19.png"/><Relationship Id="rId3" Type="http://schemas.openxmlformats.org/officeDocument/2006/relationships/slideLayout" Target="../slideLayouts/slideLayout3.xml"/><Relationship Id="rId29" Type="http://schemas.openxmlformats.org/officeDocument/2006/relationships/image" Target="../media/image18.jpeg"/><Relationship Id="rId28" Type="http://schemas.openxmlformats.org/officeDocument/2006/relationships/image" Target="../media/image17.jpeg"/><Relationship Id="rId27" Type="http://schemas.openxmlformats.org/officeDocument/2006/relationships/image" Target="../media/image16.jpeg"/><Relationship Id="rId26" Type="http://schemas.openxmlformats.org/officeDocument/2006/relationships/image" Target="../media/image15.jpeg"/><Relationship Id="rId25" Type="http://schemas.openxmlformats.org/officeDocument/2006/relationships/image" Target="../media/image14.jpeg"/><Relationship Id="rId24" Type="http://schemas.openxmlformats.org/officeDocument/2006/relationships/image" Target="../media/image13.jpeg"/><Relationship Id="rId23" Type="http://schemas.openxmlformats.org/officeDocument/2006/relationships/image" Target="../media/image12.jpeg"/><Relationship Id="rId22" Type="http://schemas.openxmlformats.org/officeDocument/2006/relationships/image" Target="../media/image11.jpeg"/><Relationship Id="rId21" Type="http://schemas.openxmlformats.org/officeDocument/2006/relationships/image" Target="../media/image10.jpeg"/><Relationship Id="rId20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8.jpeg"/><Relationship Id="rId18" Type="http://schemas.openxmlformats.org/officeDocument/2006/relationships/image" Target="../media/image7.jpeg"/><Relationship Id="rId17" Type="http://schemas.openxmlformats.org/officeDocument/2006/relationships/image" Target="../media/image6.jpeg"/><Relationship Id="rId16" Type="http://schemas.openxmlformats.org/officeDocument/2006/relationships/image" Target="../media/image5.jpeg"/><Relationship Id="rId15" Type="http://schemas.openxmlformats.org/officeDocument/2006/relationships/image" Target="../media/image4.jpeg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69" y="4802665"/>
            <a:ext cx="544272" cy="31972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1" y="4806724"/>
            <a:ext cx="590718" cy="31566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4811846"/>
            <a:ext cx="734142" cy="310542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13" y="4800690"/>
            <a:ext cx="491386" cy="31716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57" y="4796127"/>
            <a:ext cx="641957" cy="32626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6" y="4799498"/>
            <a:ext cx="611560" cy="32289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6" y="4779840"/>
            <a:ext cx="726224" cy="33178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" y="4786539"/>
            <a:ext cx="459656" cy="328121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82228" y="255836"/>
            <a:ext cx="8465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 userDrawn="1"/>
        </p:nvGrpSpPr>
        <p:grpSpPr>
          <a:xfrm>
            <a:off x="-6759" y="-20103"/>
            <a:ext cx="9187545" cy="5200853"/>
            <a:chOff x="-6759" y="-26804"/>
            <a:chExt cx="9187545" cy="6934470"/>
          </a:xfrm>
        </p:grpSpPr>
        <p:sp>
          <p:nvSpPr>
            <p:cNvPr id="7" name="矩形 6"/>
            <p:cNvSpPr/>
            <p:nvPr userDrawn="1"/>
          </p:nvSpPr>
          <p:spPr>
            <a:xfrm>
              <a:off x="890827" y="-26804"/>
              <a:ext cx="4213386" cy="4924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sz="1800" b="1" cap="all" spc="0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做口碑最好的人工智能在线教育品牌！</a:t>
              </a:r>
              <a:endParaRPr lang="zh-CN" altLang="en-US" sz="18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-6759" y="6293932"/>
              <a:ext cx="9144000" cy="613734"/>
              <a:chOff x="3516" y="6274325"/>
              <a:chExt cx="9144000" cy="613734"/>
            </a:xfr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grpSpPr>
          <p:pic>
            <p:nvPicPr>
              <p:cNvPr id="26" name="图片 25"/>
              <p:cNvPicPr>
                <a:picLocks noChangeAspect="1"/>
              </p:cNvPicPr>
              <p:nvPr userDrawn="1"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274325"/>
                <a:ext cx="9144000" cy="61373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7" name="图片 26"/>
              <p:cNvPicPr>
                <a:picLocks noChangeAspect="1"/>
              </p:cNvPicPr>
              <p:nvPr userDrawn="1"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9435" y="6398850"/>
                <a:ext cx="576064" cy="41147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8" name="图片 27"/>
              <p:cNvPicPr>
                <a:picLocks noChangeAspect="1"/>
              </p:cNvPicPr>
              <p:nvPr userDrawn="1"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498" y="6382052"/>
                <a:ext cx="672731" cy="44175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9" name="图片 28"/>
              <p:cNvPicPr>
                <a:picLocks noChangeAspect="1"/>
              </p:cNvPicPr>
              <p:nvPr userDrawn="1"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2123" y="6394589"/>
                <a:ext cx="494617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0" name="图片 29"/>
              <p:cNvPicPr>
                <a:picLocks noChangeAspect="1"/>
              </p:cNvPicPr>
              <p:nvPr userDrawn="1"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5368" y="6387295"/>
                <a:ext cx="644839" cy="43650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1" name="图片 30"/>
              <p:cNvPicPr>
                <a:picLocks noChangeAspect="1"/>
              </p:cNvPicPr>
              <p:nvPr userDrawn="1"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8946" y="6390775"/>
                <a:ext cx="686422" cy="42472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2" name="图片 31"/>
              <p:cNvPicPr>
                <a:picLocks noChangeAspect="1"/>
              </p:cNvPicPr>
              <p:nvPr userDrawn="1"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6966" y="6387295"/>
                <a:ext cx="682228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3" name="图片 32"/>
              <p:cNvPicPr>
                <a:picLocks noChangeAspect="1"/>
              </p:cNvPicPr>
              <p:nvPr userDrawn="1"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542" y="6403552"/>
                <a:ext cx="609893" cy="39948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4" name="图片 33"/>
              <p:cNvPicPr>
                <a:picLocks noChangeAspect="1"/>
              </p:cNvPicPr>
              <p:nvPr userDrawn="1"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5641" y="6398850"/>
                <a:ext cx="323671" cy="40458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3" name="图片 42"/>
              <p:cNvPicPr>
                <a:picLocks noChangeAspect="1"/>
              </p:cNvPicPr>
              <p:nvPr userDrawn="1"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1369" y="6415795"/>
                <a:ext cx="544272" cy="42629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5" name="图片 44"/>
              <p:cNvPicPr>
                <a:picLocks noChangeAspect="1"/>
              </p:cNvPicPr>
              <p:nvPr userDrawn="1"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0651" y="6421207"/>
                <a:ext cx="590718" cy="42088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6" name="图片 45"/>
              <p:cNvPicPr>
                <a:picLocks noChangeAspect="1"/>
              </p:cNvPicPr>
              <p:nvPr userDrawn="1"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1799" y="6428038"/>
                <a:ext cx="734142" cy="41405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7" name="图片 46"/>
              <p:cNvPicPr>
                <a:picLocks noChangeAspect="1"/>
              </p:cNvPicPr>
              <p:nvPr userDrawn="1"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0413" y="6413163"/>
                <a:ext cx="491386" cy="42288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8" name="图片 47"/>
              <p:cNvPicPr>
                <a:picLocks noChangeAspect="1"/>
              </p:cNvPicPr>
              <p:nvPr userDrawn="1"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8456" y="6407079"/>
                <a:ext cx="641957" cy="43501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9" name="图片 48"/>
              <p:cNvPicPr>
                <a:picLocks noChangeAspect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896" y="6411573"/>
                <a:ext cx="611560" cy="43052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0" name="图片 49"/>
              <p:cNvPicPr>
                <a:picLocks noChangeAspect="1"/>
              </p:cNvPicPr>
              <p:nvPr userDrawn="1"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76" y="6385362"/>
                <a:ext cx="726224" cy="44237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1" name="图片 50"/>
              <p:cNvPicPr>
                <a:picLocks noChangeAspect="1"/>
              </p:cNvPicPr>
              <p:nvPr userDrawn="1"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394295"/>
                <a:ext cx="459656" cy="43749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</p:grp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255" y="-26804"/>
              <a:ext cx="1015531" cy="103024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5199728" y="6723"/>
              <a:ext cx="2817518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  网站</a:t>
              </a:r>
              <a:r>
                <a:rPr lang="en-US" altLang="zh-CN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:mici.jiqishidai.com</a:t>
              </a:r>
              <a:endParaRPr lang="zh-CN" altLang="en-US" sz="1600" b="1" cap="none" spc="0" baseline="0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仿宋 Std R" pitchFamily="18" charset="-122"/>
                <a:ea typeface="Adobe 仿宋 Std R" pitchFamily="18" charset="-122"/>
                <a:cs typeface="Aharoni" panose="02010803020104030203" pitchFamily="2" charset="-79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" y="0"/>
              <a:ext cx="832738" cy="83273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7245" y="5202258"/>
              <a:ext cx="1091673" cy="1091673"/>
            </a:xfrm>
            <a:prstGeom prst="rect">
              <a:avLst/>
            </a:prstGeom>
          </p:spPr>
        </p:pic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hyperlink" Target="https://github.com/fchollet/keras?spm=5176.blog30794.yqblogcon1.13.h9wpxY" TargetMode="External"/><Relationship Id="rId7" Type="http://schemas.openxmlformats.org/officeDocument/2006/relationships/image" Target="../media/image43.png"/><Relationship Id="rId6" Type="http://schemas.openxmlformats.org/officeDocument/2006/relationships/hyperlink" Target="https://github.com/BVLC/caffe?spm=5176.blog30794.yqblogcon1.10.h9wpxY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s://github.com/scikit-learn/scikit-learn?spm=5176.blog30794.yqblogcon1.9.h9wpxY" TargetMode="External"/><Relationship Id="rId3" Type="http://schemas.openxmlformats.org/officeDocument/2006/relationships/hyperlink" Target="https://github.com/tensorflow/tensorflow?spm=5176.blog30794.yqblogcon1.8.h9wpxY" TargetMode="Externa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wmf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wmf"/><Relationship Id="rId1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机器学习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机器学习的发展现状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TextBox 1"/>
          <p:cNvSpPr txBox="1"/>
          <p:nvPr/>
        </p:nvSpPr>
        <p:spPr>
          <a:xfrm>
            <a:off x="0" y="682971"/>
            <a:ext cx="8877300" cy="437515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marL="1263650" lvl="2" indent="-457200" defTabSz="9144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在搜索引擎方面</a:t>
            </a: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Google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的成功，使得</a:t>
            </a: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Internet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搜索引擎成为新兴产业。机器学习技术正在支撑着各类搜索引擎</a:t>
            </a:r>
            <a:r>
              <a:rPr kumimoji="1" lang="zh-CN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kumimoji="1" lang="en-US" altLang="zh-CN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DARPA(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美国国防先进研究项目局</a:t>
            </a: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于</a:t>
            </a: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2003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年开始启动</a:t>
            </a: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年期</a:t>
            </a: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PAL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计划，这是一个以机器学习为核心的计划</a:t>
            </a: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涉及到</a:t>
            </a: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的其他分支，如知识表示和推理、自然语言处理等</a:t>
            </a: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kumimoji="1" lang="zh-CN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kumimoji="1" lang="en-US" altLang="zh-CN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汽车自动驾驶。机器学习的主要任务是从立体视觉中学习如何行驶，根据观察人类的驾驶行为记录各种图像和操纵指令，并将它们进行正确分类；</a:t>
            </a:r>
            <a:endParaRPr kumimoji="1" lang="en-US" altLang="zh-CN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在对天文物体进行分类、计算机系统性能预测、信用卡盗用检测、邮政服务属性识别、网络文档自动分类等方面，机器学习也在快速发展壮大。</a:t>
            </a:r>
            <a:endParaRPr kumimoji="1" lang="en-US" altLang="zh-CN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机器学习的分类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" name="TextBox 1"/>
          <p:cNvSpPr txBox="1"/>
          <p:nvPr/>
        </p:nvSpPr>
        <p:spPr>
          <a:xfrm>
            <a:off x="0" y="682971"/>
            <a:ext cx="8877300" cy="257429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sz="2100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监督学习</a:t>
            </a:r>
            <a:endParaRPr kumimoji="1" lang="en-US" altLang="zh-CN" sz="2100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sz="2100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无监督学习</a:t>
            </a:r>
            <a:endParaRPr kumimoji="1" lang="en-US" altLang="zh-CN" sz="2100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sz="2100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半监督学习</a:t>
            </a:r>
            <a:endParaRPr kumimoji="1" lang="en-US" altLang="zh-CN" sz="2100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sz="2100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强化学习</a:t>
            </a:r>
            <a:endParaRPr kumimoji="1" lang="en-US" altLang="zh-CN" sz="2100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机器学习的分类 </a:t>
            </a:r>
            <a:r>
              <a:rPr lang="en-US" altLang="zh-CN" dirty="0"/>
              <a:t>-– </a:t>
            </a:r>
            <a:r>
              <a:rPr lang="zh-CN" altLang="en-US" dirty="0"/>
              <a:t>监督学习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" name="TextBox 1"/>
          <p:cNvSpPr txBox="1"/>
          <p:nvPr/>
        </p:nvSpPr>
        <p:spPr>
          <a:xfrm>
            <a:off x="0" y="682971"/>
            <a:ext cx="8877300" cy="377825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监督学习是从给定的训练数据集中学习一个函数（模型），当新的数据到来时，可以根据这个函数（模型）预测结果</a:t>
            </a: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kumimoji="1" lang="zh-CN" altLang="en-US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在监督式学习下，输入数据被称为“训练数据”，</a:t>
            </a:r>
            <a:r>
              <a:rPr kumimoji="1" lang="zh-CN" altLang="en-US" b="1" kern="0" dirty="0">
                <a:solidFill>
                  <a:srgbClr val="FF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每组训练数据有一个明确的标识或结果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，如，对防垃圾邮件系统中“垃圾邮件”、“非垃圾邮件”</a:t>
            </a: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kumimoji="1" lang="zh-CN" altLang="en-US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在建立模型时，监督式学习建立一个学习过程，将预测结果与“测试数据”的实际结果进行比较，不断调整预测模型，直到模型的预测结果达到一个预期的准确率。常见的监督学习算法包括回归分析和统计分类。</a:t>
            </a:r>
            <a:endParaRPr kumimoji="1" lang="en-US" altLang="zh-CN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机器学习的分类 </a:t>
            </a:r>
            <a:r>
              <a:rPr lang="en-US" altLang="zh-CN" dirty="0"/>
              <a:t>-– </a:t>
            </a:r>
            <a:r>
              <a:rPr lang="zh-CN" altLang="en-US" dirty="0"/>
              <a:t>无监督学习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" name="TextBox 1"/>
          <p:cNvSpPr txBox="1"/>
          <p:nvPr/>
        </p:nvSpPr>
        <p:spPr>
          <a:xfrm>
            <a:off x="0" y="682971"/>
            <a:ext cx="8877300" cy="2947035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在无监督式学习中，</a:t>
            </a:r>
            <a:r>
              <a:rPr kumimoji="1" lang="zh-CN" altLang="en-US" b="1" kern="0" dirty="0">
                <a:solidFill>
                  <a:srgbClr val="FF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数据并不被特别标识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，学习模型是为了</a:t>
            </a:r>
            <a:r>
              <a:rPr kumimoji="1" lang="zh-CN" altLang="en-US" b="1" kern="0" dirty="0">
                <a:solidFill>
                  <a:srgbClr val="FF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推断出数据的一些内在结构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kumimoji="1" lang="zh-CN" altLang="en-US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常见的应用场景包括关联规则的学习以及</a:t>
            </a:r>
            <a:r>
              <a:rPr kumimoji="1" lang="zh-CN" altLang="en-US" b="1" kern="0" dirty="0">
                <a:solidFill>
                  <a:srgbClr val="FF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聚类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等。常见算法包括</a:t>
            </a:r>
            <a:r>
              <a:rPr kumimoji="1" lang="en-US" altLang="zh-CN" b="1" kern="0" dirty="0" err="1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Apriori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算法和</a:t>
            </a: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k-Means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算法。</a:t>
            </a:r>
            <a:endParaRPr kumimoji="1" lang="en-US" altLang="zh-CN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监督学习和无监督学习的区别：训练集目标是否被标注。他们都有训练集，且都有输入和输出。</a:t>
            </a:r>
            <a:endParaRPr kumimoji="1" lang="zh-CN" altLang="en-US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机器学习的分类 </a:t>
            </a:r>
            <a:r>
              <a:rPr lang="en-US" altLang="zh-CN" dirty="0"/>
              <a:t>-– </a:t>
            </a:r>
            <a:r>
              <a:rPr lang="zh-CN" altLang="en-US" dirty="0"/>
              <a:t>半监督学习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" name="TextBox 1"/>
          <p:cNvSpPr txBox="1"/>
          <p:nvPr/>
        </p:nvSpPr>
        <p:spPr>
          <a:xfrm>
            <a:off x="0" y="682971"/>
            <a:ext cx="8877300" cy="419354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半监督学习是</a:t>
            </a:r>
            <a:r>
              <a:rPr kumimoji="1" lang="zh-CN" altLang="en-US" b="1" kern="0" dirty="0">
                <a:solidFill>
                  <a:srgbClr val="FF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融合</a:t>
            </a:r>
            <a:r>
              <a:rPr kumimoji="1" lang="zh-CN" altLang="en-US" b="1" kern="0" dirty="0">
                <a:solidFill>
                  <a:srgbClr val="FF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监督学习与无监督学习之间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一种机器学习方式，主要考虑如何利用</a:t>
            </a:r>
            <a:r>
              <a:rPr kumimoji="1" lang="zh-CN" altLang="en-US" b="1" kern="0" dirty="0">
                <a:solidFill>
                  <a:srgbClr val="FF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少量的标注样本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kumimoji="1" lang="zh-CN" altLang="en-US" b="1" kern="0" dirty="0">
                <a:solidFill>
                  <a:srgbClr val="FF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大量的未标注样本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进行训练和分类的问题；</a:t>
            </a:r>
            <a:endParaRPr kumimoji="1" lang="zh-CN" altLang="en-US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应用场景包括分类和回归，算法包括一些对常用监督式学习算法的延伸，这些算法首先试图对未标识数据进行建模，在此基础上再对标识的数据进行预测，如图论推理算法（</a:t>
            </a: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Graph Inference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）或者拉普拉斯支持向量机（</a:t>
            </a: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Laplacian SVM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）等；</a:t>
            </a:r>
            <a:endParaRPr kumimoji="1" lang="en-US" altLang="zh-CN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半监督学习从诞生以来，主要用于处理人工合成数据，无噪声干扰的样本数据是当前大部分半监督学习方法使用的数据，而在实际生活中用到的数据却大部分不是无干扰的，通常都比较难以得到纯样本数据。</a:t>
            </a:r>
            <a:endParaRPr kumimoji="1" lang="en-US" altLang="zh-CN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机器学习的分类 </a:t>
            </a:r>
            <a:r>
              <a:rPr lang="en-US" altLang="zh-CN" dirty="0"/>
              <a:t>-– </a:t>
            </a:r>
            <a:r>
              <a:rPr lang="zh-CN" altLang="en-US" dirty="0"/>
              <a:t>强化学习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" name="TextBox 1"/>
          <p:cNvSpPr txBox="1"/>
          <p:nvPr/>
        </p:nvSpPr>
        <p:spPr>
          <a:xfrm>
            <a:off x="0" y="682971"/>
            <a:ext cx="8877300" cy="2531745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强化学习通过观察来学习动作的完成，每个动作都会对环境有所影响，学习对象根据观察到的周围环境的反馈来做出判断；</a:t>
            </a:r>
            <a:endParaRPr kumimoji="1" lang="zh-CN" altLang="en-US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在强化学习下，输入数据直接反馈到模型，模型必须对此立刻做出调整；</a:t>
            </a:r>
            <a:endParaRPr kumimoji="1" lang="zh-CN" altLang="en-US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常见的应用场景包括动态系统以及</a:t>
            </a:r>
            <a:r>
              <a:rPr kumimoji="1" lang="zh-CN" altLang="en-US" b="1" kern="0" dirty="0">
                <a:solidFill>
                  <a:srgbClr val="FF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机器人控制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等。常见算法包括</a:t>
            </a: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Q-Learning 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以及时间差学习（</a:t>
            </a: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Temporal difference learning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）。</a:t>
            </a:r>
            <a:endParaRPr kumimoji="1" lang="en-US" altLang="zh-CN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机器学习的分类 </a:t>
            </a:r>
            <a:r>
              <a:rPr lang="en-US" altLang="zh-CN" dirty="0"/>
              <a:t>-– </a:t>
            </a:r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" name="TextBox 1"/>
          <p:cNvSpPr txBox="1"/>
          <p:nvPr/>
        </p:nvSpPr>
        <p:spPr>
          <a:xfrm>
            <a:off x="0" y="682971"/>
            <a:ext cx="8877300" cy="2531745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在企业数据应用的场景下，人们最常用的可能就是监督式学习和无监督式学习的模型。</a:t>
            </a:r>
            <a:endParaRPr kumimoji="1" lang="zh-CN" altLang="en-US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在图像识别等领域，由于存在大量的非标识的数据和少量的可标识数据，目前半监督式学习是一个很热的话题。</a:t>
            </a:r>
            <a:endParaRPr kumimoji="1" lang="zh-CN" altLang="en-US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强化学习更多地应用在机器人控制及其他需要进行系统控制的领域。</a:t>
            </a:r>
            <a:endParaRPr kumimoji="1" lang="zh-CN" altLang="en-US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机器学习的常见算法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0" y="682971"/>
            <a:ext cx="8877300" cy="4088765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回归算法（监督学习）</a:t>
            </a:r>
            <a:endParaRPr kumimoji="1" lang="en-US" altLang="zh-CN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神经网络（监督学习）</a:t>
            </a:r>
            <a:endParaRPr kumimoji="1" lang="en-US" altLang="zh-CN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支持向量机（监督学习）</a:t>
            </a:r>
            <a:endParaRPr kumimoji="1" lang="en-US" altLang="zh-CN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聚类算法（无监督学习）</a:t>
            </a:r>
            <a:endParaRPr kumimoji="1" lang="en-US" altLang="zh-CN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降维算法（无监督学习）</a:t>
            </a:r>
            <a:endParaRPr kumimoji="1" lang="en-US" altLang="zh-CN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推荐算法（特殊）</a:t>
            </a:r>
            <a:endParaRPr kumimoji="1" lang="en-US" altLang="zh-CN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其他算法</a:t>
            </a:r>
            <a:endParaRPr kumimoji="1" lang="en-US" altLang="zh-CN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常见算法 </a:t>
            </a:r>
            <a:r>
              <a:rPr lang="en-US" altLang="zh-CN" dirty="0"/>
              <a:t>-– </a:t>
            </a:r>
            <a:r>
              <a:rPr lang="zh-CN" altLang="en-US" dirty="0"/>
              <a:t>回归算法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0" y="682971"/>
            <a:ext cx="8877300" cy="211582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回归算法有两个重要的子类：即</a:t>
            </a:r>
            <a:r>
              <a:rPr kumimoji="1" lang="zh-CN" altLang="en-US" b="1" kern="0" dirty="0">
                <a:solidFill>
                  <a:srgbClr val="FF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线性回归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kumimoji="1" lang="zh-CN" altLang="en-US" b="1" kern="0" dirty="0">
                <a:solidFill>
                  <a:srgbClr val="FF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逻辑回归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kumimoji="1" lang="zh-CN" altLang="en-US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线性回归就是如何拟合出一条直线最佳匹配所有的数据，逻辑回归是一种与线性回归非常类似的算法；</a:t>
            </a:r>
            <a:endParaRPr kumimoji="1" lang="en-US" altLang="zh-CN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线性回归处理的问题类型与逻辑回归不一致：</a:t>
            </a:r>
            <a:endParaRPr kumimoji="1" lang="en-US" altLang="zh-CN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345000" y="2668956"/>
            <a:ext cx="8702843" cy="1934845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marL="1320800" lvl="2" indent="-51435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+mj-lt"/>
              <a:buAutoNum type="alphaUcPeriod"/>
              <a:defRPr/>
            </a:pPr>
            <a:r>
              <a:rPr kumimoji="1" lang="zh-CN" altLang="en-US" kern="0" dirty="0">
                <a:solidFill>
                  <a:srgbClr val="FF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线性回归处理的是数值问题</a:t>
            </a:r>
            <a:r>
              <a:rPr kumimoji="1" lang="zh-CN" altLang="en-US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，也就是最后预测出的结果是数字，例如房价。</a:t>
            </a:r>
            <a:endParaRPr kumimoji="1" lang="en-US" altLang="zh-CN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320800" lvl="2" indent="-51435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+mj-lt"/>
              <a:buAutoNum type="alphaUcPeriod"/>
              <a:defRPr/>
            </a:pPr>
            <a:r>
              <a:rPr kumimoji="1" lang="zh-CN" altLang="en-US" kern="0" dirty="0">
                <a:solidFill>
                  <a:srgbClr val="FF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逻辑回归属于分类算法</a:t>
            </a:r>
            <a:r>
              <a:rPr kumimoji="1" lang="zh-CN" altLang="en-US" kern="0" dirty="0"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，也就是说，逻辑回归预测结果是离散的分类，例如判断这封邮件是否是垃圾邮件，以及用户是否会点击此广告等等。</a:t>
            </a:r>
            <a:endParaRPr kumimoji="1" lang="en-US" altLang="zh-CN" kern="0" dirty="0"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常见算法 </a:t>
            </a:r>
            <a:r>
              <a:rPr lang="en-US" altLang="zh-CN" dirty="0"/>
              <a:t>-– </a:t>
            </a:r>
            <a:r>
              <a:rPr lang="zh-CN" altLang="en-US" dirty="0"/>
              <a:t>回归算法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694" y="347443"/>
            <a:ext cx="4485714" cy="2121428"/>
          </a:xfrm>
          <a:prstGeom prst="rect">
            <a:avLst/>
          </a:prstGeom>
        </p:spPr>
      </p:pic>
      <p:sp>
        <p:nvSpPr>
          <p:cNvPr id="7" name="TextBox 1"/>
          <p:cNvSpPr txBox="1"/>
          <p:nvPr/>
        </p:nvSpPr>
        <p:spPr>
          <a:xfrm>
            <a:off x="72190" y="2815877"/>
            <a:ext cx="8877300" cy="2268855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marL="1263650" lvl="2" indent="-457200" eaLnBrk="0" fontAlgn="base" hangingPunct="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sz="1350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假设有一组肿瘤患者的数据，这些患者的肿瘤中有些是良性的</a:t>
            </a:r>
            <a:r>
              <a:rPr kumimoji="1" lang="en-US" altLang="zh-CN" sz="1350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kumimoji="1" lang="zh-CN" altLang="en-US" sz="1350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图中的蓝色点</a:t>
            </a:r>
            <a:r>
              <a:rPr kumimoji="1" lang="en-US" altLang="zh-CN" sz="1350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kumimoji="1" lang="zh-CN" altLang="en-US" sz="1350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，有些是恶性的</a:t>
            </a:r>
            <a:r>
              <a:rPr kumimoji="1" lang="en-US" altLang="zh-CN" sz="1350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kumimoji="1" lang="zh-CN" altLang="en-US" sz="1350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图中的红色点</a:t>
            </a:r>
            <a:r>
              <a:rPr kumimoji="1" lang="en-US" altLang="zh-CN" sz="1350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kumimoji="1" lang="zh-CN" altLang="en-US" sz="1350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。这里肿瘤的红蓝色可以被称作数据的“标签”。同时每个数据包括两个“特征”：患者的年龄与肿瘤的大小。我们将这两个特征与标签映射到这个二维空间上，形成了上图的数据。</a:t>
            </a:r>
            <a:endParaRPr kumimoji="1" lang="zh-CN" altLang="en-US" sz="1350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263650" lvl="2" indent="-457200" eaLnBrk="0" fontAlgn="base" hangingPunct="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sz="1350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当有一个绿色的点时，该判断这个肿瘤是恶性的还是良性的呢？根据红蓝点我们训练出了一个逻辑回归模型，也就是图中的分类线。这时，根据绿点出现在分类线的左侧，因此我们判断它的标签应该是红色，也就是说属于恶性肿瘤。</a:t>
            </a:r>
            <a:endParaRPr kumimoji="1" lang="zh-CN" altLang="en-US" sz="1350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263650" lvl="2" indent="-457200" eaLnBrk="0" fontAlgn="base" hangingPunct="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sz="1350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逻辑回归算法划出的分类线基本都是线性的</a:t>
            </a:r>
            <a:r>
              <a:rPr kumimoji="1" lang="en-US" altLang="zh-CN" sz="1350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kumimoji="1" lang="zh-CN" altLang="en-US" sz="1350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也有划出非线性分类线的逻辑回归，不过那样的模型在处理数据量较大的时候效率会很低</a:t>
            </a:r>
            <a:r>
              <a:rPr kumimoji="1" lang="en-US" altLang="zh-CN" sz="1350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kumimoji="1" lang="zh-CN" altLang="en-US" sz="1350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，这意味着当两类之间的界线不是线性时，逻辑回归的表达能力就不足。</a:t>
            </a:r>
            <a:endParaRPr kumimoji="1" lang="en-US" altLang="zh-CN" sz="1350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530" y="2551956"/>
            <a:ext cx="1321429" cy="18571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8759"/>
            <a:ext cx="8229600" cy="70207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3568" y="1024843"/>
            <a:ext cx="7696200" cy="1918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5000"/>
              </a:lnSpc>
            </a:pPr>
            <a:r>
              <a:rPr lang="en-US" sz="2400" dirty="0">
                <a:ea typeface="黑体" panose="02010609060101010101" pitchFamily="49" charset="-122"/>
              </a:rPr>
              <a:t>1</a:t>
            </a:r>
            <a:r>
              <a:rPr sz="2400" dirty="0">
                <a:ea typeface="黑体" panose="02010609060101010101" pitchFamily="49" charset="-122"/>
              </a:rPr>
              <a:t> 归纳偏好</a:t>
            </a:r>
            <a:endParaRPr sz="2400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165000"/>
              </a:lnSpc>
            </a:pPr>
            <a:r>
              <a:rPr lang="en-US" sz="2400" dirty="0">
                <a:ea typeface="黑体" panose="02010609060101010101" pitchFamily="49" charset="-122"/>
              </a:rPr>
              <a:t>2 </a:t>
            </a:r>
            <a:r>
              <a:rPr sz="2400" dirty="0">
                <a:ea typeface="黑体" panose="02010609060101010101" pitchFamily="49" charset="-122"/>
              </a:rPr>
              <a:t>发展历程</a:t>
            </a:r>
            <a:endParaRPr sz="2400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165000"/>
              </a:lnSpc>
            </a:pPr>
            <a:r>
              <a:rPr lang="en-US" sz="2400" dirty="0">
                <a:ea typeface="黑体" panose="02010609060101010101" pitchFamily="49" charset="-122"/>
              </a:rPr>
              <a:t>3 </a:t>
            </a:r>
            <a:r>
              <a:rPr sz="2400" dirty="0">
                <a:ea typeface="黑体" panose="02010609060101010101" pitchFamily="49" charset="-122"/>
              </a:rPr>
              <a:t>应用现状</a:t>
            </a:r>
            <a:endParaRPr sz="2400" dirty="0"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常见算法 </a:t>
            </a:r>
            <a:r>
              <a:rPr lang="en-US" altLang="zh-CN" dirty="0"/>
              <a:t>-– </a:t>
            </a:r>
            <a:r>
              <a:rPr lang="zh-CN" altLang="en-US" dirty="0"/>
              <a:t>神经网络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0" y="682971"/>
            <a:ext cx="8877300" cy="419354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神经网络</a:t>
            </a: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也称之为人工神经网络，</a:t>
            </a: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ANN)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的诞生起源于对大脑工作机理的研究。早期生物界学者们使用神经网络来模拟大脑，后来，机器学习的学者们使用神经网络进行机器学习的实验，发现在视觉与语音的识别上效果都相当好。</a:t>
            </a:r>
            <a:endParaRPr kumimoji="1" lang="zh-CN" altLang="en-US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神经网络算法是</a:t>
            </a: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80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年代机器学习界非常流行的算法。不过，进入</a:t>
            </a: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90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年代，神经网络的发展进入了一个瓶颈期。其主要原因是神经网络的训练过程很困难。</a:t>
            </a:r>
            <a:endParaRPr kumimoji="1" lang="zh-CN" altLang="en-US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现在，携着“深度学习”之势，神经网络重装归来，重新成为最强大的机器学习算法之一。</a:t>
            </a:r>
            <a:endParaRPr kumimoji="1" lang="en-US" altLang="zh-CN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常见算法 </a:t>
            </a:r>
            <a:r>
              <a:rPr lang="en-US" altLang="zh-CN" dirty="0"/>
              <a:t>-– SVM</a:t>
            </a:r>
            <a:r>
              <a:rPr lang="zh-CN" altLang="en-US" dirty="0"/>
              <a:t>支持向量机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0" y="682971"/>
            <a:ext cx="8877300" cy="419354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算法是诞生于统计学习界，同时在机器学习界大放光彩的经典算法。</a:t>
            </a:r>
            <a:endParaRPr kumimoji="1" lang="zh-CN" altLang="en-US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从某种意义上来说，支持向量机算法是逻辑回归算法的强化：通过给予逻辑回归算法更严格的优化条件，支持向量机算法可以获得比逻辑回归更好的分类界线。</a:t>
            </a:r>
            <a:endParaRPr kumimoji="1" lang="zh-CN" altLang="en-US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支持向量机是一种数学成分很浓的机器学习算法（相对的，神经网络则有生物科学成分）。通过支持向量机算法，既可以保持计算效率，又可以获得非常好的分类效果。因此支持向量机在</a:t>
            </a: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90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年代后期一直占据着机器学习中最核心的地位，基本取代了神经网络算法。直到现在神经网络借着深度学习重新兴起，两者之间才又发生了微妙的平衡转变。</a:t>
            </a:r>
            <a:endParaRPr kumimoji="1" lang="en-US" altLang="zh-CN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常见算法 </a:t>
            </a:r>
            <a:r>
              <a:rPr lang="en-US" altLang="zh-CN" dirty="0"/>
              <a:t>-– SVM</a:t>
            </a:r>
            <a:r>
              <a:rPr lang="zh-CN" altLang="en-US" dirty="0"/>
              <a:t>支持向量机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0" y="682971"/>
            <a:ext cx="8877300" cy="2350135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通过跟高斯函数的结合，支持向量机可以表达出非常复杂的分类界线，从而达成很好的分类效果。比如，可以将低维的空间映射到高维的空间。</a:t>
            </a:r>
            <a:endParaRPr kumimoji="1" lang="en-US" altLang="zh-CN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如何在二维平面划分出一个圆形的分类界线？在二维平面可能会很困难，但是通过高斯函数可以将二维空间映射到三维空间，然后使用一个线性平面就可以达成类似效果。</a:t>
            </a:r>
            <a:endParaRPr kumimoji="1" lang="zh-CN" altLang="en-US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8255" y="2597980"/>
            <a:ext cx="3232008" cy="254552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常见算法 </a:t>
            </a:r>
            <a:r>
              <a:rPr lang="en-US" altLang="zh-CN" dirty="0"/>
              <a:t>-– </a:t>
            </a:r>
            <a:r>
              <a:rPr lang="zh-CN" altLang="en-US" dirty="0"/>
              <a:t>聚类算法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0" y="682971"/>
            <a:ext cx="8877300" cy="211582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聚类算法是无监督学习算法中最典型的代表。</a:t>
            </a:r>
            <a:endParaRPr kumimoji="1" lang="zh-CN" altLang="en-US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聚类算法就是计算种群中的距离，根据距离的远近将数据划分为多个族群。</a:t>
            </a:r>
            <a:endParaRPr kumimoji="1" lang="zh-CN" altLang="en-US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聚类算法中最典型的代表就是</a:t>
            </a: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K-Means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算法。</a:t>
            </a:r>
            <a:endParaRPr kumimoji="1" lang="en-US" altLang="zh-CN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393291"/>
            <a:ext cx="5322094" cy="23574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583" y="2746907"/>
            <a:ext cx="1835944" cy="1650206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常见算法 </a:t>
            </a:r>
            <a:r>
              <a:rPr lang="en-US" altLang="zh-CN" dirty="0"/>
              <a:t>-– </a:t>
            </a:r>
            <a:r>
              <a:rPr lang="zh-CN" altLang="en-US" dirty="0"/>
              <a:t>降维算法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0" y="682971"/>
            <a:ext cx="8877300" cy="4427855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降维算法也是一种无监督学习算法，主要特征是将数据从高维降低到低维。维度表示数据的特征量的大小。例如，房价包含房子的长、宽、面积与房间数量四个特征，也就是维度为</a:t>
            </a: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维的数据。可以看出来，长与宽事实上与面积表示的信息重叠了，例如面积</a:t>
            </a: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长 </a:t>
            </a: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× 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宽。通过降维算法，可以去除冗余信息，将特征减少为面积与房间数量两个特征，即从</a:t>
            </a: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维的数据压缩到</a:t>
            </a: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维。这样，不仅利于表示，同时提高计算的性能。</a:t>
            </a:r>
            <a:endParaRPr kumimoji="1" lang="zh-CN" altLang="en-US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降维算法的主要作用是压缩数据与提升机器学习的效率。通过降维算法，可以将具有几千个特征的数据压缩至若干个特征。另外，降维算法的另一个好处是数据的可视化，例如将</a:t>
            </a: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维的数据压缩至</a:t>
            </a: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维，然后可以用二维平面来可视。降维算法的主要代表是</a:t>
            </a: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PCA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即主成分分析算法</a:t>
            </a: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kumimoji="1" lang="en-US" altLang="zh-CN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常见算法 </a:t>
            </a:r>
            <a:r>
              <a:rPr lang="en-US" altLang="zh-CN" dirty="0"/>
              <a:t>-– </a:t>
            </a:r>
            <a:r>
              <a:rPr lang="zh-CN" altLang="en-US" dirty="0"/>
              <a:t>推荐算法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0" y="682971"/>
            <a:ext cx="8877300" cy="92202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marL="1263650" lvl="2" indent="-457200" eaLnBrk="0" fontAlgn="base" hangingPunct="0"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推荐算法是目前业界非常火的一种算法，如亚马逊，天猫，京东等都在广泛地运用。推荐算法的主要特征就是可以自动向用户推荐他们最感兴趣的东西，从而增加购买率，提升效益。</a:t>
            </a:r>
            <a:endParaRPr kumimoji="1" lang="en-US" altLang="zh-CN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566" y="1703481"/>
            <a:ext cx="7792808" cy="306102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0" y="682971"/>
            <a:ext cx="8877300" cy="36830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marL="1263650" lvl="2" indent="-457200" eaLnBrk="0" fontAlgn="base" hangingPunct="0"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推荐算法有两个主要的类别：</a:t>
            </a:r>
            <a:endParaRPr kumimoji="1" lang="zh-CN" altLang="en-US" b="1" kern="0" dirty="0">
              <a:solidFill>
                <a:schemeClr val="bg1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91363" y="1346261"/>
            <a:ext cx="8702843" cy="2254885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marL="1320800" lvl="2" indent="-514350" eaLnBrk="0" fontAlgn="base" hangingPunct="0">
              <a:spcBef>
                <a:spcPts val="1415"/>
              </a:spcBef>
              <a:buClr>
                <a:srgbClr val="C00000"/>
              </a:buClr>
              <a:buFont typeface="+mj-lt"/>
              <a:buAutoNum type="alphaUcPeriod"/>
              <a:defRPr/>
            </a:pPr>
            <a:r>
              <a:rPr kumimoji="1" lang="zh-CN" altLang="en-US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一类是基于物品内容的推荐，是将与用户购买的内容近似的物品推荐给用户，这样的前提是每个物品都得有若干个标签，因此才可以找出与用户购买物品类似的物品，这样推荐的好处是关联程度较大。</a:t>
            </a:r>
            <a:endParaRPr kumimoji="1" lang="en-US" altLang="zh-CN" sz="1500" kern="0" dirty="0">
              <a:solidFill>
                <a:schemeClr val="bg1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320800" lvl="2" indent="-514350" eaLnBrk="0" fontAlgn="base" hangingPunct="0">
              <a:spcBef>
                <a:spcPts val="1415"/>
              </a:spcBef>
              <a:buClr>
                <a:srgbClr val="C00000"/>
              </a:buClr>
              <a:buFont typeface="+mj-lt"/>
              <a:buAutoNum type="alphaUcPeriod"/>
              <a:defRPr/>
            </a:pPr>
            <a:r>
              <a:rPr kumimoji="1" lang="zh-CN" altLang="en-US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另一类是基于用户相似度的推荐，则是将与目标用户兴趣</a:t>
            </a:r>
            <a:r>
              <a:rPr kumimoji="1" lang="zh-CN" altLang="en-US" sz="1500" i="1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（注：用户画像）</a:t>
            </a:r>
            <a:r>
              <a:rPr kumimoji="1" lang="zh-CN" altLang="en-US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相同的其他用户购买的东西推荐给目标用户，例如小</a:t>
            </a:r>
            <a:r>
              <a:rPr kumimoji="1" lang="en-US" altLang="zh-CN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kumimoji="1" lang="zh-CN" altLang="en-US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历史上买了物品</a:t>
            </a:r>
            <a:r>
              <a:rPr kumimoji="1" lang="en-US" altLang="zh-CN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kumimoji="1" lang="zh-CN" altLang="en-US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kumimoji="1" lang="en-US" altLang="zh-CN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kumimoji="1" lang="zh-CN" altLang="en-US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，经过算法分析，发现另一个与小</a:t>
            </a:r>
            <a:r>
              <a:rPr kumimoji="1" lang="en-US" altLang="zh-CN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kumimoji="1" lang="zh-CN" altLang="en-US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近似的用户小</a:t>
            </a:r>
            <a:r>
              <a:rPr kumimoji="1" lang="en-US" altLang="zh-CN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kumimoji="1" lang="zh-CN" altLang="en-US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购买了物品</a:t>
            </a:r>
            <a:r>
              <a:rPr kumimoji="1" lang="en-US" altLang="zh-CN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kumimoji="1" lang="zh-CN" altLang="en-US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，于是将物品</a:t>
            </a:r>
            <a:r>
              <a:rPr kumimoji="1" lang="en-US" altLang="zh-CN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kumimoji="1" lang="zh-CN" altLang="en-US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推荐给小</a:t>
            </a:r>
            <a:r>
              <a:rPr kumimoji="1" lang="en-US" altLang="zh-CN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kumimoji="1" lang="zh-CN" altLang="en-US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kumimoji="1" lang="en-US" altLang="zh-CN" sz="1500" kern="0" dirty="0">
              <a:solidFill>
                <a:schemeClr val="bg1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320800" lvl="2" indent="-51435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+mj-lt"/>
              <a:buAutoNum type="alphaUcPeriod"/>
              <a:defRPr/>
            </a:pPr>
            <a:endParaRPr kumimoji="1" lang="en-US" altLang="zh-CN" sz="1500" kern="0" dirty="0">
              <a:solidFill>
                <a:schemeClr val="bg1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0" y="3230587"/>
            <a:ext cx="8877300" cy="92202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两类推荐都有各自的优缺点，在一般的电商应用中，一般是两类混合使用。推荐算法中最有名的算法就是协同过滤算法。</a:t>
            </a:r>
            <a:endParaRPr kumimoji="1" lang="zh-CN" altLang="en-US" b="1" kern="0" dirty="0">
              <a:solidFill>
                <a:schemeClr val="bg1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>
                <a:solidFill>
                  <a:schemeClr val="bg1"/>
                </a:solidFill>
              </a:rPr>
            </a:fld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常见算法 </a:t>
            </a:r>
            <a:r>
              <a:rPr lang="en-US" altLang="zh-CN" dirty="0"/>
              <a:t>-– </a:t>
            </a:r>
            <a:r>
              <a:rPr lang="zh-CN" altLang="en-US" dirty="0"/>
              <a:t>其他算法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0" y="682971"/>
            <a:ext cx="8877300" cy="401193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除了以上算法之外，机器学习界还有其他的如高斯判别，朴素贝叶斯，决策树等等算法。但是上面列的六个算法是使用最多，影响最广，种类最全的典型。机器学习界的一个特色就是算法众多，发展百花齐放。</a:t>
            </a:r>
            <a:endParaRPr kumimoji="1" lang="zh-CN" altLang="en-US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除了这些算法以外，有一些算法的名字在机器学习领域中也经常出现。但他们本身并不算是一个机器学习算法，而是为了解决某个子问题而诞生的。可以理解他们为以上算法的子算法，用于大幅度提高训练过程。其中的代表有：梯度下降法，主要运用在线性回归，逻辑回归，神经网络，推荐算法中；牛顿法，主要运用在线性回归中；</a:t>
            </a: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BP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算法，主要运用在神经网络中；</a:t>
            </a: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SMO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算法，主要运用在</a:t>
            </a: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中。</a:t>
            </a:r>
            <a:endParaRPr kumimoji="1" lang="en-US" altLang="zh-CN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机器学习的基本过程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" name="TextBox 1"/>
          <p:cNvSpPr txBox="1"/>
          <p:nvPr/>
        </p:nvSpPr>
        <p:spPr>
          <a:xfrm>
            <a:off x="0" y="737103"/>
            <a:ext cx="8877300" cy="92202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marL="1263650" lvl="2" indent="-457200" eaLnBrk="0" fontAlgn="base" hangingPunct="0"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计算机从给定的数据中学习规律，即从观测数据（样本）中寻找规律、建立模型，并利用学习到的规律（模型）对未知或无法观测的数据进行预测。</a:t>
            </a:r>
            <a:endParaRPr kumimoji="1" lang="zh-CN" altLang="en-US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486" y="1657168"/>
            <a:ext cx="6438484" cy="143795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0" y="737103"/>
            <a:ext cx="8877300" cy="36830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marL="1263650" lvl="2" indent="-457200" eaLnBrk="0" fontAlgn="base" hangingPunct="0"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操作流程主要分</a:t>
            </a: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步</a:t>
            </a: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kumimoji="1" lang="en-US" altLang="zh-CN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368394" y="1258114"/>
            <a:ext cx="8702843" cy="2795905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marL="1320800" lvl="2" indent="-514350" eaLnBrk="0" fontAlgn="base" hangingPunct="0">
              <a:spcBef>
                <a:spcPts val="1415"/>
              </a:spcBef>
              <a:buClr>
                <a:srgbClr val="C00000"/>
              </a:buClr>
              <a:buFont typeface="+mj-lt"/>
              <a:buAutoNum type="alphaUcPeriod"/>
              <a:defRPr/>
            </a:pPr>
            <a:r>
              <a:rPr kumimoji="1" lang="zh-CN" altLang="en-US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数据导入；</a:t>
            </a:r>
            <a:endParaRPr kumimoji="1" lang="en-US" altLang="zh-CN" sz="1500" kern="0" dirty="0">
              <a:solidFill>
                <a:schemeClr val="bg1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320800" lvl="2" indent="-514350" eaLnBrk="0" fontAlgn="base" hangingPunct="0">
              <a:spcBef>
                <a:spcPts val="1415"/>
              </a:spcBef>
              <a:buClr>
                <a:srgbClr val="C00000"/>
              </a:buClr>
              <a:buFont typeface="+mj-lt"/>
              <a:buAutoNum type="alphaUcPeriod"/>
              <a:defRPr/>
            </a:pPr>
            <a:r>
              <a:rPr kumimoji="1" lang="zh-CN" altLang="en-US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数据预处理；</a:t>
            </a:r>
            <a:endParaRPr kumimoji="1" lang="en-US" altLang="zh-CN" sz="1500" kern="0" dirty="0">
              <a:solidFill>
                <a:schemeClr val="bg1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320800" lvl="2" indent="-514350" eaLnBrk="0" fontAlgn="base" hangingPunct="0">
              <a:spcBef>
                <a:spcPts val="1415"/>
              </a:spcBef>
              <a:buClr>
                <a:srgbClr val="C00000"/>
              </a:buClr>
              <a:buFont typeface="+mj-lt"/>
              <a:buAutoNum type="alphaUcPeriod"/>
              <a:defRPr/>
            </a:pPr>
            <a:r>
              <a:rPr kumimoji="1" lang="zh-CN" altLang="en-US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特征工程；</a:t>
            </a:r>
            <a:endParaRPr kumimoji="1" lang="en-US" altLang="zh-CN" sz="1500" kern="0" dirty="0">
              <a:solidFill>
                <a:schemeClr val="bg1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320800" lvl="2" indent="-514350" eaLnBrk="0" fontAlgn="base" hangingPunct="0">
              <a:spcBef>
                <a:spcPts val="1415"/>
              </a:spcBef>
              <a:buClr>
                <a:srgbClr val="C00000"/>
              </a:buClr>
              <a:buFont typeface="+mj-lt"/>
              <a:buAutoNum type="alphaUcPeriod"/>
              <a:defRPr/>
            </a:pPr>
            <a:r>
              <a:rPr kumimoji="1" lang="zh-CN" altLang="en-US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拆分；</a:t>
            </a:r>
            <a:endParaRPr kumimoji="1" lang="en-US" altLang="zh-CN" sz="1500" kern="0" dirty="0">
              <a:solidFill>
                <a:schemeClr val="bg1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320800" lvl="2" indent="-514350" eaLnBrk="0" fontAlgn="base" hangingPunct="0">
              <a:spcBef>
                <a:spcPts val="1415"/>
              </a:spcBef>
              <a:buClr>
                <a:srgbClr val="C00000"/>
              </a:buClr>
              <a:buFont typeface="+mj-lt"/>
              <a:buAutoNum type="alphaUcPeriod"/>
              <a:defRPr/>
            </a:pPr>
            <a:r>
              <a:rPr kumimoji="1" lang="zh-CN" altLang="en-US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训练模型；</a:t>
            </a:r>
            <a:endParaRPr kumimoji="1" lang="en-US" altLang="zh-CN" sz="1500" kern="0" dirty="0">
              <a:solidFill>
                <a:schemeClr val="bg1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320800" lvl="2" indent="-514350" eaLnBrk="0" fontAlgn="base" hangingPunct="0">
              <a:spcBef>
                <a:spcPts val="1415"/>
              </a:spcBef>
              <a:buClr>
                <a:srgbClr val="C00000"/>
              </a:buClr>
              <a:buFont typeface="+mj-lt"/>
              <a:buAutoNum type="alphaUcPeriod"/>
              <a:defRPr/>
            </a:pPr>
            <a:r>
              <a:rPr kumimoji="1" lang="zh-CN" altLang="en-US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评估模型；</a:t>
            </a:r>
            <a:endParaRPr kumimoji="1" lang="en-US" altLang="zh-CN" sz="1500" kern="0" dirty="0">
              <a:solidFill>
                <a:schemeClr val="bg1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320800" lvl="2" indent="-514350" eaLnBrk="0" fontAlgn="base" hangingPunct="0">
              <a:spcBef>
                <a:spcPts val="1415"/>
              </a:spcBef>
              <a:buClr>
                <a:srgbClr val="C00000"/>
              </a:buClr>
              <a:buFont typeface="+mj-lt"/>
              <a:buAutoNum type="alphaUcPeriod"/>
              <a:defRPr/>
            </a:pPr>
            <a:r>
              <a:rPr kumimoji="1" lang="zh-CN" altLang="en-US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预测新数据。</a:t>
            </a:r>
            <a:endParaRPr kumimoji="1" lang="zh-CN" altLang="en-US" sz="1500" kern="0" dirty="0">
              <a:solidFill>
                <a:schemeClr val="bg1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67058" y="1941148"/>
            <a:ext cx="7696200" cy="903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5000"/>
              </a:lnSpc>
            </a:pPr>
            <a:r>
              <a:rPr lang="en-US" altLang="zh-CN" sz="3200" dirty="0">
                <a:ea typeface="黑体" panose="02010609060101010101" pitchFamily="49" charset="-122"/>
              </a:rPr>
              <a:t>   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5440" y="1536700"/>
            <a:ext cx="84855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2.深入理解：  实质上，其归纳偏好只是一种判断当一个训练集面对多种假设时的一种思想.</a:t>
            </a:r>
            <a:endParaRPr lang="zh-CN" altLang="en-US" b="1"/>
          </a:p>
        </p:txBody>
      </p:sp>
      <p:sp>
        <p:nvSpPr>
          <p:cNvPr id="8" name="文本框 7"/>
          <p:cNvSpPr txBox="1"/>
          <p:nvPr/>
        </p:nvSpPr>
        <p:spPr>
          <a:xfrm>
            <a:off x="410210" y="188595"/>
            <a:ext cx="84207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1.为什么会产生归纳偏好？</a:t>
            </a:r>
            <a:endParaRPr lang="zh-CN" altLang="en-US" b="1"/>
          </a:p>
          <a:p>
            <a:r>
              <a:rPr lang="zh-CN" altLang="en-US" b="1"/>
              <a:t>   假设现在有三个与训练集一致的假设，但是与它们对应的模型在面临新的一个样本时，会产生不同的输出。这时明显是不合适的。这时我们需要对其得到的假设进行筛选，因此就产生了归纳偏好.</a:t>
            </a:r>
            <a:endParaRPr lang="zh-CN" altLang="en-US" b="1"/>
          </a:p>
        </p:txBody>
      </p:sp>
      <p:graphicFrame>
        <p:nvGraphicFramePr>
          <p:cNvPr id="11" name="对象 10"/>
          <p:cNvGraphicFramePr/>
          <p:nvPr/>
        </p:nvGraphicFramePr>
        <p:xfrm>
          <a:off x="2929890" y="1855470"/>
          <a:ext cx="322453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" imgW="4733925" imgH="2667000" progId="Paint.Picture">
                  <p:embed/>
                </p:oleObj>
              </mc:Choice>
              <mc:Fallback>
                <p:oleObj name="" r:id="rId1" imgW="4733925" imgH="2667000" progId="Paint.Picture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29890" y="1855470"/>
                        <a:ext cx="322453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337820" y="3765550"/>
          <a:ext cx="840867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3" imgW="8658225" imgH="1095375" progId="Paint.Picture">
                  <p:embed/>
                </p:oleObj>
              </mc:Choice>
              <mc:Fallback>
                <p:oleObj name="" r:id="rId3" imgW="8658225" imgH="1095375" progId="Paint.Picture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820" y="3765550"/>
                        <a:ext cx="8408670" cy="105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机器学习示例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967" y="1140152"/>
            <a:ext cx="6850856" cy="4036219"/>
          </a:xfrm>
          <a:prstGeom prst="rect">
            <a:avLst/>
          </a:prstGeom>
        </p:spPr>
      </p:pic>
      <p:sp>
        <p:nvSpPr>
          <p:cNvPr id="11" name="TextBox 1"/>
          <p:cNvSpPr txBox="1"/>
          <p:nvPr/>
        </p:nvSpPr>
        <p:spPr>
          <a:xfrm>
            <a:off x="0" y="737103"/>
            <a:ext cx="8877300" cy="36830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marL="1263650" lvl="2" indent="-457200" eaLnBrk="0" fontAlgn="base" hangingPunct="0"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预测美国某大学某人是否是终身教授</a:t>
            </a: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kumimoji="1" lang="en-US" altLang="zh-CN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机器学习的常见应用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6" name="TextBox 1"/>
          <p:cNvSpPr txBox="1"/>
          <p:nvPr/>
        </p:nvSpPr>
        <p:spPr>
          <a:xfrm>
            <a:off x="0" y="737103"/>
            <a:ext cx="8877300" cy="92202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marL="1263650" lvl="2" indent="-457200" eaLnBrk="0" fontAlgn="base" hangingPunct="0"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机器学习已广泛应用于数据挖掘、计算机视觉、自然语言处理、生物特征识别、搜索引擎、医学诊断、检测信用卡欺诈、证券市场分析、</a:t>
            </a: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DNA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序列测序、语音和手写识别、战略游戏和机器人等领域。</a:t>
            </a:r>
            <a:endParaRPr kumimoji="1" lang="zh-CN" altLang="en-US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3348" y="1716831"/>
            <a:ext cx="6022407" cy="3426669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流行的开源机器学习框架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628650" y="578170"/>
            <a:ext cx="849154" cy="720566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68462" y="766289"/>
            <a:ext cx="1807369" cy="532448"/>
          </a:xfrm>
          <a:prstGeom prst="rect">
            <a:avLst/>
          </a:prstGeom>
        </p:spPr>
      </p:pic>
      <p:sp>
        <p:nvSpPr>
          <p:cNvPr id="6" name="TextBox 1"/>
          <p:cNvSpPr txBox="1"/>
          <p:nvPr/>
        </p:nvSpPr>
        <p:spPr>
          <a:xfrm>
            <a:off x="568658" y="1298736"/>
            <a:ext cx="4186990" cy="154559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CN" sz="1350" b="1" dirty="0" err="1"/>
              <a:t>TensorFlow</a:t>
            </a:r>
            <a:r>
              <a:rPr lang="zh-CN" altLang="zh-CN" sz="1350" dirty="0"/>
              <a:t>是谷歌基于</a:t>
            </a:r>
            <a:r>
              <a:rPr lang="en-US" altLang="zh-CN" sz="1350" dirty="0"/>
              <a:t>C++</a:t>
            </a:r>
            <a:r>
              <a:rPr lang="zh-CN" altLang="zh-CN" sz="1350" dirty="0"/>
              <a:t>开发、发布的第二代机器学习系统。开发目的是用于进行机器学习和深度神经网络的研究。目前</a:t>
            </a:r>
            <a:r>
              <a:rPr lang="en-US" altLang="zh-CN" sz="1350" dirty="0"/>
              <a:t>Google</a:t>
            </a:r>
            <a:r>
              <a:rPr lang="zh-CN" altLang="zh-CN" sz="1200" dirty="0"/>
              <a:t> </a:t>
            </a:r>
            <a:r>
              <a:rPr lang="zh-CN" altLang="zh-CN" sz="1350" dirty="0"/>
              <a:t>的</a:t>
            </a:r>
            <a:r>
              <a:rPr lang="en-US" altLang="zh-CN" sz="1350" dirty="0"/>
              <a:t>Google App </a:t>
            </a:r>
            <a:r>
              <a:rPr lang="zh-CN" altLang="zh-CN" sz="1350" dirty="0"/>
              <a:t>的语音识别、</a:t>
            </a:r>
            <a:r>
              <a:rPr lang="en-US" altLang="zh-CN" sz="1350" dirty="0"/>
              <a:t>Gmail </a:t>
            </a:r>
            <a:r>
              <a:rPr lang="zh-CN" altLang="zh-CN" sz="1350" dirty="0"/>
              <a:t>的自动回复功能、</a:t>
            </a:r>
            <a:r>
              <a:rPr lang="en-US" altLang="zh-CN" sz="1350" dirty="0"/>
              <a:t>Google Photos </a:t>
            </a:r>
            <a:r>
              <a:rPr lang="zh-CN" altLang="zh-CN" sz="1350" dirty="0"/>
              <a:t>的图片搜索等都在使用</a:t>
            </a:r>
            <a:r>
              <a:rPr lang="en-US" altLang="zh-CN" sz="1350" dirty="0"/>
              <a:t> </a:t>
            </a:r>
            <a:r>
              <a:rPr lang="en-US" altLang="zh-CN" sz="1350" dirty="0" err="1"/>
              <a:t>TensorFlow</a:t>
            </a:r>
            <a:r>
              <a:rPr lang="en-US" altLang="zh-CN" sz="1350" dirty="0"/>
              <a:t> </a:t>
            </a:r>
            <a:r>
              <a:rPr lang="zh-CN" altLang="zh-CN" sz="1350" dirty="0"/>
              <a:t>。</a:t>
            </a:r>
            <a:endParaRPr lang="zh-CN" altLang="zh-CN" sz="1200" dirty="0"/>
          </a:p>
          <a:p>
            <a:r>
              <a:rPr lang="en-US" altLang="zh-CN" sz="1350" dirty="0"/>
              <a:t>GitHub</a:t>
            </a:r>
            <a:r>
              <a:rPr lang="zh-CN" altLang="zh-CN" sz="1350" dirty="0"/>
              <a:t>项目地址：</a:t>
            </a:r>
            <a:r>
              <a:rPr lang="en-US" altLang="zh-CN" sz="1350" u="sng" dirty="0">
                <a:hlinkClick r:id="rId3"/>
              </a:rPr>
              <a:t>https://github.com/tensorflow/tensorflow</a:t>
            </a:r>
            <a:endParaRPr lang="zh-CN" altLang="zh-CN" sz="1200" dirty="0"/>
          </a:p>
        </p:txBody>
      </p:sp>
      <p:sp>
        <p:nvSpPr>
          <p:cNvPr id="7" name="TextBox 1"/>
          <p:cNvSpPr txBox="1"/>
          <p:nvPr/>
        </p:nvSpPr>
        <p:spPr>
          <a:xfrm>
            <a:off x="4815640" y="1298736"/>
            <a:ext cx="4186990" cy="1129665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CN" sz="1350" b="1" dirty="0" err="1"/>
              <a:t>Scikit</a:t>
            </a:r>
            <a:r>
              <a:rPr lang="en-US" altLang="zh-CN" sz="1350" b="1" dirty="0"/>
              <a:t>-Learn</a:t>
            </a:r>
            <a:r>
              <a:rPr lang="zh-CN" altLang="zh-CN" sz="1350" dirty="0"/>
              <a:t>是用于机器学习的</a:t>
            </a:r>
            <a:r>
              <a:rPr lang="en-US" altLang="zh-CN" sz="1350" dirty="0"/>
              <a:t>Python </a:t>
            </a:r>
            <a:r>
              <a:rPr lang="zh-CN" altLang="zh-CN" sz="1350" dirty="0"/>
              <a:t>模块，它建立在</a:t>
            </a:r>
            <a:r>
              <a:rPr lang="en-US" altLang="zh-CN" sz="1350" dirty="0" err="1"/>
              <a:t>SciPy</a:t>
            </a:r>
            <a:r>
              <a:rPr lang="zh-CN" altLang="zh-CN" sz="1350" dirty="0"/>
              <a:t>之上。基本功能主要被分为六个部分：分类、回归、聚类、数据降维、模型选择、数据预处理。</a:t>
            </a:r>
            <a:endParaRPr lang="zh-CN" altLang="zh-CN" sz="1350" dirty="0"/>
          </a:p>
          <a:p>
            <a:r>
              <a:rPr lang="en-US" altLang="zh-CN" sz="1350" dirty="0"/>
              <a:t>GitHub</a:t>
            </a:r>
            <a:r>
              <a:rPr lang="zh-CN" altLang="zh-CN" sz="1350" dirty="0"/>
              <a:t>项目地址</a:t>
            </a:r>
            <a:r>
              <a:rPr lang="en-US" altLang="zh-CN" sz="1350" dirty="0"/>
              <a:t>: </a:t>
            </a:r>
            <a:endParaRPr lang="en-US" altLang="zh-CN" sz="1350" dirty="0"/>
          </a:p>
          <a:p>
            <a:r>
              <a:rPr lang="en-US" altLang="zh-CN" sz="1350" u="sng" dirty="0">
                <a:hlinkClick r:id="rId4"/>
              </a:rPr>
              <a:t>https://github.com/scikit-learn/scikit-learn</a:t>
            </a:r>
            <a:endParaRPr lang="zh-CN" altLang="zh-CN" sz="1350" dirty="0"/>
          </a:p>
        </p:txBody>
      </p:sp>
      <p:pic>
        <p:nvPicPr>
          <p:cNvPr id="8" name="图片 7"/>
          <p:cNvPicPr/>
          <p:nvPr/>
        </p:nvPicPr>
        <p:blipFill>
          <a:blip r:embed="rId5"/>
          <a:stretch>
            <a:fillRect/>
          </a:stretch>
        </p:blipFill>
        <p:spPr>
          <a:xfrm>
            <a:off x="628650" y="2822230"/>
            <a:ext cx="1254919" cy="495300"/>
          </a:xfrm>
          <a:prstGeom prst="rect">
            <a:avLst/>
          </a:prstGeom>
        </p:spPr>
      </p:pic>
      <p:sp>
        <p:nvSpPr>
          <p:cNvPr id="9" name="TextBox 1"/>
          <p:cNvSpPr txBox="1"/>
          <p:nvPr/>
        </p:nvSpPr>
        <p:spPr>
          <a:xfrm>
            <a:off x="568657" y="3317530"/>
            <a:ext cx="4186990" cy="1753235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CN" sz="1350" b="1" dirty="0" err="1"/>
              <a:t>Caffe</a:t>
            </a:r>
            <a:r>
              <a:rPr lang="en-US" altLang="zh-CN" sz="1350" dirty="0"/>
              <a:t> </a:t>
            </a:r>
            <a:r>
              <a:rPr lang="zh-CN" altLang="zh-CN" sz="1350" dirty="0"/>
              <a:t>是由神经网络中的表达式、速度及模块化产生的深度学习框架。</a:t>
            </a:r>
            <a:r>
              <a:rPr lang="en-US" altLang="zh-CN" sz="1350" dirty="0" err="1"/>
              <a:t>Caffe</a:t>
            </a:r>
            <a:r>
              <a:rPr lang="zh-CN" altLang="zh-CN" sz="1350" dirty="0"/>
              <a:t>是一个基于</a:t>
            </a:r>
            <a:r>
              <a:rPr lang="en-US" altLang="zh-CN" sz="1350" dirty="0"/>
              <a:t>C++/CUDA</a:t>
            </a:r>
            <a:r>
              <a:rPr lang="zh-CN" altLang="zh-CN" sz="1350" dirty="0"/>
              <a:t>架构框架，开发者能够利用它自由的组织网络，目前支持卷积神经网络和全连接神经网络（人工神经网络）。在</a:t>
            </a:r>
            <a:r>
              <a:rPr lang="en-US" altLang="zh-CN" sz="1350" dirty="0"/>
              <a:t>Linux</a:t>
            </a:r>
            <a:r>
              <a:rPr lang="zh-CN" altLang="zh-CN" sz="1350" dirty="0"/>
              <a:t>上，</a:t>
            </a:r>
            <a:r>
              <a:rPr lang="en-US" altLang="zh-CN" sz="1350" dirty="0"/>
              <a:t>C++</a:t>
            </a:r>
            <a:r>
              <a:rPr lang="zh-CN" altLang="zh-CN" sz="1350" dirty="0"/>
              <a:t>可以通过命令行来操作接口，运算上支持</a:t>
            </a:r>
            <a:r>
              <a:rPr lang="en-US" altLang="zh-CN" sz="1350" dirty="0"/>
              <a:t>CPU</a:t>
            </a:r>
            <a:r>
              <a:rPr lang="zh-CN" altLang="zh-CN" sz="1350" dirty="0"/>
              <a:t>和</a:t>
            </a:r>
            <a:r>
              <a:rPr lang="en-US" altLang="zh-CN" sz="1350" dirty="0"/>
              <a:t>GPU</a:t>
            </a:r>
            <a:r>
              <a:rPr lang="zh-CN" altLang="zh-CN" sz="1350" dirty="0"/>
              <a:t>直接无缝切换。</a:t>
            </a:r>
            <a:endParaRPr lang="zh-CN" altLang="zh-CN" sz="1350" dirty="0"/>
          </a:p>
          <a:p>
            <a:r>
              <a:rPr lang="en-US" altLang="zh-CN" sz="1350" dirty="0"/>
              <a:t>GitHub</a:t>
            </a:r>
            <a:r>
              <a:rPr lang="zh-CN" altLang="zh-CN" sz="1350" dirty="0"/>
              <a:t>项目地址</a:t>
            </a:r>
            <a:r>
              <a:rPr lang="en-US" altLang="zh-CN" sz="1350" dirty="0"/>
              <a:t>: </a:t>
            </a:r>
            <a:endParaRPr lang="en-US" altLang="zh-CN" sz="1350" dirty="0"/>
          </a:p>
          <a:p>
            <a:r>
              <a:rPr lang="en-US" altLang="zh-CN" sz="1350" u="sng" dirty="0">
                <a:hlinkClick r:id="rId6"/>
              </a:rPr>
              <a:t>https://github.com/BVLC/caffe</a:t>
            </a:r>
            <a:endParaRPr lang="zh-CN" altLang="zh-CN" sz="1350" dirty="0"/>
          </a:p>
        </p:txBody>
      </p:sp>
      <p:pic>
        <p:nvPicPr>
          <p:cNvPr id="10" name="图片 9"/>
          <p:cNvPicPr/>
          <p:nvPr/>
        </p:nvPicPr>
        <p:blipFill>
          <a:blip r:embed="rId7"/>
          <a:stretch>
            <a:fillRect/>
          </a:stretch>
        </p:blipFill>
        <p:spPr>
          <a:xfrm>
            <a:off x="4846493" y="2704472"/>
            <a:ext cx="1222534" cy="651510"/>
          </a:xfrm>
          <a:prstGeom prst="rect">
            <a:avLst/>
          </a:prstGeom>
        </p:spPr>
      </p:pic>
      <p:sp>
        <p:nvSpPr>
          <p:cNvPr id="11" name="TextBox 1"/>
          <p:cNvSpPr txBox="1"/>
          <p:nvPr/>
        </p:nvSpPr>
        <p:spPr>
          <a:xfrm>
            <a:off x="4815640" y="3317530"/>
            <a:ext cx="4186990" cy="154559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CN" sz="1350" b="1" dirty="0" err="1"/>
              <a:t>Keras</a:t>
            </a:r>
            <a:r>
              <a:rPr lang="zh-CN" altLang="zh-CN" sz="1350" dirty="0"/>
              <a:t>是基于</a:t>
            </a:r>
            <a:r>
              <a:rPr lang="en-US" altLang="zh-CN" sz="1350" dirty="0"/>
              <a:t>Python</a:t>
            </a:r>
            <a:r>
              <a:rPr lang="zh-CN" altLang="zh-CN" sz="1350" dirty="0"/>
              <a:t>开发的极其精简并高度模块化的神经网络库，在</a:t>
            </a:r>
            <a:r>
              <a:rPr lang="en-US" altLang="zh-CN" sz="1350" dirty="0" err="1"/>
              <a:t>TensorFlow</a:t>
            </a:r>
            <a:r>
              <a:rPr lang="en-US" altLang="zh-CN" sz="1350" dirty="0"/>
              <a:t> </a:t>
            </a:r>
            <a:r>
              <a:rPr lang="zh-CN" altLang="zh-CN" sz="1350" dirty="0"/>
              <a:t>或</a:t>
            </a:r>
            <a:r>
              <a:rPr lang="en-US" altLang="zh-CN" sz="1350" dirty="0"/>
              <a:t> </a:t>
            </a:r>
            <a:r>
              <a:rPr lang="en-US" altLang="zh-CN" sz="1350" dirty="0" err="1"/>
              <a:t>Theano</a:t>
            </a:r>
            <a:r>
              <a:rPr lang="en-US" altLang="zh-CN" sz="1350" dirty="0"/>
              <a:t> </a:t>
            </a:r>
            <a:r>
              <a:rPr lang="zh-CN" altLang="zh-CN" sz="1350" dirty="0"/>
              <a:t>上都能够运行，是一个高度模块化的神经网络库，支持</a:t>
            </a:r>
            <a:r>
              <a:rPr lang="en-US" altLang="zh-CN" sz="1350" dirty="0"/>
              <a:t>GPU</a:t>
            </a:r>
            <a:r>
              <a:rPr lang="zh-CN" altLang="zh-CN" sz="1350" dirty="0"/>
              <a:t>和</a:t>
            </a:r>
            <a:r>
              <a:rPr lang="en-US" altLang="zh-CN" sz="1350" dirty="0"/>
              <a:t>CPU</a:t>
            </a:r>
            <a:r>
              <a:rPr lang="zh-CN" altLang="zh-CN" sz="1350" dirty="0"/>
              <a:t>运算。</a:t>
            </a:r>
            <a:r>
              <a:rPr lang="en-US" altLang="zh-CN" sz="1350" dirty="0" err="1"/>
              <a:t>Keras</a:t>
            </a:r>
            <a:r>
              <a:rPr lang="zh-CN" altLang="zh-CN" sz="1350" dirty="0"/>
              <a:t>侧重于开发快速实验，用可能最少延迟实现从理念到结果的转变，即为做好一项研究的关键。</a:t>
            </a:r>
            <a:endParaRPr lang="zh-CN" altLang="zh-CN" sz="1350" dirty="0"/>
          </a:p>
          <a:p>
            <a:r>
              <a:rPr lang="en-US" altLang="zh-CN" sz="1350" dirty="0"/>
              <a:t>GitHub</a:t>
            </a:r>
            <a:r>
              <a:rPr lang="zh-CN" altLang="zh-CN" sz="1350" dirty="0"/>
              <a:t>项目地址</a:t>
            </a:r>
            <a:r>
              <a:rPr lang="en-US" altLang="zh-CN" sz="1350" dirty="0"/>
              <a:t>:</a:t>
            </a:r>
            <a:endParaRPr lang="en-US" altLang="zh-CN" sz="1350" dirty="0"/>
          </a:p>
          <a:p>
            <a:r>
              <a:rPr lang="en-US" altLang="zh-CN" sz="1350" u="sng" dirty="0">
                <a:hlinkClick r:id="rId8"/>
              </a:rPr>
              <a:t>https://github.com/fchollet/keras</a:t>
            </a:r>
            <a:endParaRPr lang="zh-CN" altLang="zh-CN" sz="1350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9" grpId="0" bldLvl="0" animBg="1"/>
      <p:bldP spid="11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Spark </a:t>
            </a:r>
            <a:r>
              <a:rPr lang="en-US" altLang="zh-CN" dirty="0" err="1"/>
              <a:t>MLlib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0" y="737103"/>
            <a:ext cx="8877300" cy="110363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marL="1263650" lvl="2" indent="-457200" eaLnBrk="0" fontAlgn="base" hangingPunct="0"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schemeClr val="bg1"/>
                </a:solidFill>
              </a:rPr>
              <a:t>Spark </a:t>
            </a:r>
            <a:r>
              <a:rPr lang="en-US" altLang="zh-CN" dirty="0" err="1">
                <a:solidFill>
                  <a:schemeClr val="bg1"/>
                </a:solidFill>
              </a:rPr>
              <a:t>MLlib</a:t>
            </a:r>
            <a:r>
              <a:rPr lang="zh-CN" altLang="zh-CN" dirty="0">
                <a:solidFill>
                  <a:schemeClr val="bg1"/>
                </a:solidFill>
              </a:rPr>
              <a:t>是</a:t>
            </a:r>
            <a:r>
              <a:rPr lang="en-US" altLang="zh-CN" dirty="0">
                <a:solidFill>
                  <a:schemeClr val="bg1"/>
                </a:solidFill>
              </a:rPr>
              <a:t>Spark</a:t>
            </a:r>
            <a:r>
              <a:rPr lang="zh-CN" altLang="zh-CN" dirty="0">
                <a:solidFill>
                  <a:schemeClr val="bg1"/>
                </a:solidFill>
              </a:rPr>
              <a:t>对常用的机器学习算法的实现库，同时包括相关的测试和数据生成器。</a:t>
            </a:r>
            <a:endParaRPr lang="en-US" altLang="zh-CN" dirty="0">
              <a:solidFill>
                <a:schemeClr val="bg1"/>
              </a:solidFill>
            </a:endParaRPr>
          </a:p>
          <a:p>
            <a:pPr marL="1263650" lvl="2" indent="-457200" eaLnBrk="0" fontAlgn="base" hangingPunct="0"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dirty="0" err="1">
                <a:solidFill>
                  <a:schemeClr val="bg1"/>
                </a:solidFill>
              </a:rPr>
              <a:t>MLlib</a:t>
            </a:r>
            <a:r>
              <a:rPr lang="zh-CN" altLang="en-US" dirty="0">
                <a:solidFill>
                  <a:schemeClr val="bg1"/>
                </a:solidFill>
              </a:rPr>
              <a:t>目前支持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种常见的机器学习问题</a:t>
            </a:r>
            <a:r>
              <a:rPr lang="en-US" altLang="zh-CN" dirty="0">
                <a:solidFill>
                  <a:schemeClr val="bg1"/>
                </a:solidFill>
              </a:rPr>
              <a:t>: </a:t>
            </a:r>
            <a:r>
              <a:rPr lang="zh-CN" altLang="en-US" dirty="0">
                <a:solidFill>
                  <a:schemeClr val="bg1"/>
                </a:solidFill>
              </a:rPr>
              <a:t>分类、回归、聚类和协同过滤。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0091" y="1892253"/>
            <a:ext cx="5110896" cy="2860071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0" y="737103"/>
            <a:ext cx="8877300" cy="36830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marL="1263650" lvl="2" indent="-457200" eaLnBrk="0" fontAlgn="base" hangingPunct="0"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Spark</a:t>
            </a:r>
            <a:r>
              <a:rPr lang="zh-CN" altLang="en-US" b="1" dirty="0">
                <a:solidFill>
                  <a:schemeClr val="bg1"/>
                </a:solidFill>
              </a:rPr>
              <a:t>在机器学习方面：</a:t>
            </a:r>
            <a:endParaRPr kumimoji="1" lang="zh-CN" altLang="en-US" b="1" kern="0" dirty="0">
              <a:solidFill>
                <a:schemeClr val="bg1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36083" y="1232452"/>
            <a:ext cx="8702843" cy="188849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marL="1320800" lvl="2" indent="-514350" eaLnBrk="0" fontAlgn="base" hangingPunct="0">
              <a:spcBef>
                <a:spcPts val="1415"/>
              </a:spcBef>
              <a:buClr>
                <a:srgbClr val="C00000"/>
              </a:buClr>
              <a:buFont typeface="+mj-lt"/>
              <a:buAutoNum type="alphaUcPeriod"/>
              <a:defRPr/>
            </a:pPr>
            <a:r>
              <a:rPr kumimoji="1" lang="zh-CN" altLang="en-US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机器学习算法一般都有很多个步骤迭代计算的过程，迭代时如果使用</a:t>
            </a:r>
            <a:r>
              <a:rPr kumimoji="1" lang="en-US" altLang="zh-CN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Hadoop</a:t>
            </a:r>
            <a:r>
              <a:rPr kumimoji="1" lang="zh-CN" altLang="en-US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kumimoji="1" lang="en-US" altLang="zh-CN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MapReduce</a:t>
            </a:r>
            <a:r>
              <a:rPr kumimoji="1" lang="zh-CN" altLang="en-US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计算框架，每次计算都要读</a:t>
            </a:r>
            <a:r>
              <a:rPr kumimoji="1" lang="en-US" altLang="zh-CN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kumimoji="1" lang="zh-CN" altLang="en-US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写磁盘以及任务的启动等工作，这回导致非常大的</a:t>
            </a:r>
            <a:r>
              <a:rPr kumimoji="1" lang="en-US" altLang="zh-CN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kumimoji="1" lang="zh-CN" altLang="en-US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kumimoji="1" lang="en-US" altLang="zh-CN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kumimoji="1" lang="zh-CN" altLang="en-US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消耗。而</a:t>
            </a:r>
            <a:r>
              <a:rPr kumimoji="1" lang="en-US" altLang="zh-CN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Spark</a:t>
            </a:r>
            <a:r>
              <a:rPr kumimoji="1" lang="zh-CN" altLang="en-US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基于内存的计算模型天生就擅长迭代计算，多个步骤计算直接在内存中完成，只有在必要时才会操作磁盘和网络。</a:t>
            </a:r>
            <a:endParaRPr kumimoji="1" lang="en-US" altLang="zh-CN" sz="1500" kern="0" dirty="0">
              <a:solidFill>
                <a:schemeClr val="bg1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320800" lvl="2" indent="-514350" eaLnBrk="0" fontAlgn="base" hangingPunct="0">
              <a:spcBef>
                <a:spcPts val="1415"/>
              </a:spcBef>
              <a:buClr>
                <a:srgbClr val="C00000"/>
              </a:buClr>
              <a:buFont typeface="+mj-lt"/>
              <a:buAutoNum type="alphaUcPeriod"/>
              <a:defRPr/>
            </a:pPr>
            <a:r>
              <a:rPr kumimoji="1" lang="zh-CN" altLang="en-US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从通信的角度讲，如果使用</a:t>
            </a:r>
            <a:r>
              <a:rPr kumimoji="1" lang="en-US" altLang="zh-CN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Hadoop</a:t>
            </a:r>
            <a:r>
              <a:rPr kumimoji="1" lang="zh-CN" altLang="en-US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kumimoji="1" lang="en-US" altLang="zh-CN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MapReduce</a:t>
            </a:r>
            <a:r>
              <a:rPr kumimoji="1" lang="zh-CN" altLang="en-US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计算框架，</a:t>
            </a:r>
            <a:r>
              <a:rPr kumimoji="1" lang="en-US" altLang="zh-CN" sz="1500" kern="0" dirty="0" err="1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JobTracker</a:t>
            </a:r>
            <a:r>
              <a:rPr kumimoji="1" lang="zh-CN" altLang="en-US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kumimoji="1" lang="en-US" altLang="zh-CN" sz="1500" kern="0" dirty="0" err="1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TaskTracker</a:t>
            </a:r>
            <a:r>
              <a:rPr kumimoji="1" lang="zh-CN" altLang="en-US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之间由于是通过</a:t>
            </a:r>
            <a:r>
              <a:rPr kumimoji="1" lang="en-US" altLang="zh-CN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Heartbeat</a:t>
            </a:r>
            <a:r>
              <a:rPr kumimoji="1" lang="zh-CN" altLang="en-US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的方式来进行的通信和传递数据，会导致非常慢的执行速度，而</a:t>
            </a:r>
            <a:r>
              <a:rPr kumimoji="1" lang="en-US" altLang="zh-CN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Spark</a:t>
            </a:r>
            <a:r>
              <a:rPr kumimoji="1" lang="zh-CN" altLang="en-US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具有出色而高效的</a:t>
            </a:r>
            <a:r>
              <a:rPr kumimoji="1" lang="en-US" altLang="zh-CN" sz="1500" b="1" kern="0" dirty="0" err="1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Akka</a:t>
            </a:r>
            <a:r>
              <a:rPr kumimoji="1" lang="zh-CN" altLang="en-US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kumimoji="1" lang="en-US" altLang="zh-CN" sz="1500" kern="0" dirty="0" err="1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Netty</a:t>
            </a:r>
            <a:r>
              <a:rPr kumimoji="1" lang="zh-CN" altLang="en-US" sz="1500" kern="0" dirty="0">
                <a:solidFill>
                  <a:schemeClr val="bg1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通信系统，通信效率极高。</a:t>
            </a:r>
            <a:endParaRPr kumimoji="1" lang="zh-CN" altLang="en-US" sz="1500" kern="0" dirty="0">
              <a:solidFill>
                <a:schemeClr val="bg1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470717" y="3556511"/>
            <a:ext cx="4749466" cy="553085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marL="806450" lvl="2" eaLnBrk="0" fontAlgn="base" hangingPunct="0">
              <a:spcBef>
                <a:spcPts val="1415"/>
              </a:spcBef>
              <a:buClr>
                <a:srgbClr val="C00000"/>
              </a:buClr>
              <a:defRPr/>
            </a:pPr>
            <a:r>
              <a:rPr lang="en-US" altLang="zh-CN" sz="1500" dirty="0">
                <a:solidFill>
                  <a:schemeClr val="bg1"/>
                </a:solidFill>
              </a:rPr>
              <a:t>Logistic Regression</a:t>
            </a:r>
            <a:r>
              <a:rPr lang="zh-CN" altLang="en-US" sz="1500" dirty="0">
                <a:solidFill>
                  <a:schemeClr val="bg1"/>
                </a:solidFill>
              </a:rPr>
              <a:t>的运算场景下，</a:t>
            </a:r>
            <a:r>
              <a:rPr lang="en-US" altLang="zh-CN" sz="1500" dirty="0">
                <a:solidFill>
                  <a:schemeClr val="bg1"/>
                </a:solidFill>
              </a:rPr>
              <a:t>Spark</a:t>
            </a:r>
            <a:r>
              <a:rPr lang="zh-CN" altLang="en-US" sz="1500" dirty="0">
                <a:solidFill>
                  <a:schemeClr val="bg1"/>
                </a:solidFill>
              </a:rPr>
              <a:t>比</a:t>
            </a:r>
            <a:r>
              <a:rPr lang="en-US" altLang="zh-CN" sz="1500" dirty="0">
                <a:solidFill>
                  <a:schemeClr val="bg1"/>
                </a:solidFill>
              </a:rPr>
              <a:t>Hadoop</a:t>
            </a:r>
            <a:r>
              <a:rPr lang="zh-CN" altLang="en-US" sz="1500" dirty="0">
                <a:solidFill>
                  <a:schemeClr val="bg1"/>
                </a:solidFill>
              </a:rPr>
              <a:t>快了</a:t>
            </a:r>
            <a:r>
              <a:rPr lang="en-US" altLang="zh-CN" sz="1500" b="1" dirty="0">
                <a:solidFill>
                  <a:schemeClr val="bg1"/>
                </a:solidFill>
              </a:rPr>
              <a:t>100</a:t>
            </a:r>
            <a:r>
              <a:rPr lang="zh-CN" altLang="en-US" sz="1500" dirty="0">
                <a:solidFill>
                  <a:schemeClr val="bg1"/>
                </a:solidFill>
              </a:rPr>
              <a:t>倍以上！</a:t>
            </a:r>
            <a:endParaRPr kumimoji="1" lang="zh-CN" altLang="en-US" sz="1500" kern="0" dirty="0">
              <a:solidFill>
                <a:schemeClr val="bg1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>
                <a:solidFill>
                  <a:schemeClr val="bg1"/>
                </a:solidFill>
              </a:rPr>
            </a:fld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7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Spark </a:t>
            </a:r>
            <a:r>
              <a:rPr lang="en-US" altLang="zh-CN" dirty="0" err="1"/>
              <a:t>MLlib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0" y="737103"/>
            <a:ext cx="8877300" cy="36830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marL="1263650" lvl="2" indent="-457200" eaLnBrk="0" fontAlgn="base" hangingPunct="0"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b="1" dirty="0" err="1"/>
              <a:t>MLlib</a:t>
            </a:r>
            <a:r>
              <a:rPr lang="zh-CN" altLang="en-US" b="1" dirty="0"/>
              <a:t>在</a:t>
            </a:r>
            <a:r>
              <a:rPr lang="en-US" altLang="zh-CN" b="1" dirty="0"/>
              <a:t>Spark</a:t>
            </a:r>
            <a:r>
              <a:rPr lang="zh-CN" altLang="en-US" b="1" dirty="0"/>
              <a:t>整个生态系统中的位置：</a:t>
            </a:r>
            <a:endParaRPr kumimoji="1" lang="zh-CN" altLang="en-US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426" y="1083352"/>
            <a:ext cx="6064838" cy="329313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94130" y="1318260"/>
            <a:ext cx="4108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作业：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使用机器学习python库sciki-learn，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用已有模型，实现一个分类和回归应用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234315" y="386715"/>
          <a:ext cx="8674735" cy="396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1" imgW="8667750" imgH="3962400" progId="Paint.Picture">
                  <p:embed/>
                </p:oleObj>
              </mc:Choice>
              <mc:Fallback>
                <p:oleObj name="" r:id="rId1" imgW="8667750" imgH="396240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4315" y="386715"/>
                        <a:ext cx="8674735" cy="396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839018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569595" y="2541270"/>
          <a:ext cx="8197850" cy="1773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9915525" imgH="2276475" progId="Paint.Picture">
                  <p:embed/>
                </p:oleObj>
              </mc:Choice>
              <mc:Fallback>
                <p:oleObj name="" r:id="rId1" imgW="9915525" imgH="22764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9595" y="2541270"/>
                        <a:ext cx="8197850" cy="1773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547370" y="4315460"/>
          <a:ext cx="7933055" cy="667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9448800" imgH="876300" progId="Paint.Picture">
                  <p:embed/>
                </p:oleObj>
              </mc:Choice>
              <mc:Fallback>
                <p:oleObj name="" r:id="rId3" imgW="9448800" imgH="87630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7370" y="4315460"/>
                        <a:ext cx="7933055" cy="667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1003935" y="93345"/>
          <a:ext cx="4551680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6124575" imgH="3543300" progId="Paint.Picture">
                  <p:embed/>
                </p:oleObj>
              </mc:Choice>
              <mc:Fallback>
                <p:oleObj name="" r:id="rId5" imgW="6124575" imgH="354330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3935" y="93345"/>
                        <a:ext cx="4551680" cy="237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143510" y="918845"/>
          <a:ext cx="8896985" cy="2313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1" imgW="9934575" imgH="2457450" progId="Paint.Picture">
                  <p:embed/>
                </p:oleObj>
              </mc:Choice>
              <mc:Fallback>
                <p:oleObj name="" r:id="rId1" imgW="9934575" imgH="24574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3510" y="918845"/>
                        <a:ext cx="8896985" cy="2313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67058" y="1941148"/>
            <a:ext cx="7696200" cy="903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5000"/>
              </a:lnSpc>
            </a:pPr>
            <a:r>
              <a:rPr lang="en-US" altLang="zh-CN" sz="3200" dirty="0">
                <a:ea typeface="黑体" panose="02010609060101010101" pitchFamily="49" charset="-122"/>
              </a:rPr>
              <a:t>   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138430" y="1236345"/>
          <a:ext cx="8867140" cy="1321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1" imgW="9915525" imgH="1381125" progId="Paint.Picture">
                  <p:embed/>
                </p:oleObj>
              </mc:Choice>
              <mc:Fallback>
                <p:oleObj name="" r:id="rId1" imgW="9915525" imgH="138112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8430" y="1236345"/>
                        <a:ext cx="8867140" cy="1321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20320" y="1221740"/>
          <a:ext cx="8713470" cy="3363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" r:id="rId1" imgW="9944100" imgH="3810000" progId="Paint.Picture">
                  <p:embed/>
                </p:oleObj>
              </mc:Choice>
              <mc:Fallback>
                <p:oleObj name="" r:id="rId1" imgW="9944100" imgH="38100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320" y="1221740"/>
                        <a:ext cx="8713470" cy="3363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01345" y="723900"/>
            <a:ext cx="5440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数据分布的复杂性，基本原则并非都是一定有效的。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机器学习的发展历史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TextBox 1"/>
          <p:cNvSpPr txBox="1"/>
          <p:nvPr/>
        </p:nvSpPr>
        <p:spPr>
          <a:xfrm>
            <a:off x="47447" y="782231"/>
            <a:ext cx="8877300" cy="415036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marL="806450" lvl="2" defTabSz="9144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defRPr/>
            </a:pPr>
            <a:r>
              <a:rPr kumimoji="1" lang="zh-CN" altLang="en-US" sz="2100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机器学习是人工智能应用研究比较重要的分支，它的发展过程大体上可分为</a:t>
            </a:r>
            <a:r>
              <a:rPr kumimoji="1" lang="en-US" altLang="zh-CN" sz="2100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kumimoji="1" lang="zh-CN" altLang="en-US" sz="2100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个阶段：</a:t>
            </a:r>
            <a:endParaRPr kumimoji="1" lang="en-US" altLang="zh-CN" sz="2100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263650" lvl="2" indent="-457200" defTabSz="9144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第一阶段是在</a:t>
            </a: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50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年代中叶到</a:t>
            </a: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60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年代中叶，属于热烈时期</a:t>
            </a:r>
            <a:r>
              <a:rPr kumimoji="1" lang="zh-CN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kumimoji="1" lang="en-US" altLang="zh-CN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第二阶段在</a:t>
            </a: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60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年代中叶至</a:t>
            </a: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70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年代中叶，被称为机器学习的冷静时期</a:t>
            </a:r>
            <a:r>
              <a:rPr kumimoji="1" lang="zh-CN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kumimoji="1" lang="en-US" altLang="zh-CN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第三阶段从</a:t>
            </a: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70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年代中叶至</a:t>
            </a: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80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年代中叶，称为复兴时期；</a:t>
            </a:r>
            <a:endParaRPr kumimoji="1" lang="en-US" altLang="zh-CN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机器学习的最新阶段始于</a:t>
            </a:r>
            <a:r>
              <a:rPr kumimoji="1" lang="en-US" altLang="zh-CN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1986</a:t>
            </a:r>
            <a:r>
              <a:rPr kumimoji="1" lang="zh-CN" altLang="en-US" b="1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年。一方面，由于神经网络研究的重新兴起，另一方面，对实验研究和应用研究得到前所未有的重视。我国的机器学习研究开始进入稳步发展和逐渐繁荣的新时期。</a:t>
            </a:r>
            <a:endParaRPr kumimoji="1" lang="en-US" altLang="zh-CN" b="1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tags/tag1.xml><?xml version="1.0" encoding="utf-8"?>
<p:tagLst xmlns:p="http://schemas.openxmlformats.org/presentationml/2006/main">
  <p:tag name="KSO_WM_DOC_GUID" val="{ef685b3f-8ca2-4b03-ad6c-40c54962d730}"/>
</p:tagLst>
</file>

<file path=ppt/theme/theme1.xml><?xml version="1.0" encoding="utf-8"?>
<a:theme xmlns:a="http://schemas.openxmlformats.org/drawingml/2006/main" name="Office 主题​​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5517</Words>
  <Application>WPS 演示</Application>
  <PresentationFormat>全屏显示(16:9)</PresentationFormat>
  <Paragraphs>320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36</vt:i4>
      </vt:variant>
    </vt:vector>
  </HeadingPairs>
  <TitlesOfParts>
    <vt:vector size="59" baseType="lpstr">
      <vt:lpstr>Arial</vt:lpstr>
      <vt:lpstr>宋体</vt:lpstr>
      <vt:lpstr>Wingdings</vt:lpstr>
      <vt:lpstr>Adobe 仿宋 Std R</vt:lpstr>
      <vt:lpstr>仿宋</vt:lpstr>
      <vt:lpstr>Aharoni</vt:lpstr>
      <vt:lpstr>Times New Roman</vt:lpstr>
      <vt:lpstr>黑体</vt:lpstr>
      <vt:lpstr>微软雅黑</vt:lpstr>
      <vt:lpstr>Calibri</vt:lpstr>
      <vt:lpstr>Arial Unicode MS</vt:lpstr>
      <vt:lpstr>等线</vt:lpstr>
      <vt:lpstr>Yu Gothic UI Semibold</vt:lpstr>
      <vt:lpstr>Office 主题​​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机器学习</vt:lpstr>
      <vt:lpstr> 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落墨花開</cp:lastModifiedBy>
  <cp:revision>295</cp:revision>
  <dcterms:created xsi:type="dcterms:W3CDTF">2018-04-19T15:31:00Z</dcterms:created>
  <dcterms:modified xsi:type="dcterms:W3CDTF">2019-07-31T07:59:38Z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