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86" r:id="rId2"/>
    <p:sldId id="350" r:id="rId3"/>
    <p:sldId id="257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7" r:id="rId14"/>
    <p:sldId id="394" r:id="rId15"/>
    <p:sldId id="395" r:id="rId16"/>
    <p:sldId id="396" r:id="rId17"/>
    <p:sldId id="398" r:id="rId18"/>
    <p:sldId id="399" r:id="rId19"/>
    <p:sldId id="400" r:id="rId20"/>
    <p:sldId id="401" r:id="rId21"/>
    <p:sldId id="402" r:id="rId22"/>
    <p:sldId id="403" r:id="rId23"/>
    <p:sldId id="404" r:id="rId24"/>
    <p:sldId id="405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69">
          <p15:clr>
            <a:srgbClr val="A4A3A4"/>
          </p15:clr>
        </p15:guide>
        <p15:guide id="2" pos="28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FF1"/>
    <a:srgbClr val="E3EDED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9" autoAdjust="0"/>
    <p:restoredTop sz="94660"/>
  </p:normalViewPr>
  <p:slideViewPr>
    <p:cSldViewPr>
      <p:cViewPr varScale="1">
        <p:scale>
          <a:sx n="84" d="100"/>
          <a:sy n="84" d="100"/>
        </p:scale>
        <p:origin x="804" y="56"/>
      </p:cViewPr>
      <p:guideLst>
        <p:guide orient="horz" pos="1569"/>
        <p:guide pos="285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FD0D3-16A4-4D3F-B07D-2EF6AE92F7B4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CCA9B-DFD8-4B08-AB41-A02133EF45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2062" y="356040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01" y="4820797"/>
            <a:ext cx="634018" cy="312056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504"/>
            <a:ext cx="8229600" cy="7020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26" Type="http://schemas.openxmlformats.org/officeDocument/2006/relationships/image" Target="../media/image13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5" Type="http://schemas.openxmlformats.org/officeDocument/2006/relationships/image" Target="../media/image12.jpeg"/><Relationship Id="rId3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jpeg"/><Relationship Id="rId29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1.jpeg"/><Relationship Id="rId32" Type="http://schemas.openxmlformats.org/officeDocument/2006/relationships/image" Target="../media/image19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23" Type="http://schemas.openxmlformats.org/officeDocument/2006/relationships/image" Target="../media/image10.jpeg"/><Relationship Id="rId28" Type="http://schemas.openxmlformats.org/officeDocument/2006/relationships/image" Target="../media/image15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jpeg"/><Relationship Id="rId31" Type="http://schemas.openxmlformats.org/officeDocument/2006/relationships/image" Target="../media/image18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Relationship Id="rId22" Type="http://schemas.openxmlformats.org/officeDocument/2006/relationships/image" Target="../media/image9.jpeg"/><Relationship Id="rId27" Type="http://schemas.openxmlformats.org/officeDocument/2006/relationships/image" Target="../media/image14.jpeg"/><Relationship Id="rId30" Type="http://schemas.openxmlformats.org/officeDocument/2006/relationships/image" Target="../media/image17.jpe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27E3-A7D7-4DEF-BDBE-55072F0EF5BD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69" y="4802665"/>
            <a:ext cx="544272" cy="31972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1" y="4806724"/>
            <a:ext cx="590718" cy="31566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4811846"/>
            <a:ext cx="734142" cy="310542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13" y="4800690"/>
            <a:ext cx="491386" cy="31716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57" y="4796127"/>
            <a:ext cx="641957" cy="32626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6" y="4799498"/>
            <a:ext cx="611560" cy="32289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6" y="4779840"/>
            <a:ext cx="726224" cy="33178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" y="4786539"/>
            <a:ext cx="459656" cy="328121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82228" y="255836"/>
            <a:ext cx="8465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 userDrawn="1"/>
        </p:nvGrpSpPr>
        <p:grpSpPr>
          <a:xfrm>
            <a:off x="-6759" y="-20103"/>
            <a:ext cx="9187545" cy="5200853"/>
            <a:chOff x="-6759" y="-26804"/>
            <a:chExt cx="9187545" cy="6934470"/>
          </a:xfrm>
        </p:grpSpPr>
        <p:sp>
          <p:nvSpPr>
            <p:cNvPr id="7" name="矩形 6"/>
            <p:cNvSpPr/>
            <p:nvPr userDrawn="1"/>
          </p:nvSpPr>
          <p:spPr>
            <a:xfrm>
              <a:off x="890827" y="-26804"/>
              <a:ext cx="4213386" cy="4924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sz="1800" b="1" cap="all" spc="0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做口碑最好的人工智能在线教育品牌！</a:t>
              </a:r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-6759" y="6293932"/>
              <a:ext cx="9144000" cy="613734"/>
              <a:chOff x="3516" y="6274325"/>
              <a:chExt cx="9144000" cy="613734"/>
            </a:xfr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grpSpPr>
          <p:pic>
            <p:nvPicPr>
              <p:cNvPr id="26" name="图片 25"/>
              <p:cNvPicPr>
                <a:picLocks noChangeAspect="1"/>
              </p:cNvPicPr>
              <p:nvPr userDrawn="1"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274325"/>
                <a:ext cx="9144000" cy="61373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7" name="图片 26"/>
              <p:cNvPicPr>
                <a:picLocks noChangeAspect="1"/>
              </p:cNvPicPr>
              <p:nvPr userDrawn="1"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9435" y="6398850"/>
                <a:ext cx="576064" cy="41147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8" name="图片 27"/>
              <p:cNvPicPr>
                <a:picLocks noChangeAspect="1"/>
              </p:cNvPicPr>
              <p:nvPr userDrawn="1"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498" y="6382052"/>
                <a:ext cx="672731" cy="44175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9" name="图片 28"/>
              <p:cNvPicPr>
                <a:picLocks noChangeAspect="1"/>
              </p:cNvPicPr>
              <p:nvPr userDrawn="1"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2123" y="6394589"/>
                <a:ext cx="494617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0" name="图片 29"/>
              <p:cNvPicPr>
                <a:picLocks noChangeAspect="1"/>
              </p:cNvPicPr>
              <p:nvPr userDrawn="1"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5368" y="6387295"/>
                <a:ext cx="644839" cy="43650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1" name="图片 30"/>
              <p:cNvPicPr>
                <a:picLocks noChangeAspect="1"/>
              </p:cNvPicPr>
              <p:nvPr userDrawn="1"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8946" y="6390775"/>
                <a:ext cx="686422" cy="42472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2" name="图片 31"/>
              <p:cNvPicPr>
                <a:picLocks noChangeAspect="1"/>
              </p:cNvPicPr>
              <p:nvPr userDrawn="1"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6966" y="6387295"/>
                <a:ext cx="682228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3" name="图片 32"/>
              <p:cNvPicPr>
                <a:picLocks noChangeAspect="1"/>
              </p:cNvPicPr>
              <p:nvPr userDrawn="1"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542" y="6403552"/>
                <a:ext cx="609893" cy="39948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4" name="图片 33"/>
              <p:cNvPicPr>
                <a:picLocks noChangeAspect="1"/>
              </p:cNvPicPr>
              <p:nvPr userDrawn="1"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5641" y="6398850"/>
                <a:ext cx="323671" cy="40458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3" name="图片 42"/>
              <p:cNvPicPr>
                <a:picLocks noChangeAspect="1"/>
              </p:cNvPicPr>
              <p:nvPr userDrawn="1"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1369" y="6415795"/>
                <a:ext cx="544272" cy="42629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5" name="图片 44"/>
              <p:cNvPicPr>
                <a:picLocks noChangeAspect="1"/>
              </p:cNvPicPr>
              <p:nvPr userDrawn="1"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0651" y="6421207"/>
                <a:ext cx="590718" cy="42088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6" name="图片 45"/>
              <p:cNvPicPr>
                <a:picLocks noChangeAspect="1"/>
              </p:cNvPicPr>
              <p:nvPr userDrawn="1"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1799" y="6428038"/>
                <a:ext cx="734142" cy="41405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7" name="图片 46"/>
              <p:cNvPicPr>
                <a:picLocks noChangeAspect="1"/>
              </p:cNvPicPr>
              <p:nvPr userDrawn="1"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0413" y="6413163"/>
                <a:ext cx="491386" cy="42288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8" name="图片 47"/>
              <p:cNvPicPr>
                <a:picLocks noChangeAspect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8456" y="6407079"/>
                <a:ext cx="641957" cy="43501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9" name="图片 48"/>
              <p:cNvPicPr>
                <a:picLocks noChangeAspect="1"/>
              </p:cNvPicPr>
              <p:nvPr userDrawn="1"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896" y="6411573"/>
                <a:ext cx="611560" cy="43052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0" name="图片 49"/>
              <p:cNvPicPr>
                <a:picLocks noChangeAspect="1"/>
              </p:cNvPicPr>
              <p:nvPr userDrawn="1"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76" y="6385362"/>
                <a:ext cx="726224" cy="44237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1" name="图片 50"/>
              <p:cNvPicPr>
                <a:picLocks noChangeAspect="1"/>
              </p:cNvPicPr>
              <p:nvPr userDrawn="1"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394295"/>
                <a:ext cx="459656" cy="43749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</p:grp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255" y="-26804"/>
              <a:ext cx="1015531" cy="103024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5199728" y="6723"/>
              <a:ext cx="2817518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  网站</a:t>
              </a:r>
              <a:r>
                <a:rPr lang="en-US" altLang="zh-CN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:mici.jiqishidai.com</a:t>
              </a:r>
              <a:endParaRPr lang="zh-CN" altLang="en-US" sz="1600" b="1" cap="none" spc="0" baseline="0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仿宋 Std R" pitchFamily="18" charset="-122"/>
                <a:ea typeface="Adobe 仿宋 Std R" pitchFamily="18" charset="-122"/>
                <a:cs typeface="Aharoni" panose="02010803020104030203" pitchFamily="2" charset="-79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" y="0"/>
              <a:ext cx="832738" cy="83273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7245" y="5202258"/>
              <a:ext cx="1091673" cy="1091673"/>
            </a:xfrm>
            <a:prstGeom prst="rect">
              <a:avLst/>
            </a:prstGeom>
          </p:spPr>
        </p:pic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2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6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机器学习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02000" y="23876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代码具体演示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11</a:t>
            </a:fld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934085" y="697865"/>
          <a:ext cx="7684135" cy="4109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r:id="rId3" imgW="8086725" imgH="4467225" progId="Paint.Picture">
                  <p:embed/>
                </p:oleObj>
              </mc:Choice>
              <mc:Fallback>
                <p:oleObj r:id="rId3" imgW="8086725" imgH="44672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4085" y="697865"/>
                        <a:ext cx="7684135" cy="4109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13130" y="2114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交叉验证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80085" y="421005"/>
            <a:ext cx="6469380" cy="3747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leave-one-out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留一法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---- 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特殊的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K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折交叉验证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每次只有一个样本用于验证，其他样本用于训练，适于数据集非常小的情况。比如只有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50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个样本，每次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个样本用于验证，其他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49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个进行训练，一共进行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50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次。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当数据量比较大的时候，留一法的计算复杂度会过高！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而且实验已经证明，在数据量较大的时候，留一法与一般的交叉验证的性能基本没有区别。</a:t>
            </a:r>
            <a:br>
              <a:rPr lang="en-US" altLang="zh-CN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</a:b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lang="en-US" altLang="zh-CN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</a:b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02000" y="23876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代码具体演示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423545" y="848360"/>
          <a:ext cx="8083550" cy="2347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r:id="rId3" imgW="9829800" imgH="2809875" progId="Paint.Picture">
                  <p:embed/>
                </p:oleObj>
              </mc:Choice>
              <mc:Fallback>
                <p:oleObj r:id="rId3" imgW="9829800" imgH="28098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3545" y="848360"/>
                        <a:ext cx="8083550" cy="2347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15</a:t>
            </a:fld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454025" y="930910"/>
          <a:ext cx="8232775" cy="2858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r:id="rId3" imgW="9725025" imgH="3228975" progId="Paint.Picture">
                  <p:embed/>
                </p:oleObj>
              </mc:Choice>
              <mc:Fallback>
                <p:oleObj r:id="rId3" imgW="9725025" imgH="32289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4025" y="930910"/>
                        <a:ext cx="8232775" cy="2858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16</a:t>
            </a:fld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281940" y="1294130"/>
          <a:ext cx="863409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r:id="rId3" imgW="10086975" imgH="2276475" progId="Paint.Picture">
                  <p:embed/>
                </p:oleObj>
              </mc:Choice>
              <mc:Fallback>
                <p:oleObj r:id="rId3" imgW="10086975" imgH="22764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40" y="1294130"/>
                        <a:ext cx="8634095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17</a:t>
            </a:fld>
            <a:endParaRPr lang="zh-CN" altLang="en-US"/>
          </a:p>
        </p:txBody>
      </p:sp>
      <p:graphicFrame>
        <p:nvGraphicFramePr>
          <p:cNvPr id="5" name="对象 4"/>
          <p:cNvGraphicFramePr/>
          <p:nvPr/>
        </p:nvGraphicFramePr>
        <p:xfrm>
          <a:off x="243205" y="1353185"/>
          <a:ext cx="8306435" cy="169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r:id="rId3" imgW="9915525" imgH="2009775" progId="Paint.Picture">
                  <p:embed/>
                </p:oleObj>
              </mc:Choice>
              <mc:Fallback>
                <p:oleObj r:id="rId3" imgW="9915525" imgH="200977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205" y="1353185"/>
                        <a:ext cx="8306435" cy="169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02000" y="23876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代码演示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19</a:t>
            </a:fld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302260" y="1019175"/>
          <a:ext cx="8677275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r:id="rId3" imgW="9877425" imgH="2390775" progId="Paint.Picture">
                  <p:embed/>
                </p:oleObj>
              </mc:Choice>
              <mc:Fallback>
                <p:oleObj r:id="rId3" imgW="9877425" imgH="23907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260" y="1019175"/>
                        <a:ext cx="8677275" cy="231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360" y="1059815"/>
            <a:ext cx="8229600" cy="3771900"/>
          </a:xfrm>
        </p:spPr>
        <p:txBody>
          <a:bodyPr>
            <a:normAutofit lnSpcReduction="10000"/>
          </a:bodyPr>
          <a:lstStyle/>
          <a:p>
            <a:r>
              <a:rPr lang="zh-CN" altLang="en-US" sz="1600"/>
              <a:t>“全面化人工智能可能意味着人类的终结...”机器可以自行启动，并且自动对自身进行重新设计，速率也会越来越快。受到漫长的生物进化历程的限制，人类无法与之竞争，终将被取代。——史蒂芬·霍金</a:t>
            </a:r>
          </a:p>
          <a:p>
            <a:endParaRPr lang="zh-CN" altLang="en-US" sz="1600"/>
          </a:p>
          <a:p>
            <a:r>
              <a:rPr lang="zh-CN" altLang="en-US" sz="1600"/>
              <a:t>　“我设想在未来，我们可能就相当于机器人的宠物狗狗，到那时我也会支持机器人的。”——克劳德·香农</a:t>
            </a:r>
          </a:p>
          <a:p>
            <a:endParaRPr lang="zh-CN" altLang="en-US" sz="1600"/>
          </a:p>
          <a:p>
            <a:r>
              <a:rPr lang="zh-CN" altLang="en-US" sz="1600"/>
              <a:t>人工智能(我指的不是狭隘的AI)的发展速度之快令人难以置信。除非你对Deepmind这样的项目有直接的接触，否则你不知道它的发展速度有多快——它以接近指数的速度发展。在未来5年的时间里，很有可能发生重大的危险事件。最长也在10年之内</a:t>
            </a:r>
          </a:p>
          <a:p>
            <a:endParaRPr lang="zh-CN" altLang="en-US" sz="1600"/>
          </a:p>
          <a:p>
            <a:r>
              <a:rPr lang="zh-CN" altLang="en-US" sz="1600"/>
              <a:t>虽然没有人这样说，但我认为人工智能几乎是一门人文学科。“这是一种试图理解人类智力和人类认知的尝试。”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名言欣赏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20</a:t>
            </a:fld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210820" y="622300"/>
          <a:ext cx="8722360" cy="389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r:id="rId3" imgW="8715375" imgH="3895725" progId="Paint.Picture">
                  <p:embed/>
                </p:oleObj>
              </mc:Choice>
              <mc:Fallback>
                <p:oleObj r:id="rId3" imgW="8715375" imgH="38957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820" y="622300"/>
                        <a:ext cx="8722360" cy="389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21</a:t>
            </a:fld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220345" y="1518285"/>
          <a:ext cx="8703310" cy="2106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r:id="rId3" imgW="8696325" imgH="2105025" progId="Paint.Picture">
                  <p:embed/>
                </p:oleObj>
              </mc:Choice>
              <mc:Fallback>
                <p:oleObj r:id="rId3" imgW="8696325" imgH="21050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345" y="1518285"/>
                        <a:ext cx="8703310" cy="2106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22</a:t>
            </a:fld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210820" y="1546860"/>
          <a:ext cx="8722360" cy="2049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r:id="rId3" imgW="8715375" imgH="2047875" progId="Paint.Picture">
                  <p:embed/>
                </p:oleObj>
              </mc:Choice>
              <mc:Fallback>
                <p:oleObj r:id="rId3" imgW="8715375" imgH="20478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820" y="1546860"/>
                        <a:ext cx="8722360" cy="2049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02000" y="23876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代码演示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  <a:p>
            <a:r>
              <a:rPr lang="zh-CN" altLang="en-US"/>
              <a:t>把本次课代码自己独立完成一遍。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8759"/>
            <a:ext cx="8229600" cy="70207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3568" y="1024843"/>
            <a:ext cx="7696200" cy="252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5000"/>
              </a:lnSpc>
            </a:pPr>
            <a:r>
              <a:rPr lang="zh-CN" sz="1600" dirty="0">
                <a:ea typeface="黑体" panose="02010609060101010101" pitchFamily="49" charset="-122"/>
              </a:rPr>
              <a:t>评估方法：</a:t>
            </a:r>
          </a:p>
          <a:p>
            <a:pPr eaLnBrk="1" hangingPunct="1">
              <a:lnSpc>
                <a:spcPct val="165000"/>
              </a:lnSpc>
            </a:pPr>
            <a:r>
              <a:rPr lang="zh-CN" sz="1600" dirty="0">
                <a:ea typeface="黑体" panose="02010609060101010101" pitchFamily="49" charset="-122"/>
              </a:rPr>
              <a:t>    留出法</a:t>
            </a:r>
          </a:p>
          <a:p>
            <a:pPr eaLnBrk="1" hangingPunct="1">
              <a:lnSpc>
                <a:spcPct val="165000"/>
              </a:lnSpc>
            </a:pPr>
            <a:r>
              <a:rPr lang="zh-CN" sz="1600" dirty="0">
                <a:ea typeface="黑体" panose="02010609060101010101" pitchFamily="49" charset="-122"/>
              </a:rPr>
              <a:t>    交叉验证法</a:t>
            </a:r>
          </a:p>
          <a:p>
            <a:pPr eaLnBrk="1" hangingPunct="1">
              <a:lnSpc>
                <a:spcPct val="165000"/>
              </a:lnSpc>
            </a:pPr>
            <a:r>
              <a:rPr lang="zh-CN" sz="1600" dirty="0">
                <a:ea typeface="黑体" panose="02010609060101010101" pitchFamily="49" charset="-122"/>
              </a:rPr>
              <a:t>    自助法</a:t>
            </a:r>
          </a:p>
          <a:p>
            <a:pPr eaLnBrk="1" hangingPunct="1">
              <a:lnSpc>
                <a:spcPct val="165000"/>
              </a:lnSpc>
            </a:pPr>
            <a:r>
              <a:rPr lang="zh-CN" sz="1600" dirty="0">
                <a:ea typeface="黑体" panose="02010609060101010101" pitchFamily="49" charset="-122"/>
              </a:rPr>
              <a:t>    调参与最终模型</a:t>
            </a:r>
          </a:p>
          <a:p>
            <a:pPr eaLnBrk="1" hangingPunct="1">
              <a:lnSpc>
                <a:spcPct val="165000"/>
              </a:lnSpc>
            </a:pPr>
            <a:endParaRPr lang="zh-CN" sz="1600" dirty="0"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367665" y="1050290"/>
          <a:ext cx="8408670" cy="1289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9972675" imgH="1276350" progId="Paint.Picture">
                  <p:embed/>
                </p:oleObj>
              </mc:Choice>
              <mc:Fallback>
                <p:oleObj r:id="rId3" imgW="9972675" imgH="12763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7665" y="1050290"/>
                        <a:ext cx="8408670" cy="1289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5</a:t>
            </a:fld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435610" y="1310640"/>
          <a:ext cx="8272780" cy="1194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3" imgW="9772650" imgH="1333500" progId="Paint.Picture">
                  <p:embed/>
                </p:oleObj>
              </mc:Choice>
              <mc:Fallback>
                <p:oleObj r:id="rId3" imgW="9772650" imgH="13335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610" y="1310640"/>
                        <a:ext cx="8272780" cy="1194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300990" y="1088390"/>
          <a:ext cx="8385810" cy="2052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3" imgW="9896475" imgH="2352675" progId="Paint.Picture">
                  <p:embed/>
                </p:oleObj>
              </mc:Choice>
              <mc:Fallback>
                <p:oleObj r:id="rId3" imgW="9896475" imgH="23526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990" y="1088390"/>
                        <a:ext cx="8385810" cy="2052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354965" y="873760"/>
          <a:ext cx="8174990" cy="2223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3" imgW="9877425" imgH="2343150" progId="Paint.Picture">
                  <p:embed/>
                </p:oleObj>
              </mc:Choice>
              <mc:Fallback>
                <p:oleObj r:id="rId3" imgW="9877425" imgH="23431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965" y="873760"/>
                        <a:ext cx="8174990" cy="2223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8</a:t>
            </a:fld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644525" y="560705"/>
          <a:ext cx="8168005" cy="3891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3" imgW="9725025" imgH="4114800" progId="Paint.Picture">
                  <p:embed/>
                </p:oleObj>
              </mc:Choice>
              <mc:Fallback>
                <p:oleObj r:id="rId3" imgW="9725025" imgH="41148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4525" y="560705"/>
                        <a:ext cx="8168005" cy="3891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9</a:t>
            </a:fld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187325" y="1530985"/>
          <a:ext cx="83121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r:id="rId3" imgW="8305800" imgH="381000" progId="Paint.Picture">
                  <p:embed/>
                </p:oleObj>
              </mc:Choice>
              <mc:Fallback>
                <p:oleObj r:id="rId3" imgW="8305800" imgH="3810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325" y="1530985"/>
                        <a:ext cx="83121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219</Words>
  <Application>Microsoft Office PowerPoint</Application>
  <PresentationFormat>全屏显示(16:9)</PresentationFormat>
  <Paragraphs>53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Adobe 仿宋 Std R</vt:lpstr>
      <vt:lpstr>等线</vt:lpstr>
      <vt:lpstr>Arial</vt:lpstr>
      <vt:lpstr>Calibri</vt:lpstr>
      <vt:lpstr>Times New Roman</vt:lpstr>
      <vt:lpstr>Office 主题​​</vt:lpstr>
      <vt:lpstr>Bitmap Image</vt:lpstr>
      <vt:lpstr>机器学习</vt:lpstr>
      <vt:lpstr>名言欣赏</vt:lpstr>
      <vt:lpstr> 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Think</cp:lastModifiedBy>
  <cp:revision>326</cp:revision>
  <dcterms:created xsi:type="dcterms:W3CDTF">2018-04-19T15:31:00Z</dcterms:created>
  <dcterms:modified xsi:type="dcterms:W3CDTF">2019-07-01T00:54:49Z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