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6" r:id="rId2"/>
    <p:sldId id="350" r:id="rId3"/>
    <p:sldId id="257" r:id="rId4"/>
    <p:sldId id="413" r:id="rId5"/>
    <p:sldId id="420" r:id="rId6"/>
    <p:sldId id="419" r:id="rId7"/>
    <p:sldId id="415" r:id="rId8"/>
    <p:sldId id="416" r:id="rId9"/>
    <p:sldId id="418" r:id="rId10"/>
    <p:sldId id="421" r:id="rId11"/>
    <p:sldId id="405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660"/>
  </p:normalViewPr>
  <p:slideViewPr>
    <p:cSldViewPr>
      <p:cViewPr varScale="1">
        <p:scale>
          <a:sx n="84" d="100"/>
          <a:sy n="84" d="100"/>
        </p:scale>
        <p:origin x="804" y="56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png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png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png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机器学习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代码分析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  <a:p>
            <a:r>
              <a:rPr lang="zh-CN" altLang="en-US"/>
              <a:t>把本次课代码自己独立完成一遍。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360" y="1059815"/>
            <a:ext cx="8229600" cy="3771900"/>
          </a:xfrm>
        </p:spPr>
        <p:txBody>
          <a:bodyPr>
            <a:normAutofit lnSpcReduction="10000"/>
          </a:bodyPr>
          <a:lstStyle/>
          <a:p>
            <a:r>
              <a:rPr lang="zh-CN" altLang="en-US" sz="1600"/>
              <a:t>要使别人喜欢你，首先你得改变对人的态度，把精神放得轻松一点，表情自然，笑容可掬，这样别人就会对你产生喜爱的感觉了。——卡耐基</a:t>
            </a:r>
          </a:p>
          <a:p>
            <a:endParaRPr lang="zh-CN" altLang="en-US" sz="1600"/>
          </a:p>
          <a:p>
            <a:r>
              <a:rPr lang="zh-CN" altLang="en-US" sz="1600"/>
              <a:t>谁给我一滴水，我便回报他整个大海。</a:t>
            </a:r>
          </a:p>
          <a:p>
            <a:endParaRPr lang="zh-CN" altLang="en-US" sz="1600"/>
          </a:p>
          <a:p>
            <a:r>
              <a:rPr lang="zh-CN" altLang="en-US" sz="1600"/>
              <a:t>你若要喜爱你自己的价值，你就得给世界创造价值。——歌德</a:t>
            </a:r>
          </a:p>
          <a:p>
            <a:endParaRPr lang="zh-CN" altLang="en-US" sz="1600"/>
          </a:p>
          <a:p>
            <a:r>
              <a:rPr lang="zh-CN" altLang="en-US" sz="1600"/>
              <a:t>君子赠人以言，庶人赠人以财。——荀况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名言欣赏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8759"/>
            <a:ext cx="8229600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024843"/>
            <a:ext cx="7696200" cy="333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性能度量：</a:t>
            </a: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混淆矩阵</a:t>
            </a: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准确率</a:t>
            </a: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精确度</a:t>
            </a: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敏感度</a:t>
            </a: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特异度</a:t>
            </a:r>
          </a:p>
          <a:p>
            <a:pPr eaLnBrk="1" hangingPunct="1">
              <a:lnSpc>
                <a:spcPct val="165000"/>
              </a:lnSpc>
            </a:pPr>
            <a:r>
              <a:rPr lang="zh-CN" sz="1600" dirty="0">
                <a:ea typeface="黑体" panose="02010609060101010101" pitchFamily="49" charset="-122"/>
              </a:rPr>
              <a:t>    </a:t>
            </a:r>
            <a:r>
              <a:rPr lang="en-US" altLang="zh-CN" sz="1600" dirty="0">
                <a:ea typeface="黑体" panose="02010609060101010101" pitchFamily="49" charset="-122"/>
              </a:rPr>
              <a:t>F1 score</a:t>
            </a:r>
            <a:endParaRPr lang="zh-CN" sz="16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65000"/>
              </a:lnSpc>
            </a:pPr>
            <a:endParaRPr lang="zh-CN" sz="1600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900430" y="244475"/>
          <a:ext cx="7153275" cy="444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7562850" imgH="4810125" progId="Paint.Picture">
                  <p:embed/>
                </p:oleObj>
              </mc:Choice>
              <mc:Fallback>
                <p:oleObj r:id="rId3" imgW="7562850" imgH="48101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430" y="244475"/>
                        <a:ext cx="7153275" cy="4440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506095" y="193040"/>
          <a:ext cx="7769225" cy="475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7762875" imgH="4752975" progId="Paint.Picture">
                  <p:embed/>
                </p:oleObj>
              </mc:Choice>
              <mc:Fallback>
                <p:oleObj r:id="rId3" imgW="7762875" imgH="47529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095" y="193040"/>
                        <a:ext cx="7769225" cy="4756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51998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4583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75" y="223520"/>
            <a:ext cx="2508885" cy="228028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2" name="对象 1"/>
          <p:cNvGraphicFramePr/>
          <p:nvPr/>
        </p:nvGraphicFramePr>
        <p:xfrm>
          <a:off x="287655" y="309880"/>
          <a:ext cx="554291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4" imgW="7505700" imgH="3657600" progId="Paint.Picture">
                  <p:embed/>
                </p:oleObj>
              </mc:Choice>
              <mc:Fallback>
                <p:oleObj r:id="rId4" imgW="7505700" imgH="3657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655" y="309880"/>
                        <a:ext cx="5542915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0240" y="2580640"/>
            <a:ext cx="805878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注意：在这里例子中，用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en-US" b="1">
                <a:solidFill>
                  <a:srgbClr val="FF0000"/>
                </a:solidFill>
              </a:rPr>
              <a:t>表示</a:t>
            </a:r>
            <a:r>
              <a:rPr lang="en-US" altLang="zh-CN" b="1">
                <a:solidFill>
                  <a:srgbClr val="FF0000"/>
                </a:solidFill>
              </a:rPr>
              <a:t>positive</a:t>
            </a:r>
            <a:r>
              <a:rPr lang="zh-CN" altLang="en-US" b="1">
                <a:solidFill>
                  <a:srgbClr val="FF0000"/>
                </a:solidFill>
              </a:rPr>
              <a:t>，当然也可以用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表示，描述一致就可以</a:t>
            </a:r>
            <a:endParaRPr lang="zh-CN" altLang="en-US"/>
          </a:p>
          <a:p>
            <a:r>
              <a:rPr lang="zh-CN" altLang="en-US"/>
              <a:t>上图对于</a:t>
            </a:r>
            <a:r>
              <a:rPr lang="en-US" altLang="zh-CN"/>
              <a:t>positive</a:t>
            </a:r>
            <a:r>
              <a:rPr lang="zh-CN" altLang="en-US"/>
              <a:t>类</a:t>
            </a:r>
            <a:r>
              <a:rPr lang="en-US" altLang="zh-CN"/>
              <a:t>/0</a:t>
            </a:r>
            <a:r>
              <a:rPr lang="zh-CN" altLang="en-US"/>
              <a:t>类</a:t>
            </a:r>
            <a:r>
              <a:rPr lang="en-US" altLang="zh-CN"/>
              <a:t>/</a:t>
            </a:r>
            <a:r>
              <a:rPr lang="zh-CN" altLang="en-US"/>
              <a:t>正例</a:t>
            </a:r>
            <a:r>
              <a:rPr lang="en-US" altLang="zh-CN"/>
              <a:t>/</a:t>
            </a:r>
            <a:r>
              <a:rPr lang="zh-CN" altLang="en-US"/>
              <a:t>来讲，正确率并不高！</a:t>
            </a:r>
            <a:r>
              <a:rPr lang="en-US" altLang="zh-CN"/>
              <a:t>3/5=60%</a:t>
            </a:r>
          </a:p>
          <a:p>
            <a:endParaRPr lang="en-US" altLang="zh-CN"/>
          </a:p>
          <a:p>
            <a:r>
              <a:rPr lang="zh-CN" altLang="en-US"/>
              <a:t>由于现实中二分类最常见，对于二分类来讲，有更多的性能度量指标！</a:t>
            </a:r>
          </a:p>
          <a:p>
            <a:endParaRPr lang="zh-CN" altLang="en-US"/>
          </a:p>
          <a:p>
            <a:r>
              <a:rPr lang="en-US" altLang="zh-CN"/>
              <a:t>positive</a:t>
            </a:r>
            <a:r>
              <a:rPr lang="zh-CN" altLang="en-US"/>
              <a:t>类是应用中所关心的目标类，比如医疗中更关心有病这这一类，</a:t>
            </a:r>
          </a:p>
          <a:p>
            <a:r>
              <a:rPr lang="zh-CN" altLang="en-US"/>
              <a:t>所以有病这类就是</a:t>
            </a:r>
            <a:r>
              <a:rPr lang="en-US" altLang="zh-CN"/>
              <a:t>positive</a:t>
            </a:r>
            <a:r>
              <a:rPr lang="zh-CN" altLang="en-US"/>
              <a:t>，没病就是</a:t>
            </a:r>
            <a:r>
              <a:rPr lang="en-US" altLang="zh-CN"/>
              <a:t>negative</a:t>
            </a:r>
          </a:p>
          <a:p>
            <a:r>
              <a:rPr lang="zh-CN" altLang="en-US"/>
              <a:t>根据实际应用场景的关心点来确定</a:t>
            </a:r>
            <a:r>
              <a:rPr lang="en-US" altLang="zh-CN"/>
              <a:t>positive</a:t>
            </a:r>
            <a:r>
              <a:rPr lang="zh-CN" altLang="en-US"/>
              <a:t>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210820" y="1026160"/>
          <a:ext cx="7098665" cy="374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10429875" imgH="4848225" progId="Paint.Picture">
                  <p:embed/>
                </p:oleObj>
              </mc:Choice>
              <mc:Fallback>
                <p:oleObj r:id="rId3" imgW="10429875" imgH="48482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820" y="1026160"/>
                        <a:ext cx="7098665" cy="374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255" y="308610"/>
            <a:ext cx="1430655" cy="13004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382270" y="300355"/>
          <a:ext cx="8378825" cy="434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10382250" imgH="5448300" progId="Paint.Picture">
                  <p:embed/>
                </p:oleObj>
              </mc:Choice>
              <mc:Fallback>
                <p:oleObj r:id="rId3" imgW="10382250" imgH="54483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270" y="300355"/>
                        <a:ext cx="8378825" cy="4345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240" y="87630"/>
            <a:ext cx="1430655" cy="13004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/>
        </p:nvGraphicFramePr>
        <p:xfrm>
          <a:off x="37465" y="581660"/>
          <a:ext cx="8973820" cy="448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10677525" imgH="5562600" progId="Paint.Picture">
                  <p:embed/>
                </p:oleObj>
              </mc:Choice>
              <mc:Fallback>
                <p:oleObj r:id="rId3" imgW="10677525" imgH="55626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65" y="581660"/>
                        <a:ext cx="8973820" cy="448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630" y="111125"/>
            <a:ext cx="1430655" cy="13004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241</Words>
  <Application>Microsoft Office PowerPoint</Application>
  <PresentationFormat>全屏显示(16:9)</PresentationFormat>
  <Paragraphs>38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Adobe 仿宋 Std R</vt:lpstr>
      <vt:lpstr>等线</vt:lpstr>
      <vt:lpstr>Arial</vt:lpstr>
      <vt:lpstr>Calibri</vt:lpstr>
      <vt:lpstr>Times New Roman</vt:lpstr>
      <vt:lpstr>Office 主题​​</vt:lpstr>
      <vt:lpstr>Bitmap Image</vt:lpstr>
      <vt:lpstr>机器学习</vt:lpstr>
      <vt:lpstr>名言欣赏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Think</cp:lastModifiedBy>
  <cp:revision>351</cp:revision>
  <dcterms:created xsi:type="dcterms:W3CDTF">2018-04-19T15:31:00Z</dcterms:created>
  <dcterms:modified xsi:type="dcterms:W3CDTF">2019-07-08T00:59:53Z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