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3"/>
  </p:notesMasterIdLst>
  <p:handoutMasterIdLst>
    <p:handoutMasterId r:id="rId34"/>
  </p:handoutMasterIdLst>
  <p:sldIdLst>
    <p:sldId id="640" r:id="rId2"/>
    <p:sldId id="1137" r:id="rId3"/>
    <p:sldId id="1138" r:id="rId4"/>
    <p:sldId id="1141" r:id="rId5"/>
    <p:sldId id="1142" r:id="rId6"/>
    <p:sldId id="1143" r:id="rId7"/>
    <p:sldId id="1144" r:id="rId8"/>
    <p:sldId id="1145" r:id="rId9"/>
    <p:sldId id="1146" r:id="rId10"/>
    <p:sldId id="1147" r:id="rId11"/>
    <p:sldId id="1148" r:id="rId12"/>
    <p:sldId id="1149" r:id="rId13"/>
    <p:sldId id="1150" r:id="rId14"/>
    <p:sldId id="1151" r:id="rId15"/>
    <p:sldId id="1152" r:id="rId16"/>
    <p:sldId id="1153" r:id="rId17"/>
    <p:sldId id="1154" r:id="rId18"/>
    <p:sldId id="1155" r:id="rId19"/>
    <p:sldId id="1156" r:id="rId20"/>
    <p:sldId id="1157" r:id="rId21"/>
    <p:sldId id="1158" r:id="rId22"/>
    <p:sldId id="1159" r:id="rId23"/>
    <p:sldId id="1160" r:id="rId24"/>
    <p:sldId id="1161" r:id="rId25"/>
    <p:sldId id="1162" r:id="rId26"/>
    <p:sldId id="1163" r:id="rId27"/>
    <p:sldId id="1164" r:id="rId28"/>
    <p:sldId id="1165" r:id="rId29"/>
    <p:sldId id="1166" r:id="rId30"/>
    <p:sldId id="1167" r:id="rId31"/>
    <p:sldId id="1168" r:id="rId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00"/>
    <a:srgbClr val="CC3300"/>
    <a:srgbClr val="FFFFCC"/>
    <a:srgbClr val="FF0000"/>
    <a:srgbClr val="E5F2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282" autoAdjust="0"/>
    <p:restoredTop sz="94622" autoAdjust="0"/>
  </p:normalViewPr>
  <p:slideViewPr>
    <p:cSldViewPr snapToObjects="1">
      <p:cViewPr varScale="1">
        <p:scale>
          <a:sx n="74" d="100"/>
          <a:sy n="74" d="100"/>
        </p:scale>
        <p:origin x="91" y="365"/>
      </p:cViewPr>
      <p:guideLst>
        <p:guide orient="horz" pos="2160"/>
        <p:guide pos="3840"/>
      </p:guideLst>
    </p:cSldViewPr>
  </p:slideViewPr>
  <p:notesTextViewPr>
    <p:cViewPr>
      <p:scale>
        <a:sx n="100" d="100"/>
        <a:sy n="100" d="100"/>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Gulim" panose="020B0600000101010101" pitchFamily="34" charset="-127"/>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Gulim" panose="020B0600000101010101" pitchFamily="34" charset="-127"/>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Gulim" panose="020B0600000101010101" pitchFamily="34" charset="-127"/>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Gulim" panose="020B0600000101010101" pitchFamily="34" charset="-127"/>
              </a:defRPr>
            </a:lvl1pPr>
          </a:lstStyle>
          <a:p>
            <a:fld id="{5CCE2E0B-C97E-4F5A-AF75-666DB64C633E}" type="slidenum">
              <a:rPr lang="ko-KR" altLang="en-US"/>
              <a:pPr/>
              <a:t>‹#›</a:t>
            </a:fld>
            <a:endParaRPr lang="en-US" altLang="ko-KR"/>
          </a:p>
        </p:txBody>
      </p:sp>
    </p:spTree>
    <p:extLst>
      <p:ext uri="{BB962C8B-B14F-4D97-AF65-F5344CB8AC3E}">
        <p14:creationId xmlns:p14="http://schemas.microsoft.com/office/powerpoint/2010/main" val="542062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2C06D-275C-4E23-BBDC-F963799BABA5}" type="datetimeFigureOut">
              <a:rPr lang="zh-CN" altLang="en-US" smtClean="0"/>
              <a:t>2021/4/5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22413-A725-4DE8-AD79-70975F14C485}" type="slidenum">
              <a:rPr lang="zh-CN" altLang="en-US" smtClean="0"/>
              <a:t>‹#›</a:t>
            </a:fld>
            <a:endParaRPr lang="zh-CN" altLang="en-US"/>
          </a:p>
        </p:txBody>
      </p:sp>
    </p:spTree>
    <p:extLst>
      <p:ext uri="{BB962C8B-B14F-4D97-AF65-F5344CB8AC3E}">
        <p14:creationId xmlns:p14="http://schemas.microsoft.com/office/powerpoint/2010/main" val="269408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账户聚集</a:t>
            </a:r>
          </a:p>
        </p:txBody>
      </p:sp>
      <p:sp>
        <p:nvSpPr>
          <p:cNvPr id="43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ABBCAF-05E9-4E16-847E-37A1D0D2696D}" type="slidenum">
              <a:rPr lang="en-US" altLang="zh-CN" smtClean="0"/>
              <a:pPr>
                <a:spcBef>
                  <a:spcPct val="0"/>
                </a:spcBef>
              </a:pPr>
              <a:t>20</a:t>
            </a:fld>
            <a:endParaRPr lang="en-US" altLang="zh-CN" smtClean="0"/>
          </a:p>
        </p:txBody>
      </p:sp>
    </p:spTree>
    <p:extLst>
      <p:ext uri="{BB962C8B-B14F-4D97-AF65-F5344CB8AC3E}">
        <p14:creationId xmlns:p14="http://schemas.microsoft.com/office/powerpoint/2010/main" val="1884890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DE6681A-23FE-47D6-A2EE-3967065A6557}" type="slidenum">
              <a:rPr lang="en-US" altLang="zh-CN" smtClean="0"/>
              <a:pPr>
                <a:spcBef>
                  <a:spcPct val="0"/>
                </a:spcBef>
              </a:pPr>
              <a:t>25</a:t>
            </a:fld>
            <a:endParaRPr lang="en-US" altLang="zh-CN" smtClean="0"/>
          </a:p>
        </p:txBody>
      </p:sp>
    </p:spTree>
    <p:extLst>
      <p:ext uri="{BB962C8B-B14F-4D97-AF65-F5344CB8AC3E}">
        <p14:creationId xmlns:p14="http://schemas.microsoft.com/office/powerpoint/2010/main" val="327641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B7A3FE-260F-4B37-8EF9-4352A54C2F11}" type="slidenum">
              <a:rPr lang="en-US" altLang="zh-CN" smtClean="0"/>
              <a:pPr>
                <a:spcBef>
                  <a:spcPct val="0"/>
                </a:spcBef>
              </a:pPr>
              <a:t>26</a:t>
            </a:fld>
            <a:endParaRPr lang="en-US" altLang="zh-CN" smtClean="0"/>
          </a:p>
        </p:txBody>
      </p:sp>
    </p:spTree>
    <p:extLst>
      <p:ext uri="{BB962C8B-B14F-4D97-AF65-F5344CB8AC3E}">
        <p14:creationId xmlns:p14="http://schemas.microsoft.com/office/powerpoint/2010/main" val="103510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07E541B-914A-45EF-B444-698547ADD61D}" type="slidenum">
              <a:rPr lang="en-US" altLang="zh-CN" smtClean="0"/>
              <a:pPr>
                <a:spcBef>
                  <a:spcPct val="0"/>
                </a:spcBef>
              </a:pPr>
              <a:t>27</a:t>
            </a:fld>
            <a:endParaRPr lang="en-US" altLang="zh-CN" smtClean="0"/>
          </a:p>
        </p:txBody>
      </p:sp>
    </p:spTree>
    <p:extLst>
      <p:ext uri="{BB962C8B-B14F-4D97-AF65-F5344CB8AC3E}">
        <p14:creationId xmlns:p14="http://schemas.microsoft.com/office/powerpoint/2010/main" val="234639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F4E5B0D-7957-45E5-B07E-81326E65A4FF}" type="slidenum">
              <a:rPr lang="en-US" altLang="zh-CN" smtClean="0"/>
              <a:pPr>
                <a:spcBef>
                  <a:spcPct val="0"/>
                </a:spcBef>
              </a:pPr>
              <a:t>28</a:t>
            </a:fld>
            <a:endParaRPr lang="en-US" altLang="zh-CN" smtClean="0"/>
          </a:p>
        </p:txBody>
      </p:sp>
    </p:spTree>
    <p:extLst>
      <p:ext uri="{BB962C8B-B14F-4D97-AF65-F5344CB8AC3E}">
        <p14:creationId xmlns:p14="http://schemas.microsoft.com/office/powerpoint/2010/main" val="827898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474013D-7C1D-4741-9BBD-C615254E1B53}" type="slidenum">
              <a:rPr lang="en-US" altLang="zh-CN" smtClean="0"/>
              <a:pPr>
                <a:spcBef>
                  <a:spcPct val="0"/>
                </a:spcBef>
              </a:pPr>
              <a:t>29</a:t>
            </a:fld>
            <a:endParaRPr lang="en-US" altLang="zh-CN" smtClean="0"/>
          </a:p>
        </p:txBody>
      </p:sp>
    </p:spTree>
    <p:extLst>
      <p:ext uri="{BB962C8B-B14F-4D97-AF65-F5344CB8AC3E}">
        <p14:creationId xmlns:p14="http://schemas.microsoft.com/office/powerpoint/2010/main" val="405102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06401B3-BADF-4270-9F2F-2D760B17BAA1}" type="slidenum">
              <a:rPr lang="en-US" altLang="zh-CN" smtClean="0"/>
              <a:pPr>
                <a:spcBef>
                  <a:spcPct val="0"/>
                </a:spcBef>
              </a:pPr>
              <a:t>30</a:t>
            </a:fld>
            <a:endParaRPr lang="en-US" altLang="zh-CN" smtClean="0"/>
          </a:p>
        </p:txBody>
      </p:sp>
    </p:spTree>
    <p:extLst>
      <p:ext uri="{BB962C8B-B14F-4D97-AF65-F5344CB8AC3E}">
        <p14:creationId xmlns:p14="http://schemas.microsoft.com/office/powerpoint/2010/main" val="1725056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614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312064C-AA2E-408D-BACF-FD6C98E5A303}" type="slidenum">
              <a:rPr lang="en-US" altLang="zh-CN" smtClean="0"/>
              <a:pPr>
                <a:spcBef>
                  <a:spcPct val="0"/>
                </a:spcBef>
              </a:pPr>
              <a:t>31</a:t>
            </a:fld>
            <a:endParaRPr lang="en-US" altLang="zh-CN" smtClean="0"/>
          </a:p>
        </p:txBody>
      </p:sp>
    </p:spTree>
    <p:extLst>
      <p:ext uri="{BB962C8B-B14F-4D97-AF65-F5344CB8AC3E}">
        <p14:creationId xmlns:p14="http://schemas.microsoft.com/office/powerpoint/2010/main" val="967917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68085" name="Group 2549"/>
          <p:cNvGrpSpPr>
            <a:grpSpLocks/>
          </p:cNvGrpSpPr>
          <p:nvPr/>
        </p:nvGrpSpPr>
        <p:grpSpPr bwMode="auto">
          <a:xfrm>
            <a:off x="0" y="0"/>
            <a:ext cx="12600517" cy="6324600"/>
            <a:chOff x="0" y="0"/>
            <a:chExt cx="5953" cy="3984"/>
          </a:xfrm>
        </p:grpSpPr>
        <p:sp>
          <p:nvSpPr>
            <p:cNvPr id="67941" name="AutoShape 2405"/>
            <p:cNvSpPr>
              <a:spLocks noChangeArrowheads="1"/>
            </p:cNvSpPr>
            <p:nvPr userDrawn="1"/>
          </p:nvSpPr>
          <p:spPr bwMode="gray">
            <a:xfrm>
              <a:off x="0" y="1104"/>
              <a:ext cx="5760" cy="1584"/>
            </a:xfrm>
            <a:prstGeom prst="flowChartDocumen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32" name="AutoShape 2396"/>
            <p:cNvSpPr>
              <a:spLocks noChangeArrowheads="1"/>
            </p:cNvSpPr>
            <p:nvPr userDrawn="1"/>
          </p:nvSpPr>
          <p:spPr bwMode="gray">
            <a:xfrm>
              <a:off x="193" y="1104"/>
              <a:ext cx="5760" cy="1488"/>
            </a:xfrm>
            <a:prstGeom prst="flowChartDocument">
              <a:avLst/>
            </a:prstGeom>
            <a:gradFill rotWithShape="0">
              <a:gsLst>
                <a:gs pos="0">
                  <a:schemeClr val="accent1">
                    <a:gamma/>
                    <a:shade val="84706"/>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40" name="AutoShape 2404"/>
            <p:cNvSpPr>
              <a:spLocks noChangeArrowheads="1"/>
            </p:cNvSpPr>
            <p:nvPr userDrawn="1"/>
          </p:nvSpPr>
          <p:spPr bwMode="gray">
            <a:xfrm>
              <a:off x="0" y="192"/>
              <a:ext cx="5760" cy="1392"/>
            </a:xfrm>
            <a:prstGeom prst="flowChartDocumen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31" name="AutoShape 2395"/>
            <p:cNvSpPr>
              <a:spLocks noChangeArrowheads="1"/>
            </p:cNvSpPr>
            <p:nvPr userDrawn="1"/>
          </p:nvSpPr>
          <p:spPr bwMode="gray">
            <a:xfrm>
              <a:off x="0" y="0"/>
              <a:ext cx="5760" cy="1296"/>
            </a:xfrm>
            <a:prstGeom prst="flowChartDocument">
              <a:avLst/>
            </a:prstGeom>
            <a:gradFill rotWithShape="0">
              <a:gsLst>
                <a:gs pos="0">
                  <a:schemeClr val="accent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30" name="Oval 2394"/>
            <p:cNvSpPr>
              <a:spLocks noChangeArrowheads="1"/>
            </p:cNvSpPr>
            <p:nvPr userDrawn="1"/>
          </p:nvSpPr>
          <p:spPr bwMode="gray">
            <a:xfrm>
              <a:off x="455" y="1104"/>
              <a:ext cx="348" cy="320"/>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934" name="Oval 2398"/>
            <p:cNvSpPr>
              <a:spLocks noChangeArrowheads="1"/>
            </p:cNvSpPr>
            <p:nvPr userDrawn="1"/>
          </p:nvSpPr>
          <p:spPr bwMode="gray">
            <a:xfrm>
              <a:off x="1872" y="1117"/>
              <a:ext cx="145" cy="131"/>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935" name="Oval 2399"/>
            <p:cNvSpPr>
              <a:spLocks noChangeArrowheads="1"/>
            </p:cNvSpPr>
            <p:nvPr userDrawn="1"/>
          </p:nvSpPr>
          <p:spPr bwMode="gray">
            <a:xfrm>
              <a:off x="1416" y="1431"/>
              <a:ext cx="339" cy="312"/>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083" name="Group 2547"/>
            <p:cNvGrpSpPr>
              <a:grpSpLocks/>
            </p:cNvGrpSpPr>
            <p:nvPr userDrawn="1"/>
          </p:nvGrpSpPr>
          <p:grpSpPr bwMode="auto">
            <a:xfrm>
              <a:off x="171" y="2549"/>
              <a:ext cx="5434" cy="1435"/>
              <a:chOff x="171" y="2549"/>
              <a:chExt cx="5434" cy="1435"/>
            </a:xfrm>
          </p:grpSpPr>
          <p:sp>
            <p:nvSpPr>
              <p:cNvPr id="67944" name="Oval 2408"/>
              <p:cNvSpPr>
                <a:spLocks noChangeArrowheads="1"/>
              </p:cNvSpPr>
              <p:nvPr userDrawn="1"/>
            </p:nvSpPr>
            <p:spPr bwMode="gray">
              <a:xfrm>
                <a:off x="171"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45" name="Oval 2409"/>
              <p:cNvSpPr>
                <a:spLocks noChangeArrowheads="1"/>
              </p:cNvSpPr>
              <p:nvPr userDrawn="1"/>
            </p:nvSpPr>
            <p:spPr bwMode="gray">
              <a:xfrm>
                <a:off x="462"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48" name="Oval 2412"/>
              <p:cNvSpPr>
                <a:spLocks noChangeArrowheads="1"/>
              </p:cNvSpPr>
              <p:nvPr userDrawn="1"/>
            </p:nvSpPr>
            <p:spPr bwMode="gray">
              <a:xfrm>
                <a:off x="739"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49" name="Oval 2413"/>
              <p:cNvSpPr>
                <a:spLocks noChangeArrowheads="1"/>
              </p:cNvSpPr>
              <p:nvPr userDrawn="1"/>
            </p:nvSpPr>
            <p:spPr bwMode="gray">
              <a:xfrm>
                <a:off x="1024"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1" name="Oval 2415"/>
              <p:cNvSpPr>
                <a:spLocks noChangeArrowheads="1"/>
              </p:cNvSpPr>
              <p:nvPr userDrawn="1"/>
            </p:nvSpPr>
            <p:spPr bwMode="gray">
              <a:xfrm>
                <a:off x="1309"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2" name="Oval 2416"/>
              <p:cNvSpPr>
                <a:spLocks noChangeArrowheads="1"/>
              </p:cNvSpPr>
              <p:nvPr userDrawn="1"/>
            </p:nvSpPr>
            <p:spPr bwMode="gray">
              <a:xfrm>
                <a:off x="1600"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3" name="Oval 2417"/>
              <p:cNvSpPr>
                <a:spLocks noChangeArrowheads="1"/>
              </p:cNvSpPr>
              <p:nvPr userDrawn="1"/>
            </p:nvSpPr>
            <p:spPr bwMode="gray">
              <a:xfrm>
                <a:off x="1877"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4" name="Oval 2418"/>
              <p:cNvSpPr>
                <a:spLocks noChangeArrowheads="1"/>
              </p:cNvSpPr>
              <p:nvPr userDrawn="1"/>
            </p:nvSpPr>
            <p:spPr bwMode="gray">
              <a:xfrm>
                <a:off x="2162"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5" name="Oval 2419"/>
              <p:cNvSpPr>
                <a:spLocks noChangeArrowheads="1"/>
              </p:cNvSpPr>
              <p:nvPr userDrawn="1"/>
            </p:nvSpPr>
            <p:spPr bwMode="gray">
              <a:xfrm>
                <a:off x="2425"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6" name="Oval 2420"/>
              <p:cNvSpPr>
                <a:spLocks noChangeArrowheads="1"/>
              </p:cNvSpPr>
              <p:nvPr userDrawn="1"/>
            </p:nvSpPr>
            <p:spPr bwMode="gray">
              <a:xfrm>
                <a:off x="2716"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7" name="Oval 2421"/>
              <p:cNvSpPr>
                <a:spLocks noChangeArrowheads="1"/>
              </p:cNvSpPr>
              <p:nvPr userDrawn="1"/>
            </p:nvSpPr>
            <p:spPr bwMode="gray">
              <a:xfrm>
                <a:off x="2993"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8" name="Oval 2422"/>
              <p:cNvSpPr>
                <a:spLocks noChangeArrowheads="1"/>
              </p:cNvSpPr>
              <p:nvPr userDrawn="1"/>
            </p:nvSpPr>
            <p:spPr bwMode="gray">
              <a:xfrm>
                <a:off x="3278"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9" name="Oval 2423"/>
              <p:cNvSpPr>
                <a:spLocks noChangeArrowheads="1"/>
              </p:cNvSpPr>
              <p:nvPr userDrawn="1"/>
            </p:nvSpPr>
            <p:spPr bwMode="gray">
              <a:xfrm>
                <a:off x="3541"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0" name="Oval 2424"/>
              <p:cNvSpPr>
                <a:spLocks noChangeArrowheads="1"/>
              </p:cNvSpPr>
              <p:nvPr userDrawn="1"/>
            </p:nvSpPr>
            <p:spPr bwMode="gray">
              <a:xfrm>
                <a:off x="3832"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1" name="Oval 2425"/>
              <p:cNvSpPr>
                <a:spLocks noChangeArrowheads="1"/>
              </p:cNvSpPr>
              <p:nvPr userDrawn="1"/>
            </p:nvSpPr>
            <p:spPr bwMode="gray">
              <a:xfrm>
                <a:off x="4109"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2" name="Oval 2426"/>
              <p:cNvSpPr>
                <a:spLocks noChangeArrowheads="1"/>
              </p:cNvSpPr>
              <p:nvPr userDrawn="1"/>
            </p:nvSpPr>
            <p:spPr bwMode="gray">
              <a:xfrm>
                <a:off x="4394"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3" name="Oval 2427"/>
              <p:cNvSpPr>
                <a:spLocks noChangeArrowheads="1"/>
              </p:cNvSpPr>
              <p:nvPr userDrawn="1"/>
            </p:nvSpPr>
            <p:spPr bwMode="gray">
              <a:xfrm>
                <a:off x="4672"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4" name="Oval 2428"/>
              <p:cNvSpPr>
                <a:spLocks noChangeArrowheads="1"/>
              </p:cNvSpPr>
              <p:nvPr userDrawn="1"/>
            </p:nvSpPr>
            <p:spPr bwMode="gray">
              <a:xfrm>
                <a:off x="4963"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5" name="Oval 2429"/>
              <p:cNvSpPr>
                <a:spLocks noChangeArrowheads="1"/>
              </p:cNvSpPr>
              <p:nvPr userDrawn="1"/>
            </p:nvSpPr>
            <p:spPr bwMode="gray">
              <a:xfrm>
                <a:off x="5240"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6" name="Oval 2430"/>
              <p:cNvSpPr>
                <a:spLocks noChangeArrowheads="1"/>
              </p:cNvSpPr>
              <p:nvPr userDrawn="1"/>
            </p:nvSpPr>
            <p:spPr bwMode="gray">
              <a:xfrm>
                <a:off x="5525"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7" name="Oval 2431"/>
              <p:cNvSpPr>
                <a:spLocks noChangeArrowheads="1"/>
              </p:cNvSpPr>
              <p:nvPr userDrawn="1"/>
            </p:nvSpPr>
            <p:spPr bwMode="gray">
              <a:xfrm>
                <a:off x="171"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8" name="Oval 2432"/>
              <p:cNvSpPr>
                <a:spLocks noChangeArrowheads="1"/>
              </p:cNvSpPr>
              <p:nvPr userDrawn="1"/>
            </p:nvSpPr>
            <p:spPr bwMode="gray">
              <a:xfrm>
                <a:off x="462"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9" name="Oval 2433"/>
              <p:cNvSpPr>
                <a:spLocks noChangeArrowheads="1"/>
              </p:cNvSpPr>
              <p:nvPr userDrawn="1"/>
            </p:nvSpPr>
            <p:spPr bwMode="gray">
              <a:xfrm>
                <a:off x="739"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0" name="Oval 2434"/>
              <p:cNvSpPr>
                <a:spLocks noChangeArrowheads="1"/>
              </p:cNvSpPr>
              <p:nvPr userDrawn="1"/>
            </p:nvSpPr>
            <p:spPr bwMode="gray">
              <a:xfrm>
                <a:off x="1024"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1" name="Oval 2435"/>
              <p:cNvSpPr>
                <a:spLocks noChangeArrowheads="1"/>
              </p:cNvSpPr>
              <p:nvPr userDrawn="1"/>
            </p:nvSpPr>
            <p:spPr bwMode="gray">
              <a:xfrm>
                <a:off x="1309"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2" name="Oval 2436"/>
              <p:cNvSpPr>
                <a:spLocks noChangeArrowheads="1"/>
              </p:cNvSpPr>
              <p:nvPr userDrawn="1"/>
            </p:nvSpPr>
            <p:spPr bwMode="gray">
              <a:xfrm>
                <a:off x="1600"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3" name="Oval 2437"/>
              <p:cNvSpPr>
                <a:spLocks noChangeArrowheads="1"/>
              </p:cNvSpPr>
              <p:nvPr userDrawn="1"/>
            </p:nvSpPr>
            <p:spPr bwMode="gray">
              <a:xfrm>
                <a:off x="1877"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4" name="Oval 2438"/>
              <p:cNvSpPr>
                <a:spLocks noChangeArrowheads="1"/>
              </p:cNvSpPr>
              <p:nvPr userDrawn="1"/>
            </p:nvSpPr>
            <p:spPr bwMode="gray">
              <a:xfrm>
                <a:off x="2162"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5" name="Oval 2439"/>
              <p:cNvSpPr>
                <a:spLocks noChangeArrowheads="1"/>
              </p:cNvSpPr>
              <p:nvPr userDrawn="1"/>
            </p:nvSpPr>
            <p:spPr bwMode="gray">
              <a:xfrm>
                <a:off x="2425"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6" name="Oval 2440"/>
              <p:cNvSpPr>
                <a:spLocks noChangeArrowheads="1"/>
              </p:cNvSpPr>
              <p:nvPr userDrawn="1"/>
            </p:nvSpPr>
            <p:spPr bwMode="gray">
              <a:xfrm>
                <a:off x="2716"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7" name="Oval 2441"/>
              <p:cNvSpPr>
                <a:spLocks noChangeArrowheads="1"/>
              </p:cNvSpPr>
              <p:nvPr userDrawn="1"/>
            </p:nvSpPr>
            <p:spPr bwMode="gray">
              <a:xfrm>
                <a:off x="2993"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8" name="Oval 2442"/>
              <p:cNvSpPr>
                <a:spLocks noChangeArrowheads="1"/>
              </p:cNvSpPr>
              <p:nvPr userDrawn="1"/>
            </p:nvSpPr>
            <p:spPr bwMode="gray">
              <a:xfrm>
                <a:off x="3278"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9" name="Oval 2443"/>
              <p:cNvSpPr>
                <a:spLocks noChangeArrowheads="1"/>
              </p:cNvSpPr>
              <p:nvPr userDrawn="1"/>
            </p:nvSpPr>
            <p:spPr bwMode="gray">
              <a:xfrm>
                <a:off x="3541"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0" name="Oval 2444"/>
              <p:cNvSpPr>
                <a:spLocks noChangeArrowheads="1"/>
              </p:cNvSpPr>
              <p:nvPr userDrawn="1"/>
            </p:nvSpPr>
            <p:spPr bwMode="gray">
              <a:xfrm>
                <a:off x="3832"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1" name="Oval 2445"/>
              <p:cNvSpPr>
                <a:spLocks noChangeArrowheads="1"/>
              </p:cNvSpPr>
              <p:nvPr userDrawn="1"/>
            </p:nvSpPr>
            <p:spPr bwMode="gray">
              <a:xfrm>
                <a:off x="4109"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2" name="Oval 2446"/>
              <p:cNvSpPr>
                <a:spLocks noChangeArrowheads="1"/>
              </p:cNvSpPr>
              <p:nvPr userDrawn="1"/>
            </p:nvSpPr>
            <p:spPr bwMode="gray">
              <a:xfrm>
                <a:off x="4394"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3" name="Oval 2447"/>
              <p:cNvSpPr>
                <a:spLocks noChangeArrowheads="1"/>
              </p:cNvSpPr>
              <p:nvPr userDrawn="1"/>
            </p:nvSpPr>
            <p:spPr bwMode="gray">
              <a:xfrm>
                <a:off x="4672"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4" name="Oval 2448"/>
              <p:cNvSpPr>
                <a:spLocks noChangeArrowheads="1"/>
              </p:cNvSpPr>
              <p:nvPr userDrawn="1"/>
            </p:nvSpPr>
            <p:spPr bwMode="gray">
              <a:xfrm>
                <a:off x="4963"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5" name="Oval 2449"/>
              <p:cNvSpPr>
                <a:spLocks noChangeArrowheads="1"/>
              </p:cNvSpPr>
              <p:nvPr userDrawn="1"/>
            </p:nvSpPr>
            <p:spPr bwMode="gray">
              <a:xfrm>
                <a:off x="5240"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6" name="Oval 2450"/>
              <p:cNvSpPr>
                <a:spLocks noChangeArrowheads="1"/>
              </p:cNvSpPr>
              <p:nvPr userDrawn="1"/>
            </p:nvSpPr>
            <p:spPr bwMode="gray">
              <a:xfrm>
                <a:off x="5525"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7" name="Oval 2451"/>
              <p:cNvSpPr>
                <a:spLocks noChangeArrowheads="1"/>
              </p:cNvSpPr>
              <p:nvPr userDrawn="1"/>
            </p:nvSpPr>
            <p:spPr bwMode="gray">
              <a:xfrm>
                <a:off x="171"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8" name="Oval 2452"/>
              <p:cNvSpPr>
                <a:spLocks noChangeArrowheads="1"/>
              </p:cNvSpPr>
              <p:nvPr userDrawn="1"/>
            </p:nvSpPr>
            <p:spPr bwMode="gray">
              <a:xfrm>
                <a:off x="462"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9" name="Oval 2453"/>
              <p:cNvSpPr>
                <a:spLocks noChangeArrowheads="1"/>
              </p:cNvSpPr>
              <p:nvPr userDrawn="1"/>
            </p:nvSpPr>
            <p:spPr bwMode="gray">
              <a:xfrm>
                <a:off x="739"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0" name="Oval 2454"/>
              <p:cNvSpPr>
                <a:spLocks noChangeArrowheads="1"/>
              </p:cNvSpPr>
              <p:nvPr userDrawn="1"/>
            </p:nvSpPr>
            <p:spPr bwMode="gray">
              <a:xfrm>
                <a:off x="1024"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1" name="Oval 2455"/>
              <p:cNvSpPr>
                <a:spLocks noChangeArrowheads="1"/>
              </p:cNvSpPr>
              <p:nvPr userDrawn="1"/>
            </p:nvSpPr>
            <p:spPr bwMode="gray">
              <a:xfrm>
                <a:off x="1309"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2" name="Oval 2456"/>
              <p:cNvSpPr>
                <a:spLocks noChangeArrowheads="1"/>
              </p:cNvSpPr>
              <p:nvPr userDrawn="1"/>
            </p:nvSpPr>
            <p:spPr bwMode="gray">
              <a:xfrm>
                <a:off x="1600"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3" name="Oval 2457"/>
              <p:cNvSpPr>
                <a:spLocks noChangeArrowheads="1"/>
              </p:cNvSpPr>
              <p:nvPr userDrawn="1"/>
            </p:nvSpPr>
            <p:spPr bwMode="gray">
              <a:xfrm>
                <a:off x="1877"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4" name="Oval 2458"/>
              <p:cNvSpPr>
                <a:spLocks noChangeArrowheads="1"/>
              </p:cNvSpPr>
              <p:nvPr userDrawn="1"/>
            </p:nvSpPr>
            <p:spPr bwMode="gray">
              <a:xfrm>
                <a:off x="2162"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5" name="Oval 2459"/>
              <p:cNvSpPr>
                <a:spLocks noChangeArrowheads="1"/>
              </p:cNvSpPr>
              <p:nvPr userDrawn="1"/>
            </p:nvSpPr>
            <p:spPr bwMode="gray">
              <a:xfrm>
                <a:off x="2425"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6" name="Oval 2460"/>
              <p:cNvSpPr>
                <a:spLocks noChangeArrowheads="1"/>
              </p:cNvSpPr>
              <p:nvPr userDrawn="1"/>
            </p:nvSpPr>
            <p:spPr bwMode="gray">
              <a:xfrm>
                <a:off x="2716"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7" name="Oval 2461"/>
              <p:cNvSpPr>
                <a:spLocks noChangeArrowheads="1"/>
              </p:cNvSpPr>
              <p:nvPr userDrawn="1"/>
            </p:nvSpPr>
            <p:spPr bwMode="gray">
              <a:xfrm>
                <a:off x="2993"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8" name="Oval 2462"/>
              <p:cNvSpPr>
                <a:spLocks noChangeArrowheads="1"/>
              </p:cNvSpPr>
              <p:nvPr userDrawn="1"/>
            </p:nvSpPr>
            <p:spPr bwMode="gray">
              <a:xfrm>
                <a:off x="3278"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9" name="Oval 2463"/>
              <p:cNvSpPr>
                <a:spLocks noChangeArrowheads="1"/>
              </p:cNvSpPr>
              <p:nvPr userDrawn="1"/>
            </p:nvSpPr>
            <p:spPr bwMode="gray">
              <a:xfrm>
                <a:off x="3541"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0" name="Oval 2464"/>
              <p:cNvSpPr>
                <a:spLocks noChangeArrowheads="1"/>
              </p:cNvSpPr>
              <p:nvPr userDrawn="1"/>
            </p:nvSpPr>
            <p:spPr bwMode="gray">
              <a:xfrm>
                <a:off x="3832"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1" name="Oval 2465"/>
              <p:cNvSpPr>
                <a:spLocks noChangeArrowheads="1"/>
              </p:cNvSpPr>
              <p:nvPr userDrawn="1"/>
            </p:nvSpPr>
            <p:spPr bwMode="gray">
              <a:xfrm>
                <a:off x="4109"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2" name="Oval 2466"/>
              <p:cNvSpPr>
                <a:spLocks noChangeArrowheads="1"/>
              </p:cNvSpPr>
              <p:nvPr userDrawn="1"/>
            </p:nvSpPr>
            <p:spPr bwMode="gray">
              <a:xfrm>
                <a:off x="4394"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3" name="Oval 2467"/>
              <p:cNvSpPr>
                <a:spLocks noChangeArrowheads="1"/>
              </p:cNvSpPr>
              <p:nvPr userDrawn="1"/>
            </p:nvSpPr>
            <p:spPr bwMode="gray">
              <a:xfrm>
                <a:off x="4672"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4" name="Oval 2468"/>
              <p:cNvSpPr>
                <a:spLocks noChangeArrowheads="1"/>
              </p:cNvSpPr>
              <p:nvPr userDrawn="1"/>
            </p:nvSpPr>
            <p:spPr bwMode="gray">
              <a:xfrm>
                <a:off x="4963"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5" name="Oval 2469"/>
              <p:cNvSpPr>
                <a:spLocks noChangeArrowheads="1"/>
              </p:cNvSpPr>
              <p:nvPr userDrawn="1"/>
            </p:nvSpPr>
            <p:spPr bwMode="gray">
              <a:xfrm>
                <a:off x="5240"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6" name="Oval 2470"/>
              <p:cNvSpPr>
                <a:spLocks noChangeArrowheads="1"/>
              </p:cNvSpPr>
              <p:nvPr userDrawn="1"/>
            </p:nvSpPr>
            <p:spPr bwMode="gray">
              <a:xfrm>
                <a:off x="5525"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7" name="Oval 2471"/>
              <p:cNvSpPr>
                <a:spLocks noChangeArrowheads="1"/>
              </p:cNvSpPr>
              <p:nvPr userDrawn="1"/>
            </p:nvSpPr>
            <p:spPr bwMode="gray">
              <a:xfrm>
                <a:off x="171"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8" name="Oval 2472"/>
              <p:cNvSpPr>
                <a:spLocks noChangeArrowheads="1"/>
              </p:cNvSpPr>
              <p:nvPr userDrawn="1"/>
            </p:nvSpPr>
            <p:spPr bwMode="gray">
              <a:xfrm>
                <a:off x="462"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9" name="Oval 2473"/>
              <p:cNvSpPr>
                <a:spLocks noChangeArrowheads="1"/>
              </p:cNvSpPr>
              <p:nvPr userDrawn="1"/>
            </p:nvSpPr>
            <p:spPr bwMode="gray">
              <a:xfrm>
                <a:off x="739"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0" name="Oval 2474"/>
              <p:cNvSpPr>
                <a:spLocks noChangeArrowheads="1"/>
              </p:cNvSpPr>
              <p:nvPr userDrawn="1"/>
            </p:nvSpPr>
            <p:spPr bwMode="gray">
              <a:xfrm>
                <a:off x="1024"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1" name="Oval 2475"/>
              <p:cNvSpPr>
                <a:spLocks noChangeArrowheads="1"/>
              </p:cNvSpPr>
              <p:nvPr userDrawn="1"/>
            </p:nvSpPr>
            <p:spPr bwMode="gray">
              <a:xfrm>
                <a:off x="1309"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2" name="Oval 2476"/>
              <p:cNvSpPr>
                <a:spLocks noChangeArrowheads="1"/>
              </p:cNvSpPr>
              <p:nvPr userDrawn="1"/>
            </p:nvSpPr>
            <p:spPr bwMode="gray">
              <a:xfrm>
                <a:off x="1600"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3" name="Oval 2477"/>
              <p:cNvSpPr>
                <a:spLocks noChangeArrowheads="1"/>
              </p:cNvSpPr>
              <p:nvPr userDrawn="1"/>
            </p:nvSpPr>
            <p:spPr bwMode="gray">
              <a:xfrm>
                <a:off x="1877"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4" name="Oval 2478"/>
              <p:cNvSpPr>
                <a:spLocks noChangeArrowheads="1"/>
              </p:cNvSpPr>
              <p:nvPr userDrawn="1"/>
            </p:nvSpPr>
            <p:spPr bwMode="gray">
              <a:xfrm>
                <a:off x="2162"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5" name="Oval 2479"/>
              <p:cNvSpPr>
                <a:spLocks noChangeArrowheads="1"/>
              </p:cNvSpPr>
              <p:nvPr userDrawn="1"/>
            </p:nvSpPr>
            <p:spPr bwMode="gray">
              <a:xfrm>
                <a:off x="2425"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6" name="Oval 2480"/>
              <p:cNvSpPr>
                <a:spLocks noChangeArrowheads="1"/>
              </p:cNvSpPr>
              <p:nvPr userDrawn="1"/>
            </p:nvSpPr>
            <p:spPr bwMode="gray">
              <a:xfrm>
                <a:off x="2716"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7" name="Oval 2481"/>
              <p:cNvSpPr>
                <a:spLocks noChangeArrowheads="1"/>
              </p:cNvSpPr>
              <p:nvPr userDrawn="1"/>
            </p:nvSpPr>
            <p:spPr bwMode="gray">
              <a:xfrm>
                <a:off x="2993"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8" name="Oval 2482"/>
              <p:cNvSpPr>
                <a:spLocks noChangeArrowheads="1"/>
              </p:cNvSpPr>
              <p:nvPr userDrawn="1"/>
            </p:nvSpPr>
            <p:spPr bwMode="gray">
              <a:xfrm>
                <a:off x="3278"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9" name="Oval 2483"/>
              <p:cNvSpPr>
                <a:spLocks noChangeArrowheads="1"/>
              </p:cNvSpPr>
              <p:nvPr userDrawn="1"/>
            </p:nvSpPr>
            <p:spPr bwMode="gray">
              <a:xfrm>
                <a:off x="3541"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0" name="Oval 2484"/>
              <p:cNvSpPr>
                <a:spLocks noChangeArrowheads="1"/>
              </p:cNvSpPr>
              <p:nvPr userDrawn="1"/>
            </p:nvSpPr>
            <p:spPr bwMode="gray">
              <a:xfrm>
                <a:off x="3832"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1" name="Oval 2485"/>
              <p:cNvSpPr>
                <a:spLocks noChangeArrowheads="1"/>
              </p:cNvSpPr>
              <p:nvPr userDrawn="1"/>
            </p:nvSpPr>
            <p:spPr bwMode="gray">
              <a:xfrm>
                <a:off x="4109"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2" name="Oval 2486"/>
              <p:cNvSpPr>
                <a:spLocks noChangeArrowheads="1"/>
              </p:cNvSpPr>
              <p:nvPr userDrawn="1"/>
            </p:nvSpPr>
            <p:spPr bwMode="gray">
              <a:xfrm>
                <a:off x="4394"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3" name="Oval 2487"/>
              <p:cNvSpPr>
                <a:spLocks noChangeArrowheads="1"/>
              </p:cNvSpPr>
              <p:nvPr userDrawn="1"/>
            </p:nvSpPr>
            <p:spPr bwMode="gray">
              <a:xfrm>
                <a:off x="4672"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4" name="Oval 2488"/>
              <p:cNvSpPr>
                <a:spLocks noChangeArrowheads="1"/>
              </p:cNvSpPr>
              <p:nvPr userDrawn="1"/>
            </p:nvSpPr>
            <p:spPr bwMode="gray">
              <a:xfrm>
                <a:off x="4963"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5" name="Oval 2489"/>
              <p:cNvSpPr>
                <a:spLocks noChangeArrowheads="1"/>
              </p:cNvSpPr>
              <p:nvPr userDrawn="1"/>
            </p:nvSpPr>
            <p:spPr bwMode="gray">
              <a:xfrm>
                <a:off x="5240"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6" name="Oval 2490"/>
              <p:cNvSpPr>
                <a:spLocks noChangeArrowheads="1"/>
              </p:cNvSpPr>
              <p:nvPr userDrawn="1"/>
            </p:nvSpPr>
            <p:spPr bwMode="gray">
              <a:xfrm>
                <a:off x="5525"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7" name="Oval 2491"/>
              <p:cNvSpPr>
                <a:spLocks noChangeArrowheads="1"/>
              </p:cNvSpPr>
              <p:nvPr userDrawn="1"/>
            </p:nvSpPr>
            <p:spPr bwMode="gray">
              <a:xfrm>
                <a:off x="171"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8" name="Oval 2492"/>
              <p:cNvSpPr>
                <a:spLocks noChangeArrowheads="1"/>
              </p:cNvSpPr>
              <p:nvPr userDrawn="1"/>
            </p:nvSpPr>
            <p:spPr bwMode="gray">
              <a:xfrm>
                <a:off x="462"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9" name="Oval 2493"/>
              <p:cNvSpPr>
                <a:spLocks noChangeArrowheads="1"/>
              </p:cNvSpPr>
              <p:nvPr userDrawn="1"/>
            </p:nvSpPr>
            <p:spPr bwMode="gray">
              <a:xfrm>
                <a:off x="739"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0" name="Oval 2494"/>
              <p:cNvSpPr>
                <a:spLocks noChangeArrowheads="1"/>
              </p:cNvSpPr>
              <p:nvPr userDrawn="1"/>
            </p:nvSpPr>
            <p:spPr bwMode="gray">
              <a:xfrm>
                <a:off x="1024"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1" name="Oval 2495"/>
              <p:cNvSpPr>
                <a:spLocks noChangeArrowheads="1"/>
              </p:cNvSpPr>
              <p:nvPr userDrawn="1"/>
            </p:nvSpPr>
            <p:spPr bwMode="gray">
              <a:xfrm>
                <a:off x="1309"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2" name="Oval 2496"/>
              <p:cNvSpPr>
                <a:spLocks noChangeArrowheads="1"/>
              </p:cNvSpPr>
              <p:nvPr userDrawn="1"/>
            </p:nvSpPr>
            <p:spPr bwMode="gray">
              <a:xfrm>
                <a:off x="1600"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3" name="Oval 2497"/>
              <p:cNvSpPr>
                <a:spLocks noChangeArrowheads="1"/>
              </p:cNvSpPr>
              <p:nvPr userDrawn="1"/>
            </p:nvSpPr>
            <p:spPr bwMode="gray">
              <a:xfrm>
                <a:off x="1877"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4" name="Oval 2498"/>
              <p:cNvSpPr>
                <a:spLocks noChangeArrowheads="1"/>
              </p:cNvSpPr>
              <p:nvPr userDrawn="1"/>
            </p:nvSpPr>
            <p:spPr bwMode="gray">
              <a:xfrm>
                <a:off x="2162"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5" name="Oval 2499"/>
              <p:cNvSpPr>
                <a:spLocks noChangeArrowheads="1"/>
              </p:cNvSpPr>
              <p:nvPr userDrawn="1"/>
            </p:nvSpPr>
            <p:spPr bwMode="gray">
              <a:xfrm>
                <a:off x="2425"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6" name="Oval 2500"/>
              <p:cNvSpPr>
                <a:spLocks noChangeArrowheads="1"/>
              </p:cNvSpPr>
              <p:nvPr userDrawn="1"/>
            </p:nvSpPr>
            <p:spPr bwMode="gray">
              <a:xfrm>
                <a:off x="2716"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7" name="Oval 2501"/>
              <p:cNvSpPr>
                <a:spLocks noChangeArrowheads="1"/>
              </p:cNvSpPr>
              <p:nvPr userDrawn="1"/>
            </p:nvSpPr>
            <p:spPr bwMode="gray">
              <a:xfrm>
                <a:off x="2993"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8" name="Oval 2502"/>
              <p:cNvSpPr>
                <a:spLocks noChangeArrowheads="1"/>
              </p:cNvSpPr>
              <p:nvPr userDrawn="1"/>
            </p:nvSpPr>
            <p:spPr bwMode="gray">
              <a:xfrm>
                <a:off x="3278"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9" name="Oval 2503"/>
              <p:cNvSpPr>
                <a:spLocks noChangeArrowheads="1"/>
              </p:cNvSpPr>
              <p:nvPr userDrawn="1"/>
            </p:nvSpPr>
            <p:spPr bwMode="gray">
              <a:xfrm>
                <a:off x="3541"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0" name="Oval 2504"/>
              <p:cNvSpPr>
                <a:spLocks noChangeArrowheads="1"/>
              </p:cNvSpPr>
              <p:nvPr userDrawn="1"/>
            </p:nvSpPr>
            <p:spPr bwMode="gray">
              <a:xfrm>
                <a:off x="3832"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1" name="Oval 2505"/>
              <p:cNvSpPr>
                <a:spLocks noChangeArrowheads="1"/>
              </p:cNvSpPr>
              <p:nvPr userDrawn="1"/>
            </p:nvSpPr>
            <p:spPr bwMode="gray">
              <a:xfrm>
                <a:off x="4109"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2" name="Oval 2506"/>
              <p:cNvSpPr>
                <a:spLocks noChangeArrowheads="1"/>
              </p:cNvSpPr>
              <p:nvPr userDrawn="1"/>
            </p:nvSpPr>
            <p:spPr bwMode="gray">
              <a:xfrm>
                <a:off x="4394"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3" name="Oval 2507"/>
              <p:cNvSpPr>
                <a:spLocks noChangeArrowheads="1"/>
              </p:cNvSpPr>
              <p:nvPr userDrawn="1"/>
            </p:nvSpPr>
            <p:spPr bwMode="gray">
              <a:xfrm>
                <a:off x="4672"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4" name="Oval 2508"/>
              <p:cNvSpPr>
                <a:spLocks noChangeArrowheads="1"/>
              </p:cNvSpPr>
              <p:nvPr userDrawn="1"/>
            </p:nvSpPr>
            <p:spPr bwMode="gray">
              <a:xfrm>
                <a:off x="4963"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5" name="Oval 2509"/>
              <p:cNvSpPr>
                <a:spLocks noChangeArrowheads="1"/>
              </p:cNvSpPr>
              <p:nvPr userDrawn="1"/>
            </p:nvSpPr>
            <p:spPr bwMode="gray">
              <a:xfrm>
                <a:off x="5240"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6" name="Oval 2510"/>
              <p:cNvSpPr>
                <a:spLocks noChangeArrowheads="1"/>
              </p:cNvSpPr>
              <p:nvPr userDrawn="1"/>
            </p:nvSpPr>
            <p:spPr bwMode="gray">
              <a:xfrm>
                <a:off x="5525"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7" name="Oval 2511"/>
              <p:cNvSpPr>
                <a:spLocks noChangeArrowheads="1"/>
              </p:cNvSpPr>
              <p:nvPr userDrawn="1"/>
            </p:nvSpPr>
            <p:spPr bwMode="gray">
              <a:xfrm>
                <a:off x="171"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8" name="Oval 2512"/>
              <p:cNvSpPr>
                <a:spLocks noChangeArrowheads="1"/>
              </p:cNvSpPr>
              <p:nvPr userDrawn="1"/>
            </p:nvSpPr>
            <p:spPr bwMode="gray">
              <a:xfrm>
                <a:off x="462"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9" name="Oval 2513"/>
              <p:cNvSpPr>
                <a:spLocks noChangeArrowheads="1"/>
              </p:cNvSpPr>
              <p:nvPr userDrawn="1"/>
            </p:nvSpPr>
            <p:spPr bwMode="gray">
              <a:xfrm>
                <a:off x="739"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0" name="Oval 2514"/>
              <p:cNvSpPr>
                <a:spLocks noChangeArrowheads="1"/>
              </p:cNvSpPr>
              <p:nvPr userDrawn="1"/>
            </p:nvSpPr>
            <p:spPr bwMode="gray">
              <a:xfrm>
                <a:off x="1024"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1" name="Oval 2515"/>
              <p:cNvSpPr>
                <a:spLocks noChangeArrowheads="1"/>
              </p:cNvSpPr>
              <p:nvPr userDrawn="1"/>
            </p:nvSpPr>
            <p:spPr bwMode="gray">
              <a:xfrm>
                <a:off x="1309"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2" name="Oval 2516"/>
              <p:cNvSpPr>
                <a:spLocks noChangeArrowheads="1"/>
              </p:cNvSpPr>
              <p:nvPr userDrawn="1"/>
            </p:nvSpPr>
            <p:spPr bwMode="gray">
              <a:xfrm>
                <a:off x="1600"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3" name="Oval 2517"/>
              <p:cNvSpPr>
                <a:spLocks noChangeArrowheads="1"/>
              </p:cNvSpPr>
              <p:nvPr userDrawn="1"/>
            </p:nvSpPr>
            <p:spPr bwMode="gray">
              <a:xfrm>
                <a:off x="1877"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4" name="Oval 2518"/>
              <p:cNvSpPr>
                <a:spLocks noChangeArrowheads="1"/>
              </p:cNvSpPr>
              <p:nvPr userDrawn="1"/>
            </p:nvSpPr>
            <p:spPr bwMode="gray">
              <a:xfrm>
                <a:off x="2162"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5" name="Oval 2519"/>
              <p:cNvSpPr>
                <a:spLocks noChangeArrowheads="1"/>
              </p:cNvSpPr>
              <p:nvPr userDrawn="1"/>
            </p:nvSpPr>
            <p:spPr bwMode="gray">
              <a:xfrm>
                <a:off x="2425"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6" name="Oval 2520"/>
              <p:cNvSpPr>
                <a:spLocks noChangeArrowheads="1"/>
              </p:cNvSpPr>
              <p:nvPr userDrawn="1"/>
            </p:nvSpPr>
            <p:spPr bwMode="gray">
              <a:xfrm>
                <a:off x="2716"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7" name="Oval 2521"/>
              <p:cNvSpPr>
                <a:spLocks noChangeArrowheads="1"/>
              </p:cNvSpPr>
              <p:nvPr userDrawn="1"/>
            </p:nvSpPr>
            <p:spPr bwMode="gray">
              <a:xfrm>
                <a:off x="2993"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8" name="Oval 2522"/>
              <p:cNvSpPr>
                <a:spLocks noChangeArrowheads="1"/>
              </p:cNvSpPr>
              <p:nvPr userDrawn="1"/>
            </p:nvSpPr>
            <p:spPr bwMode="gray">
              <a:xfrm>
                <a:off x="3278"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9" name="Oval 2523"/>
              <p:cNvSpPr>
                <a:spLocks noChangeArrowheads="1"/>
              </p:cNvSpPr>
              <p:nvPr userDrawn="1"/>
            </p:nvSpPr>
            <p:spPr bwMode="gray">
              <a:xfrm>
                <a:off x="3541"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0" name="Oval 2524"/>
              <p:cNvSpPr>
                <a:spLocks noChangeArrowheads="1"/>
              </p:cNvSpPr>
              <p:nvPr userDrawn="1"/>
            </p:nvSpPr>
            <p:spPr bwMode="gray">
              <a:xfrm>
                <a:off x="3832"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1" name="Oval 2525"/>
              <p:cNvSpPr>
                <a:spLocks noChangeArrowheads="1"/>
              </p:cNvSpPr>
              <p:nvPr userDrawn="1"/>
            </p:nvSpPr>
            <p:spPr bwMode="gray">
              <a:xfrm>
                <a:off x="4109"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2" name="Oval 2526"/>
              <p:cNvSpPr>
                <a:spLocks noChangeArrowheads="1"/>
              </p:cNvSpPr>
              <p:nvPr userDrawn="1"/>
            </p:nvSpPr>
            <p:spPr bwMode="gray">
              <a:xfrm>
                <a:off x="4394"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3" name="Oval 2527"/>
              <p:cNvSpPr>
                <a:spLocks noChangeArrowheads="1"/>
              </p:cNvSpPr>
              <p:nvPr userDrawn="1"/>
            </p:nvSpPr>
            <p:spPr bwMode="gray">
              <a:xfrm>
                <a:off x="4672"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4" name="Oval 2528"/>
              <p:cNvSpPr>
                <a:spLocks noChangeArrowheads="1"/>
              </p:cNvSpPr>
              <p:nvPr userDrawn="1"/>
            </p:nvSpPr>
            <p:spPr bwMode="gray">
              <a:xfrm>
                <a:off x="4963"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5" name="Oval 2529"/>
              <p:cNvSpPr>
                <a:spLocks noChangeArrowheads="1"/>
              </p:cNvSpPr>
              <p:nvPr userDrawn="1"/>
            </p:nvSpPr>
            <p:spPr bwMode="gray">
              <a:xfrm>
                <a:off x="5240"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6" name="Oval 2530"/>
              <p:cNvSpPr>
                <a:spLocks noChangeArrowheads="1"/>
              </p:cNvSpPr>
              <p:nvPr userDrawn="1"/>
            </p:nvSpPr>
            <p:spPr bwMode="gray">
              <a:xfrm>
                <a:off x="5525"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74" name="Oval 2538"/>
              <p:cNvSpPr>
                <a:spLocks noChangeArrowheads="1"/>
              </p:cNvSpPr>
              <p:nvPr userDrawn="1"/>
            </p:nvSpPr>
            <p:spPr bwMode="gray">
              <a:xfrm>
                <a:off x="3278"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75" name="Oval 2539"/>
              <p:cNvSpPr>
                <a:spLocks noChangeArrowheads="1"/>
              </p:cNvSpPr>
              <p:nvPr userDrawn="1"/>
            </p:nvSpPr>
            <p:spPr bwMode="gray">
              <a:xfrm>
                <a:off x="3541"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76" name="Oval 2540"/>
              <p:cNvSpPr>
                <a:spLocks noChangeArrowheads="1"/>
              </p:cNvSpPr>
              <p:nvPr userDrawn="1"/>
            </p:nvSpPr>
            <p:spPr bwMode="gray">
              <a:xfrm>
                <a:off x="3832"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77" name="Oval 2541"/>
              <p:cNvSpPr>
                <a:spLocks noChangeArrowheads="1"/>
              </p:cNvSpPr>
              <p:nvPr userDrawn="1"/>
            </p:nvSpPr>
            <p:spPr bwMode="gray">
              <a:xfrm>
                <a:off x="4109"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78" name="Oval 2542"/>
              <p:cNvSpPr>
                <a:spLocks noChangeArrowheads="1"/>
              </p:cNvSpPr>
              <p:nvPr userDrawn="1"/>
            </p:nvSpPr>
            <p:spPr bwMode="gray">
              <a:xfrm>
                <a:off x="4394"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79" name="Oval 2543"/>
              <p:cNvSpPr>
                <a:spLocks noChangeArrowheads="1"/>
              </p:cNvSpPr>
              <p:nvPr userDrawn="1"/>
            </p:nvSpPr>
            <p:spPr bwMode="gray">
              <a:xfrm>
                <a:off x="4672"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80" name="Oval 2544"/>
              <p:cNvSpPr>
                <a:spLocks noChangeArrowheads="1"/>
              </p:cNvSpPr>
              <p:nvPr userDrawn="1"/>
            </p:nvSpPr>
            <p:spPr bwMode="gray">
              <a:xfrm>
                <a:off x="4963"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81" name="Oval 2545"/>
              <p:cNvSpPr>
                <a:spLocks noChangeArrowheads="1"/>
              </p:cNvSpPr>
              <p:nvPr userDrawn="1"/>
            </p:nvSpPr>
            <p:spPr bwMode="gray">
              <a:xfrm>
                <a:off x="5240"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82" name="Oval 2546"/>
              <p:cNvSpPr>
                <a:spLocks noChangeArrowheads="1"/>
              </p:cNvSpPr>
              <p:nvPr userDrawn="1"/>
            </p:nvSpPr>
            <p:spPr bwMode="gray">
              <a:xfrm>
                <a:off x="5525"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grpSp>
      </p:grpSp>
      <p:sp>
        <p:nvSpPr>
          <p:cNvPr id="13335" name="Rectangle 23"/>
          <p:cNvSpPr>
            <a:spLocks noGrp="1" noChangeArrowheads="1"/>
          </p:cNvSpPr>
          <p:nvPr>
            <p:ph type="dt" sz="quarter" idx="2"/>
          </p:nvPr>
        </p:nvSpPr>
        <p:spPr bwMode="auto">
          <a:xfrm>
            <a:off x="609600" y="6553200"/>
            <a:ext cx="28448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C0C0C0"/>
                  </a:outerShdw>
                </a:effectLst>
                <a:ea typeface="Gulim" panose="020B0600000101010101" pitchFamily="34" charset="-127"/>
              </a:defRPr>
            </a:lvl1pPr>
          </a:lstStyle>
          <a:p>
            <a:endParaRPr lang="en-US" altLang="ko-KR"/>
          </a:p>
        </p:txBody>
      </p:sp>
      <p:sp>
        <p:nvSpPr>
          <p:cNvPr id="13336" name="Rectangle 24"/>
          <p:cNvSpPr>
            <a:spLocks noGrp="1" noChangeArrowheads="1"/>
          </p:cNvSpPr>
          <p:nvPr>
            <p:ph type="ftr" sz="quarter" idx="3"/>
          </p:nvPr>
        </p:nvSpPr>
        <p:spPr bwMode="auto">
          <a:xfrm>
            <a:off x="4267200" y="6629400"/>
            <a:ext cx="3860800" cy="152400"/>
          </a:xfrm>
        </p:spPr>
        <p:txBody>
          <a:bodyPr/>
          <a:lstStyle>
            <a:lvl1pPr algn="ctr">
              <a:defRPr b="0">
                <a:solidFill>
                  <a:schemeClr val="tx1"/>
                </a:solidFill>
                <a:effectLst>
                  <a:outerShdw blurRad="38100" dist="38100" dir="2700000" algn="tl">
                    <a:srgbClr val="C0C0C0"/>
                  </a:outerShdw>
                </a:effectLst>
                <a:latin typeface="Times New Roman" panose="02020603050405020304" pitchFamily="18" charset="0"/>
              </a:defRPr>
            </a:lvl1pPr>
          </a:lstStyle>
          <a:p>
            <a:endParaRPr lang="en-US" altLang="ko-KR"/>
          </a:p>
        </p:txBody>
      </p:sp>
      <p:sp>
        <p:nvSpPr>
          <p:cNvPr id="13337" name="Rectangle 25"/>
          <p:cNvSpPr>
            <a:spLocks noGrp="1" noChangeArrowheads="1"/>
          </p:cNvSpPr>
          <p:nvPr>
            <p:ph type="sldNum" sz="quarter" idx="4"/>
          </p:nvPr>
        </p:nvSpPr>
        <p:spPr bwMode="auto">
          <a:xfrm>
            <a:off x="8813800" y="6553200"/>
            <a:ext cx="28448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fld id="{769ECAE7-5CA4-4344-877A-B8875D5752FE}" type="slidenum">
              <a:rPr lang="ko-KR" altLang="en-US"/>
              <a:pPr/>
              <a:t>‹#›</a:t>
            </a:fld>
            <a:endParaRPr lang="en-US" altLang="ko-KR"/>
          </a:p>
        </p:txBody>
      </p:sp>
      <p:sp>
        <p:nvSpPr>
          <p:cNvPr id="13850" name="Text Box 538"/>
          <p:cNvSpPr txBox="1">
            <a:spLocks noChangeArrowheads="1"/>
          </p:cNvSpPr>
          <p:nvPr/>
        </p:nvSpPr>
        <p:spPr bwMode="gray">
          <a:xfrm>
            <a:off x="4722284" y="6324601"/>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ko-KR" sz="2000" b="1">
                <a:solidFill>
                  <a:schemeClr val="tx2"/>
                </a:solidFill>
                <a:latin typeface="Lucida Sans Unicode" panose="020B0602030504020204" pitchFamily="34" charset="0"/>
                <a:ea typeface="Gulim" panose="020B0600000101010101" pitchFamily="34" charset="-127"/>
              </a:rPr>
              <a:t>Company Logo</a:t>
            </a:r>
          </a:p>
        </p:txBody>
      </p:sp>
      <p:sp>
        <p:nvSpPr>
          <p:cNvPr id="13848" name="Rectangle 536"/>
          <p:cNvSpPr>
            <a:spLocks noGrp="1" noChangeArrowheads="1"/>
          </p:cNvSpPr>
          <p:nvPr>
            <p:ph type="ctrTitle" sz="quarter"/>
          </p:nvPr>
        </p:nvSpPr>
        <p:spPr bwMode="black">
          <a:xfrm>
            <a:off x="1" y="2533650"/>
            <a:ext cx="11631084" cy="1123950"/>
          </a:xfrm>
        </p:spPr>
        <p:txBody>
          <a:bodyPr/>
          <a:lstStyle>
            <a:lvl1pPr algn="r">
              <a:defRPr sz="4800">
                <a:solidFill>
                  <a:schemeClr val="bg1"/>
                </a:solidFill>
                <a:ea typeface="Gulim" panose="020B0600000101010101" pitchFamily="34" charset="-127"/>
              </a:defRPr>
            </a:lvl1pPr>
          </a:lstStyle>
          <a:p>
            <a:pPr lvl="0"/>
            <a:r>
              <a:rPr lang="en-US" altLang="ko-KR" noProof="0"/>
              <a:t>PowerPoint Template</a:t>
            </a:r>
          </a:p>
        </p:txBody>
      </p:sp>
      <p:sp>
        <p:nvSpPr>
          <p:cNvPr id="13849" name="Text Box 537"/>
          <p:cNvSpPr txBox="1">
            <a:spLocks noChangeArrowheads="1"/>
          </p:cNvSpPr>
          <p:nvPr/>
        </p:nvSpPr>
        <p:spPr bwMode="gray">
          <a:xfrm>
            <a:off x="6170084" y="2452688"/>
            <a:ext cx="546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tLang="ko-KR" b="1">
                <a:latin typeface="Verdana" panose="020B0604030504040204" pitchFamily="34" charset="0"/>
                <a:ea typeface="Gulim" panose="020B0600000101010101" pitchFamily="34" charset="-127"/>
              </a:rPr>
              <a:t>Add Your Company Slogan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ko-KR"/>
              <a:t>Company Logo</a:t>
            </a:r>
          </a:p>
        </p:txBody>
      </p:sp>
      <p:sp>
        <p:nvSpPr>
          <p:cNvPr id="5" name="灯片编号占位符 4"/>
          <p:cNvSpPr>
            <a:spLocks noGrp="1"/>
          </p:cNvSpPr>
          <p:nvPr>
            <p:ph type="sldNum" sz="quarter" idx="11"/>
          </p:nvPr>
        </p:nvSpPr>
        <p:spPr/>
        <p:txBody>
          <a:bodyPr/>
          <a:lstStyle>
            <a:lvl1pPr>
              <a:defRPr/>
            </a:lvl1pPr>
          </a:lstStyle>
          <a:p>
            <a:fld id="{C8A8EB7B-99F4-4531-984E-14ACDC220503}" type="slidenum">
              <a:rPr lang="ko-KR" altLang="en-US"/>
              <a:pPr/>
              <a:t>‹#›</a:t>
            </a:fld>
            <a:endParaRPr lang="en-US" altLang="ko-KR"/>
          </a:p>
        </p:txBody>
      </p:sp>
    </p:spTree>
    <p:extLst>
      <p:ext uri="{BB962C8B-B14F-4D97-AF65-F5344CB8AC3E}">
        <p14:creationId xmlns:p14="http://schemas.microsoft.com/office/powerpoint/2010/main" val="24234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0800" y="152400"/>
            <a:ext cx="28448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6400" y="152400"/>
            <a:ext cx="83312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ko-KR"/>
              <a:t>Company Logo</a:t>
            </a:r>
          </a:p>
        </p:txBody>
      </p:sp>
      <p:sp>
        <p:nvSpPr>
          <p:cNvPr id="5" name="灯片编号占位符 4"/>
          <p:cNvSpPr>
            <a:spLocks noGrp="1"/>
          </p:cNvSpPr>
          <p:nvPr>
            <p:ph type="sldNum" sz="quarter" idx="11"/>
          </p:nvPr>
        </p:nvSpPr>
        <p:spPr/>
        <p:txBody>
          <a:bodyPr/>
          <a:lstStyle>
            <a:lvl1pPr>
              <a:defRPr/>
            </a:lvl1pPr>
          </a:lstStyle>
          <a:p>
            <a:fld id="{2878567E-D6FE-4B07-A9A3-78BC51C07C01}" type="slidenum">
              <a:rPr lang="ko-KR" altLang="en-US"/>
              <a:pPr/>
              <a:t>‹#›</a:t>
            </a:fld>
            <a:endParaRPr lang="en-US" altLang="ko-KR"/>
          </a:p>
        </p:txBody>
      </p:sp>
    </p:spTree>
    <p:extLst>
      <p:ext uri="{BB962C8B-B14F-4D97-AF65-F5344CB8AC3E}">
        <p14:creationId xmlns:p14="http://schemas.microsoft.com/office/powerpoint/2010/main" val="2283317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152400"/>
            <a:ext cx="103632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508000" y="1143000"/>
            <a:ext cx="55372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48400" y="1143000"/>
            <a:ext cx="55372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48400" y="3695700"/>
            <a:ext cx="55372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a:xfrm>
            <a:off x="7823200" y="6477000"/>
            <a:ext cx="3657600" cy="304800"/>
          </a:xfrm>
        </p:spPr>
        <p:txBody>
          <a:bodyPr/>
          <a:lstStyle>
            <a:lvl1pPr>
              <a:defRPr/>
            </a:lvl1pPr>
          </a:lstStyle>
          <a:p>
            <a:r>
              <a:rPr lang="en-US" altLang="ko-KR"/>
              <a:t>Company Logo</a:t>
            </a:r>
          </a:p>
        </p:txBody>
      </p:sp>
      <p:sp>
        <p:nvSpPr>
          <p:cNvPr id="7" name="灯片编号占位符 6"/>
          <p:cNvSpPr>
            <a:spLocks noGrp="1"/>
          </p:cNvSpPr>
          <p:nvPr>
            <p:ph type="sldNum" sz="quarter" idx="11"/>
          </p:nvPr>
        </p:nvSpPr>
        <p:spPr>
          <a:xfrm>
            <a:off x="11480800" y="6477000"/>
            <a:ext cx="711200" cy="304800"/>
          </a:xfrm>
        </p:spPr>
        <p:txBody>
          <a:bodyPr/>
          <a:lstStyle>
            <a:lvl1pPr>
              <a:defRPr/>
            </a:lvl1pPr>
          </a:lstStyle>
          <a:p>
            <a:fld id="{8503E6F0-574E-4838-86FF-D3000B28DF51}" type="slidenum">
              <a:rPr lang="ko-KR" altLang="en-US"/>
              <a:pPr/>
              <a:t>‹#›</a:t>
            </a:fld>
            <a:endParaRPr lang="en-US" altLang="ko-KR"/>
          </a:p>
        </p:txBody>
      </p:sp>
    </p:spTree>
    <p:extLst>
      <p:ext uri="{BB962C8B-B14F-4D97-AF65-F5344CB8AC3E}">
        <p14:creationId xmlns:p14="http://schemas.microsoft.com/office/powerpoint/2010/main" val="1935320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06400" y="152400"/>
            <a:ext cx="10363200" cy="609600"/>
          </a:xfrm>
        </p:spPr>
        <p:txBody>
          <a:bodyPr/>
          <a:lstStyle/>
          <a:p>
            <a:r>
              <a:rPr lang="zh-CN" altLang="en-US"/>
              <a:t>单击此处编辑母版标题样式</a:t>
            </a:r>
          </a:p>
        </p:txBody>
      </p:sp>
      <p:sp>
        <p:nvSpPr>
          <p:cNvPr id="3" name="内容占位符 2"/>
          <p:cNvSpPr>
            <a:spLocks noGrp="1"/>
          </p:cNvSpPr>
          <p:nvPr>
            <p:ph sz="quarter" idx="1"/>
          </p:nvPr>
        </p:nvSpPr>
        <p:spPr>
          <a:xfrm>
            <a:off x="508000" y="1143000"/>
            <a:ext cx="55372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48400" y="1143000"/>
            <a:ext cx="55372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8000" y="3695700"/>
            <a:ext cx="55372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248400" y="3695700"/>
            <a:ext cx="55372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a:xfrm>
            <a:off x="7823200" y="6477000"/>
            <a:ext cx="3657600" cy="304800"/>
          </a:xfrm>
        </p:spPr>
        <p:txBody>
          <a:bodyPr/>
          <a:lstStyle>
            <a:lvl1pPr>
              <a:defRPr/>
            </a:lvl1pPr>
          </a:lstStyle>
          <a:p>
            <a:r>
              <a:rPr lang="en-US" altLang="ko-KR"/>
              <a:t>Company Logo</a:t>
            </a:r>
          </a:p>
        </p:txBody>
      </p:sp>
      <p:sp>
        <p:nvSpPr>
          <p:cNvPr id="8" name="灯片编号占位符 7"/>
          <p:cNvSpPr>
            <a:spLocks noGrp="1"/>
          </p:cNvSpPr>
          <p:nvPr>
            <p:ph type="sldNum" sz="quarter" idx="11"/>
          </p:nvPr>
        </p:nvSpPr>
        <p:spPr>
          <a:xfrm>
            <a:off x="11480800" y="6477000"/>
            <a:ext cx="711200" cy="304800"/>
          </a:xfrm>
        </p:spPr>
        <p:txBody>
          <a:bodyPr/>
          <a:lstStyle>
            <a:lvl1pPr>
              <a:defRPr/>
            </a:lvl1pPr>
          </a:lstStyle>
          <a:p>
            <a:fld id="{12AFD788-A8DF-481A-901A-EFB152911654}" type="slidenum">
              <a:rPr lang="ko-KR" altLang="en-US"/>
              <a:pPr/>
              <a:t>‹#›</a:t>
            </a:fld>
            <a:endParaRPr lang="en-US" altLang="ko-KR"/>
          </a:p>
        </p:txBody>
      </p:sp>
    </p:spTree>
    <p:extLst>
      <p:ext uri="{BB962C8B-B14F-4D97-AF65-F5344CB8AC3E}">
        <p14:creationId xmlns:p14="http://schemas.microsoft.com/office/powerpoint/2010/main" val="343665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ko-KR"/>
              <a:t>Company Logo</a:t>
            </a:r>
          </a:p>
        </p:txBody>
      </p:sp>
      <p:sp>
        <p:nvSpPr>
          <p:cNvPr id="5" name="灯片编号占位符 4"/>
          <p:cNvSpPr>
            <a:spLocks noGrp="1"/>
          </p:cNvSpPr>
          <p:nvPr>
            <p:ph type="sldNum" sz="quarter" idx="11"/>
          </p:nvPr>
        </p:nvSpPr>
        <p:spPr/>
        <p:txBody>
          <a:bodyPr/>
          <a:lstStyle>
            <a:lvl1pPr>
              <a:defRPr/>
            </a:lvl1pPr>
          </a:lstStyle>
          <a:p>
            <a:fld id="{A042993F-BE55-4E61-AC96-021B3B9EFFB2}" type="slidenum">
              <a:rPr lang="ko-KR" altLang="en-US"/>
              <a:pPr/>
              <a:t>‹#›</a:t>
            </a:fld>
            <a:endParaRPr lang="en-US" altLang="ko-KR"/>
          </a:p>
        </p:txBody>
      </p:sp>
    </p:spTree>
    <p:extLst>
      <p:ext uri="{BB962C8B-B14F-4D97-AF65-F5344CB8AC3E}">
        <p14:creationId xmlns:p14="http://schemas.microsoft.com/office/powerpoint/2010/main" val="116045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ko-KR"/>
              <a:t>Company Logo</a:t>
            </a:r>
          </a:p>
        </p:txBody>
      </p:sp>
      <p:sp>
        <p:nvSpPr>
          <p:cNvPr id="5" name="灯片编号占位符 4"/>
          <p:cNvSpPr>
            <a:spLocks noGrp="1"/>
          </p:cNvSpPr>
          <p:nvPr>
            <p:ph type="sldNum" sz="quarter" idx="11"/>
          </p:nvPr>
        </p:nvSpPr>
        <p:spPr/>
        <p:txBody>
          <a:bodyPr/>
          <a:lstStyle>
            <a:lvl1pPr>
              <a:defRPr/>
            </a:lvl1pPr>
          </a:lstStyle>
          <a:p>
            <a:fld id="{7350FC75-B1BA-4983-A660-6528F50639A4}" type="slidenum">
              <a:rPr lang="ko-KR" altLang="en-US"/>
              <a:pPr/>
              <a:t>‹#›</a:t>
            </a:fld>
            <a:endParaRPr lang="en-US" altLang="ko-KR"/>
          </a:p>
        </p:txBody>
      </p:sp>
    </p:spTree>
    <p:extLst>
      <p:ext uri="{BB962C8B-B14F-4D97-AF65-F5344CB8AC3E}">
        <p14:creationId xmlns:p14="http://schemas.microsoft.com/office/powerpoint/2010/main" val="346207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143000"/>
            <a:ext cx="55372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43000"/>
            <a:ext cx="55372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r>
              <a:rPr lang="en-US" altLang="ko-KR"/>
              <a:t>Company Logo</a:t>
            </a:r>
          </a:p>
        </p:txBody>
      </p:sp>
      <p:sp>
        <p:nvSpPr>
          <p:cNvPr id="6" name="灯片编号占位符 5"/>
          <p:cNvSpPr>
            <a:spLocks noGrp="1"/>
          </p:cNvSpPr>
          <p:nvPr>
            <p:ph type="sldNum" sz="quarter" idx="11"/>
          </p:nvPr>
        </p:nvSpPr>
        <p:spPr/>
        <p:txBody>
          <a:bodyPr/>
          <a:lstStyle>
            <a:lvl1pPr>
              <a:defRPr/>
            </a:lvl1pPr>
          </a:lstStyle>
          <a:p>
            <a:fld id="{7292D4E3-F227-4DB4-9EB4-B6477ECE111E}" type="slidenum">
              <a:rPr lang="ko-KR" altLang="en-US"/>
              <a:pPr/>
              <a:t>‹#›</a:t>
            </a:fld>
            <a:endParaRPr lang="en-US" altLang="ko-KR"/>
          </a:p>
        </p:txBody>
      </p:sp>
    </p:spTree>
    <p:extLst>
      <p:ext uri="{BB962C8B-B14F-4D97-AF65-F5344CB8AC3E}">
        <p14:creationId xmlns:p14="http://schemas.microsoft.com/office/powerpoint/2010/main" val="257910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r>
              <a:rPr lang="en-US" altLang="ko-KR"/>
              <a:t>Company Logo</a:t>
            </a:r>
          </a:p>
        </p:txBody>
      </p:sp>
      <p:sp>
        <p:nvSpPr>
          <p:cNvPr id="8" name="灯片编号占位符 7"/>
          <p:cNvSpPr>
            <a:spLocks noGrp="1"/>
          </p:cNvSpPr>
          <p:nvPr>
            <p:ph type="sldNum" sz="quarter" idx="11"/>
          </p:nvPr>
        </p:nvSpPr>
        <p:spPr/>
        <p:txBody>
          <a:bodyPr/>
          <a:lstStyle>
            <a:lvl1pPr>
              <a:defRPr/>
            </a:lvl1pPr>
          </a:lstStyle>
          <a:p>
            <a:fld id="{7F49065C-6691-4672-B700-85726963BAEA}" type="slidenum">
              <a:rPr lang="ko-KR" altLang="en-US"/>
              <a:pPr/>
              <a:t>‹#›</a:t>
            </a:fld>
            <a:endParaRPr lang="en-US" altLang="ko-KR"/>
          </a:p>
        </p:txBody>
      </p:sp>
    </p:spTree>
    <p:extLst>
      <p:ext uri="{BB962C8B-B14F-4D97-AF65-F5344CB8AC3E}">
        <p14:creationId xmlns:p14="http://schemas.microsoft.com/office/powerpoint/2010/main" val="115458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r>
              <a:rPr lang="en-US" altLang="ko-KR"/>
              <a:t>Company Logo</a:t>
            </a:r>
          </a:p>
        </p:txBody>
      </p:sp>
      <p:sp>
        <p:nvSpPr>
          <p:cNvPr id="4" name="灯片编号占位符 3"/>
          <p:cNvSpPr>
            <a:spLocks noGrp="1"/>
          </p:cNvSpPr>
          <p:nvPr>
            <p:ph type="sldNum" sz="quarter" idx="11"/>
          </p:nvPr>
        </p:nvSpPr>
        <p:spPr/>
        <p:txBody>
          <a:bodyPr/>
          <a:lstStyle>
            <a:lvl1pPr>
              <a:defRPr/>
            </a:lvl1pPr>
          </a:lstStyle>
          <a:p>
            <a:fld id="{F5A6545C-EEDC-467A-8859-03D24AE0CADB}" type="slidenum">
              <a:rPr lang="ko-KR" altLang="en-US"/>
              <a:pPr/>
              <a:t>‹#›</a:t>
            </a:fld>
            <a:endParaRPr lang="en-US" altLang="ko-KR"/>
          </a:p>
        </p:txBody>
      </p:sp>
    </p:spTree>
    <p:extLst>
      <p:ext uri="{BB962C8B-B14F-4D97-AF65-F5344CB8AC3E}">
        <p14:creationId xmlns:p14="http://schemas.microsoft.com/office/powerpoint/2010/main" val="263520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ko-KR"/>
              <a:t>Company Logo</a:t>
            </a:r>
          </a:p>
        </p:txBody>
      </p:sp>
      <p:sp>
        <p:nvSpPr>
          <p:cNvPr id="3" name="灯片编号占位符 2"/>
          <p:cNvSpPr>
            <a:spLocks noGrp="1"/>
          </p:cNvSpPr>
          <p:nvPr>
            <p:ph type="sldNum" sz="quarter" idx="11"/>
          </p:nvPr>
        </p:nvSpPr>
        <p:spPr/>
        <p:txBody>
          <a:bodyPr/>
          <a:lstStyle>
            <a:lvl1pPr>
              <a:defRPr/>
            </a:lvl1pPr>
          </a:lstStyle>
          <a:p>
            <a:fld id="{1879FB25-3AAC-439E-BEBC-57F32A160E91}" type="slidenum">
              <a:rPr lang="ko-KR" altLang="en-US"/>
              <a:pPr/>
              <a:t>‹#›</a:t>
            </a:fld>
            <a:endParaRPr lang="en-US" altLang="ko-KR"/>
          </a:p>
        </p:txBody>
      </p:sp>
    </p:spTree>
    <p:extLst>
      <p:ext uri="{BB962C8B-B14F-4D97-AF65-F5344CB8AC3E}">
        <p14:creationId xmlns:p14="http://schemas.microsoft.com/office/powerpoint/2010/main" val="188068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ko-KR"/>
              <a:t>Company Logo</a:t>
            </a:r>
          </a:p>
        </p:txBody>
      </p:sp>
      <p:sp>
        <p:nvSpPr>
          <p:cNvPr id="6" name="灯片编号占位符 5"/>
          <p:cNvSpPr>
            <a:spLocks noGrp="1"/>
          </p:cNvSpPr>
          <p:nvPr>
            <p:ph type="sldNum" sz="quarter" idx="11"/>
          </p:nvPr>
        </p:nvSpPr>
        <p:spPr/>
        <p:txBody>
          <a:bodyPr/>
          <a:lstStyle>
            <a:lvl1pPr>
              <a:defRPr/>
            </a:lvl1pPr>
          </a:lstStyle>
          <a:p>
            <a:fld id="{F367F759-360B-4F59-AC18-DF1BD12FAFC7}" type="slidenum">
              <a:rPr lang="ko-KR" altLang="en-US"/>
              <a:pPr/>
              <a:t>‹#›</a:t>
            </a:fld>
            <a:endParaRPr lang="en-US" altLang="ko-KR"/>
          </a:p>
        </p:txBody>
      </p:sp>
    </p:spTree>
    <p:extLst>
      <p:ext uri="{BB962C8B-B14F-4D97-AF65-F5344CB8AC3E}">
        <p14:creationId xmlns:p14="http://schemas.microsoft.com/office/powerpoint/2010/main" val="333960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ko-KR"/>
              <a:t>Company Logo</a:t>
            </a:r>
          </a:p>
        </p:txBody>
      </p:sp>
      <p:sp>
        <p:nvSpPr>
          <p:cNvPr id="6" name="灯片编号占位符 5"/>
          <p:cNvSpPr>
            <a:spLocks noGrp="1"/>
          </p:cNvSpPr>
          <p:nvPr>
            <p:ph type="sldNum" sz="quarter" idx="11"/>
          </p:nvPr>
        </p:nvSpPr>
        <p:spPr/>
        <p:txBody>
          <a:bodyPr/>
          <a:lstStyle>
            <a:lvl1pPr>
              <a:defRPr/>
            </a:lvl1pPr>
          </a:lstStyle>
          <a:p>
            <a:fld id="{C3F2B7D3-5EE6-4746-B5A4-325E35130B7A}" type="slidenum">
              <a:rPr lang="ko-KR" altLang="en-US"/>
              <a:pPr/>
              <a:t>‹#›</a:t>
            </a:fld>
            <a:endParaRPr lang="en-US" altLang="ko-KR"/>
          </a:p>
        </p:txBody>
      </p:sp>
    </p:spTree>
    <p:extLst>
      <p:ext uri="{BB962C8B-B14F-4D97-AF65-F5344CB8AC3E}">
        <p14:creationId xmlns:p14="http://schemas.microsoft.com/office/powerpoint/2010/main" val="246890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2"/>
        </a:solidFill>
        <a:effectLst/>
      </p:bgPr>
    </p:bg>
    <p:spTree>
      <p:nvGrpSpPr>
        <p:cNvPr id="1" name=""/>
        <p:cNvGrpSpPr/>
        <p:nvPr/>
      </p:nvGrpSpPr>
      <p:grpSpPr>
        <a:xfrm>
          <a:off x="0" y="0"/>
          <a:ext cx="0" cy="0"/>
          <a:chOff x="0" y="0"/>
          <a:chExt cx="0" cy="0"/>
        </a:xfrm>
      </p:grpSpPr>
      <p:sp>
        <p:nvSpPr>
          <p:cNvPr id="12534" name="Rectangle 246"/>
          <p:cNvSpPr>
            <a:spLocks noChangeArrowheads="1"/>
          </p:cNvSpPr>
          <p:nvPr/>
        </p:nvSpPr>
        <p:spPr bwMode="gray">
          <a:xfrm>
            <a:off x="0" y="0"/>
            <a:ext cx="12192000" cy="838200"/>
          </a:xfrm>
          <a:prstGeom prst="rect">
            <a:avLst/>
          </a:prstGeom>
          <a:gradFill rotWithShape="0">
            <a:gsLst>
              <a:gs pos="0">
                <a:schemeClr val="hlink"/>
              </a:gs>
              <a:gs pos="100000">
                <a:schemeClr val="hlink">
                  <a:gamma/>
                  <a:tint val="2117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38" name="Rectangle 250"/>
          <p:cNvSpPr>
            <a:spLocks noChangeArrowheads="1"/>
          </p:cNvSpPr>
          <p:nvPr/>
        </p:nvSpPr>
        <p:spPr bwMode="white">
          <a:xfrm>
            <a:off x="0" y="990600"/>
            <a:ext cx="12192000" cy="3657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37" name="AutoShape 249"/>
          <p:cNvSpPr>
            <a:spLocks noChangeArrowheads="1"/>
          </p:cNvSpPr>
          <p:nvPr/>
        </p:nvSpPr>
        <p:spPr bwMode="white">
          <a:xfrm>
            <a:off x="0" y="3886200"/>
            <a:ext cx="12192000" cy="2971800"/>
          </a:xfrm>
          <a:prstGeom prst="flowChartDocumen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508000" y="1143000"/>
            <a:ext cx="11277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a:t> 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2312" name="Rectangle 24"/>
          <p:cNvSpPr>
            <a:spLocks noGrp="1" noChangeArrowheads="1"/>
          </p:cNvSpPr>
          <p:nvPr>
            <p:ph type="ftr" sz="quarter" idx="3"/>
          </p:nvPr>
        </p:nvSpPr>
        <p:spPr bwMode="ltGray">
          <a:xfrm>
            <a:off x="7823200" y="6477000"/>
            <a:ext cx="3657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1">
                <a:solidFill>
                  <a:schemeClr val="hlink"/>
                </a:solidFill>
                <a:latin typeface="+mn-lt"/>
                <a:ea typeface="Gulim" panose="020B0600000101010101" pitchFamily="34" charset="-127"/>
              </a:defRPr>
            </a:lvl1pPr>
          </a:lstStyle>
          <a:p>
            <a:r>
              <a:rPr lang="en-US" altLang="ko-KR"/>
              <a:t>Company Logo</a:t>
            </a:r>
          </a:p>
        </p:txBody>
      </p:sp>
      <p:sp>
        <p:nvSpPr>
          <p:cNvPr id="12313" name="Rectangle 25"/>
          <p:cNvSpPr>
            <a:spLocks noGrp="1" noChangeArrowheads="1"/>
          </p:cNvSpPr>
          <p:nvPr>
            <p:ph type="sldNum" sz="quarter" idx="4"/>
          </p:nvPr>
        </p:nvSpPr>
        <p:spPr bwMode="ltGray">
          <a:xfrm>
            <a:off x="11480800" y="6477000"/>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1">
                <a:solidFill>
                  <a:schemeClr val="hlink"/>
                </a:solidFill>
                <a:latin typeface="+mn-lt"/>
                <a:ea typeface="Gulim" panose="020B0600000101010101" pitchFamily="34" charset="-127"/>
              </a:defRPr>
            </a:lvl1pPr>
          </a:lstStyle>
          <a:p>
            <a:fld id="{8EAB9C04-D3B7-4DE1-A7E6-14AA061D8906}" type="slidenum">
              <a:rPr lang="ko-KR" altLang="en-US"/>
              <a:pPr/>
              <a:t>‹#›</a:t>
            </a:fld>
            <a:endParaRPr lang="en-US" altLang="ko-KR"/>
          </a:p>
        </p:txBody>
      </p:sp>
      <p:sp>
        <p:nvSpPr>
          <p:cNvPr id="12309" name="Rectangle 21"/>
          <p:cNvSpPr>
            <a:spLocks noGrp="1" noChangeArrowheads="1"/>
          </p:cNvSpPr>
          <p:nvPr>
            <p:ph type="title"/>
          </p:nvPr>
        </p:nvSpPr>
        <p:spPr bwMode="gray">
          <a:xfrm>
            <a:off x="406400" y="152400"/>
            <a:ext cx="1036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2542" name="Oval 254"/>
          <p:cNvSpPr>
            <a:spLocks noChangeArrowheads="1"/>
          </p:cNvSpPr>
          <p:nvPr/>
        </p:nvSpPr>
        <p:spPr bwMode="gray">
          <a:xfrm>
            <a:off x="9855201" y="152401"/>
            <a:ext cx="345017" cy="238125"/>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43" name="Oval 255"/>
          <p:cNvSpPr>
            <a:spLocks noChangeArrowheads="1"/>
          </p:cNvSpPr>
          <p:nvPr/>
        </p:nvSpPr>
        <p:spPr bwMode="gray">
          <a:xfrm>
            <a:off x="10259485" y="611188"/>
            <a:ext cx="478367" cy="322262"/>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44" name="Oval 256"/>
          <p:cNvSpPr>
            <a:spLocks noChangeArrowheads="1"/>
          </p:cNvSpPr>
          <p:nvPr/>
        </p:nvSpPr>
        <p:spPr bwMode="gray">
          <a:xfrm>
            <a:off x="11140018" y="120651"/>
            <a:ext cx="679449" cy="468313"/>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sldNum="0" hdr="0" dt="0"/>
  <p:txStyles>
    <p:titleStyle>
      <a:lvl1pPr algn="l" rtl="0" fontAlgn="base">
        <a:spcBef>
          <a:spcPct val="0"/>
        </a:spcBef>
        <a:spcAft>
          <a:spcPct val="0"/>
        </a:spcAft>
        <a:defRPr sz="3200" b="1" kern="1200">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anose="020B0604030504040204" pitchFamily="34" charset="0"/>
        </a:defRPr>
      </a:lvl2pPr>
      <a:lvl3pPr algn="l" rtl="0" fontAlgn="base">
        <a:spcBef>
          <a:spcPct val="0"/>
        </a:spcBef>
        <a:spcAft>
          <a:spcPct val="0"/>
        </a:spcAft>
        <a:defRPr sz="3200" b="1">
          <a:solidFill>
            <a:schemeClr val="tx1"/>
          </a:solidFill>
          <a:latin typeface="Verdana" panose="020B0604030504040204" pitchFamily="34" charset="0"/>
        </a:defRPr>
      </a:lvl3pPr>
      <a:lvl4pPr algn="l" rtl="0" fontAlgn="base">
        <a:spcBef>
          <a:spcPct val="0"/>
        </a:spcBef>
        <a:spcAft>
          <a:spcPct val="0"/>
        </a:spcAft>
        <a:defRPr sz="3200" b="1">
          <a:solidFill>
            <a:schemeClr val="tx1"/>
          </a:solidFill>
          <a:latin typeface="Verdana" panose="020B0604030504040204" pitchFamily="34" charset="0"/>
        </a:defRPr>
      </a:lvl4pPr>
      <a:lvl5pPr algn="l" rtl="0" fontAlgn="base">
        <a:spcBef>
          <a:spcPct val="0"/>
        </a:spcBef>
        <a:spcAft>
          <a:spcPct val="0"/>
        </a:spcAft>
        <a:defRPr sz="3200" b="1">
          <a:solidFill>
            <a:schemeClr val="tx1"/>
          </a:solidFill>
          <a:latin typeface="Verdana" panose="020B0604030504040204" pitchFamily="34" charset="0"/>
        </a:defRPr>
      </a:lvl5pPr>
      <a:lvl6pPr marL="457200" algn="l" rtl="0" fontAlgn="base">
        <a:spcBef>
          <a:spcPct val="0"/>
        </a:spcBef>
        <a:spcAft>
          <a:spcPct val="0"/>
        </a:spcAft>
        <a:defRPr sz="3200" b="1">
          <a:solidFill>
            <a:schemeClr val="tx1"/>
          </a:solidFill>
          <a:latin typeface="Verdana" panose="020B0604030504040204" pitchFamily="34" charset="0"/>
        </a:defRPr>
      </a:lvl6pPr>
      <a:lvl7pPr marL="914400" algn="l" rtl="0" fontAlgn="base">
        <a:spcBef>
          <a:spcPct val="0"/>
        </a:spcBef>
        <a:spcAft>
          <a:spcPct val="0"/>
        </a:spcAft>
        <a:defRPr sz="3200" b="1">
          <a:solidFill>
            <a:schemeClr val="tx1"/>
          </a:solidFill>
          <a:latin typeface="Verdana" panose="020B0604030504040204" pitchFamily="34" charset="0"/>
        </a:defRPr>
      </a:lvl7pPr>
      <a:lvl8pPr marL="1371600" algn="l" rtl="0" fontAlgn="base">
        <a:spcBef>
          <a:spcPct val="0"/>
        </a:spcBef>
        <a:spcAft>
          <a:spcPct val="0"/>
        </a:spcAft>
        <a:defRPr sz="3200" b="1">
          <a:solidFill>
            <a:schemeClr val="tx1"/>
          </a:solidFill>
          <a:latin typeface="Verdana" panose="020B0604030504040204" pitchFamily="34" charset="0"/>
        </a:defRPr>
      </a:lvl8pPr>
      <a:lvl9pPr marL="1828800" algn="l" rtl="0" fontAlgn="base">
        <a:spcBef>
          <a:spcPct val="0"/>
        </a:spcBef>
        <a:spcAft>
          <a:spcPct val="0"/>
        </a:spcAft>
        <a:defRPr sz="3200" b="1">
          <a:solidFill>
            <a:schemeClr val="tx1"/>
          </a:solidFill>
          <a:latin typeface="Verdana" panose="020B060403050404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0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6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4.bin"/><Relationship Id="rId4" Type="http://schemas.openxmlformats.org/officeDocument/2006/relationships/image" Target="../media/image26.wmf"/></Relationships>
</file>

<file path=ppt/slides/_rels/slide1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27.bin"/><Relationship Id="rId4" Type="http://schemas.openxmlformats.org/officeDocument/2006/relationships/image" Target="../media/image2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1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33.wmf"/></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9.wmf"/></Relationships>
</file>

<file path=ppt/slides/_rels/slide23.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36.bin"/><Relationship Id="rId4" Type="http://schemas.openxmlformats.org/officeDocument/2006/relationships/image" Target="../media/image4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3.wmf"/></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0.bin"/><Relationship Id="rId14"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5720" y="2996952"/>
            <a:ext cx="5904656" cy="609600"/>
          </a:xfrm>
        </p:spPr>
        <p:txBody>
          <a:bodyPr/>
          <a:lstStyle/>
          <a:p>
            <a:r>
              <a:rPr lang="zh-CN" altLang="en-US" dirty="0" smtClean="0"/>
              <a:t>第</a:t>
            </a:r>
            <a:r>
              <a:rPr lang="en-US" altLang="zh-CN" dirty="0" smtClean="0"/>
              <a:t>3</a:t>
            </a:r>
            <a:r>
              <a:rPr lang="zh-CN" altLang="en-US" dirty="0" smtClean="0"/>
              <a:t>部分 计算流体力学的应用</a:t>
            </a:r>
            <a:endParaRPr lang="zh-CN" altLang="en-US" dirty="0"/>
          </a:p>
        </p:txBody>
      </p:sp>
    </p:spTree>
    <p:extLst>
      <p:ext uri="{BB962C8B-B14F-4D97-AF65-F5344CB8AC3E}">
        <p14:creationId xmlns:p14="http://schemas.microsoft.com/office/powerpoint/2010/main" val="1627176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48"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49"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50"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51"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52"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53"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54"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55"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 name="矩形 40"/>
          <p:cNvSpPr/>
          <p:nvPr/>
        </p:nvSpPr>
        <p:spPr>
          <a:xfrm>
            <a:off x="1897064" y="1620869"/>
            <a:ext cx="8616950" cy="400110"/>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dirty="0">
                <a:latin typeface="+mn-lt"/>
                <a:ea typeface="黑体" pitchFamily="49" charset="-122"/>
              </a:rPr>
              <a:t>稳定性条件规定了推进的时间步长，即</a:t>
            </a:r>
            <a:endParaRPr lang="en-US" altLang="zh-CN" sz="2000" b="1" dirty="0">
              <a:latin typeface="+mn-lt"/>
              <a:ea typeface="黑体" pitchFamily="49" charset="-122"/>
            </a:endParaRPr>
          </a:p>
        </p:txBody>
      </p:sp>
      <p:sp>
        <p:nvSpPr>
          <p:cNvPr id="31757"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58"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59"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60"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61"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5" name="矩形 24"/>
          <p:cNvSpPr/>
          <p:nvPr/>
        </p:nvSpPr>
        <p:spPr>
          <a:xfrm>
            <a:off x="1897064" y="1128714"/>
            <a:ext cx="8580437" cy="400110"/>
          </a:xfrm>
          <a:prstGeom prst="rect">
            <a:avLst/>
          </a:prstGeom>
        </p:spPr>
        <p:txBody>
          <a:bodyPr>
            <a:spAutoFit/>
          </a:bodyPr>
          <a:lstStyle/>
          <a:p>
            <a:pPr marL="714375" indent="-714375" eaLnBrk="1" hangingPunct="1">
              <a:defRPr/>
            </a:pPr>
            <a:r>
              <a:rPr lang="zh-CN" altLang="en-US" sz="2000" b="1">
                <a:latin typeface="+mn-lt"/>
                <a:ea typeface="黑体" pitchFamily="49" charset="-122"/>
              </a:rPr>
              <a:t>四、稳定性条件</a:t>
            </a:r>
          </a:p>
        </p:txBody>
      </p:sp>
      <p:sp>
        <p:nvSpPr>
          <p:cNvPr id="31763"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64"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65"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66"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67"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1768"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47813" name="Object 5" descr="水滴"/>
          <p:cNvGraphicFramePr>
            <a:graphicFrameLocks noChangeAspect="1"/>
          </p:cNvGraphicFramePr>
          <p:nvPr>
            <p:extLst>
              <p:ext uri="{D42A27DB-BD31-4B8C-83A1-F6EECF244321}">
                <p14:modId xmlns:p14="http://schemas.microsoft.com/office/powerpoint/2010/main" val="3841494072"/>
              </p:ext>
            </p:extLst>
          </p:nvPr>
        </p:nvGraphicFramePr>
        <p:xfrm>
          <a:off x="3028360" y="2052707"/>
          <a:ext cx="1725612" cy="889000"/>
        </p:xfrm>
        <a:graphic>
          <a:graphicData uri="http://schemas.openxmlformats.org/presentationml/2006/ole">
            <mc:AlternateContent xmlns:mc="http://schemas.openxmlformats.org/markup-compatibility/2006">
              <mc:Choice xmlns:v="urn:schemas-microsoft-com:vml" Requires="v">
                <p:oleObj spid="_x0000_s358417" name="公式" r:id="rId3" imgW="863225" imgH="444307" progId="Equation.3">
                  <p:embed/>
                </p:oleObj>
              </mc:Choice>
              <mc:Fallback>
                <p:oleObj name="公式" r:id="rId3" imgW="863225" imgH="444307" progId="Equation.3">
                  <p:embed/>
                  <p:pic>
                    <p:nvPicPr>
                      <p:cNvPr id="247813" name="Object 5"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360" y="2052707"/>
                        <a:ext cx="1725612" cy="8890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矩形 29"/>
          <p:cNvSpPr/>
          <p:nvPr/>
        </p:nvSpPr>
        <p:spPr>
          <a:xfrm>
            <a:off x="5328647" y="2089220"/>
            <a:ext cx="4929188" cy="707886"/>
          </a:xfrm>
          <a:prstGeom prst="rect">
            <a:avLst/>
          </a:prstGeom>
          <a:ln w="19050">
            <a:solidFill>
              <a:srgbClr val="0000FF"/>
            </a:solidFill>
          </a:ln>
        </p:spPr>
        <p:txBody>
          <a:bodyPr>
            <a:spAutoFit/>
          </a:bodyPr>
          <a:lstStyle/>
          <a:p>
            <a:pPr eaLnBrk="1" hangingPunct="1">
              <a:defRPr/>
            </a:pPr>
            <a:r>
              <a:rPr lang="zh-CN" altLang="en-US" sz="2000" b="1">
                <a:latin typeface="+mn-lt"/>
                <a:ea typeface="黑体" pitchFamily="49" charset="-122"/>
              </a:rPr>
              <a:t>均为无量纲量（有量纲和无量纲表示的稳定性条件形式相同）</a:t>
            </a:r>
          </a:p>
        </p:txBody>
      </p:sp>
      <p:sp>
        <p:nvSpPr>
          <p:cNvPr id="31" name="矩形 30"/>
          <p:cNvSpPr/>
          <p:nvPr/>
        </p:nvSpPr>
        <p:spPr>
          <a:xfrm>
            <a:off x="3795123" y="3148083"/>
            <a:ext cx="6462713" cy="400110"/>
          </a:xfrm>
          <a:prstGeom prst="rect">
            <a:avLst/>
          </a:prstGeom>
          <a:ln w="19050">
            <a:solidFill>
              <a:srgbClr val="0000FF"/>
            </a:solidFill>
          </a:ln>
        </p:spPr>
        <p:txBody>
          <a:bodyPr>
            <a:spAutoFit/>
          </a:bodyPr>
          <a:lstStyle/>
          <a:p>
            <a:pPr algn="ctr" eaLnBrk="1" hangingPunct="1">
              <a:defRPr/>
            </a:pPr>
            <a:r>
              <a:rPr lang="zh-CN" altLang="en-US" sz="2000" b="1">
                <a:latin typeface="+mn-lt"/>
                <a:ea typeface="黑体" pitchFamily="49" charset="-122"/>
              </a:rPr>
              <a:t>无量纲声速</a:t>
            </a:r>
            <a:r>
              <a:rPr lang="en-US" sz="2000" b="1" i="1">
                <a:latin typeface="+mn-lt"/>
                <a:ea typeface="黑体" pitchFamily="49" charset="-122"/>
              </a:rPr>
              <a:t>a′</a:t>
            </a:r>
            <a:r>
              <a:rPr lang="zh-CN" altLang="en-US" sz="2000" b="1">
                <a:latin typeface="+mn-lt"/>
                <a:ea typeface="黑体" pitchFamily="49" charset="-122"/>
              </a:rPr>
              <a:t>，计算公式与有量纲声速不同</a:t>
            </a:r>
          </a:p>
        </p:txBody>
      </p:sp>
      <p:sp>
        <p:nvSpPr>
          <p:cNvPr id="31772"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47815" name="Object 7" descr="水滴"/>
          <p:cNvGraphicFramePr>
            <a:graphicFrameLocks noChangeAspect="1"/>
          </p:cNvGraphicFramePr>
          <p:nvPr>
            <p:extLst>
              <p:ext uri="{D42A27DB-BD31-4B8C-83A1-F6EECF244321}">
                <p14:modId xmlns:p14="http://schemas.microsoft.com/office/powerpoint/2010/main" val="403368886"/>
              </p:ext>
            </p:extLst>
          </p:nvPr>
        </p:nvGraphicFramePr>
        <p:xfrm>
          <a:off x="4379323" y="4791145"/>
          <a:ext cx="3402013" cy="863600"/>
        </p:xfrm>
        <a:graphic>
          <a:graphicData uri="http://schemas.openxmlformats.org/presentationml/2006/ole">
            <mc:AlternateContent xmlns:mc="http://schemas.openxmlformats.org/markup-compatibility/2006">
              <mc:Choice xmlns:v="urn:schemas-microsoft-com:vml" Requires="v">
                <p:oleObj spid="_x0000_s358418" name="公式" r:id="rId5" imgW="1701800" imgH="431800" progId="Equation.3">
                  <p:embed/>
                </p:oleObj>
              </mc:Choice>
              <mc:Fallback>
                <p:oleObj name="公式" r:id="rId5" imgW="1701800" imgH="431800" progId="Equation.3">
                  <p:embed/>
                  <p:pic>
                    <p:nvPicPr>
                      <p:cNvPr id="247815" name="Object 7" descr="水滴"/>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9323" y="4791145"/>
                        <a:ext cx="3402013" cy="8636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7817" name="Object 9" descr="水滴"/>
          <p:cNvGraphicFramePr>
            <a:graphicFrameLocks noChangeAspect="1"/>
          </p:cNvGraphicFramePr>
          <p:nvPr>
            <p:extLst>
              <p:ext uri="{D42A27DB-BD31-4B8C-83A1-F6EECF244321}">
                <p14:modId xmlns:p14="http://schemas.microsoft.com/office/powerpoint/2010/main" val="1418993609"/>
              </p:ext>
            </p:extLst>
          </p:nvPr>
        </p:nvGraphicFramePr>
        <p:xfrm>
          <a:off x="8541747" y="4827657"/>
          <a:ext cx="1752600" cy="863600"/>
        </p:xfrm>
        <a:graphic>
          <a:graphicData uri="http://schemas.openxmlformats.org/presentationml/2006/ole">
            <mc:AlternateContent xmlns:mc="http://schemas.openxmlformats.org/markup-compatibility/2006">
              <mc:Choice xmlns:v="urn:schemas-microsoft-com:vml" Requires="v">
                <p:oleObj spid="_x0000_s358419" name="公式" r:id="rId7" imgW="876300" imgH="431800" progId="Equation.3">
                  <p:embed/>
                </p:oleObj>
              </mc:Choice>
              <mc:Fallback>
                <p:oleObj name="公式" r:id="rId7" imgW="876300" imgH="431800" progId="Equation.3">
                  <p:embed/>
                  <p:pic>
                    <p:nvPicPr>
                      <p:cNvPr id="247817" name="Object 9" descr="水滴"/>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1747" y="4827657"/>
                        <a:ext cx="1752600" cy="8636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圆角矩形标注 36"/>
          <p:cNvSpPr/>
          <p:nvPr/>
        </p:nvSpPr>
        <p:spPr>
          <a:xfrm>
            <a:off x="4452348" y="2527370"/>
            <a:ext cx="328613" cy="438150"/>
          </a:xfrm>
          <a:prstGeom prst="wedgeRoundRectCallout">
            <a:avLst>
              <a:gd name="adj1" fmla="val -250557"/>
              <a:gd name="adj2" fmla="val 86767"/>
              <a:gd name="adj3" fmla="val 16667"/>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
        <p:nvSpPr>
          <p:cNvPr id="38" name="矩形 37"/>
          <p:cNvSpPr/>
          <p:nvPr/>
        </p:nvSpPr>
        <p:spPr>
          <a:xfrm>
            <a:off x="6022385" y="5850008"/>
            <a:ext cx="3797300" cy="400110"/>
          </a:xfrm>
          <a:prstGeom prst="rect">
            <a:avLst/>
          </a:prstGeom>
          <a:ln w="19050">
            <a:solidFill>
              <a:srgbClr val="0000FF"/>
            </a:solidFill>
          </a:ln>
        </p:spPr>
        <p:txBody>
          <a:bodyPr>
            <a:spAutoFit/>
          </a:bodyPr>
          <a:lstStyle/>
          <a:p>
            <a:pPr algn="ctr" eaLnBrk="1" hangingPunct="1">
              <a:defRPr/>
            </a:pPr>
            <a:r>
              <a:rPr lang="zh-CN" altLang="en-US" sz="2000" b="1">
                <a:latin typeface="+mn-lt"/>
                <a:ea typeface="黑体" pitchFamily="49" charset="-122"/>
              </a:rPr>
              <a:t>仍用</a:t>
            </a:r>
            <a:r>
              <a:rPr lang="en-US" sz="2000" b="1" i="1">
                <a:latin typeface="+mn-lt"/>
                <a:ea typeface="黑体" pitchFamily="49" charset="-122"/>
              </a:rPr>
              <a:t>a</a:t>
            </a:r>
            <a:r>
              <a:rPr lang="zh-CN" altLang="en-US" sz="2000" b="1">
                <a:latin typeface="+mn-lt"/>
                <a:ea typeface="黑体" pitchFamily="49" charset="-122"/>
              </a:rPr>
              <a:t>表示无量纲声速</a:t>
            </a:r>
          </a:p>
        </p:txBody>
      </p:sp>
      <p:sp>
        <p:nvSpPr>
          <p:cNvPr id="39" name="圆角矩形标注 38"/>
          <p:cNvSpPr/>
          <p:nvPr/>
        </p:nvSpPr>
        <p:spPr>
          <a:xfrm>
            <a:off x="8432210" y="4924495"/>
            <a:ext cx="438150" cy="584200"/>
          </a:xfrm>
          <a:prstGeom prst="wedgeRoundRectCallout">
            <a:avLst>
              <a:gd name="adj1" fmla="val -128415"/>
              <a:gd name="adj2" fmla="val 104360"/>
              <a:gd name="adj3" fmla="val 16667"/>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
        <p:nvSpPr>
          <p:cNvPr id="40" name="矩形 39"/>
          <p:cNvSpPr/>
          <p:nvPr/>
        </p:nvSpPr>
        <p:spPr>
          <a:xfrm>
            <a:off x="4196761" y="3964058"/>
            <a:ext cx="5659437" cy="400110"/>
          </a:xfrm>
          <a:prstGeom prst="rect">
            <a:avLst/>
          </a:prstGeom>
          <a:ln w="19050">
            <a:solidFill>
              <a:srgbClr val="0000FF"/>
            </a:solidFill>
          </a:ln>
        </p:spPr>
        <p:txBody>
          <a:bodyPr>
            <a:spAutoFit/>
          </a:bodyPr>
          <a:lstStyle/>
          <a:p>
            <a:pPr algn="ctr" eaLnBrk="1" hangingPunct="1">
              <a:defRPr/>
            </a:pPr>
            <a:r>
              <a:rPr lang="zh-CN" altLang="en-US" sz="2000" b="1">
                <a:ea typeface="黑体" pitchFamily="49" charset="-122"/>
              </a:rPr>
              <a:t>按无量纲化所取参考值，有量纲声速</a:t>
            </a:r>
            <a:endParaRPr lang="zh-CN" altLang="en-US" sz="2000" b="1">
              <a:latin typeface="+mn-lt"/>
              <a:ea typeface="黑体" pitchFamily="49" charset="-122"/>
            </a:endParaRPr>
          </a:p>
        </p:txBody>
      </p:sp>
      <p:sp>
        <p:nvSpPr>
          <p:cNvPr id="42" name="下箭头 41"/>
          <p:cNvSpPr/>
          <p:nvPr/>
        </p:nvSpPr>
        <p:spPr>
          <a:xfrm>
            <a:off x="6898686" y="3622745"/>
            <a:ext cx="219075" cy="328612"/>
          </a:xfrm>
          <a:prstGeom prst="downArrow">
            <a:avLst>
              <a:gd name="adj1" fmla="val 50000"/>
              <a:gd name="adj2" fmla="val 64560"/>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
        <p:nvSpPr>
          <p:cNvPr id="43" name="下箭头 42"/>
          <p:cNvSpPr/>
          <p:nvPr/>
        </p:nvSpPr>
        <p:spPr>
          <a:xfrm>
            <a:off x="6898686" y="4462533"/>
            <a:ext cx="219075" cy="328613"/>
          </a:xfrm>
          <a:prstGeom prst="downArrow">
            <a:avLst>
              <a:gd name="adj1" fmla="val 50000"/>
              <a:gd name="adj2" fmla="val 64560"/>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
        <p:nvSpPr>
          <p:cNvPr id="44" name="下箭头 43"/>
          <p:cNvSpPr/>
          <p:nvPr/>
        </p:nvSpPr>
        <p:spPr>
          <a:xfrm rot="16200000">
            <a:off x="8085342" y="4809402"/>
            <a:ext cx="182563" cy="803275"/>
          </a:xfrm>
          <a:prstGeom prst="downArrow">
            <a:avLst>
              <a:gd name="adj1" fmla="val 50000"/>
              <a:gd name="adj2" fmla="val 122800"/>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
        <p:nvSpPr>
          <p:cNvPr id="45" name="下箭头 44"/>
          <p:cNvSpPr/>
          <p:nvPr/>
        </p:nvSpPr>
        <p:spPr>
          <a:xfrm rot="16200000">
            <a:off x="4927010" y="2198758"/>
            <a:ext cx="219075" cy="584200"/>
          </a:xfrm>
          <a:prstGeom prst="downArrow">
            <a:avLst>
              <a:gd name="adj1" fmla="val 50000"/>
              <a:gd name="adj2" fmla="val 106622"/>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
        <p:nvSpPr>
          <p:cNvPr id="50" name="矩形 49"/>
          <p:cNvSpPr/>
          <p:nvPr/>
        </p:nvSpPr>
        <p:spPr>
          <a:xfrm>
            <a:off x="2006010" y="2211458"/>
            <a:ext cx="1135247" cy="400110"/>
          </a:xfrm>
          <a:prstGeom prst="rect">
            <a:avLst/>
          </a:prstGeom>
          <a:solidFill>
            <a:srgbClr val="FF66FF"/>
          </a:solidFill>
        </p:spPr>
        <p:txBody>
          <a:bodyPr wrap="none">
            <a:spAutoFit/>
          </a:bodyPr>
          <a:lstStyle/>
          <a:p>
            <a:pPr eaLnBrk="1" hangingPunct="1">
              <a:defRPr/>
            </a:pPr>
            <a:r>
              <a:rPr lang="en-US" sz="2000" b="1" dirty="0">
                <a:latin typeface="+mn-lt"/>
              </a:rPr>
              <a:t>(7-66)</a:t>
            </a:r>
            <a:endParaRPr lang="zh-CN" altLang="en-US" sz="2000" b="1" dirty="0">
              <a:latin typeface="+mn-lt"/>
            </a:endParaRPr>
          </a:p>
        </p:txBody>
      </p:sp>
    </p:spTree>
    <p:extLst>
      <p:ext uri="{BB962C8B-B14F-4D97-AF65-F5344CB8AC3E}">
        <p14:creationId xmlns:p14="http://schemas.microsoft.com/office/powerpoint/2010/main" val="2951564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Top)">
                                      <p:cBhvr>
                                        <p:cTn id="7" dur="1000"/>
                                        <p:tgtEl>
                                          <p:spTgt spid="25"/>
                                        </p:tgtEl>
                                      </p:cBhvr>
                                    </p:animEffect>
                                  </p:childTnLst>
                                </p:cTn>
                              </p:par>
                            </p:childTnLst>
                          </p:cTn>
                        </p:par>
                        <p:par>
                          <p:cTn id="8" fill="hold" nodeType="afterGroup">
                            <p:stCondLst>
                              <p:cond delay="1000"/>
                            </p:stCondLst>
                            <p:childTnLst>
                              <p:par>
                                <p:cTn id="9" presetID="1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slide(fromTop)">
                                      <p:cBhvr>
                                        <p:cTn id="11" dur="1000"/>
                                        <p:tgtEl>
                                          <p:spTgt spid="41"/>
                                        </p:tgtEl>
                                      </p:cBhvr>
                                    </p:animEffect>
                                  </p:childTnLst>
                                </p:cTn>
                              </p:par>
                            </p:childTnLst>
                          </p:cTn>
                        </p:par>
                        <p:par>
                          <p:cTn id="12" fill="hold" nodeType="afterGroup">
                            <p:stCondLst>
                              <p:cond delay="2000"/>
                            </p:stCondLst>
                            <p:childTnLst>
                              <p:par>
                                <p:cTn id="13" presetID="12" presetClass="entr" presetSubtype="1" fill="hold" nodeType="afterEffect">
                                  <p:stCondLst>
                                    <p:cond delay="0"/>
                                  </p:stCondLst>
                                  <p:childTnLst>
                                    <p:set>
                                      <p:cBhvr>
                                        <p:cTn id="14" dur="1" fill="hold">
                                          <p:stCondLst>
                                            <p:cond delay="0"/>
                                          </p:stCondLst>
                                        </p:cTn>
                                        <p:tgtEl>
                                          <p:spTgt spid="247813"/>
                                        </p:tgtEl>
                                        <p:attrNameLst>
                                          <p:attrName>style.visibility</p:attrName>
                                        </p:attrNameLst>
                                      </p:cBhvr>
                                      <p:to>
                                        <p:strVal val="visible"/>
                                      </p:to>
                                    </p:set>
                                    <p:animEffect transition="in" filter="slide(fromTop)">
                                      <p:cBhvr>
                                        <p:cTn id="15" dur="1000"/>
                                        <p:tgtEl>
                                          <p:spTgt spid="247813"/>
                                        </p:tgtEl>
                                      </p:cBhvr>
                                    </p:animEffect>
                                  </p:childTnLst>
                                </p:cTn>
                              </p:par>
                            </p:childTnLst>
                          </p:cTn>
                        </p:par>
                        <p:par>
                          <p:cTn id="16" fill="hold" nodeType="afterGroup">
                            <p:stCondLst>
                              <p:cond delay="3000"/>
                            </p:stCondLst>
                            <p:childTnLst>
                              <p:par>
                                <p:cTn id="17" presetID="12" presetClass="entr" presetSubtype="2"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slide(fromRight)">
                                      <p:cBhvr>
                                        <p:cTn id="19" dur="1000"/>
                                        <p:tgtEl>
                                          <p:spTgt spid="5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slide(fromLeft)">
                                      <p:cBhvr>
                                        <p:cTn id="24" dur="1000"/>
                                        <p:tgtEl>
                                          <p:spTgt spid="45"/>
                                        </p:tgtEl>
                                      </p:cBhvr>
                                    </p:animEffect>
                                  </p:childTnLst>
                                </p:cTn>
                              </p:par>
                            </p:childTnLst>
                          </p:cTn>
                        </p:par>
                        <p:par>
                          <p:cTn id="25" fill="hold" nodeType="afterGroup">
                            <p:stCondLst>
                              <p:cond delay="1000"/>
                            </p:stCondLst>
                            <p:childTnLst>
                              <p:par>
                                <p:cTn id="26" presetID="12" presetClass="entr" presetSubtype="8"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slide(fromLeft)">
                                      <p:cBhvr>
                                        <p:cTn id="28" dur="1000"/>
                                        <p:tgtEl>
                                          <p:spTgt spid="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1000" fill="hold"/>
                                        <p:tgtEl>
                                          <p:spTgt spid="37"/>
                                        </p:tgtEl>
                                        <p:attrNameLst>
                                          <p:attrName>ppt_w</p:attrName>
                                        </p:attrNameLst>
                                      </p:cBhvr>
                                      <p:tavLst>
                                        <p:tav tm="0">
                                          <p:val>
                                            <p:fltVal val="0"/>
                                          </p:val>
                                        </p:tav>
                                        <p:tav tm="100000">
                                          <p:val>
                                            <p:strVal val="#ppt_w"/>
                                          </p:val>
                                        </p:tav>
                                      </p:tavLst>
                                    </p:anim>
                                    <p:anim calcmode="lin" valueType="num">
                                      <p:cBhvr>
                                        <p:cTn id="34" dur="1000" fill="hold"/>
                                        <p:tgtEl>
                                          <p:spTgt spid="37"/>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000"/>
                            </p:stCondLst>
                            <p:childTnLst>
                              <p:par>
                                <p:cTn id="36" presetID="12" presetClass="entr" presetSubtype="8"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slide(fromLeft)">
                                      <p:cBhvr>
                                        <p:cTn id="38" dur="1000"/>
                                        <p:tgtEl>
                                          <p:spTgt spid="3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slide(fromTop)">
                                      <p:cBhvr>
                                        <p:cTn id="43" dur="1000"/>
                                        <p:tgtEl>
                                          <p:spTgt spid="42"/>
                                        </p:tgtEl>
                                      </p:cBhvr>
                                    </p:animEffect>
                                  </p:childTnLst>
                                </p:cTn>
                              </p:par>
                            </p:childTnLst>
                          </p:cTn>
                        </p:par>
                        <p:par>
                          <p:cTn id="44" fill="hold" nodeType="afterGroup">
                            <p:stCondLst>
                              <p:cond delay="1000"/>
                            </p:stCondLst>
                            <p:childTnLst>
                              <p:par>
                                <p:cTn id="45" presetID="12" presetClass="entr" presetSubtype="1"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slide(fromTop)">
                                      <p:cBhvr>
                                        <p:cTn id="47" dur="1000"/>
                                        <p:tgtEl>
                                          <p:spTgt spid="40"/>
                                        </p:tgtEl>
                                      </p:cBhvr>
                                    </p:animEffect>
                                  </p:childTnLst>
                                </p:cTn>
                              </p:par>
                            </p:childTnLst>
                          </p:cTn>
                        </p:par>
                        <p:par>
                          <p:cTn id="48" fill="hold" nodeType="afterGroup">
                            <p:stCondLst>
                              <p:cond delay="2000"/>
                            </p:stCondLst>
                            <p:childTnLst>
                              <p:par>
                                <p:cTn id="49" presetID="12" presetClass="entr" presetSubtype="1"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slide(fromTop)">
                                      <p:cBhvr>
                                        <p:cTn id="51" dur="1000"/>
                                        <p:tgtEl>
                                          <p:spTgt spid="43"/>
                                        </p:tgtEl>
                                      </p:cBhvr>
                                    </p:animEffect>
                                  </p:childTnLst>
                                </p:cTn>
                              </p:par>
                            </p:childTnLst>
                          </p:cTn>
                        </p:par>
                        <p:par>
                          <p:cTn id="52" fill="hold" nodeType="afterGroup">
                            <p:stCondLst>
                              <p:cond delay="3000"/>
                            </p:stCondLst>
                            <p:childTnLst>
                              <p:par>
                                <p:cTn id="53" presetID="12" presetClass="entr" presetSubtype="1" fill="hold" nodeType="afterEffect">
                                  <p:stCondLst>
                                    <p:cond delay="0"/>
                                  </p:stCondLst>
                                  <p:childTnLst>
                                    <p:set>
                                      <p:cBhvr>
                                        <p:cTn id="54" dur="1" fill="hold">
                                          <p:stCondLst>
                                            <p:cond delay="0"/>
                                          </p:stCondLst>
                                        </p:cTn>
                                        <p:tgtEl>
                                          <p:spTgt spid="247815"/>
                                        </p:tgtEl>
                                        <p:attrNameLst>
                                          <p:attrName>style.visibility</p:attrName>
                                        </p:attrNameLst>
                                      </p:cBhvr>
                                      <p:to>
                                        <p:strVal val="visible"/>
                                      </p:to>
                                    </p:set>
                                    <p:animEffect transition="in" filter="slide(fromTop)">
                                      <p:cBhvr>
                                        <p:cTn id="55" dur="1000"/>
                                        <p:tgtEl>
                                          <p:spTgt spid="24781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slide(fromLeft)">
                                      <p:cBhvr>
                                        <p:cTn id="60" dur="1000"/>
                                        <p:tgtEl>
                                          <p:spTgt spid="44"/>
                                        </p:tgtEl>
                                      </p:cBhvr>
                                    </p:animEffect>
                                  </p:childTnLst>
                                </p:cTn>
                              </p:par>
                            </p:childTnLst>
                          </p:cTn>
                        </p:par>
                        <p:par>
                          <p:cTn id="61" fill="hold" nodeType="afterGroup">
                            <p:stCondLst>
                              <p:cond delay="1000"/>
                            </p:stCondLst>
                            <p:childTnLst>
                              <p:par>
                                <p:cTn id="62" presetID="12" presetClass="entr" presetSubtype="8" fill="hold" nodeType="afterEffect">
                                  <p:stCondLst>
                                    <p:cond delay="0"/>
                                  </p:stCondLst>
                                  <p:childTnLst>
                                    <p:set>
                                      <p:cBhvr>
                                        <p:cTn id="63" dur="1" fill="hold">
                                          <p:stCondLst>
                                            <p:cond delay="0"/>
                                          </p:stCondLst>
                                        </p:cTn>
                                        <p:tgtEl>
                                          <p:spTgt spid="247817"/>
                                        </p:tgtEl>
                                        <p:attrNameLst>
                                          <p:attrName>style.visibility</p:attrName>
                                        </p:attrNameLst>
                                      </p:cBhvr>
                                      <p:to>
                                        <p:strVal val="visible"/>
                                      </p:to>
                                    </p:set>
                                    <p:animEffect transition="in" filter="slide(fromLeft)">
                                      <p:cBhvr>
                                        <p:cTn id="64" dur="1000"/>
                                        <p:tgtEl>
                                          <p:spTgt spid="24781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p:cTn id="69" dur="1000" fill="hold"/>
                                        <p:tgtEl>
                                          <p:spTgt spid="39"/>
                                        </p:tgtEl>
                                        <p:attrNameLst>
                                          <p:attrName>ppt_w</p:attrName>
                                        </p:attrNameLst>
                                      </p:cBhvr>
                                      <p:tavLst>
                                        <p:tav tm="0">
                                          <p:val>
                                            <p:fltVal val="0"/>
                                          </p:val>
                                        </p:tav>
                                        <p:tav tm="100000">
                                          <p:val>
                                            <p:strVal val="#ppt_w"/>
                                          </p:val>
                                        </p:tav>
                                      </p:tavLst>
                                    </p:anim>
                                    <p:anim calcmode="lin" valueType="num">
                                      <p:cBhvr>
                                        <p:cTn id="70" dur="1000" fill="hold"/>
                                        <p:tgtEl>
                                          <p:spTgt spid="39"/>
                                        </p:tgtEl>
                                        <p:attrNameLst>
                                          <p:attrName>ppt_h</p:attrName>
                                        </p:attrNameLst>
                                      </p:cBhvr>
                                      <p:tavLst>
                                        <p:tav tm="0">
                                          <p:val>
                                            <p:fltVal val="0"/>
                                          </p:val>
                                        </p:tav>
                                        <p:tav tm="100000">
                                          <p:val>
                                            <p:strVal val="#ppt_h"/>
                                          </p:val>
                                        </p:tav>
                                      </p:tavLst>
                                    </p:anim>
                                  </p:childTnLst>
                                </p:cTn>
                              </p:par>
                            </p:childTnLst>
                          </p:cTn>
                        </p:par>
                        <p:par>
                          <p:cTn id="71" fill="hold" nodeType="afterGroup">
                            <p:stCondLst>
                              <p:cond delay="1000"/>
                            </p:stCondLst>
                            <p:childTnLst>
                              <p:par>
                                <p:cTn id="72" presetID="12" presetClass="entr" presetSubtype="1" fill="hold" grpId="0"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slide(fromTop)">
                                      <p:cBhvr>
                                        <p:cTn id="74"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25" grpId="0" autoUpdateAnimBg="0"/>
      <p:bldP spid="30" grpId="0" animBg="1"/>
      <p:bldP spid="31" grpId="0" animBg="1"/>
      <p:bldP spid="37" grpId="0" animBg="1"/>
      <p:bldP spid="38" grpId="0" animBg="1"/>
      <p:bldP spid="39" grpId="0" animBg="1"/>
      <p:bldP spid="40" grpId="0" animBg="1"/>
      <p:bldP spid="42" grpId="0" animBg="1"/>
      <p:bldP spid="43" grpId="0" animBg="1"/>
      <p:bldP spid="44" grpId="0" animBg="1"/>
      <p:bldP spid="45" grpId="0" animBg="1"/>
      <p:bldP spid="5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72"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73"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74"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75"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76"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77"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78"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79"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 name="矩形 40"/>
          <p:cNvSpPr/>
          <p:nvPr/>
        </p:nvSpPr>
        <p:spPr>
          <a:xfrm>
            <a:off x="1897063" y="3822075"/>
            <a:ext cx="8616950" cy="707886"/>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dirty="0">
                <a:latin typeface="+mn-lt"/>
                <a:ea typeface="黑体" pitchFamily="49" charset="-122"/>
              </a:rPr>
              <a:t>因为每个网格点的流速和声速均不同，所以在每一个时间层，计算出的时间步长随网格点不同而不同，例如</a:t>
            </a:r>
            <a:endParaRPr lang="en-US" altLang="zh-CN" sz="2000" b="1" dirty="0">
              <a:latin typeface="+mn-lt"/>
              <a:ea typeface="黑体" pitchFamily="49" charset="-122"/>
            </a:endParaRPr>
          </a:p>
        </p:txBody>
      </p:sp>
      <p:sp>
        <p:nvSpPr>
          <p:cNvPr id="32781"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82"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83"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84"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85"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86"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87"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88"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89"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90"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91"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92"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93"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794"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48837" name="Object 5" descr="水滴"/>
          <p:cNvGraphicFramePr>
            <a:graphicFrameLocks noChangeAspect="1"/>
          </p:cNvGraphicFramePr>
          <p:nvPr>
            <p:extLst>
              <p:ext uri="{D42A27DB-BD31-4B8C-83A1-F6EECF244321}">
                <p14:modId xmlns:p14="http://schemas.microsoft.com/office/powerpoint/2010/main" val="2522772725"/>
              </p:ext>
            </p:extLst>
          </p:nvPr>
        </p:nvGraphicFramePr>
        <p:xfrm>
          <a:off x="2981686" y="4788893"/>
          <a:ext cx="1955800" cy="863600"/>
        </p:xfrm>
        <a:graphic>
          <a:graphicData uri="http://schemas.openxmlformats.org/presentationml/2006/ole">
            <mc:AlternateContent xmlns:mc="http://schemas.openxmlformats.org/markup-compatibility/2006">
              <mc:Choice xmlns:v="urn:schemas-microsoft-com:vml" Requires="v">
                <p:oleObj spid="_x0000_s359441" name="公式" r:id="rId3" imgW="977900" imgH="431800" progId="Equation.3">
                  <p:embed/>
                </p:oleObj>
              </mc:Choice>
              <mc:Fallback>
                <p:oleObj name="公式" r:id="rId3" imgW="977900" imgH="431800" progId="Equation.3">
                  <p:embed/>
                  <p:pic>
                    <p:nvPicPr>
                      <p:cNvPr id="248837" name="Object 5"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686" y="4788893"/>
                        <a:ext cx="1955800" cy="8636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8839" name="Object 7" descr="水滴"/>
          <p:cNvGraphicFramePr>
            <a:graphicFrameLocks noChangeAspect="1"/>
          </p:cNvGraphicFramePr>
          <p:nvPr>
            <p:extLst>
              <p:ext uri="{D42A27DB-BD31-4B8C-83A1-F6EECF244321}">
                <p14:modId xmlns:p14="http://schemas.microsoft.com/office/powerpoint/2010/main" val="161092970"/>
              </p:ext>
            </p:extLst>
          </p:nvPr>
        </p:nvGraphicFramePr>
        <p:xfrm>
          <a:off x="5915386" y="4788893"/>
          <a:ext cx="2360612" cy="863600"/>
        </p:xfrm>
        <a:graphic>
          <a:graphicData uri="http://schemas.openxmlformats.org/presentationml/2006/ole">
            <mc:AlternateContent xmlns:mc="http://schemas.openxmlformats.org/markup-compatibility/2006">
              <mc:Choice xmlns:v="urn:schemas-microsoft-com:vml" Requires="v">
                <p:oleObj spid="_x0000_s359442" name="公式" r:id="rId5" imgW="1180588" imgH="431613" progId="Equation.3">
                  <p:embed/>
                </p:oleObj>
              </mc:Choice>
              <mc:Fallback>
                <p:oleObj name="公式" r:id="rId5" imgW="1180588" imgH="431613" progId="Equation.3">
                  <p:embed/>
                  <p:pic>
                    <p:nvPicPr>
                      <p:cNvPr id="248839" name="Object 7" descr="水滴"/>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5386" y="4788893"/>
                        <a:ext cx="2360612" cy="8636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Object 9" descr="水滴"/>
          <p:cNvGraphicFramePr>
            <a:graphicFrameLocks noChangeAspect="1"/>
          </p:cNvGraphicFramePr>
          <p:nvPr>
            <p:extLst>
              <p:ext uri="{D42A27DB-BD31-4B8C-83A1-F6EECF244321}">
                <p14:modId xmlns:p14="http://schemas.microsoft.com/office/powerpoint/2010/main" val="1565108330"/>
              </p:ext>
            </p:extLst>
          </p:nvPr>
        </p:nvGraphicFramePr>
        <p:xfrm>
          <a:off x="2992438" y="1603375"/>
          <a:ext cx="1725612" cy="889000"/>
        </p:xfrm>
        <a:graphic>
          <a:graphicData uri="http://schemas.openxmlformats.org/presentationml/2006/ole">
            <mc:AlternateContent xmlns:mc="http://schemas.openxmlformats.org/markup-compatibility/2006">
              <mc:Choice xmlns:v="urn:schemas-microsoft-com:vml" Requires="v">
                <p:oleObj spid="_x0000_s359443" name="公式" r:id="rId7" imgW="863225" imgH="444307" progId="Equation.3">
                  <p:embed/>
                </p:oleObj>
              </mc:Choice>
              <mc:Fallback>
                <p:oleObj name="公式" r:id="rId7" imgW="863225" imgH="444307" progId="Equation.3">
                  <p:embed/>
                  <p:pic>
                    <p:nvPicPr>
                      <p:cNvPr id="55" name="Object 9" descr="水滴"/>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2438" y="1603375"/>
                        <a:ext cx="1725612" cy="8890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 name="圆角矩形标注 56"/>
          <p:cNvSpPr/>
          <p:nvPr/>
        </p:nvSpPr>
        <p:spPr>
          <a:xfrm>
            <a:off x="3576638" y="1749425"/>
            <a:ext cx="328612" cy="438150"/>
          </a:xfrm>
          <a:prstGeom prst="wedgeRoundRectCallout">
            <a:avLst>
              <a:gd name="adj1" fmla="val 393316"/>
              <a:gd name="adj2" fmla="val 128020"/>
              <a:gd name="adj3" fmla="val 16667"/>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
        <p:nvSpPr>
          <p:cNvPr id="58" name="矩形 57"/>
          <p:cNvSpPr/>
          <p:nvPr/>
        </p:nvSpPr>
        <p:spPr>
          <a:xfrm>
            <a:off x="5000626" y="2528888"/>
            <a:ext cx="1679575" cy="400110"/>
          </a:xfrm>
          <a:prstGeom prst="rect">
            <a:avLst/>
          </a:prstGeom>
          <a:ln w="19050">
            <a:solidFill>
              <a:srgbClr val="0000FF"/>
            </a:solidFill>
          </a:ln>
        </p:spPr>
        <p:txBody>
          <a:bodyPr>
            <a:spAutoFit/>
          </a:bodyPr>
          <a:lstStyle/>
          <a:p>
            <a:pPr algn="ctr" eaLnBrk="1" hangingPunct="1">
              <a:defRPr/>
            </a:pPr>
            <a:r>
              <a:rPr lang="zh-CN" altLang="en-US" sz="2000" b="1">
                <a:solidFill>
                  <a:srgbClr val="C00000"/>
                </a:solidFill>
                <a:latin typeface="+mn-lt"/>
                <a:ea typeface="黑体" pitchFamily="49" charset="-122"/>
              </a:rPr>
              <a:t>柯朗数</a:t>
            </a:r>
          </a:p>
        </p:txBody>
      </p:sp>
      <p:sp>
        <p:nvSpPr>
          <p:cNvPr id="59" name="矩形 58"/>
          <p:cNvSpPr/>
          <p:nvPr/>
        </p:nvSpPr>
        <p:spPr>
          <a:xfrm>
            <a:off x="7337426" y="2528888"/>
            <a:ext cx="2263775" cy="400110"/>
          </a:xfrm>
          <a:prstGeom prst="rect">
            <a:avLst/>
          </a:prstGeom>
          <a:ln w="19050">
            <a:solidFill>
              <a:srgbClr val="0000FF"/>
            </a:solidFill>
          </a:ln>
        </p:spPr>
        <p:txBody>
          <a:bodyPr>
            <a:spAutoFit/>
          </a:bodyPr>
          <a:lstStyle/>
          <a:p>
            <a:pPr algn="ctr" eaLnBrk="1" hangingPunct="1">
              <a:defRPr/>
            </a:pPr>
            <a:r>
              <a:rPr lang="zh-CN" altLang="en-US" sz="2000" b="1">
                <a:solidFill>
                  <a:srgbClr val="C00000"/>
                </a:solidFill>
                <a:latin typeface="+mn-lt"/>
                <a:ea typeface="黑体" pitchFamily="49" charset="-122"/>
              </a:rPr>
              <a:t>稳定性条件</a:t>
            </a:r>
          </a:p>
        </p:txBody>
      </p:sp>
      <p:sp>
        <p:nvSpPr>
          <p:cNvPr id="60" name="矩形 59"/>
          <p:cNvSpPr/>
          <p:nvPr/>
        </p:nvSpPr>
        <p:spPr>
          <a:xfrm>
            <a:off x="7629525" y="1530351"/>
            <a:ext cx="1460500" cy="400110"/>
          </a:xfrm>
          <a:prstGeom prst="rect">
            <a:avLst/>
          </a:prstGeom>
          <a:ln w="19050">
            <a:solidFill>
              <a:srgbClr val="0000FF"/>
            </a:solidFill>
          </a:ln>
        </p:spPr>
        <p:txBody>
          <a:bodyPr>
            <a:spAutoFit/>
          </a:bodyPr>
          <a:lstStyle/>
          <a:p>
            <a:pPr algn="ctr" eaLnBrk="1" hangingPunct="1">
              <a:defRPr/>
            </a:pPr>
            <a:r>
              <a:rPr lang="en-US" sz="2000" b="1" i="1">
                <a:solidFill>
                  <a:srgbClr val="C00000"/>
                </a:solidFill>
                <a:latin typeface="+mn-lt"/>
                <a:ea typeface="黑体" pitchFamily="49" charset="-122"/>
              </a:rPr>
              <a:t>C</a:t>
            </a:r>
            <a:r>
              <a:rPr lang="en-US" sz="2000" b="1">
                <a:solidFill>
                  <a:srgbClr val="C00000"/>
                </a:solidFill>
                <a:latin typeface="+mn-lt"/>
                <a:ea typeface="黑体" pitchFamily="49" charset="-122"/>
              </a:rPr>
              <a:t>≤1</a:t>
            </a:r>
            <a:endParaRPr lang="zh-CN" altLang="en-US" sz="2000" b="1">
              <a:solidFill>
                <a:srgbClr val="C00000"/>
              </a:solidFill>
              <a:latin typeface="+mn-lt"/>
              <a:ea typeface="黑体" pitchFamily="49" charset="-122"/>
            </a:endParaRPr>
          </a:p>
        </p:txBody>
      </p:sp>
      <p:sp>
        <p:nvSpPr>
          <p:cNvPr id="61" name="矩形 60"/>
          <p:cNvSpPr/>
          <p:nvPr/>
        </p:nvSpPr>
        <p:spPr>
          <a:xfrm>
            <a:off x="1970088" y="1762126"/>
            <a:ext cx="1135247" cy="400110"/>
          </a:xfrm>
          <a:prstGeom prst="rect">
            <a:avLst/>
          </a:prstGeom>
          <a:solidFill>
            <a:srgbClr val="FF66FF"/>
          </a:solidFill>
        </p:spPr>
        <p:txBody>
          <a:bodyPr wrap="none">
            <a:spAutoFit/>
          </a:bodyPr>
          <a:lstStyle/>
          <a:p>
            <a:pPr eaLnBrk="1" hangingPunct="1">
              <a:defRPr/>
            </a:pPr>
            <a:r>
              <a:rPr lang="en-US" sz="2000" b="1" dirty="0">
                <a:latin typeface="+mn-lt"/>
              </a:rPr>
              <a:t>(7-66)</a:t>
            </a:r>
            <a:endParaRPr lang="zh-CN" altLang="en-US" sz="2000" b="1" dirty="0">
              <a:latin typeface="+mn-lt"/>
            </a:endParaRPr>
          </a:p>
        </p:txBody>
      </p:sp>
      <p:sp>
        <p:nvSpPr>
          <p:cNvPr id="62" name="下箭头 61"/>
          <p:cNvSpPr/>
          <p:nvPr/>
        </p:nvSpPr>
        <p:spPr>
          <a:xfrm rot="16200000">
            <a:off x="6862763" y="2455863"/>
            <a:ext cx="255588" cy="620713"/>
          </a:xfrm>
          <a:prstGeom prst="downArrow">
            <a:avLst>
              <a:gd name="adj1" fmla="val 50000"/>
              <a:gd name="adj2" fmla="val 7620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
        <p:nvSpPr>
          <p:cNvPr id="63" name="下箭头 62"/>
          <p:cNvSpPr/>
          <p:nvPr/>
        </p:nvSpPr>
        <p:spPr>
          <a:xfrm flipV="1">
            <a:off x="8286750" y="1968500"/>
            <a:ext cx="255588" cy="547688"/>
          </a:xfrm>
          <a:prstGeom prst="downArrow">
            <a:avLst>
              <a:gd name="adj1" fmla="val 50000"/>
              <a:gd name="adj2" fmla="val 7620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
        <p:nvSpPr>
          <p:cNvPr id="64" name="矩形 63"/>
          <p:cNvSpPr/>
          <p:nvPr/>
        </p:nvSpPr>
        <p:spPr>
          <a:xfrm>
            <a:off x="5000625" y="3259138"/>
            <a:ext cx="2592388" cy="400110"/>
          </a:xfrm>
          <a:prstGeom prst="rect">
            <a:avLst/>
          </a:prstGeom>
          <a:ln w="19050">
            <a:solidFill>
              <a:srgbClr val="0000FF"/>
            </a:solidFill>
          </a:ln>
        </p:spPr>
        <p:txBody>
          <a:bodyPr>
            <a:spAutoFit/>
          </a:bodyPr>
          <a:lstStyle/>
          <a:p>
            <a:pPr algn="ctr" eaLnBrk="1" hangingPunct="1">
              <a:defRPr/>
            </a:pPr>
            <a:r>
              <a:rPr lang="zh-CN" altLang="en-US" sz="2000" b="1">
                <a:solidFill>
                  <a:srgbClr val="C00000"/>
                </a:solidFill>
                <a:latin typeface="+mn-lt"/>
                <a:ea typeface="黑体" pitchFamily="49" charset="-122"/>
              </a:rPr>
              <a:t>时间步长</a:t>
            </a:r>
            <a:r>
              <a:rPr lang="en-US" altLang="en-US" sz="2000" b="1">
                <a:solidFill>
                  <a:srgbClr val="C00000"/>
                </a:solidFill>
                <a:latin typeface="+mn-lt"/>
                <a:ea typeface="黑体" pitchFamily="49" charset="-122"/>
              </a:rPr>
              <a:t>Δ</a:t>
            </a:r>
            <a:r>
              <a:rPr lang="en-US" altLang="en-US" sz="2000" b="1" i="1">
                <a:solidFill>
                  <a:srgbClr val="C00000"/>
                </a:solidFill>
                <a:latin typeface="+mn-lt"/>
                <a:ea typeface="黑体" pitchFamily="49" charset="-122"/>
              </a:rPr>
              <a:t>t</a:t>
            </a:r>
            <a:endParaRPr lang="zh-CN" altLang="en-US" sz="2000" b="1">
              <a:solidFill>
                <a:srgbClr val="C00000"/>
              </a:solidFill>
              <a:latin typeface="+mn-lt"/>
              <a:ea typeface="黑体" pitchFamily="49" charset="-122"/>
            </a:endParaRPr>
          </a:p>
        </p:txBody>
      </p:sp>
      <p:cxnSp>
        <p:nvCxnSpPr>
          <p:cNvPr id="66" name="肘形连接符 65"/>
          <p:cNvCxnSpPr>
            <a:stCxn id="60" idx="3"/>
            <a:endCxn id="64" idx="3"/>
          </p:cNvCxnSpPr>
          <p:nvPr/>
        </p:nvCxnSpPr>
        <p:spPr>
          <a:xfrm flipH="1">
            <a:off x="7593013" y="1730406"/>
            <a:ext cx="1497012" cy="1728787"/>
          </a:xfrm>
          <a:prstGeom prst="bentConnector3">
            <a:avLst>
              <a:gd name="adj1" fmla="val -15270"/>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8" name="肘形连接符 67"/>
          <p:cNvCxnSpPr>
            <a:endCxn id="64" idx="1"/>
          </p:cNvCxnSpPr>
          <p:nvPr/>
        </p:nvCxnSpPr>
        <p:spPr>
          <a:xfrm>
            <a:off x="3795713" y="2516189"/>
            <a:ext cx="1204912" cy="943004"/>
          </a:xfrm>
          <a:prstGeom prst="bentConnector3">
            <a:avLst>
              <a:gd name="adj1" fmla="val 50000"/>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89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slide(fromTop)">
                                      <p:cBhvr>
                                        <p:cTn id="7" dur="1000"/>
                                        <p:tgtEl>
                                          <p:spTgt spid="55"/>
                                        </p:tgtEl>
                                      </p:cBhvr>
                                    </p:animEffect>
                                  </p:childTnLst>
                                </p:cTn>
                              </p:par>
                              <p:par>
                                <p:cTn id="8" presetID="12" presetClass="entr" presetSubtype="2"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slide(fromRight)">
                                      <p:cBhvr>
                                        <p:cTn id="10" dur="1000"/>
                                        <p:tgtEl>
                                          <p:spTgt spid="61"/>
                                        </p:tgtEl>
                                      </p:cBhvr>
                                    </p:animEffect>
                                  </p:childTnLst>
                                </p:cTn>
                              </p:par>
                            </p:childTnLst>
                          </p:cTn>
                        </p:par>
                        <p:par>
                          <p:cTn id="11" fill="hold" nodeType="afterGroup">
                            <p:stCondLst>
                              <p:cond delay="1000"/>
                            </p:stCondLst>
                            <p:childTnLst>
                              <p:par>
                                <p:cTn id="12" presetID="23" presetClass="entr" presetSubtype="16" fill="hold" grpId="0" nodeType="after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p:cTn id="14" dur="1000" fill="hold"/>
                                        <p:tgtEl>
                                          <p:spTgt spid="57"/>
                                        </p:tgtEl>
                                        <p:attrNameLst>
                                          <p:attrName>ppt_w</p:attrName>
                                        </p:attrNameLst>
                                      </p:cBhvr>
                                      <p:tavLst>
                                        <p:tav tm="0">
                                          <p:val>
                                            <p:fltVal val="0"/>
                                          </p:val>
                                        </p:tav>
                                        <p:tav tm="100000">
                                          <p:val>
                                            <p:strVal val="#ppt_w"/>
                                          </p:val>
                                        </p:tav>
                                      </p:tavLst>
                                    </p:anim>
                                    <p:anim calcmode="lin" valueType="num">
                                      <p:cBhvr>
                                        <p:cTn id="15" dur="1000" fill="hold"/>
                                        <p:tgtEl>
                                          <p:spTgt spid="57"/>
                                        </p:tgtEl>
                                        <p:attrNameLst>
                                          <p:attrName>ppt_h</p:attrName>
                                        </p:attrNameLst>
                                      </p:cBhvr>
                                      <p:tavLst>
                                        <p:tav tm="0">
                                          <p:val>
                                            <p:fltVal val="0"/>
                                          </p:val>
                                        </p:tav>
                                        <p:tav tm="100000">
                                          <p:val>
                                            <p:strVal val="#ppt_h"/>
                                          </p:val>
                                        </p:tav>
                                      </p:tavLst>
                                    </p:anim>
                                  </p:childTnLst>
                                </p:cTn>
                              </p:par>
                              <p:par>
                                <p:cTn id="16" presetID="12" presetClass="entr" presetSubtype="8"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slide(fromLeft)">
                                      <p:cBhvr>
                                        <p:cTn id="18" dur="1000"/>
                                        <p:tgtEl>
                                          <p:spTgt spid="5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slide(fromLeft)">
                                      <p:cBhvr>
                                        <p:cTn id="23" dur="1000"/>
                                        <p:tgtEl>
                                          <p:spTgt spid="62"/>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slide(fromLeft)">
                                      <p:cBhvr>
                                        <p:cTn id="26" dur="1000"/>
                                        <p:tgtEl>
                                          <p:spTgt spid="59"/>
                                        </p:tgtEl>
                                      </p:cBhvr>
                                    </p:animEffect>
                                  </p:childTnLst>
                                </p:cTn>
                              </p:par>
                            </p:childTnLst>
                          </p:cTn>
                        </p:par>
                        <p:par>
                          <p:cTn id="27" fill="hold" nodeType="afterGroup">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slide(fromBottom)">
                                      <p:cBhvr>
                                        <p:cTn id="30" dur="1000"/>
                                        <p:tgtEl>
                                          <p:spTgt spid="63"/>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slide(fromBottom)">
                                      <p:cBhvr>
                                        <p:cTn id="33" dur="1000"/>
                                        <p:tgtEl>
                                          <p:spTgt spid="6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12"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strips(downLeft)">
                                      <p:cBhvr>
                                        <p:cTn id="38" dur="1000"/>
                                        <p:tgtEl>
                                          <p:spTgt spid="66"/>
                                        </p:tgtEl>
                                      </p:cBhvr>
                                    </p:animEffect>
                                  </p:childTnLst>
                                </p:cTn>
                              </p:par>
                              <p:par>
                                <p:cTn id="39" presetID="18" presetClass="entr" presetSubtype="6"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strips(downRight)">
                                      <p:cBhvr>
                                        <p:cTn id="41" dur="1000"/>
                                        <p:tgtEl>
                                          <p:spTgt spid="68"/>
                                        </p:tgtEl>
                                      </p:cBhvr>
                                    </p:animEffect>
                                  </p:childTnLst>
                                </p:cTn>
                              </p:par>
                              <p:par>
                                <p:cTn id="42" presetID="23" presetClass="entr" presetSubtype="16"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 calcmode="lin" valueType="num">
                                      <p:cBhvr>
                                        <p:cTn id="44" dur="1000" fill="hold"/>
                                        <p:tgtEl>
                                          <p:spTgt spid="64"/>
                                        </p:tgtEl>
                                        <p:attrNameLst>
                                          <p:attrName>ppt_w</p:attrName>
                                        </p:attrNameLst>
                                      </p:cBhvr>
                                      <p:tavLst>
                                        <p:tav tm="0">
                                          <p:val>
                                            <p:fltVal val="0"/>
                                          </p:val>
                                        </p:tav>
                                        <p:tav tm="100000">
                                          <p:val>
                                            <p:strVal val="#ppt_w"/>
                                          </p:val>
                                        </p:tav>
                                      </p:tavLst>
                                    </p:anim>
                                    <p:anim calcmode="lin" valueType="num">
                                      <p:cBhvr>
                                        <p:cTn id="45" dur="1000" fill="hold"/>
                                        <p:tgtEl>
                                          <p:spTgt spid="64"/>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grpId="0"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slide(fromTop)">
                                      <p:cBhvr>
                                        <p:cTn id="50" dur="1000"/>
                                        <p:tgtEl>
                                          <p:spTgt spid="41"/>
                                        </p:tgtEl>
                                      </p:cBhvr>
                                    </p:animEffect>
                                  </p:childTnLst>
                                </p:cTn>
                              </p:par>
                            </p:childTnLst>
                          </p:cTn>
                        </p:par>
                        <p:par>
                          <p:cTn id="51" fill="hold" nodeType="afterGroup">
                            <p:stCondLst>
                              <p:cond delay="1000"/>
                            </p:stCondLst>
                            <p:childTnLst>
                              <p:par>
                                <p:cTn id="52" presetID="12" presetClass="entr" presetSubtype="1" fill="hold" nodeType="afterEffect">
                                  <p:stCondLst>
                                    <p:cond delay="0"/>
                                  </p:stCondLst>
                                  <p:childTnLst>
                                    <p:set>
                                      <p:cBhvr>
                                        <p:cTn id="53" dur="1" fill="hold">
                                          <p:stCondLst>
                                            <p:cond delay="0"/>
                                          </p:stCondLst>
                                        </p:cTn>
                                        <p:tgtEl>
                                          <p:spTgt spid="248837"/>
                                        </p:tgtEl>
                                        <p:attrNameLst>
                                          <p:attrName>style.visibility</p:attrName>
                                        </p:attrNameLst>
                                      </p:cBhvr>
                                      <p:to>
                                        <p:strVal val="visible"/>
                                      </p:to>
                                    </p:set>
                                    <p:animEffect transition="in" filter="slide(fromTop)">
                                      <p:cBhvr>
                                        <p:cTn id="54" dur="1000"/>
                                        <p:tgtEl>
                                          <p:spTgt spid="248837"/>
                                        </p:tgtEl>
                                      </p:cBhvr>
                                    </p:animEffect>
                                  </p:childTnLst>
                                </p:cTn>
                              </p:par>
                            </p:childTnLst>
                          </p:cTn>
                        </p:par>
                        <p:par>
                          <p:cTn id="55" fill="hold" nodeType="afterGroup">
                            <p:stCondLst>
                              <p:cond delay="2000"/>
                            </p:stCondLst>
                            <p:childTnLst>
                              <p:par>
                                <p:cTn id="56" presetID="12" presetClass="entr" presetSubtype="8" fill="hold" nodeType="afterEffect">
                                  <p:stCondLst>
                                    <p:cond delay="0"/>
                                  </p:stCondLst>
                                  <p:childTnLst>
                                    <p:set>
                                      <p:cBhvr>
                                        <p:cTn id="57" dur="1" fill="hold">
                                          <p:stCondLst>
                                            <p:cond delay="0"/>
                                          </p:stCondLst>
                                        </p:cTn>
                                        <p:tgtEl>
                                          <p:spTgt spid="248839"/>
                                        </p:tgtEl>
                                        <p:attrNameLst>
                                          <p:attrName>style.visibility</p:attrName>
                                        </p:attrNameLst>
                                      </p:cBhvr>
                                      <p:to>
                                        <p:strVal val="visible"/>
                                      </p:to>
                                    </p:set>
                                    <p:animEffect transition="in" filter="slide(fromLeft)">
                                      <p:cBhvr>
                                        <p:cTn id="58" dur="1000"/>
                                        <p:tgtEl>
                                          <p:spTgt spid="248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57" grpId="0" animBg="1"/>
      <p:bldP spid="58" grpId="0" animBg="1"/>
      <p:bldP spid="59" grpId="0" animBg="1"/>
      <p:bldP spid="60" grpId="0" animBg="1"/>
      <p:bldP spid="61" grpId="0" animBg="1"/>
      <p:bldP spid="62" grpId="0" animBg="1"/>
      <p:bldP spid="63" grpId="0" animBg="1"/>
      <p:bldP spid="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796" name="Rectangle 4"/>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797" name="Rectangle 6"/>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798" name="Rectangle 8"/>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799" name="Rectangle 10"/>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00" name="Rectangle 8"/>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01" name="Rectangle 10"/>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02" name="Rectangle 12"/>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03" name="Rectangle 9"/>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 name="矩形 40"/>
          <p:cNvSpPr/>
          <p:nvPr/>
        </p:nvSpPr>
        <p:spPr>
          <a:xfrm>
            <a:off x="1880449" y="1052736"/>
            <a:ext cx="8616950" cy="400110"/>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a:latin typeface="+mn-lt"/>
                <a:ea typeface="黑体" pitchFamily="49" charset="-122"/>
              </a:rPr>
              <a:t>因此，在一个具体的时间层，</a:t>
            </a:r>
            <a:r>
              <a:rPr lang="en-US" sz="2000" b="1">
                <a:latin typeface="+mn-lt"/>
                <a:ea typeface="黑体" pitchFamily="49" charset="-122"/>
              </a:rPr>
              <a:t>Δ</a:t>
            </a:r>
            <a:r>
              <a:rPr lang="en-US" sz="2000" b="1" i="1">
                <a:latin typeface="+mn-lt"/>
                <a:ea typeface="黑体" pitchFamily="49" charset="-122"/>
              </a:rPr>
              <a:t>t</a:t>
            </a:r>
            <a:r>
              <a:rPr lang="zh-CN" altLang="en-US" sz="2000" b="1">
                <a:latin typeface="+mn-lt"/>
                <a:ea typeface="黑体" pitchFamily="49" charset="-122"/>
              </a:rPr>
              <a:t>的选择有两种方法：</a:t>
            </a:r>
            <a:endParaRPr lang="en-US" altLang="zh-CN" sz="2000" b="1">
              <a:latin typeface="+mn-lt"/>
              <a:ea typeface="黑体" pitchFamily="49" charset="-122"/>
            </a:endParaRPr>
          </a:p>
        </p:txBody>
      </p:sp>
      <p:sp>
        <p:nvSpPr>
          <p:cNvPr id="33805" name="Rectangle 4"/>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06" name="Rectangle 4"/>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07" name="Rectangle 6"/>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08" name="Rectangle 8"/>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09" name="Rectangle 6"/>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10" name="Rectangle 4"/>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11" name="Rectangle 6"/>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12" name="Rectangle 5"/>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13" name="Rectangle 7"/>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14" name="Rectangle 9"/>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15" name="Rectangle 6"/>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16" name="Rectangle 8"/>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17" name="Rectangle 10"/>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18" name="Rectangle 6"/>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3819" name="Rectangle 8"/>
          <p:cNvSpPr>
            <a:spLocks noChangeArrowheads="1"/>
          </p:cNvSpPr>
          <p:nvPr/>
        </p:nvSpPr>
        <p:spPr bwMode="auto">
          <a:xfrm>
            <a:off x="1507387" y="-34905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4" name="矩形 53"/>
          <p:cNvSpPr/>
          <p:nvPr/>
        </p:nvSpPr>
        <p:spPr>
          <a:xfrm>
            <a:off x="1880449" y="1490886"/>
            <a:ext cx="8616950" cy="2246769"/>
          </a:xfrm>
          <a:prstGeom prst="rect">
            <a:avLst/>
          </a:prstGeom>
        </p:spPr>
        <p:txBody>
          <a:bodyPr>
            <a:spAutoFit/>
          </a:bodyPr>
          <a:lstStyle/>
          <a:p>
            <a:pPr marL="712788" indent="-350838" eaLnBrk="1" hangingPunct="1">
              <a:spcBef>
                <a:spcPts val="0"/>
              </a:spcBef>
              <a:buClr>
                <a:srgbClr val="0000FF"/>
              </a:buClr>
              <a:buFont typeface="Wingdings" pitchFamily="2" charset="2"/>
              <a:buChar char="è"/>
              <a:defRPr/>
            </a:pPr>
            <a:r>
              <a:rPr lang="zh-CN" altLang="en-US" sz="2000" b="1" dirty="0">
                <a:latin typeface="+mn-lt"/>
                <a:ea typeface="黑体" pitchFamily="49" charset="-122"/>
              </a:rPr>
              <a:t>当地时间步长法</a:t>
            </a:r>
            <a:r>
              <a:rPr lang="en-US" altLang="zh-CN" sz="2000" b="1" dirty="0">
                <a:latin typeface="+mn-lt"/>
                <a:ea typeface="黑体" pitchFamily="49" charset="-122"/>
              </a:rPr>
              <a:t>——</a:t>
            </a:r>
            <a:r>
              <a:rPr lang="zh-CN" altLang="en-US" sz="2000" b="1" dirty="0">
                <a:latin typeface="+mn-lt"/>
                <a:ea typeface="黑体" pitchFamily="49" charset="-122"/>
              </a:rPr>
              <a:t>每个网格点均使用各自的</a:t>
            </a:r>
            <a:r>
              <a:rPr lang="en-US" altLang="en-US" sz="2000" b="1" dirty="0" err="1">
                <a:latin typeface="+mn-lt"/>
                <a:ea typeface="黑体" pitchFamily="49" charset="-122"/>
              </a:rPr>
              <a:t>Δ</a:t>
            </a:r>
            <a:r>
              <a:rPr lang="en-US" altLang="en-US" sz="2000" b="1" i="1" dirty="0" err="1">
                <a:latin typeface="+mn-lt"/>
                <a:ea typeface="黑体" pitchFamily="49" charset="-122"/>
              </a:rPr>
              <a:t>t</a:t>
            </a:r>
            <a:r>
              <a:rPr lang="zh-CN" altLang="en-US" sz="2000" b="1" dirty="0">
                <a:latin typeface="+mn-lt"/>
                <a:ea typeface="黑体" pitchFamily="49" charset="-122"/>
              </a:rPr>
              <a:t>时间步长，按照各自的时间步长推进</a:t>
            </a:r>
            <a:r>
              <a:rPr lang="en-US" altLang="zh-CN" sz="2000" b="1" dirty="0">
                <a:latin typeface="+mn-lt"/>
                <a:ea typeface="黑体" pitchFamily="49" charset="-122"/>
              </a:rPr>
              <a:t>——</a:t>
            </a:r>
            <a:r>
              <a:rPr lang="zh-CN" altLang="en-US" sz="2000" b="1" dirty="0">
                <a:latin typeface="+mn-lt"/>
                <a:ea typeface="黑体" pitchFamily="49" charset="-122"/>
              </a:rPr>
              <a:t>各网格点流动参数对应于不同时刻，流场呈现出人为扭曲，不能真实反映流动的瞬态变化。显然，当地时间步长法不能用于非定常流动计算。但对时间相关法的定常解时间精度是无关紧要的，并且往往能更快收敛</a:t>
            </a:r>
            <a:r>
              <a:rPr lang="zh-CN" altLang="en-US" sz="2000" b="1" dirty="0" smtClean="0">
                <a:latin typeface="+mn-lt"/>
                <a:ea typeface="黑体" pitchFamily="49" charset="-122"/>
              </a:rPr>
              <a:t>；</a:t>
            </a:r>
            <a:endParaRPr lang="en-US" altLang="zh-CN" sz="2000" b="1" dirty="0" smtClean="0">
              <a:latin typeface="+mn-lt"/>
              <a:ea typeface="黑体" pitchFamily="49" charset="-122"/>
            </a:endParaRPr>
          </a:p>
          <a:p>
            <a:pPr marL="712788" indent="-350838" eaLnBrk="1" hangingPunct="1">
              <a:spcBef>
                <a:spcPts val="0"/>
              </a:spcBef>
              <a:buClr>
                <a:srgbClr val="0000FF"/>
              </a:buClr>
              <a:buFont typeface="Wingdings" pitchFamily="2" charset="2"/>
              <a:buChar char="è"/>
              <a:defRPr/>
            </a:pPr>
            <a:endParaRPr lang="en-US" altLang="zh-CN" sz="2000" b="1" dirty="0">
              <a:latin typeface="+mn-lt"/>
              <a:ea typeface="黑体" pitchFamily="49" charset="-122"/>
            </a:endParaRPr>
          </a:p>
          <a:p>
            <a:pPr marL="712788" indent="-350838" eaLnBrk="1" hangingPunct="1">
              <a:spcBef>
                <a:spcPts val="0"/>
              </a:spcBef>
              <a:buClr>
                <a:srgbClr val="0000FF"/>
              </a:buClr>
              <a:buFont typeface="Wingdings" pitchFamily="2" charset="2"/>
              <a:buChar char="è"/>
              <a:defRPr/>
            </a:pPr>
            <a:r>
              <a:rPr lang="zh-CN" altLang="en-US" sz="2000" b="1" dirty="0">
                <a:latin typeface="+mn-lt"/>
                <a:ea typeface="黑体" pitchFamily="49" charset="-122"/>
              </a:rPr>
              <a:t>最小时间步长法</a:t>
            </a:r>
            <a:r>
              <a:rPr lang="en-US" altLang="zh-CN" sz="2000" b="1" dirty="0">
                <a:latin typeface="+mn-lt"/>
                <a:ea typeface="黑体" pitchFamily="49" charset="-122"/>
              </a:rPr>
              <a:t>——</a:t>
            </a:r>
            <a:r>
              <a:rPr lang="zh-CN" altLang="en-US" sz="2000" b="1" dirty="0">
                <a:latin typeface="+mn-lt"/>
                <a:ea typeface="黑体" pitchFamily="49" charset="-122"/>
              </a:rPr>
              <a:t>选取所有网格点对应时间步长的最小值</a:t>
            </a:r>
            <a:endParaRPr lang="en-US" altLang="zh-CN" sz="2000" b="1" dirty="0">
              <a:latin typeface="+mn-lt"/>
              <a:ea typeface="黑体" pitchFamily="49" charset="-122"/>
            </a:endParaRPr>
          </a:p>
        </p:txBody>
      </p:sp>
      <p:graphicFrame>
        <p:nvGraphicFramePr>
          <p:cNvPr id="249860" name="Object 4" descr="水滴"/>
          <p:cNvGraphicFramePr>
            <a:graphicFrameLocks noChangeAspect="1"/>
          </p:cNvGraphicFramePr>
          <p:nvPr>
            <p:extLst>
              <p:ext uri="{D42A27DB-BD31-4B8C-83A1-F6EECF244321}">
                <p14:modId xmlns:p14="http://schemas.microsoft.com/office/powerpoint/2010/main" val="1889313684"/>
              </p:ext>
            </p:extLst>
          </p:nvPr>
        </p:nvGraphicFramePr>
        <p:xfrm>
          <a:off x="3503712" y="3789040"/>
          <a:ext cx="4030662" cy="482600"/>
        </p:xfrm>
        <a:graphic>
          <a:graphicData uri="http://schemas.openxmlformats.org/presentationml/2006/ole">
            <mc:AlternateContent xmlns:mc="http://schemas.openxmlformats.org/markup-compatibility/2006">
              <mc:Choice xmlns:v="urn:schemas-microsoft-com:vml" Requires="v">
                <p:oleObj spid="_x0000_s360455" name="公式" r:id="rId3" imgW="1993900" imgH="241300" progId="Equation.3">
                  <p:embed/>
                </p:oleObj>
              </mc:Choice>
              <mc:Fallback>
                <p:oleObj name="公式" r:id="rId3" imgW="1993900" imgH="241300" progId="Equation.3">
                  <p:embed/>
                  <p:pic>
                    <p:nvPicPr>
                      <p:cNvPr id="249860" name="Object 4"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712" y="3789040"/>
                        <a:ext cx="4030662" cy="4826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矩形 33"/>
          <p:cNvSpPr>
            <a:spLocks noChangeArrowheads="1"/>
          </p:cNvSpPr>
          <p:nvPr/>
        </p:nvSpPr>
        <p:spPr bwMode="auto">
          <a:xfrm>
            <a:off x="1775520" y="4653136"/>
            <a:ext cx="86169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2788">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dirty="0">
                <a:latin typeface="Arial" panose="020B0604020202020204" pitchFamily="34" charset="0"/>
                <a:ea typeface="黑体" panose="02010609060101010101" pitchFamily="49" charset="-122"/>
              </a:rPr>
              <a:t>对所有网格点均使用这个时间步长，因而每个时间步所有网格点流动参数都对应着同一时刻</a:t>
            </a:r>
            <a:r>
              <a:rPr lang="en-US" altLang="zh-CN" sz="2000" b="1" dirty="0">
                <a:latin typeface="Arial" panose="020B0604020202020204" pitchFamily="34" charset="0"/>
                <a:ea typeface="黑体" panose="02010609060101010101" pitchFamily="49" charset="-122"/>
              </a:rPr>
              <a:t>——</a:t>
            </a:r>
            <a:r>
              <a:rPr lang="zh-CN" altLang="en-US" sz="2000" b="1" dirty="0">
                <a:latin typeface="Arial" panose="020B0604020202020204" pitchFamily="34" charset="0"/>
                <a:ea typeface="黑体" panose="02010609060101010101" pitchFamily="49" charset="-122"/>
              </a:rPr>
              <a:t>最小时间步长法能够真实反映流动的瞬态变化，是本课程采用的方法。</a:t>
            </a:r>
            <a:endParaRPr lang="en-US" altLang="zh-CN" sz="2000" b="1"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169145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slide(fromTop)">
                                      <p:cBhvr>
                                        <p:cTn id="7" dur="1000"/>
                                        <p:tgtEl>
                                          <p:spTgt spid="41"/>
                                        </p:tgtEl>
                                      </p:cBhvr>
                                    </p:animEffec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Effect transition="in" filter="slide(fromTop)">
                                      <p:cBhvr>
                                        <p:cTn id="11" dur="1000"/>
                                        <p:tgtEl>
                                          <p:spTgt spid="5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54">
                                            <p:txEl>
                                              <p:pRg st="2" end="2"/>
                                            </p:txEl>
                                          </p:spTgt>
                                        </p:tgtEl>
                                        <p:attrNameLst>
                                          <p:attrName>style.visibility</p:attrName>
                                        </p:attrNameLst>
                                      </p:cBhvr>
                                      <p:to>
                                        <p:strVal val="visible"/>
                                      </p:to>
                                    </p:set>
                                    <p:animEffect transition="in" filter="slide(fromTop)">
                                      <p:cBhvr>
                                        <p:cTn id="16" dur="1000"/>
                                        <p:tgtEl>
                                          <p:spTgt spid="54">
                                            <p:txEl>
                                              <p:pRg st="2" end="2"/>
                                            </p:txEl>
                                          </p:spTgt>
                                        </p:tgtEl>
                                      </p:cBhvr>
                                    </p:animEffect>
                                  </p:childTnLst>
                                </p:cTn>
                              </p:par>
                            </p:childTnLst>
                          </p:cTn>
                        </p:par>
                        <p:par>
                          <p:cTn id="17" fill="hold" nodeType="afterGroup">
                            <p:stCondLst>
                              <p:cond delay="1000"/>
                            </p:stCondLst>
                            <p:childTnLst>
                              <p:par>
                                <p:cTn id="18" presetID="12" presetClass="entr" presetSubtype="1" fill="hold" nodeType="afterEffect">
                                  <p:stCondLst>
                                    <p:cond delay="0"/>
                                  </p:stCondLst>
                                  <p:childTnLst>
                                    <p:set>
                                      <p:cBhvr>
                                        <p:cTn id="19" dur="1" fill="hold">
                                          <p:stCondLst>
                                            <p:cond delay="0"/>
                                          </p:stCondLst>
                                        </p:cTn>
                                        <p:tgtEl>
                                          <p:spTgt spid="249860"/>
                                        </p:tgtEl>
                                        <p:attrNameLst>
                                          <p:attrName>style.visibility</p:attrName>
                                        </p:attrNameLst>
                                      </p:cBhvr>
                                      <p:to>
                                        <p:strVal val="visible"/>
                                      </p:to>
                                    </p:set>
                                    <p:animEffect transition="in" filter="slide(fromTop)">
                                      <p:cBhvr>
                                        <p:cTn id="20" dur="1000"/>
                                        <p:tgtEl>
                                          <p:spTgt spid="2498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slide(fromTop)">
                                      <p:cBhvr>
                                        <p:cTn id="25"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3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20" name="Rectangle 4"/>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21" name="Rectangle 6"/>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22" name="Rectangle 8"/>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23" name="Rectangle 10"/>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24" name="Rectangle 8"/>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25" name="Rectangle 10"/>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26" name="Rectangle 12"/>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27" name="Rectangle 9"/>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28" name="Rectangle 4"/>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29" name="Rectangle 4"/>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30" name="Rectangle 6"/>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31" name="Rectangle 8"/>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32" name="Rectangle 6"/>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5" name="矩形 24"/>
          <p:cNvSpPr/>
          <p:nvPr/>
        </p:nvSpPr>
        <p:spPr>
          <a:xfrm>
            <a:off x="1882265" y="1052736"/>
            <a:ext cx="8580437" cy="400110"/>
          </a:xfrm>
          <a:prstGeom prst="rect">
            <a:avLst/>
          </a:prstGeom>
        </p:spPr>
        <p:txBody>
          <a:bodyPr>
            <a:spAutoFit/>
          </a:bodyPr>
          <a:lstStyle/>
          <a:p>
            <a:pPr marL="714375" indent="-714375" eaLnBrk="1" hangingPunct="1">
              <a:defRPr/>
            </a:pPr>
            <a:r>
              <a:rPr lang="zh-CN" altLang="en-US" sz="2000" b="1">
                <a:latin typeface="+mn-lt"/>
                <a:ea typeface="黑体" pitchFamily="49" charset="-122"/>
              </a:rPr>
              <a:t>五、初场布置</a:t>
            </a:r>
          </a:p>
        </p:txBody>
      </p:sp>
      <p:sp>
        <p:nvSpPr>
          <p:cNvPr id="34834" name="Rectangle 4"/>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35" name="Rectangle 6"/>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36" name="Rectangle 5"/>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37" name="Rectangle 7"/>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38" name="Rectangle 9"/>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39" name="Rectangle 6"/>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40" name="Rectangle 8"/>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4841" name="Rectangle 10"/>
          <p:cNvSpPr>
            <a:spLocks noChangeArrowheads="1"/>
          </p:cNvSpPr>
          <p:nvPr/>
        </p:nvSpPr>
        <p:spPr bwMode="auto">
          <a:xfrm>
            <a:off x="1509202"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 name="矩形 45"/>
          <p:cNvSpPr/>
          <p:nvPr/>
        </p:nvSpPr>
        <p:spPr>
          <a:xfrm>
            <a:off x="1882264" y="1576611"/>
            <a:ext cx="8616950" cy="1169551"/>
          </a:xfrm>
          <a:prstGeom prst="rect">
            <a:avLst/>
          </a:prstGeom>
        </p:spPr>
        <p:txBody>
          <a:bodyPr>
            <a:spAutoFit/>
          </a:bodyPr>
          <a:lstStyle/>
          <a:p>
            <a:pPr marL="361950" indent="-361950" eaLnBrk="1" hangingPunct="1">
              <a:spcBef>
                <a:spcPts val="1200"/>
              </a:spcBef>
              <a:buFont typeface="Wingdings" pitchFamily="2" charset="2"/>
              <a:buChar char="p"/>
              <a:defRPr/>
            </a:pPr>
            <a:r>
              <a:rPr lang="zh-CN" altLang="en-US" sz="2000" b="1">
                <a:latin typeface="+mn-lt"/>
                <a:ea typeface="黑体" pitchFamily="49" charset="-122"/>
              </a:rPr>
              <a:t>对应于非定常流动计算的初始条件，时间相关法计算也需要布置初场，即给出</a:t>
            </a:r>
            <a:r>
              <a:rPr lang="en-US" altLang="en-US" sz="2000" b="1" i="1">
                <a:latin typeface="+mn-lt"/>
                <a:ea typeface="黑体" pitchFamily="49" charset="-122"/>
              </a:rPr>
              <a:t>t</a:t>
            </a:r>
            <a:r>
              <a:rPr lang="en-US" altLang="en-US" sz="2000" b="1">
                <a:latin typeface="+mn-lt"/>
                <a:ea typeface="黑体" pitchFamily="49" charset="-122"/>
              </a:rPr>
              <a:t>=0</a:t>
            </a:r>
            <a:r>
              <a:rPr lang="zh-CN" altLang="en-US" sz="2000" b="1">
                <a:latin typeface="+mn-lt"/>
                <a:ea typeface="黑体" pitchFamily="49" charset="-122"/>
              </a:rPr>
              <a:t>时刻所有网格点上所有参数的值；</a:t>
            </a:r>
            <a:endParaRPr lang="en-US" altLang="zh-CN" sz="2000" b="1">
              <a:latin typeface="+mn-lt"/>
              <a:ea typeface="黑体" pitchFamily="49" charset="-122"/>
            </a:endParaRPr>
          </a:p>
          <a:p>
            <a:pPr marL="361950" indent="-361950" eaLnBrk="1" hangingPunct="1">
              <a:spcBef>
                <a:spcPts val="1200"/>
              </a:spcBef>
              <a:buFont typeface="Wingdings" pitchFamily="2" charset="2"/>
              <a:buChar char="p"/>
              <a:defRPr/>
            </a:pPr>
            <a:r>
              <a:rPr lang="zh-CN" altLang="en-US" sz="2000" b="1">
                <a:latin typeface="+mn-lt"/>
                <a:ea typeface="黑体" pitchFamily="49" charset="-122"/>
              </a:rPr>
              <a:t>一般来说可以任意布置初场，对计算的影响主要是：</a:t>
            </a:r>
            <a:endParaRPr lang="en-US" altLang="zh-CN" sz="2000" b="1">
              <a:latin typeface="+mn-lt"/>
              <a:ea typeface="黑体" pitchFamily="49" charset="-122"/>
            </a:endParaRPr>
          </a:p>
        </p:txBody>
      </p:sp>
      <p:sp>
        <p:nvSpPr>
          <p:cNvPr id="47" name="矩形 46"/>
          <p:cNvSpPr/>
          <p:nvPr/>
        </p:nvSpPr>
        <p:spPr>
          <a:xfrm>
            <a:off x="1882264" y="2911697"/>
            <a:ext cx="8616950" cy="1169551"/>
          </a:xfrm>
          <a:prstGeom prst="rect">
            <a:avLst/>
          </a:prstGeom>
        </p:spPr>
        <p:txBody>
          <a:bodyPr>
            <a:spAutoFit/>
          </a:bodyPr>
          <a:lstStyle/>
          <a:p>
            <a:pPr marL="712788" indent="-350838" eaLnBrk="1" hangingPunct="1">
              <a:spcBef>
                <a:spcPts val="1200"/>
              </a:spcBef>
              <a:buClr>
                <a:srgbClr val="0000FF"/>
              </a:buClr>
              <a:buFont typeface="Wingdings" pitchFamily="2" charset="2"/>
              <a:buChar char="è"/>
              <a:defRPr/>
            </a:pPr>
            <a:r>
              <a:rPr lang="zh-CN" altLang="en-US" sz="2000" b="1">
                <a:latin typeface="+mn-lt"/>
                <a:ea typeface="黑体" pitchFamily="49" charset="-122"/>
              </a:rPr>
              <a:t>初场越接近定常解，收敛越快、越容易；</a:t>
            </a:r>
            <a:endParaRPr lang="en-US" altLang="zh-CN" sz="2000" b="1">
              <a:latin typeface="+mn-lt"/>
              <a:ea typeface="黑体" pitchFamily="49" charset="-122"/>
            </a:endParaRPr>
          </a:p>
          <a:p>
            <a:pPr marL="712788" indent="-350838" eaLnBrk="1" hangingPunct="1">
              <a:spcBef>
                <a:spcPts val="1200"/>
              </a:spcBef>
              <a:buClr>
                <a:srgbClr val="0000FF"/>
              </a:buClr>
              <a:buFont typeface="Wingdings" pitchFamily="2" charset="2"/>
              <a:buChar char="è"/>
              <a:defRPr/>
            </a:pPr>
            <a:r>
              <a:rPr lang="zh-CN" altLang="en-US" sz="2000" b="1">
                <a:latin typeface="+mn-lt"/>
                <a:ea typeface="黑体" pitchFamily="49" charset="-122"/>
              </a:rPr>
              <a:t>若初场偏离最终定常解太远，在最初几个时间步中流动参数变化非常大，可能导致计算不稳定。</a:t>
            </a:r>
            <a:endParaRPr lang="en-US" altLang="zh-CN" sz="2000" b="1">
              <a:latin typeface="+mn-lt"/>
              <a:ea typeface="黑体" pitchFamily="49" charset="-122"/>
            </a:endParaRPr>
          </a:p>
        </p:txBody>
      </p:sp>
      <p:sp>
        <p:nvSpPr>
          <p:cNvPr id="48" name="矩形 47"/>
          <p:cNvSpPr/>
          <p:nvPr/>
        </p:nvSpPr>
        <p:spPr>
          <a:xfrm>
            <a:off x="1882264" y="4238848"/>
            <a:ext cx="8616950" cy="707886"/>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a:latin typeface="+mn-lt"/>
                <a:ea typeface="黑体" pitchFamily="49" charset="-122"/>
              </a:rPr>
              <a:t>可以选择如下的简单线性函数计算初场参数，它们沿喷管轴线的变化趋势与真实情况一致</a:t>
            </a:r>
            <a:endParaRPr lang="en-US" altLang="zh-CN" sz="2000" b="1">
              <a:latin typeface="+mn-lt"/>
              <a:ea typeface="黑体" pitchFamily="49" charset="-122"/>
            </a:endParaRPr>
          </a:p>
        </p:txBody>
      </p:sp>
      <p:graphicFrame>
        <p:nvGraphicFramePr>
          <p:cNvPr id="250885" name="Object 5" descr="水滴"/>
          <p:cNvGraphicFramePr>
            <a:graphicFrameLocks noChangeAspect="1"/>
          </p:cNvGraphicFramePr>
          <p:nvPr>
            <p:extLst>
              <p:ext uri="{D42A27DB-BD31-4B8C-83A1-F6EECF244321}">
                <p14:modId xmlns:p14="http://schemas.microsoft.com/office/powerpoint/2010/main" val="3085928182"/>
              </p:ext>
            </p:extLst>
          </p:nvPr>
        </p:nvGraphicFramePr>
        <p:xfrm>
          <a:off x="4547677" y="4923787"/>
          <a:ext cx="2652713" cy="1527175"/>
        </p:xfrm>
        <a:graphic>
          <a:graphicData uri="http://schemas.openxmlformats.org/presentationml/2006/ole">
            <mc:AlternateContent xmlns:mc="http://schemas.openxmlformats.org/markup-compatibility/2006">
              <mc:Choice xmlns:v="urn:schemas-microsoft-com:vml" Requires="v">
                <p:oleObj spid="_x0000_s361479" name="公式" r:id="rId3" imgW="1320227" imgH="761669" progId="Equation.3">
                  <p:embed/>
                </p:oleObj>
              </mc:Choice>
              <mc:Fallback>
                <p:oleObj name="公式" r:id="rId3" imgW="1320227" imgH="761669" progId="Equation.3">
                  <p:embed/>
                  <p:pic>
                    <p:nvPicPr>
                      <p:cNvPr id="250885" name="Object 5"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7677" y="4923787"/>
                        <a:ext cx="2652713" cy="1527175"/>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 name="矩形 48"/>
          <p:cNvSpPr/>
          <p:nvPr/>
        </p:nvSpPr>
        <p:spPr>
          <a:xfrm>
            <a:off x="2999656" y="5431618"/>
            <a:ext cx="1752600" cy="400110"/>
          </a:xfrm>
          <a:prstGeom prst="rect">
            <a:avLst/>
          </a:prstGeom>
        </p:spPr>
        <p:txBody>
          <a:bodyPr>
            <a:spAutoFit/>
          </a:bodyPr>
          <a:lstStyle/>
          <a:p>
            <a:pPr eaLnBrk="1" hangingPunct="1">
              <a:defRPr/>
            </a:pPr>
            <a:r>
              <a:rPr lang="en-US" sz="2000" b="1" i="1" dirty="0">
                <a:latin typeface="+mn-lt"/>
                <a:ea typeface="黑体" pitchFamily="49" charset="-122"/>
              </a:rPr>
              <a:t>t</a:t>
            </a:r>
            <a:r>
              <a:rPr lang="en-US" sz="2000" b="1" dirty="0">
                <a:latin typeface="+mn-lt"/>
                <a:ea typeface="黑体" pitchFamily="49" charset="-122"/>
              </a:rPr>
              <a:t>=0</a:t>
            </a:r>
            <a:r>
              <a:rPr lang="zh-CN" altLang="en-US" sz="2000" b="1" dirty="0">
                <a:latin typeface="+mn-lt"/>
                <a:ea typeface="黑体" pitchFamily="49" charset="-122"/>
              </a:rPr>
              <a:t>时</a:t>
            </a:r>
          </a:p>
        </p:txBody>
      </p:sp>
    </p:spTree>
    <p:extLst>
      <p:ext uri="{BB962C8B-B14F-4D97-AF65-F5344CB8AC3E}">
        <p14:creationId xmlns:p14="http://schemas.microsoft.com/office/powerpoint/2010/main" val="4260009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Top)">
                                      <p:cBhvr>
                                        <p:cTn id="7" dur="1000"/>
                                        <p:tgtEl>
                                          <p:spTgt spid="25"/>
                                        </p:tgtEl>
                                      </p:cBhvr>
                                    </p:animEffec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slide(fromTop)">
                                      <p:cBhvr>
                                        <p:cTn id="11" dur="1000"/>
                                        <p:tgtEl>
                                          <p:spTgt spid="4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46">
                                            <p:txEl>
                                              <p:pRg st="1" end="1"/>
                                            </p:txEl>
                                          </p:spTgt>
                                        </p:tgtEl>
                                        <p:attrNameLst>
                                          <p:attrName>style.visibility</p:attrName>
                                        </p:attrNameLst>
                                      </p:cBhvr>
                                      <p:to>
                                        <p:strVal val="visible"/>
                                      </p:to>
                                    </p:set>
                                    <p:animEffect transition="in" filter="slide(fromTop)">
                                      <p:cBhvr>
                                        <p:cTn id="16" dur="1000"/>
                                        <p:tgtEl>
                                          <p:spTgt spid="46">
                                            <p:txEl>
                                              <p:pRg st="1" end="1"/>
                                            </p:txEl>
                                          </p:spTgt>
                                        </p:tgtEl>
                                      </p:cBhvr>
                                    </p:animEffect>
                                  </p:childTnLst>
                                </p:cTn>
                              </p:par>
                            </p:childTnLst>
                          </p:cTn>
                        </p:par>
                        <p:par>
                          <p:cTn id="17" fill="hold" nodeType="afterGroup">
                            <p:stCondLst>
                              <p:cond delay="1000"/>
                            </p:stCondLst>
                            <p:childTnLst>
                              <p:par>
                                <p:cTn id="18" presetID="12" presetClass="entr" presetSubtype="1" fill="hold" nodeType="afterEffect">
                                  <p:stCondLst>
                                    <p:cond delay="0"/>
                                  </p:stCondLst>
                                  <p:childTnLst>
                                    <p:set>
                                      <p:cBhvr>
                                        <p:cTn id="19" dur="1" fill="hold">
                                          <p:stCondLst>
                                            <p:cond delay="0"/>
                                          </p:stCondLst>
                                        </p:cTn>
                                        <p:tgtEl>
                                          <p:spTgt spid="47">
                                            <p:txEl>
                                              <p:pRg st="0" end="0"/>
                                            </p:txEl>
                                          </p:spTgt>
                                        </p:tgtEl>
                                        <p:attrNameLst>
                                          <p:attrName>style.visibility</p:attrName>
                                        </p:attrNameLst>
                                      </p:cBhvr>
                                      <p:to>
                                        <p:strVal val="visible"/>
                                      </p:to>
                                    </p:set>
                                    <p:animEffect transition="in" filter="slide(fromTop)">
                                      <p:cBhvr>
                                        <p:cTn id="20" dur="1000"/>
                                        <p:tgtEl>
                                          <p:spTgt spid="47">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47">
                                            <p:txEl>
                                              <p:pRg st="1" end="1"/>
                                            </p:txEl>
                                          </p:spTgt>
                                        </p:tgtEl>
                                        <p:attrNameLst>
                                          <p:attrName>style.visibility</p:attrName>
                                        </p:attrNameLst>
                                      </p:cBhvr>
                                      <p:to>
                                        <p:strVal val="visible"/>
                                      </p:to>
                                    </p:set>
                                    <p:animEffect transition="in" filter="slide(fromTop)">
                                      <p:cBhvr>
                                        <p:cTn id="25" dur="1000"/>
                                        <p:tgtEl>
                                          <p:spTgt spid="47">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slide(fromTop)">
                                      <p:cBhvr>
                                        <p:cTn id="30" dur="1000"/>
                                        <p:tgtEl>
                                          <p:spTgt spid="48"/>
                                        </p:tgtEl>
                                      </p:cBhvr>
                                    </p:animEffect>
                                  </p:childTnLst>
                                </p:cTn>
                              </p:par>
                            </p:childTnLst>
                          </p:cTn>
                        </p:par>
                        <p:par>
                          <p:cTn id="31" fill="hold" nodeType="afterGroup">
                            <p:stCondLst>
                              <p:cond delay="1000"/>
                            </p:stCondLst>
                            <p:childTnLst>
                              <p:par>
                                <p:cTn id="32" presetID="12" presetClass="entr" presetSubtype="1" fill="hold" grpId="0"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slide(fromTop)">
                                      <p:cBhvr>
                                        <p:cTn id="34" dur="1000"/>
                                        <p:tgtEl>
                                          <p:spTgt spid="49"/>
                                        </p:tgtEl>
                                      </p:cBhvr>
                                    </p:animEffect>
                                  </p:childTnLst>
                                </p:cTn>
                              </p:par>
                            </p:childTnLst>
                          </p:cTn>
                        </p:par>
                        <p:par>
                          <p:cTn id="35" fill="hold" nodeType="afterGroup">
                            <p:stCondLst>
                              <p:cond delay="2000"/>
                            </p:stCondLst>
                            <p:childTnLst>
                              <p:par>
                                <p:cTn id="36" presetID="12" presetClass="entr" presetSubtype="8" fill="hold" nodeType="afterEffect">
                                  <p:stCondLst>
                                    <p:cond delay="0"/>
                                  </p:stCondLst>
                                  <p:childTnLst>
                                    <p:set>
                                      <p:cBhvr>
                                        <p:cTn id="37" dur="1" fill="hold">
                                          <p:stCondLst>
                                            <p:cond delay="0"/>
                                          </p:stCondLst>
                                        </p:cTn>
                                        <p:tgtEl>
                                          <p:spTgt spid="250885"/>
                                        </p:tgtEl>
                                        <p:attrNameLst>
                                          <p:attrName>style.visibility</p:attrName>
                                        </p:attrNameLst>
                                      </p:cBhvr>
                                      <p:to>
                                        <p:strVal val="visible"/>
                                      </p:to>
                                    </p:set>
                                    <p:animEffect transition="in" filter="slide(fromLeft)">
                                      <p:cBhvr>
                                        <p:cTn id="38" dur="1000"/>
                                        <p:tgtEl>
                                          <p:spTgt spid="250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48" grpId="0" autoUpdateAnimBg="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44"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45"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46"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47"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48"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49"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50"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51"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52"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53"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54"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55"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56"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5" name="矩形 24"/>
          <p:cNvSpPr/>
          <p:nvPr/>
        </p:nvSpPr>
        <p:spPr>
          <a:xfrm>
            <a:off x="1897064" y="1128714"/>
            <a:ext cx="8580437" cy="400110"/>
          </a:xfrm>
          <a:prstGeom prst="rect">
            <a:avLst/>
          </a:prstGeom>
        </p:spPr>
        <p:txBody>
          <a:bodyPr>
            <a:spAutoFit/>
          </a:bodyPr>
          <a:lstStyle/>
          <a:p>
            <a:pPr marL="714375" indent="-714375" eaLnBrk="1" hangingPunct="1">
              <a:defRPr/>
            </a:pPr>
            <a:r>
              <a:rPr lang="zh-CN" altLang="en-US" sz="2000" b="1">
                <a:latin typeface="+mn-lt"/>
                <a:ea typeface="黑体" pitchFamily="49" charset="-122"/>
              </a:rPr>
              <a:t>六、边界条件分析</a:t>
            </a:r>
          </a:p>
        </p:txBody>
      </p:sp>
      <p:sp>
        <p:nvSpPr>
          <p:cNvPr id="35858"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59"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60"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61"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62"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63"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64"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865"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 name="矩形 45"/>
          <p:cNvSpPr/>
          <p:nvPr/>
        </p:nvSpPr>
        <p:spPr>
          <a:xfrm>
            <a:off x="1897063" y="1835150"/>
            <a:ext cx="8616950" cy="707886"/>
          </a:xfrm>
          <a:prstGeom prst="rect">
            <a:avLst/>
          </a:prstGeom>
        </p:spPr>
        <p:txBody>
          <a:bodyPr>
            <a:spAutoFit/>
          </a:bodyPr>
          <a:lstStyle/>
          <a:p>
            <a:pPr marL="361950" indent="-361950" eaLnBrk="1" hangingPunct="1">
              <a:spcBef>
                <a:spcPts val="1200"/>
              </a:spcBef>
              <a:buFont typeface="Wingdings" pitchFamily="2" charset="2"/>
              <a:buChar char="p"/>
              <a:defRPr/>
            </a:pPr>
            <a:r>
              <a:rPr lang="zh-CN" altLang="en-US" sz="2000" b="1">
                <a:latin typeface="+mn-lt"/>
                <a:ea typeface="黑体" pitchFamily="49" charset="-122"/>
              </a:rPr>
              <a:t>非守恒形式控制方程组</a:t>
            </a:r>
            <a:r>
              <a:rPr lang="en-US" sz="2000" b="1">
                <a:latin typeface="+mn-lt"/>
                <a:ea typeface="黑体" pitchFamily="49" charset="-122"/>
              </a:rPr>
              <a:t>(7-46)</a:t>
            </a:r>
            <a:r>
              <a:rPr lang="zh-CN" altLang="en-US" sz="2000" b="1">
                <a:latin typeface="+mn-lt"/>
                <a:ea typeface="黑体" pitchFamily="49" charset="-122"/>
              </a:rPr>
              <a:t>式、</a:t>
            </a:r>
            <a:r>
              <a:rPr lang="en-US" sz="2000" b="1">
                <a:latin typeface="+mn-lt"/>
                <a:ea typeface="黑体" pitchFamily="49" charset="-122"/>
              </a:rPr>
              <a:t>(7-48)</a:t>
            </a:r>
            <a:r>
              <a:rPr lang="zh-CN" altLang="en-US" sz="2000" b="1">
                <a:latin typeface="+mn-lt"/>
                <a:ea typeface="黑体" pitchFamily="49" charset="-122"/>
              </a:rPr>
              <a:t>式和</a:t>
            </a:r>
            <a:r>
              <a:rPr lang="en-US" sz="2000" b="1">
                <a:latin typeface="+mn-lt"/>
                <a:ea typeface="黑体" pitchFamily="49" charset="-122"/>
              </a:rPr>
              <a:t>(7-50)</a:t>
            </a:r>
            <a:r>
              <a:rPr lang="zh-CN" altLang="en-US" sz="2000" b="1">
                <a:latin typeface="+mn-lt"/>
                <a:ea typeface="黑体" pitchFamily="49" charset="-122"/>
              </a:rPr>
              <a:t>式是双曲型的，有三条特征线，在</a:t>
            </a:r>
            <a:r>
              <a:rPr lang="en-US" sz="2000" b="1" i="1">
                <a:latin typeface="+mn-lt"/>
                <a:ea typeface="黑体" pitchFamily="49" charset="-122"/>
              </a:rPr>
              <a:t>x</a:t>
            </a:r>
            <a:r>
              <a:rPr lang="zh-CN" altLang="en-US" sz="2000" b="1">
                <a:latin typeface="+mn-lt"/>
                <a:ea typeface="黑体" pitchFamily="49" charset="-122"/>
              </a:rPr>
              <a:t>－</a:t>
            </a:r>
            <a:r>
              <a:rPr lang="en-US" sz="2000" b="1" i="1">
                <a:latin typeface="+mn-lt"/>
                <a:ea typeface="黑体" pitchFamily="49" charset="-122"/>
              </a:rPr>
              <a:t>t</a:t>
            </a:r>
            <a:r>
              <a:rPr lang="zh-CN" altLang="en-US" sz="2000" b="1">
                <a:latin typeface="+mn-lt"/>
                <a:ea typeface="黑体" pitchFamily="49" charset="-122"/>
              </a:rPr>
              <a:t>平面上分别为</a:t>
            </a:r>
            <a:endParaRPr lang="en-US" altLang="zh-CN" sz="2000" b="1">
              <a:latin typeface="+mn-lt"/>
              <a:ea typeface="黑体" pitchFamily="49" charset="-122"/>
            </a:endParaRPr>
          </a:p>
        </p:txBody>
      </p:sp>
      <p:sp>
        <p:nvSpPr>
          <p:cNvPr id="35867"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2" name="矩形 31"/>
          <p:cNvSpPr/>
          <p:nvPr/>
        </p:nvSpPr>
        <p:spPr>
          <a:xfrm>
            <a:off x="2262188" y="2990851"/>
            <a:ext cx="2190750" cy="400110"/>
          </a:xfrm>
          <a:prstGeom prst="rect">
            <a:avLst/>
          </a:prstGeom>
        </p:spPr>
        <p:txBody>
          <a:bodyPr>
            <a:spAutoFit/>
          </a:bodyPr>
          <a:lstStyle/>
          <a:p>
            <a:pPr eaLnBrk="1" hangingPunct="1">
              <a:defRPr/>
            </a:pPr>
            <a:r>
              <a:rPr lang="en-US" sz="2000" b="1" i="1">
                <a:latin typeface="+mn-lt"/>
                <a:ea typeface="黑体" pitchFamily="49" charset="-122"/>
              </a:rPr>
              <a:t>C</a:t>
            </a:r>
            <a:r>
              <a:rPr lang="en-US" sz="2000" b="1" baseline="-25000">
                <a:latin typeface="+mn-lt"/>
                <a:ea typeface="黑体" pitchFamily="49" charset="-122"/>
              </a:rPr>
              <a:t>0</a:t>
            </a:r>
            <a:r>
              <a:rPr lang="zh-CN" altLang="en-US" sz="2000" b="1">
                <a:latin typeface="+mn-lt"/>
                <a:ea typeface="黑体" pitchFamily="49" charset="-122"/>
              </a:rPr>
              <a:t>：斜率</a:t>
            </a:r>
          </a:p>
        </p:txBody>
      </p:sp>
      <p:sp>
        <p:nvSpPr>
          <p:cNvPr id="33" name="矩形 32"/>
          <p:cNvSpPr/>
          <p:nvPr/>
        </p:nvSpPr>
        <p:spPr>
          <a:xfrm>
            <a:off x="2278063" y="4175126"/>
            <a:ext cx="2138362" cy="400110"/>
          </a:xfrm>
          <a:prstGeom prst="rect">
            <a:avLst/>
          </a:prstGeom>
        </p:spPr>
        <p:txBody>
          <a:bodyPr>
            <a:spAutoFit/>
          </a:bodyPr>
          <a:lstStyle/>
          <a:p>
            <a:pPr eaLnBrk="1" hangingPunct="1">
              <a:defRPr/>
            </a:pPr>
            <a:r>
              <a:rPr lang="en-US" sz="2000" b="1" i="1">
                <a:latin typeface="+mn-lt"/>
                <a:ea typeface="黑体" pitchFamily="49" charset="-122"/>
              </a:rPr>
              <a:t>C</a:t>
            </a:r>
            <a:r>
              <a:rPr lang="zh-CN" altLang="en-US" sz="2000" b="1" baseline="-25000">
                <a:latin typeface="+mn-lt"/>
                <a:ea typeface="黑体" pitchFamily="49" charset="-122"/>
              </a:rPr>
              <a:t>＋</a:t>
            </a:r>
            <a:r>
              <a:rPr lang="zh-CN" altLang="en-US" sz="2000" b="1">
                <a:latin typeface="+mn-lt"/>
                <a:ea typeface="黑体" pitchFamily="49" charset="-122"/>
              </a:rPr>
              <a:t>：斜率</a:t>
            </a:r>
          </a:p>
        </p:txBody>
      </p:sp>
      <p:sp>
        <p:nvSpPr>
          <p:cNvPr id="34" name="矩形 33"/>
          <p:cNvSpPr/>
          <p:nvPr/>
        </p:nvSpPr>
        <p:spPr>
          <a:xfrm>
            <a:off x="2278064" y="5429251"/>
            <a:ext cx="2174875" cy="400110"/>
          </a:xfrm>
          <a:prstGeom prst="rect">
            <a:avLst/>
          </a:prstGeom>
        </p:spPr>
        <p:txBody>
          <a:bodyPr>
            <a:spAutoFit/>
          </a:bodyPr>
          <a:lstStyle/>
          <a:p>
            <a:pPr eaLnBrk="1" hangingPunct="1">
              <a:defRPr/>
            </a:pPr>
            <a:r>
              <a:rPr lang="en-US" sz="2000" b="1" i="1">
                <a:latin typeface="+mn-lt"/>
                <a:ea typeface="黑体" pitchFamily="49" charset="-122"/>
              </a:rPr>
              <a:t>C</a:t>
            </a:r>
            <a:r>
              <a:rPr lang="zh-CN" altLang="en-US" sz="2000" b="1" baseline="-25000">
                <a:latin typeface="+mn-lt"/>
                <a:ea typeface="黑体" pitchFamily="49" charset="-122"/>
              </a:rPr>
              <a:t>－</a:t>
            </a:r>
            <a:r>
              <a:rPr lang="zh-CN" altLang="en-US" sz="2000" b="1">
                <a:latin typeface="+mn-lt"/>
                <a:ea typeface="黑体" pitchFamily="49" charset="-122"/>
              </a:rPr>
              <a:t>：斜率</a:t>
            </a:r>
          </a:p>
        </p:txBody>
      </p:sp>
      <p:sp>
        <p:nvSpPr>
          <p:cNvPr id="35871"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51907" name="Object 3" descr="水滴"/>
          <p:cNvGraphicFramePr>
            <a:graphicFrameLocks noChangeAspect="1"/>
          </p:cNvGraphicFramePr>
          <p:nvPr>
            <p:extLst>
              <p:ext uri="{D42A27DB-BD31-4B8C-83A1-F6EECF244321}">
                <p14:modId xmlns:p14="http://schemas.microsoft.com/office/powerpoint/2010/main" val="106289020"/>
              </p:ext>
            </p:extLst>
          </p:nvPr>
        </p:nvGraphicFramePr>
        <p:xfrm>
          <a:off x="3832225" y="2808288"/>
          <a:ext cx="939800" cy="787400"/>
        </p:xfrm>
        <a:graphic>
          <a:graphicData uri="http://schemas.openxmlformats.org/presentationml/2006/ole">
            <mc:AlternateContent xmlns:mc="http://schemas.openxmlformats.org/markup-compatibility/2006">
              <mc:Choice xmlns:v="urn:schemas-microsoft-com:vml" Requires="v">
                <p:oleObj spid="_x0000_s362513" name="公式" r:id="rId3" imgW="469696" imgH="393529" progId="Equation.3">
                  <p:embed/>
                </p:oleObj>
              </mc:Choice>
              <mc:Fallback>
                <p:oleObj name="公式" r:id="rId3" imgW="469696" imgH="393529" progId="Equation.3">
                  <p:embed/>
                  <p:pic>
                    <p:nvPicPr>
                      <p:cNvPr id="251907" name="Object 3"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2225" y="2808288"/>
                        <a:ext cx="939800" cy="7874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73"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51909" name="Object 5" descr="水滴"/>
          <p:cNvGraphicFramePr>
            <a:graphicFrameLocks noChangeAspect="1"/>
          </p:cNvGraphicFramePr>
          <p:nvPr>
            <p:extLst>
              <p:ext uri="{D42A27DB-BD31-4B8C-83A1-F6EECF244321}">
                <p14:modId xmlns:p14="http://schemas.microsoft.com/office/powerpoint/2010/main" val="749090162"/>
              </p:ext>
            </p:extLst>
          </p:nvPr>
        </p:nvGraphicFramePr>
        <p:xfrm>
          <a:off x="3811588" y="4029075"/>
          <a:ext cx="1371600" cy="787400"/>
        </p:xfrm>
        <a:graphic>
          <a:graphicData uri="http://schemas.openxmlformats.org/presentationml/2006/ole">
            <mc:AlternateContent xmlns:mc="http://schemas.openxmlformats.org/markup-compatibility/2006">
              <mc:Choice xmlns:v="urn:schemas-microsoft-com:vml" Requires="v">
                <p:oleObj spid="_x0000_s362514" name="公式" r:id="rId5" imgW="685800" imgH="393700" progId="Equation.3">
                  <p:embed/>
                </p:oleObj>
              </mc:Choice>
              <mc:Fallback>
                <p:oleObj name="公式" r:id="rId5" imgW="685800" imgH="393700" progId="Equation.3">
                  <p:embed/>
                  <p:pic>
                    <p:nvPicPr>
                      <p:cNvPr id="251909" name="Object 5" descr="水滴"/>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1588" y="4029075"/>
                        <a:ext cx="1371600" cy="7874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1911" name="Object 7" descr="水滴"/>
          <p:cNvGraphicFramePr>
            <a:graphicFrameLocks noChangeAspect="1"/>
          </p:cNvGraphicFramePr>
          <p:nvPr>
            <p:extLst>
              <p:ext uri="{D42A27DB-BD31-4B8C-83A1-F6EECF244321}">
                <p14:modId xmlns:p14="http://schemas.microsoft.com/office/powerpoint/2010/main" val="2677865471"/>
              </p:ext>
            </p:extLst>
          </p:nvPr>
        </p:nvGraphicFramePr>
        <p:xfrm>
          <a:off x="3795713" y="5270500"/>
          <a:ext cx="1371600" cy="787400"/>
        </p:xfrm>
        <a:graphic>
          <a:graphicData uri="http://schemas.openxmlformats.org/presentationml/2006/ole">
            <mc:AlternateContent xmlns:mc="http://schemas.openxmlformats.org/markup-compatibility/2006">
              <mc:Choice xmlns:v="urn:schemas-microsoft-com:vml" Requires="v">
                <p:oleObj spid="_x0000_s362515" name="公式" r:id="rId7" imgW="685800" imgH="393700" progId="Equation.3">
                  <p:embed/>
                </p:oleObj>
              </mc:Choice>
              <mc:Fallback>
                <p:oleObj name="公式" r:id="rId7" imgW="685800" imgH="393700" progId="Equation.3">
                  <p:embed/>
                  <p:pic>
                    <p:nvPicPr>
                      <p:cNvPr id="251911" name="Object 7" descr="水滴"/>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5713" y="5270500"/>
                        <a:ext cx="1371600" cy="7874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矩形 40"/>
          <p:cNvSpPr/>
          <p:nvPr/>
        </p:nvSpPr>
        <p:spPr>
          <a:xfrm>
            <a:off x="5183189" y="2954338"/>
            <a:ext cx="5038725" cy="400110"/>
          </a:xfrm>
          <a:prstGeom prst="rect">
            <a:avLst/>
          </a:prstGeom>
        </p:spPr>
        <p:txBody>
          <a:bodyPr>
            <a:spAutoFit/>
          </a:bodyPr>
          <a:lstStyle/>
          <a:p>
            <a:pPr eaLnBrk="1" hangingPunct="1">
              <a:defRPr/>
            </a:pPr>
            <a:r>
              <a:rPr lang="zh-CN" altLang="en-US" sz="2000" b="1">
                <a:latin typeface="+mn-lt"/>
                <a:ea typeface="黑体" pitchFamily="49" charset="-122"/>
              </a:rPr>
              <a:t>信息沿</a:t>
            </a:r>
            <a:r>
              <a:rPr lang="en-US" sz="2000" b="1" i="1">
                <a:latin typeface="+mn-lt"/>
                <a:ea typeface="黑体" pitchFamily="49" charset="-122"/>
              </a:rPr>
              <a:t>C</a:t>
            </a:r>
            <a:r>
              <a:rPr lang="en-US" sz="2000" b="1" baseline="-25000">
                <a:latin typeface="+mn-lt"/>
                <a:ea typeface="黑体" pitchFamily="49" charset="-122"/>
              </a:rPr>
              <a:t>0</a:t>
            </a:r>
            <a:r>
              <a:rPr lang="zh-CN" altLang="en-US" sz="2000" b="1">
                <a:latin typeface="+mn-lt"/>
                <a:ea typeface="黑体" pitchFamily="49" charset="-122"/>
              </a:rPr>
              <a:t>传播的速度为</a:t>
            </a:r>
            <a:r>
              <a:rPr lang="en-US" sz="2000" b="1" i="1">
                <a:latin typeface="+mn-lt"/>
                <a:ea typeface="黑体" pitchFamily="49" charset="-122"/>
              </a:rPr>
              <a:t>V</a:t>
            </a:r>
            <a:endParaRPr lang="zh-CN" altLang="en-US" sz="2000" b="1">
              <a:latin typeface="+mn-lt"/>
              <a:ea typeface="黑体" pitchFamily="49" charset="-122"/>
            </a:endParaRPr>
          </a:p>
        </p:txBody>
      </p:sp>
      <p:sp>
        <p:nvSpPr>
          <p:cNvPr id="42" name="矩形 41"/>
          <p:cNvSpPr/>
          <p:nvPr/>
        </p:nvSpPr>
        <p:spPr>
          <a:xfrm>
            <a:off x="5183189" y="4175126"/>
            <a:ext cx="5038725" cy="400110"/>
          </a:xfrm>
          <a:prstGeom prst="rect">
            <a:avLst/>
          </a:prstGeom>
        </p:spPr>
        <p:txBody>
          <a:bodyPr>
            <a:spAutoFit/>
          </a:bodyPr>
          <a:lstStyle/>
          <a:p>
            <a:pPr eaLnBrk="1" hangingPunct="1">
              <a:defRPr/>
            </a:pPr>
            <a:r>
              <a:rPr lang="zh-CN" altLang="en-US" sz="2000" b="1">
                <a:latin typeface="+mn-lt"/>
                <a:ea typeface="黑体" pitchFamily="49" charset="-122"/>
              </a:rPr>
              <a:t>信息沿</a:t>
            </a:r>
            <a:r>
              <a:rPr lang="en-US" sz="2000" b="1" i="1">
                <a:latin typeface="+mn-lt"/>
                <a:ea typeface="黑体" pitchFamily="49" charset="-122"/>
              </a:rPr>
              <a:t>C</a:t>
            </a:r>
            <a:r>
              <a:rPr lang="zh-CN" altLang="en-US" sz="2000" b="1" baseline="-25000">
                <a:latin typeface="+mn-lt"/>
                <a:ea typeface="黑体" pitchFamily="49" charset="-122"/>
              </a:rPr>
              <a:t>＋</a:t>
            </a:r>
            <a:r>
              <a:rPr lang="zh-CN" altLang="en-US" sz="2000" b="1">
                <a:latin typeface="+mn-lt"/>
                <a:ea typeface="黑体" pitchFamily="49" charset="-122"/>
              </a:rPr>
              <a:t>传播的速度为</a:t>
            </a:r>
            <a:r>
              <a:rPr lang="en-US" sz="2000" b="1" i="1">
                <a:latin typeface="+mn-lt"/>
                <a:ea typeface="黑体" pitchFamily="49" charset="-122"/>
              </a:rPr>
              <a:t>V</a:t>
            </a:r>
            <a:r>
              <a:rPr lang="en-US" sz="2000" b="1">
                <a:latin typeface="+mn-lt"/>
                <a:ea typeface="黑体" pitchFamily="49" charset="-122"/>
              </a:rPr>
              <a:t> +</a:t>
            </a:r>
            <a:r>
              <a:rPr lang="en-US" sz="2000" b="1" i="1">
                <a:latin typeface="+mn-lt"/>
                <a:ea typeface="黑体" pitchFamily="49" charset="-122"/>
              </a:rPr>
              <a:t>a</a:t>
            </a:r>
            <a:endParaRPr lang="zh-CN" altLang="en-US" sz="2000" b="1">
              <a:latin typeface="+mn-lt"/>
              <a:ea typeface="黑体" pitchFamily="49" charset="-122"/>
            </a:endParaRPr>
          </a:p>
        </p:txBody>
      </p:sp>
      <p:sp>
        <p:nvSpPr>
          <p:cNvPr id="43" name="矩形 42"/>
          <p:cNvSpPr/>
          <p:nvPr/>
        </p:nvSpPr>
        <p:spPr>
          <a:xfrm>
            <a:off x="5183188" y="5429251"/>
            <a:ext cx="5111750" cy="400110"/>
          </a:xfrm>
          <a:prstGeom prst="rect">
            <a:avLst/>
          </a:prstGeom>
        </p:spPr>
        <p:txBody>
          <a:bodyPr>
            <a:spAutoFit/>
          </a:bodyPr>
          <a:lstStyle/>
          <a:p>
            <a:pPr eaLnBrk="1" hangingPunct="1">
              <a:defRPr/>
            </a:pPr>
            <a:r>
              <a:rPr lang="zh-CN" altLang="en-US" sz="2000" b="1">
                <a:latin typeface="+mn-lt"/>
                <a:ea typeface="黑体" pitchFamily="49" charset="-122"/>
              </a:rPr>
              <a:t>信息沿</a:t>
            </a:r>
            <a:r>
              <a:rPr lang="en-US" sz="2000" b="1" i="1">
                <a:latin typeface="+mn-lt"/>
                <a:ea typeface="黑体" pitchFamily="49" charset="-122"/>
              </a:rPr>
              <a:t>C</a:t>
            </a:r>
            <a:r>
              <a:rPr lang="zh-CN" altLang="en-US" sz="2000" b="1" baseline="-25000">
                <a:latin typeface="+mn-lt"/>
                <a:ea typeface="黑体" pitchFamily="49" charset="-122"/>
              </a:rPr>
              <a:t>－</a:t>
            </a:r>
            <a:r>
              <a:rPr lang="zh-CN" altLang="en-US" sz="2000" b="1">
                <a:latin typeface="+mn-lt"/>
                <a:ea typeface="黑体" pitchFamily="49" charset="-122"/>
              </a:rPr>
              <a:t>传播的速度为</a:t>
            </a:r>
            <a:r>
              <a:rPr lang="en-US" sz="2000" b="1" i="1">
                <a:latin typeface="+mn-lt"/>
                <a:ea typeface="黑体" pitchFamily="49" charset="-122"/>
              </a:rPr>
              <a:t>V</a:t>
            </a:r>
            <a:r>
              <a:rPr lang="en-US" sz="2000" b="1">
                <a:latin typeface="+mn-lt"/>
                <a:ea typeface="黑体" pitchFamily="49" charset="-122"/>
              </a:rPr>
              <a:t>-</a:t>
            </a:r>
            <a:r>
              <a:rPr lang="en-US" sz="2000" b="1" i="1">
                <a:latin typeface="+mn-lt"/>
                <a:ea typeface="黑体" pitchFamily="49" charset="-122"/>
              </a:rPr>
              <a:t>a</a:t>
            </a:r>
            <a:r>
              <a:rPr lang="zh-CN" altLang="en-US" sz="2000" b="1">
                <a:latin typeface="+mn-lt"/>
                <a:ea typeface="黑体" pitchFamily="49" charset="-122"/>
              </a:rPr>
              <a:t>传播</a:t>
            </a:r>
          </a:p>
        </p:txBody>
      </p:sp>
    </p:spTree>
    <p:extLst>
      <p:ext uri="{BB962C8B-B14F-4D97-AF65-F5344CB8AC3E}">
        <p14:creationId xmlns:p14="http://schemas.microsoft.com/office/powerpoint/2010/main" val="861564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Top)">
                                      <p:cBhvr>
                                        <p:cTn id="7" dur="10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slide(fromTop)">
                                      <p:cBhvr>
                                        <p:cTn id="12" dur="1000"/>
                                        <p:tgtEl>
                                          <p:spTgt spid="46"/>
                                        </p:tgtEl>
                                      </p:cBhvr>
                                    </p:animEffect>
                                  </p:childTnLst>
                                </p:cTn>
                              </p:par>
                            </p:childTnLst>
                          </p:cTn>
                        </p:par>
                        <p:par>
                          <p:cTn id="13" fill="hold" nodeType="afterGroup">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slide(fromTop)">
                                      <p:cBhvr>
                                        <p:cTn id="16" dur="1000"/>
                                        <p:tgtEl>
                                          <p:spTgt spid="32"/>
                                        </p:tgtEl>
                                      </p:cBhvr>
                                    </p:animEffect>
                                  </p:childTnLst>
                                </p:cTn>
                              </p:par>
                            </p:childTnLst>
                          </p:cTn>
                        </p:par>
                        <p:par>
                          <p:cTn id="17" fill="hold" nodeType="afterGroup">
                            <p:stCondLst>
                              <p:cond delay="2000"/>
                            </p:stCondLst>
                            <p:childTnLst>
                              <p:par>
                                <p:cTn id="18" presetID="12" presetClass="entr" presetSubtype="8" fill="hold" nodeType="afterEffect">
                                  <p:stCondLst>
                                    <p:cond delay="0"/>
                                  </p:stCondLst>
                                  <p:childTnLst>
                                    <p:set>
                                      <p:cBhvr>
                                        <p:cTn id="19" dur="1" fill="hold">
                                          <p:stCondLst>
                                            <p:cond delay="0"/>
                                          </p:stCondLst>
                                        </p:cTn>
                                        <p:tgtEl>
                                          <p:spTgt spid="251907"/>
                                        </p:tgtEl>
                                        <p:attrNameLst>
                                          <p:attrName>style.visibility</p:attrName>
                                        </p:attrNameLst>
                                      </p:cBhvr>
                                      <p:to>
                                        <p:strVal val="visible"/>
                                      </p:to>
                                    </p:set>
                                    <p:animEffect transition="in" filter="slide(fromLeft)">
                                      <p:cBhvr>
                                        <p:cTn id="20" dur="1000"/>
                                        <p:tgtEl>
                                          <p:spTgt spid="251907"/>
                                        </p:tgtEl>
                                      </p:cBhvr>
                                    </p:animEffect>
                                  </p:childTnLst>
                                </p:cTn>
                              </p:par>
                            </p:childTnLst>
                          </p:cTn>
                        </p:par>
                        <p:par>
                          <p:cTn id="21" fill="hold" nodeType="afterGroup">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slide(fromLeft)">
                                      <p:cBhvr>
                                        <p:cTn id="24" dur="1000"/>
                                        <p:tgtEl>
                                          <p:spTgt spid="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slide(fromTop)">
                                      <p:cBhvr>
                                        <p:cTn id="29" dur="1000"/>
                                        <p:tgtEl>
                                          <p:spTgt spid="33"/>
                                        </p:tgtEl>
                                      </p:cBhvr>
                                    </p:animEffect>
                                  </p:childTnLst>
                                </p:cTn>
                              </p:par>
                            </p:childTnLst>
                          </p:cTn>
                        </p:par>
                        <p:par>
                          <p:cTn id="30" fill="hold" nodeType="afterGroup">
                            <p:stCondLst>
                              <p:cond delay="1000"/>
                            </p:stCondLst>
                            <p:childTnLst>
                              <p:par>
                                <p:cTn id="31" presetID="12" presetClass="entr" presetSubtype="8" fill="hold" nodeType="afterEffect">
                                  <p:stCondLst>
                                    <p:cond delay="0"/>
                                  </p:stCondLst>
                                  <p:childTnLst>
                                    <p:set>
                                      <p:cBhvr>
                                        <p:cTn id="32" dur="1" fill="hold">
                                          <p:stCondLst>
                                            <p:cond delay="0"/>
                                          </p:stCondLst>
                                        </p:cTn>
                                        <p:tgtEl>
                                          <p:spTgt spid="251909"/>
                                        </p:tgtEl>
                                        <p:attrNameLst>
                                          <p:attrName>style.visibility</p:attrName>
                                        </p:attrNameLst>
                                      </p:cBhvr>
                                      <p:to>
                                        <p:strVal val="visible"/>
                                      </p:to>
                                    </p:set>
                                    <p:animEffect transition="in" filter="slide(fromLeft)">
                                      <p:cBhvr>
                                        <p:cTn id="33" dur="1000"/>
                                        <p:tgtEl>
                                          <p:spTgt spid="251909"/>
                                        </p:tgtEl>
                                      </p:cBhvr>
                                    </p:animEffect>
                                  </p:childTnLst>
                                </p:cTn>
                              </p:par>
                            </p:childTnLst>
                          </p:cTn>
                        </p:par>
                        <p:par>
                          <p:cTn id="34" fill="hold" nodeType="afterGroup">
                            <p:stCondLst>
                              <p:cond delay="2000"/>
                            </p:stCondLst>
                            <p:childTnLst>
                              <p:par>
                                <p:cTn id="35" presetID="12" presetClass="entr" presetSubtype="8"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slide(fromLeft)">
                                      <p:cBhvr>
                                        <p:cTn id="37" dur="1000"/>
                                        <p:tgtEl>
                                          <p:spTgt spid="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slide(fromTop)">
                                      <p:cBhvr>
                                        <p:cTn id="42" dur="1000"/>
                                        <p:tgtEl>
                                          <p:spTgt spid="34"/>
                                        </p:tgtEl>
                                      </p:cBhvr>
                                    </p:animEffect>
                                  </p:childTnLst>
                                </p:cTn>
                              </p:par>
                            </p:childTnLst>
                          </p:cTn>
                        </p:par>
                        <p:par>
                          <p:cTn id="43" fill="hold" nodeType="afterGroup">
                            <p:stCondLst>
                              <p:cond delay="1000"/>
                            </p:stCondLst>
                            <p:childTnLst>
                              <p:par>
                                <p:cTn id="44" presetID="12" presetClass="entr" presetSubtype="8" fill="hold" nodeType="afterEffect">
                                  <p:stCondLst>
                                    <p:cond delay="0"/>
                                  </p:stCondLst>
                                  <p:childTnLst>
                                    <p:set>
                                      <p:cBhvr>
                                        <p:cTn id="45" dur="1" fill="hold">
                                          <p:stCondLst>
                                            <p:cond delay="0"/>
                                          </p:stCondLst>
                                        </p:cTn>
                                        <p:tgtEl>
                                          <p:spTgt spid="251911"/>
                                        </p:tgtEl>
                                        <p:attrNameLst>
                                          <p:attrName>style.visibility</p:attrName>
                                        </p:attrNameLst>
                                      </p:cBhvr>
                                      <p:to>
                                        <p:strVal val="visible"/>
                                      </p:to>
                                    </p:set>
                                    <p:animEffect transition="in" filter="slide(fromLeft)">
                                      <p:cBhvr>
                                        <p:cTn id="46" dur="1000"/>
                                        <p:tgtEl>
                                          <p:spTgt spid="251911"/>
                                        </p:tgtEl>
                                      </p:cBhvr>
                                    </p:animEffect>
                                  </p:childTnLst>
                                </p:cTn>
                              </p:par>
                            </p:childTnLst>
                          </p:cTn>
                        </p:par>
                        <p:par>
                          <p:cTn id="47" fill="hold" nodeType="afterGroup">
                            <p:stCondLst>
                              <p:cond delay="2000"/>
                            </p:stCondLst>
                            <p:childTnLst>
                              <p:par>
                                <p:cTn id="48" presetID="12" presetClass="entr" presetSubtype="8"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slide(fromLeft)">
                                      <p:cBhvr>
                                        <p:cTn id="50"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46" grpId="0" autoUpdateAnimBg="0"/>
      <p:bldP spid="32" grpId="0"/>
      <p:bldP spid="33" grpId="0"/>
      <p:bldP spid="34" grpId="0"/>
      <p:bldP spid="41" grpId="0"/>
      <p:bldP spid="42"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68" name="Rectangle 4"/>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69" name="Rectangle 6"/>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70" name="Rectangle 8"/>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71" name="Rectangle 10"/>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72" name="Rectangle 8"/>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73" name="Rectangle 10"/>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74" name="Rectangle 12"/>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75" name="Rectangle 9"/>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76" name="Rectangle 4"/>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77" name="Rectangle 4"/>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78" name="Rectangle 6"/>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79" name="Rectangle 8"/>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80" name="Rectangle 6"/>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81" name="Rectangle 4"/>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82" name="Rectangle 6"/>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83" name="Rectangle 5"/>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84" name="Rectangle 7"/>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85" name="Rectangle 9"/>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86" name="Rectangle 6"/>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87" name="Rectangle 8"/>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88" name="Rectangle 10"/>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 name="矩形 45"/>
          <p:cNvSpPr/>
          <p:nvPr/>
        </p:nvSpPr>
        <p:spPr>
          <a:xfrm>
            <a:off x="1847528" y="1001683"/>
            <a:ext cx="8616950" cy="400110"/>
          </a:xfrm>
          <a:prstGeom prst="rect">
            <a:avLst/>
          </a:prstGeom>
        </p:spPr>
        <p:txBody>
          <a:bodyPr>
            <a:spAutoFit/>
          </a:bodyPr>
          <a:lstStyle/>
          <a:p>
            <a:pPr marL="361950" indent="-361950" eaLnBrk="1" hangingPunct="1">
              <a:spcBef>
                <a:spcPts val="1200"/>
              </a:spcBef>
              <a:buFont typeface="Wingdings" pitchFamily="2" charset="2"/>
              <a:buChar char="p"/>
              <a:defRPr/>
            </a:pPr>
            <a:r>
              <a:rPr lang="en-US" sz="2000" b="1" i="1">
                <a:latin typeface="+mn-lt"/>
                <a:ea typeface="黑体" pitchFamily="49" charset="-122"/>
              </a:rPr>
              <a:t>x</a:t>
            </a:r>
            <a:r>
              <a:rPr lang="zh-CN" altLang="en-US" sz="2000" b="1">
                <a:latin typeface="+mn-lt"/>
                <a:ea typeface="黑体" pitchFamily="49" charset="-122"/>
              </a:rPr>
              <a:t>－</a:t>
            </a:r>
            <a:r>
              <a:rPr lang="en-US" sz="2000" b="1" i="1">
                <a:latin typeface="+mn-lt"/>
                <a:ea typeface="黑体" pitchFamily="49" charset="-122"/>
              </a:rPr>
              <a:t>t</a:t>
            </a:r>
            <a:r>
              <a:rPr lang="zh-CN" altLang="en-US" sz="2000" b="1">
                <a:latin typeface="+mn-lt"/>
                <a:ea typeface="黑体" pitchFamily="49" charset="-122"/>
              </a:rPr>
              <a:t>平面上的三条特征线</a:t>
            </a:r>
            <a:endParaRPr lang="en-US" altLang="zh-CN" sz="2000" b="1">
              <a:latin typeface="+mn-lt"/>
              <a:ea typeface="黑体" pitchFamily="49" charset="-122"/>
            </a:endParaRPr>
          </a:p>
        </p:txBody>
      </p:sp>
      <p:sp>
        <p:nvSpPr>
          <p:cNvPr id="36890" name="Rectangle 6"/>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91" name="Rectangle 4"/>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92" name="Rectangle 6"/>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6893" name="Rectangle 8"/>
          <p:cNvSpPr>
            <a:spLocks noChangeArrowheads="1"/>
          </p:cNvSpPr>
          <p:nvPr/>
        </p:nvSpPr>
        <p:spPr bwMode="auto">
          <a:xfrm>
            <a:off x="1474466"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pic>
        <p:nvPicPr>
          <p:cNvPr id="2529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465" y="1439833"/>
            <a:ext cx="6243638"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矩形 43"/>
          <p:cNvSpPr/>
          <p:nvPr/>
        </p:nvSpPr>
        <p:spPr>
          <a:xfrm>
            <a:off x="1847528" y="5575271"/>
            <a:ext cx="8616950" cy="707886"/>
          </a:xfrm>
          <a:prstGeom prst="rect">
            <a:avLst/>
          </a:prstGeom>
        </p:spPr>
        <p:txBody>
          <a:bodyPr>
            <a:spAutoFit/>
          </a:bodyPr>
          <a:lstStyle/>
          <a:p>
            <a:pPr marL="361950" indent="-361950" eaLnBrk="1" hangingPunct="1">
              <a:spcBef>
                <a:spcPts val="1200"/>
              </a:spcBef>
              <a:buFont typeface="Wingdings" pitchFamily="2" charset="2"/>
              <a:buChar char="p"/>
              <a:defRPr/>
            </a:pPr>
            <a:r>
              <a:rPr lang="zh-CN" altLang="en-US" sz="2000" b="1">
                <a:latin typeface="+mn-lt"/>
                <a:ea typeface="黑体" pitchFamily="49" charset="-122"/>
              </a:rPr>
              <a:t>流动信息是沿着特征线传播的，所以边界条件与特征线的方向及沿特征线的传播有关；</a:t>
            </a:r>
            <a:endParaRPr lang="en-US" altLang="zh-CN" sz="2000" b="1">
              <a:latin typeface="+mn-lt"/>
              <a:ea typeface="黑体" pitchFamily="49" charset="-122"/>
            </a:endParaRPr>
          </a:p>
        </p:txBody>
      </p:sp>
    </p:spTree>
    <p:extLst>
      <p:ext uri="{BB962C8B-B14F-4D97-AF65-F5344CB8AC3E}">
        <p14:creationId xmlns:p14="http://schemas.microsoft.com/office/powerpoint/2010/main" val="209119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lide(fromTop)">
                                      <p:cBhvr>
                                        <p:cTn id="7" dur="1000"/>
                                        <p:tgtEl>
                                          <p:spTgt spid="46"/>
                                        </p:tgtEl>
                                      </p:cBhvr>
                                    </p:animEffect>
                                  </p:childTnLst>
                                </p:cTn>
                              </p:par>
                            </p:childTnLst>
                          </p:cTn>
                        </p:par>
                        <p:par>
                          <p:cTn id="8" fill="hold" nodeType="afterGroup">
                            <p:stCondLst>
                              <p:cond delay="1000"/>
                            </p:stCondLst>
                            <p:childTnLst>
                              <p:par>
                                <p:cTn id="9" presetID="23" presetClass="entr" presetSubtype="16" fill="hold" nodeType="afterEffect">
                                  <p:stCondLst>
                                    <p:cond delay="0"/>
                                  </p:stCondLst>
                                  <p:childTnLst>
                                    <p:set>
                                      <p:cBhvr>
                                        <p:cTn id="10" dur="1" fill="hold">
                                          <p:stCondLst>
                                            <p:cond delay="0"/>
                                          </p:stCondLst>
                                        </p:cTn>
                                        <p:tgtEl>
                                          <p:spTgt spid="252933"/>
                                        </p:tgtEl>
                                        <p:attrNameLst>
                                          <p:attrName>style.visibility</p:attrName>
                                        </p:attrNameLst>
                                      </p:cBhvr>
                                      <p:to>
                                        <p:strVal val="visible"/>
                                      </p:to>
                                    </p:set>
                                    <p:anim calcmode="lin" valueType="num">
                                      <p:cBhvr>
                                        <p:cTn id="11" dur="1000" fill="hold"/>
                                        <p:tgtEl>
                                          <p:spTgt spid="252933"/>
                                        </p:tgtEl>
                                        <p:attrNameLst>
                                          <p:attrName>ppt_w</p:attrName>
                                        </p:attrNameLst>
                                      </p:cBhvr>
                                      <p:tavLst>
                                        <p:tav tm="0">
                                          <p:val>
                                            <p:fltVal val="0"/>
                                          </p:val>
                                        </p:tav>
                                        <p:tav tm="100000">
                                          <p:val>
                                            <p:strVal val="#ppt_w"/>
                                          </p:val>
                                        </p:tav>
                                      </p:tavLst>
                                    </p:anim>
                                    <p:anim calcmode="lin" valueType="num">
                                      <p:cBhvr>
                                        <p:cTn id="12" dur="1000" fill="hold"/>
                                        <p:tgtEl>
                                          <p:spTgt spid="252933"/>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slide(fromTop)">
                                      <p:cBhvr>
                                        <p:cTn id="17"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4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892"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893"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894"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895"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896"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897"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898"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899"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00"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01"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02"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03"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04"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05"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06"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07"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08"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09"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10"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11"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12"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 name="矩形 45"/>
          <p:cNvSpPr/>
          <p:nvPr/>
        </p:nvSpPr>
        <p:spPr>
          <a:xfrm>
            <a:off x="1897063" y="4606926"/>
            <a:ext cx="8616950" cy="1477328"/>
          </a:xfrm>
          <a:prstGeom prst="rect">
            <a:avLst/>
          </a:prstGeom>
        </p:spPr>
        <p:txBody>
          <a:bodyPr>
            <a:spAutoFit/>
          </a:bodyPr>
          <a:lstStyle/>
          <a:p>
            <a:pPr marL="361950" indent="-361950" eaLnBrk="1" hangingPunct="1">
              <a:spcBef>
                <a:spcPts val="1200"/>
              </a:spcBef>
              <a:buFont typeface="Wingdings" pitchFamily="2" charset="2"/>
              <a:buChar char="p"/>
              <a:defRPr/>
            </a:pPr>
            <a:r>
              <a:rPr lang="zh-CN" altLang="en-US" sz="2000" b="1">
                <a:latin typeface="+mn-lt"/>
                <a:ea typeface="黑体" pitchFamily="49" charset="-122"/>
              </a:rPr>
              <a:t>边界点</a:t>
            </a:r>
            <a:r>
              <a:rPr lang="en-US" sz="2000" b="1">
                <a:latin typeface="+mn-lt"/>
                <a:ea typeface="黑体" pitchFamily="49" charset="-122"/>
              </a:rPr>
              <a:t>P</a:t>
            </a:r>
            <a:r>
              <a:rPr lang="en-US" sz="2000" b="1" baseline="-25000">
                <a:latin typeface="+mn-lt"/>
                <a:ea typeface="黑体" pitchFamily="49" charset="-122"/>
              </a:rPr>
              <a:t>0</a:t>
            </a:r>
            <a:r>
              <a:rPr lang="zh-CN" altLang="en-US" sz="2000" b="1">
                <a:latin typeface="+mn-lt"/>
                <a:ea typeface="黑体" pitchFamily="49" charset="-122"/>
              </a:rPr>
              <a:t>处，</a:t>
            </a:r>
            <a:r>
              <a:rPr lang="en-US" sz="2000" b="1" i="1">
                <a:latin typeface="+mn-lt"/>
                <a:ea typeface="黑体" pitchFamily="49" charset="-122"/>
              </a:rPr>
              <a:t>C</a:t>
            </a:r>
            <a:r>
              <a:rPr lang="en-US" sz="2000" b="1" baseline="-25000">
                <a:latin typeface="+mn-lt"/>
                <a:ea typeface="黑体" pitchFamily="49" charset="-122"/>
              </a:rPr>
              <a:t>0</a:t>
            </a:r>
            <a:r>
              <a:rPr lang="zh-CN" altLang="en-US" sz="2000" b="1">
                <a:latin typeface="+mn-lt"/>
                <a:ea typeface="黑体" pitchFamily="49" charset="-122"/>
              </a:rPr>
              <a:t>和</a:t>
            </a:r>
            <a:r>
              <a:rPr lang="en-US" sz="2000" b="1" i="1">
                <a:latin typeface="+mn-lt"/>
                <a:ea typeface="黑体" pitchFamily="49" charset="-122"/>
              </a:rPr>
              <a:t>C</a:t>
            </a:r>
            <a:r>
              <a:rPr lang="en-US" sz="2000" b="1" baseline="-25000">
                <a:latin typeface="+mn-lt"/>
                <a:ea typeface="黑体" pitchFamily="49" charset="-122"/>
              </a:rPr>
              <a:t>+</a:t>
            </a:r>
            <a:r>
              <a:rPr lang="zh-CN" altLang="en-US" sz="2000" b="1">
                <a:latin typeface="+mn-lt"/>
                <a:ea typeface="黑体" pitchFamily="49" charset="-122"/>
              </a:rPr>
              <a:t>斜率均为正，</a:t>
            </a:r>
            <a:r>
              <a:rPr lang="en-US" sz="2000" b="1" i="1">
                <a:latin typeface="+mn-lt"/>
                <a:ea typeface="黑体" pitchFamily="49" charset="-122"/>
              </a:rPr>
              <a:t>C</a:t>
            </a:r>
            <a:r>
              <a:rPr lang="en-US" sz="2000" b="1" baseline="-25000">
                <a:latin typeface="+mn-lt"/>
                <a:ea typeface="黑体" pitchFamily="49" charset="-122"/>
              </a:rPr>
              <a:t>0</a:t>
            </a:r>
            <a:r>
              <a:rPr lang="zh-CN" altLang="en-US" sz="2000" b="1">
                <a:latin typeface="+mn-lt"/>
                <a:ea typeface="黑体" pitchFamily="49" charset="-122"/>
              </a:rPr>
              <a:t>和</a:t>
            </a:r>
            <a:r>
              <a:rPr lang="en-US" sz="2000" b="1" i="1">
                <a:latin typeface="+mn-lt"/>
                <a:ea typeface="黑体" pitchFamily="49" charset="-122"/>
              </a:rPr>
              <a:t>C</a:t>
            </a:r>
            <a:r>
              <a:rPr lang="en-US" sz="2000" b="1" baseline="-25000">
                <a:latin typeface="+mn-lt"/>
                <a:ea typeface="黑体" pitchFamily="49" charset="-122"/>
              </a:rPr>
              <a:t>+</a:t>
            </a:r>
            <a:r>
              <a:rPr lang="zh-CN" altLang="en-US" sz="2000" b="1">
                <a:latin typeface="+mn-lt"/>
                <a:ea typeface="黑体" pitchFamily="49" charset="-122"/>
              </a:rPr>
              <a:t>指向流场内</a:t>
            </a:r>
            <a:r>
              <a:rPr lang="zh-CN" altLang="en-US" sz="2000" b="1">
                <a:solidFill>
                  <a:srgbClr val="C00000"/>
                </a:solidFill>
                <a:latin typeface="宋体"/>
                <a:ea typeface="宋体"/>
              </a:rPr>
              <a:t>→</a:t>
            </a:r>
            <a:r>
              <a:rPr lang="en-US" sz="2000" b="1" i="1">
                <a:latin typeface="+mn-lt"/>
                <a:ea typeface="黑体" pitchFamily="49" charset="-122"/>
              </a:rPr>
              <a:t>C</a:t>
            </a:r>
            <a:r>
              <a:rPr lang="en-US" sz="2000" b="1" baseline="-25000">
                <a:latin typeface="+mn-lt"/>
                <a:ea typeface="黑体" pitchFamily="49" charset="-122"/>
              </a:rPr>
              <a:t>0</a:t>
            </a:r>
            <a:r>
              <a:rPr lang="zh-CN" altLang="en-US" sz="2000" b="1">
                <a:latin typeface="+mn-lt"/>
                <a:ea typeface="黑体" pitchFamily="49" charset="-122"/>
              </a:rPr>
              <a:t>和</a:t>
            </a:r>
            <a:r>
              <a:rPr lang="en-US" sz="2000" b="1" i="1">
                <a:latin typeface="+mn-lt"/>
                <a:ea typeface="黑体" pitchFamily="49" charset="-122"/>
              </a:rPr>
              <a:t>C</a:t>
            </a:r>
            <a:r>
              <a:rPr lang="en-US" sz="2000" b="1" baseline="-25000">
                <a:latin typeface="+mn-lt"/>
                <a:ea typeface="黑体" pitchFamily="49" charset="-122"/>
              </a:rPr>
              <a:t>+</a:t>
            </a:r>
            <a:r>
              <a:rPr lang="zh-CN" altLang="en-US" sz="2000" b="1">
                <a:latin typeface="+mn-lt"/>
                <a:ea typeface="黑体" pitchFamily="49" charset="-122"/>
              </a:rPr>
              <a:t>将信息从流场外传递到流场内</a:t>
            </a:r>
            <a:r>
              <a:rPr lang="zh-CN" altLang="en-US" sz="2000" b="1">
                <a:solidFill>
                  <a:srgbClr val="C00000"/>
                </a:solidFill>
                <a:latin typeface="宋体"/>
                <a:ea typeface="宋体"/>
              </a:rPr>
              <a:t>→</a:t>
            </a:r>
            <a:r>
              <a:rPr lang="zh-CN" altLang="en-US" sz="2000" b="1">
                <a:latin typeface="+mn-lt"/>
                <a:ea typeface="黑体" pitchFamily="49" charset="-122"/>
              </a:rPr>
              <a:t>在边界上要求</a:t>
            </a:r>
            <a:r>
              <a:rPr lang="en-US" sz="2000" b="1" i="1">
                <a:latin typeface="+mn-lt"/>
                <a:ea typeface="黑体" pitchFamily="49" charset="-122"/>
              </a:rPr>
              <a:t>C</a:t>
            </a:r>
            <a:r>
              <a:rPr lang="en-US" sz="2000" b="1" baseline="-25000">
                <a:latin typeface="+mn-lt"/>
                <a:ea typeface="黑体" pitchFamily="49" charset="-122"/>
              </a:rPr>
              <a:t>0</a:t>
            </a:r>
            <a:r>
              <a:rPr lang="zh-CN" altLang="en-US" sz="2000" b="1">
                <a:latin typeface="+mn-lt"/>
                <a:ea typeface="黑体" pitchFamily="49" charset="-122"/>
              </a:rPr>
              <a:t>和</a:t>
            </a:r>
            <a:r>
              <a:rPr lang="en-US" sz="2000" b="1" i="1">
                <a:latin typeface="+mn-lt"/>
                <a:ea typeface="黑体" pitchFamily="49" charset="-122"/>
              </a:rPr>
              <a:t>C</a:t>
            </a:r>
            <a:r>
              <a:rPr lang="en-US" sz="2000" b="1" baseline="-25000">
                <a:latin typeface="+mn-lt"/>
                <a:ea typeface="黑体" pitchFamily="49" charset="-122"/>
              </a:rPr>
              <a:t>+</a:t>
            </a:r>
            <a:r>
              <a:rPr lang="zh-CN" altLang="en-US" sz="2000" b="1">
                <a:latin typeface="+mn-lt"/>
                <a:ea typeface="黑体" pitchFamily="49" charset="-122"/>
              </a:rPr>
              <a:t>所输运的量为已知值；</a:t>
            </a:r>
            <a:endParaRPr lang="en-US" altLang="zh-CN" sz="2000" b="1">
              <a:latin typeface="+mn-lt"/>
              <a:ea typeface="黑体" pitchFamily="49" charset="-122"/>
            </a:endParaRPr>
          </a:p>
          <a:p>
            <a:pPr marL="361950" indent="-361950" eaLnBrk="1" hangingPunct="1">
              <a:spcBef>
                <a:spcPts val="1200"/>
              </a:spcBef>
              <a:buFont typeface="Wingdings" pitchFamily="2" charset="2"/>
              <a:buChar char="p"/>
              <a:defRPr/>
            </a:pPr>
            <a:r>
              <a:rPr lang="en-US" sz="2000" b="1" i="1">
                <a:latin typeface="+mn-lt"/>
                <a:ea typeface="黑体" pitchFamily="49" charset="-122"/>
              </a:rPr>
              <a:t>C</a:t>
            </a:r>
            <a:r>
              <a:rPr lang="zh-CN" altLang="en-US" sz="2000" b="1" baseline="-25000">
                <a:latin typeface="+mn-lt"/>
                <a:ea typeface="黑体" pitchFamily="49" charset="-122"/>
              </a:rPr>
              <a:t>－</a:t>
            </a:r>
            <a:r>
              <a:rPr lang="zh-CN" altLang="en-US" sz="2000" b="1">
                <a:latin typeface="+mn-lt"/>
                <a:ea typeface="黑体" pitchFamily="49" charset="-122"/>
              </a:rPr>
              <a:t>斜率</a:t>
            </a:r>
            <a:r>
              <a:rPr lang="en-US" sz="2000" b="1" i="1">
                <a:latin typeface="+mn-lt"/>
                <a:ea typeface="黑体" pitchFamily="49" charset="-122"/>
              </a:rPr>
              <a:t>V</a:t>
            </a:r>
            <a:r>
              <a:rPr lang="en-US" sz="2000" b="1">
                <a:latin typeface="+mn-lt"/>
                <a:ea typeface="黑体" pitchFamily="49" charset="-122"/>
              </a:rPr>
              <a:t>-</a:t>
            </a:r>
            <a:r>
              <a:rPr lang="en-US" sz="2000" b="1" i="1">
                <a:latin typeface="+mn-lt"/>
                <a:ea typeface="黑体" pitchFamily="49" charset="-122"/>
              </a:rPr>
              <a:t>a</a:t>
            </a:r>
            <a:r>
              <a:rPr lang="en-US" sz="2000" b="1">
                <a:latin typeface="+mn-lt"/>
                <a:ea typeface="黑体" pitchFamily="49" charset="-122"/>
              </a:rPr>
              <a:t>&lt;0</a:t>
            </a:r>
            <a:r>
              <a:rPr lang="zh-CN" altLang="en-US" sz="2000" b="1">
                <a:solidFill>
                  <a:srgbClr val="C00000"/>
                </a:solidFill>
                <a:latin typeface="宋体"/>
                <a:ea typeface="宋体"/>
              </a:rPr>
              <a:t> →</a:t>
            </a:r>
            <a:r>
              <a:rPr lang="zh-CN" altLang="en-US" sz="2000" b="1">
                <a:latin typeface="+mn-lt"/>
                <a:ea typeface="黑体" pitchFamily="49" charset="-122"/>
              </a:rPr>
              <a:t>把流场内部信息传递到边界外</a:t>
            </a:r>
            <a:r>
              <a:rPr lang="zh-CN" altLang="en-US" sz="2000" b="1">
                <a:solidFill>
                  <a:srgbClr val="C00000"/>
                </a:solidFill>
                <a:latin typeface="宋体"/>
                <a:ea typeface="宋体"/>
              </a:rPr>
              <a:t>→</a:t>
            </a:r>
            <a:r>
              <a:rPr lang="zh-CN" altLang="en-US" sz="2000" b="1">
                <a:latin typeface="+mn-lt"/>
                <a:ea typeface="黑体" pitchFamily="49" charset="-122"/>
              </a:rPr>
              <a:t>传递的信息不能在边界上给定，只能从流场内部确定。</a:t>
            </a:r>
            <a:endParaRPr lang="en-US" altLang="zh-CN" sz="2000" b="1">
              <a:latin typeface="+mn-lt"/>
              <a:ea typeface="黑体" pitchFamily="49" charset="-122"/>
            </a:endParaRPr>
          </a:p>
        </p:txBody>
      </p:sp>
      <p:sp>
        <p:nvSpPr>
          <p:cNvPr id="37914"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15"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16"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917"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pic>
        <p:nvPicPr>
          <p:cNvPr id="253957" name="Picture 5" descr="2008-02-19 16-42-43_0037"/>
          <p:cNvPicPr>
            <a:picLocks noChangeAspect="1" noChangeArrowheads="1"/>
          </p:cNvPicPr>
          <p:nvPr/>
        </p:nvPicPr>
        <p:blipFill>
          <a:blip r:embed="rId2">
            <a:extLst>
              <a:ext uri="{28A0092B-C50C-407E-A947-70E740481C1C}">
                <a14:useLocalDpi xmlns:a14="http://schemas.microsoft.com/office/drawing/2010/main" val="0"/>
              </a:ext>
            </a:extLst>
          </a:blip>
          <a:srcRect l="916" t="3941" r="5035" b="1971"/>
          <a:stretch>
            <a:fillRect/>
          </a:stretch>
        </p:blipFill>
        <p:spPr bwMode="auto">
          <a:xfrm>
            <a:off x="4408488" y="1047751"/>
            <a:ext cx="5503936" cy="30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矩形 39"/>
          <p:cNvSpPr/>
          <p:nvPr/>
        </p:nvSpPr>
        <p:spPr>
          <a:xfrm>
            <a:off x="1897063" y="4135439"/>
            <a:ext cx="3687762" cy="400110"/>
          </a:xfrm>
          <a:prstGeom prst="rect">
            <a:avLst/>
          </a:prstGeom>
        </p:spPr>
        <p:txBody>
          <a:bodyPr>
            <a:spAutoFit/>
          </a:bodyPr>
          <a:lstStyle/>
          <a:p>
            <a:pPr eaLnBrk="1" hangingPunct="1">
              <a:spcBef>
                <a:spcPts val="0"/>
              </a:spcBef>
              <a:defRPr/>
            </a:pPr>
            <a:r>
              <a:rPr lang="en-US" altLang="zh-CN" sz="2000" b="1">
                <a:latin typeface="+mn-lt"/>
                <a:ea typeface="黑体" pitchFamily="49" charset="-122"/>
              </a:rPr>
              <a:t>1.</a:t>
            </a:r>
            <a:r>
              <a:rPr lang="zh-CN" altLang="en-US" sz="2000" b="1">
                <a:solidFill>
                  <a:srgbClr val="0000FF"/>
                </a:solidFill>
                <a:latin typeface="+mn-lt"/>
                <a:ea typeface="黑体" pitchFamily="49" charset="-122"/>
              </a:rPr>
              <a:t> 亚声速流</a:t>
            </a:r>
            <a:r>
              <a:rPr lang="zh-CN" altLang="en-US" sz="2000" b="1">
                <a:solidFill>
                  <a:srgbClr val="C00000"/>
                </a:solidFill>
                <a:latin typeface="+mn-lt"/>
                <a:ea typeface="黑体" pitchFamily="49" charset="-122"/>
              </a:rPr>
              <a:t>进口</a:t>
            </a:r>
            <a:endParaRPr lang="en-US" altLang="zh-CN" sz="2000" b="1">
              <a:solidFill>
                <a:srgbClr val="C00000"/>
              </a:solidFill>
              <a:latin typeface="+mn-lt"/>
              <a:ea typeface="黑体" pitchFamily="49" charset="-122"/>
            </a:endParaRPr>
          </a:p>
        </p:txBody>
      </p:sp>
    </p:spTree>
    <p:extLst>
      <p:ext uri="{BB962C8B-B14F-4D97-AF65-F5344CB8AC3E}">
        <p14:creationId xmlns:p14="http://schemas.microsoft.com/office/powerpoint/2010/main" val="247364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Top)">
                                      <p:cBhvr>
                                        <p:cTn id="7" dur="1000"/>
                                        <p:tgtEl>
                                          <p:spTgt spid="40"/>
                                        </p:tgtEl>
                                      </p:cBhvr>
                                    </p:animEffect>
                                  </p:childTnLst>
                                </p:cTn>
                              </p:par>
                            </p:childTnLst>
                          </p:cTn>
                        </p:par>
                        <p:par>
                          <p:cTn id="8" fill="hold" nodeType="afterGroup">
                            <p:stCondLst>
                              <p:cond delay="1000"/>
                            </p:stCondLst>
                            <p:childTnLst>
                              <p:par>
                                <p:cTn id="9" presetID="12" presetClass="entr" presetSubtype="4" fill="hold" nodeType="afterEffect">
                                  <p:stCondLst>
                                    <p:cond delay="0"/>
                                  </p:stCondLst>
                                  <p:childTnLst>
                                    <p:set>
                                      <p:cBhvr>
                                        <p:cTn id="10" dur="1" fill="hold">
                                          <p:stCondLst>
                                            <p:cond delay="0"/>
                                          </p:stCondLst>
                                        </p:cTn>
                                        <p:tgtEl>
                                          <p:spTgt spid="253957"/>
                                        </p:tgtEl>
                                        <p:attrNameLst>
                                          <p:attrName>style.visibility</p:attrName>
                                        </p:attrNameLst>
                                      </p:cBhvr>
                                      <p:to>
                                        <p:strVal val="visible"/>
                                      </p:to>
                                    </p:set>
                                    <p:animEffect transition="in" filter="slide(fromBottom)">
                                      <p:cBhvr>
                                        <p:cTn id="11" dur="1000"/>
                                        <p:tgtEl>
                                          <p:spTgt spid="2539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46">
                                            <p:txEl>
                                              <p:pRg st="0" end="0"/>
                                            </p:txEl>
                                          </p:spTgt>
                                        </p:tgtEl>
                                        <p:attrNameLst>
                                          <p:attrName>style.visibility</p:attrName>
                                        </p:attrNameLst>
                                      </p:cBhvr>
                                      <p:to>
                                        <p:strVal val="visible"/>
                                      </p:to>
                                    </p:set>
                                    <p:animEffect transition="in" filter="slide(fromTop)">
                                      <p:cBhvr>
                                        <p:cTn id="16" dur="1000"/>
                                        <p:tgtEl>
                                          <p:spTgt spid="4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46">
                                            <p:txEl>
                                              <p:pRg st="1" end="1"/>
                                            </p:txEl>
                                          </p:spTgt>
                                        </p:tgtEl>
                                        <p:attrNameLst>
                                          <p:attrName>style.visibility</p:attrName>
                                        </p:attrNameLst>
                                      </p:cBhvr>
                                      <p:to>
                                        <p:strVal val="visible"/>
                                      </p:to>
                                    </p:set>
                                    <p:animEffect transition="in" filter="slide(fromTop)">
                                      <p:cBhvr>
                                        <p:cTn id="21" dur="1000"/>
                                        <p:tgtEl>
                                          <p:spTgt spid="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16" name="Rectangle 4"/>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17" name="Rectangle 6"/>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18" name="Rectangle 8"/>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19" name="Rectangle 10"/>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20" name="Rectangle 8"/>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21" name="Rectangle 10"/>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22" name="Rectangle 12"/>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23" name="Rectangle 9"/>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24" name="Rectangle 4"/>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25" name="Rectangle 4"/>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26" name="Rectangle 6"/>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27" name="Rectangle 8"/>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28" name="Rectangle 6"/>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29" name="Rectangle 4"/>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30" name="Rectangle 6"/>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31" name="Rectangle 5"/>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32" name="Rectangle 7"/>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33" name="Rectangle 9"/>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34" name="Rectangle 6"/>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35" name="Rectangle 8"/>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36" name="Rectangle 10"/>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 name="矩形 45"/>
          <p:cNvSpPr/>
          <p:nvPr/>
        </p:nvSpPr>
        <p:spPr>
          <a:xfrm>
            <a:off x="1919536" y="4575745"/>
            <a:ext cx="8616950" cy="1785104"/>
          </a:xfrm>
          <a:prstGeom prst="rect">
            <a:avLst/>
          </a:prstGeom>
        </p:spPr>
        <p:txBody>
          <a:bodyPr>
            <a:spAutoFit/>
          </a:bodyPr>
          <a:lstStyle/>
          <a:p>
            <a:pPr marL="361950" indent="-361950" eaLnBrk="1" hangingPunct="1">
              <a:spcBef>
                <a:spcPts val="1200"/>
              </a:spcBef>
              <a:buFont typeface="Wingdings" pitchFamily="2" charset="2"/>
              <a:buChar char="p"/>
              <a:defRPr/>
            </a:pPr>
            <a:r>
              <a:rPr lang="zh-CN" altLang="en-US" sz="2000" b="1">
                <a:latin typeface="+mn-lt"/>
                <a:ea typeface="黑体" pitchFamily="49" charset="-122"/>
              </a:rPr>
              <a:t>边界点</a:t>
            </a:r>
            <a:r>
              <a:rPr lang="en-US" sz="2000" b="1">
                <a:latin typeface="+mn-lt"/>
                <a:ea typeface="黑体" pitchFamily="49" charset="-122"/>
              </a:rPr>
              <a:t>P</a:t>
            </a:r>
            <a:r>
              <a:rPr lang="en-US" sz="2000" b="1" baseline="-25000">
                <a:latin typeface="+mn-lt"/>
                <a:ea typeface="黑体" pitchFamily="49" charset="-122"/>
              </a:rPr>
              <a:t>1</a:t>
            </a:r>
            <a:r>
              <a:rPr lang="zh-CN" altLang="en-US" sz="2000" b="1">
                <a:latin typeface="+mn-lt"/>
                <a:ea typeface="黑体" pitchFamily="49" charset="-122"/>
              </a:rPr>
              <a:t>处，</a:t>
            </a:r>
            <a:r>
              <a:rPr lang="en-US" sz="2000" b="1" i="1">
                <a:latin typeface="+mn-lt"/>
                <a:ea typeface="黑体" pitchFamily="49" charset="-122"/>
              </a:rPr>
              <a:t>C</a:t>
            </a:r>
            <a:r>
              <a:rPr lang="en-US" sz="2000" b="1" baseline="-25000">
                <a:latin typeface="+mn-lt"/>
                <a:ea typeface="黑体" pitchFamily="49" charset="-122"/>
              </a:rPr>
              <a:t>0</a:t>
            </a:r>
            <a:r>
              <a:rPr lang="zh-CN" altLang="en-US" sz="2000" b="1">
                <a:latin typeface="+mn-lt"/>
                <a:ea typeface="黑体" pitchFamily="49" charset="-122"/>
              </a:rPr>
              <a:t>和</a:t>
            </a:r>
            <a:r>
              <a:rPr lang="en-US" sz="2000" b="1" i="1">
                <a:latin typeface="+mn-lt"/>
                <a:ea typeface="黑体" pitchFamily="49" charset="-122"/>
              </a:rPr>
              <a:t>C</a:t>
            </a:r>
            <a:r>
              <a:rPr lang="en-US" sz="2000" b="1" baseline="-25000">
                <a:latin typeface="+mn-lt"/>
                <a:ea typeface="黑体" pitchFamily="49" charset="-122"/>
              </a:rPr>
              <a:t>+</a:t>
            </a:r>
            <a:r>
              <a:rPr lang="zh-CN" altLang="en-US" sz="2000" b="1">
                <a:latin typeface="+mn-lt"/>
                <a:ea typeface="黑体" pitchFamily="49" charset="-122"/>
              </a:rPr>
              <a:t>斜率均为正，</a:t>
            </a:r>
            <a:r>
              <a:rPr lang="en-US" sz="2000" b="1" i="1">
                <a:latin typeface="+mn-lt"/>
                <a:ea typeface="黑体" pitchFamily="49" charset="-122"/>
              </a:rPr>
              <a:t>C</a:t>
            </a:r>
            <a:r>
              <a:rPr lang="en-US" sz="2000" b="1" baseline="-25000">
                <a:latin typeface="+mn-lt"/>
                <a:ea typeface="黑体" pitchFamily="49" charset="-122"/>
              </a:rPr>
              <a:t>0</a:t>
            </a:r>
            <a:r>
              <a:rPr lang="zh-CN" altLang="en-US" sz="2000" b="1">
                <a:latin typeface="+mn-lt"/>
                <a:ea typeface="黑体" pitchFamily="49" charset="-122"/>
              </a:rPr>
              <a:t>和</a:t>
            </a:r>
            <a:r>
              <a:rPr lang="en-US" sz="2000" b="1" i="1">
                <a:latin typeface="+mn-lt"/>
                <a:ea typeface="黑体" pitchFamily="49" charset="-122"/>
              </a:rPr>
              <a:t>C</a:t>
            </a:r>
            <a:r>
              <a:rPr lang="en-US" sz="2000" b="1" baseline="-25000">
                <a:latin typeface="+mn-lt"/>
                <a:ea typeface="黑体" pitchFamily="49" charset="-122"/>
              </a:rPr>
              <a:t>+</a:t>
            </a:r>
            <a:r>
              <a:rPr lang="zh-CN" altLang="en-US" sz="2000" b="1">
                <a:latin typeface="+mn-lt"/>
                <a:ea typeface="黑体" pitchFamily="49" charset="-122"/>
              </a:rPr>
              <a:t>指向流场外</a:t>
            </a:r>
            <a:r>
              <a:rPr lang="zh-CN" altLang="en-US" sz="2000" b="1">
                <a:solidFill>
                  <a:srgbClr val="C00000"/>
                </a:solidFill>
                <a:latin typeface="宋体"/>
                <a:ea typeface="宋体"/>
              </a:rPr>
              <a:t>→</a:t>
            </a:r>
            <a:r>
              <a:rPr lang="en-US" sz="2000" b="1" i="1">
                <a:latin typeface="+mn-lt"/>
                <a:ea typeface="黑体" pitchFamily="49" charset="-122"/>
              </a:rPr>
              <a:t>C</a:t>
            </a:r>
            <a:r>
              <a:rPr lang="en-US" sz="2000" b="1" baseline="-25000">
                <a:latin typeface="+mn-lt"/>
                <a:ea typeface="黑体" pitchFamily="49" charset="-122"/>
              </a:rPr>
              <a:t>0</a:t>
            </a:r>
            <a:r>
              <a:rPr lang="zh-CN" altLang="en-US" sz="2000" b="1">
                <a:latin typeface="+mn-lt"/>
                <a:ea typeface="黑体" pitchFamily="49" charset="-122"/>
              </a:rPr>
              <a:t>和</a:t>
            </a:r>
            <a:r>
              <a:rPr lang="en-US" sz="2000" b="1" i="1">
                <a:latin typeface="+mn-lt"/>
                <a:ea typeface="黑体" pitchFamily="49" charset="-122"/>
              </a:rPr>
              <a:t>C</a:t>
            </a:r>
            <a:r>
              <a:rPr lang="en-US" sz="2000" b="1" baseline="-25000">
                <a:latin typeface="+mn-lt"/>
                <a:ea typeface="黑体" pitchFamily="49" charset="-122"/>
              </a:rPr>
              <a:t>+</a:t>
            </a:r>
            <a:r>
              <a:rPr lang="zh-CN" altLang="en-US" sz="2000" b="1">
                <a:latin typeface="+mn-lt"/>
                <a:ea typeface="黑体" pitchFamily="49" charset="-122"/>
              </a:rPr>
              <a:t>将信息从流场内传递到流场外</a:t>
            </a:r>
            <a:r>
              <a:rPr lang="zh-CN" altLang="en-US" sz="2000" b="1">
                <a:solidFill>
                  <a:srgbClr val="C00000"/>
                </a:solidFill>
                <a:latin typeface="宋体"/>
                <a:ea typeface="宋体"/>
              </a:rPr>
              <a:t>→</a:t>
            </a:r>
            <a:r>
              <a:rPr lang="en-US" sz="2000" b="1" i="1">
                <a:latin typeface="+mn-lt"/>
                <a:ea typeface="黑体" pitchFamily="49" charset="-122"/>
              </a:rPr>
              <a:t>C</a:t>
            </a:r>
            <a:r>
              <a:rPr lang="en-US" sz="2000" b="1" baseline="-25000">
                <a:latin typeface="+mn-lt"/>
                <a:ea typeface="黑体" pitchFamily="49" charset="-122"/>
              </a:rPr>
              <a:t>0</a:t>
            </a:r>
            <a:r>
              <a:rPr lang="zh-CN" altLang="en-US" sz="2000" b="1">
                <a:latin typeface="+mn-lt"/>
                <a:ea typeface="黑体" pitchFamily="49" charset="-122"/>
              </a:rPr>
              <a:t>和</a:t>
            </a:r>
            <a:r>
              <a:rPr lang="en-US" sz="2000" b="1" i="1">
                <a:latin typeface="+mn-lt"/>
                <a:ea typeface="黑体" pitchFamily="49" charset="-122"/>
              </a:rPr>
              <a:t>C</a:t>
            </a:r>
            <a:r>
              <a:rPr lang="en-US" sz="2000" b="1" baseline="-25000">
                <a:latin typeface="+mn-lt"/>
                <a:ea typeface="黑体" pitchFamily="49" charset="-122"/>
              </a:rPr>
              <a:t>+</a:t>
            </a:r>
            <a:r>
              <a:rPr lang="zh-CN" altLang="en-US" sz="2000" b="1">
                <a:latin typeface="+mn-lt"/>
                <a:ea typeface="黑体" pitchFamily="49" charset="-122"/>
              </a:rPr>
              <a:t>所输运的量在边界上不能指定，只能从流场内部确定；</a:t>
            </a:r>
            <a:endParaRPr lang="en-US" altLang="zh-CN" sz="2000" b="1">
              <a:latin typeface="+mn-lt"/>
              <a:ea typeface="黑体" pitchFamily="49" charset="-122"/>
            </a:endParaRPr>
          </a:p>
          <a:p>
            <a:pPr marL="361950" indent="-361950" eaLnBrk="1" hangingPunct="1">
              <a:spcBef>
                <a:spcPts val="1200"/>
              </a:spcBef>
              <a:buFont typeface="Wingdings" pitchFamily="2" charset="2"/>
              <a:buChar char="p"/>
              <a:defRPr/>
            </a:pPr>
            <a:r>
              <a:rPr lang="en-US" sz="2000" b="1" i="1">
                <a:latin typeface="+mn-lt"/>
                <a:ea typeface="黑体" pitchFamily="49" charset="-122"/>
              </a:rPr>
              <a:t>C</a:t>
            </a:r>
            <a:r>
              <a:rPr lang="zh-CN" altLang="en-US" sz="2000" b="1" baseline="-25000">
                <a:latin typeface="+mn-lt"/>
                <a:ea typeface="黑体" pitchFamily="49" charset="-122"/>
              </a:rPr>
              <a:t>－</a:t>
            </a:r>
            <a:r>
              <a:rPr lang="zh-CN" altLang="en-US" sz="2000" b="1">
                <a:latin typeface="+mn-lt"/>
                <a:ea typeface="黑体" pitchFamily="49" charset="-122"/>
              </a:rPr>
              <a:t>斜率</a:t>
            </a:r>
            <a:r>
              <a:rPr lang="en-US" sz="2000" b="1" i="1">
                <a:latin typeface="+mn-lt"/>
                <a:ea typeface="黑体" pitchFamily="49" charset="-122"/>
              </a:rPr>
              <a:t>V</a:t>
            </a:r>
            <a:r>
              <a:rPr lang="en-US" sz="2000" b="1">
                <a:latin typeface="+mn-lt"/>
                <a:ea typeface="黑体" pitchFamily="49" charset="-122"/>
              </a:rPr>
              <a:t>-</a:t>
            </a:r>
            <a:r>
              <a:rPr lang="en-US" sz="2000" b="1" i="1">
                <a:latin typeface="+mn-lt"/>
                <a:ea typeface="黑体" pitchFamily="49" charset="-122"/>
              </a:rPr>
              <a:t>a</a:t>
            </a:r>
            <a:r>
              <a:rPr lang="en-US" sz="2000" b="1">
                <a:latin typeface="+mn-lt"/>
                <a:ea typeface="黑体" pitchFamily="49" charset="-122"/>
              </a:rPr>
              <a:t>&lt;0</a:t>
            </a:r>
            <a:r>
              <a:rPr lang="zh-CN" altLang="en-US" sz="2000" b="1">
                <a:solidFill>
                  <a:srgbClr val="C00000"/>
                </a:solidFill>
                <a:latin typeface="宋体"/>
                <a:ea typeface="宋体"/>
              </a:rPr>
              <a:t> →</a:t>
            </a:r>
            <a:r>
              <a:rPr lang="zh-CN" altLang="en-US" sz="2000" b="1">
                <a:latin typeface="+mn-lt"/>
                <a:ea typeface="黑体" pitchFamily="49" charset="-122"/>
              </a:rPr>
              <a:t>把流场外部信息传递到</a:t>
            </a:r>
            <a:r>
              <a:rPr lang="zh-CN" altLang="en-US" sz="2000" b="1">
                <a:ea typeface="黑体" pitchFamily="49" charset="-122"/>
              </a:rPr>
              <a:t>流场</a:t>
            </a:r>
            <a:r>
              <a:rPr lang="zh-CN" altLang="en-US" sz="2000" b="1">
                <a:latin typeface="+mn-lt"/>
                <a:ea typeface="黑体" pitchFamily="49" charset="-122"/>
              </a:rPr>
              <a:t>内</a:t>
            </a:r>
            <a:r>
              <a:rPr lang="zh-CN" altLang="en-US" sz="2000" b="1">
                <a:solidFill>
                  <a:srgbClr val="C00000"/>
                </a:solidFill>
                <a:latin typeface="宋体"/>
                <a:ea typeface="宋体"/>
              </a:rPr>
              <a:t>→</a:t>
            </a:r>
            <a:r>
              <a:rPr lang="zh-CN" altLang="en-US" sz="2000" b="1">
                <a:latin typeface="+mn-lt"/>
                <a:ea typeface="黑体" pitchFamily="49" charset="-122"/>
              </a:rPr>
              <a:t>在边界上要求</a:t>
            </a:r>
            <a:r>
              <a:rPr lang="en-US" sz="2000" b="1" i="1">
                <a:latin typeface="+mn-lt"/>
                <a:ea typeface="黑体" pitchFamily="49" charset="-122"/>
              </a:rPr>
              <a:t>C</a:t>
            </a:r>
            <a:r>
              <a:rPr lang="zh-CN" altLang="en-US" sz="2000" b="1" baseline="-25000">
                <a:latin typeface="+mn-lt"/>
                <a:ea typeface="黑体" pitchFamily="49" charset="-122"/>
              </a:rPr>
              <a:t>－</a:t>
            </a:r>
            <a:r>
              <a:rPr lang="zh-CN" altLang="en-US" sz="2000" b="1">
                <a:latin typeface="+mn-lt"/>
                <a:ea typeface="黑体" pitchFamily="49" charset="-122"/>
              </a:rPr>
              <a:t>所输运的量为已知值。</a:t>
            </a:r>
            <a:endParaRPr lang="en-US" altLang="zh-CN" sz="2000" b="1">
              <a:latin typeface="+mn-lt"/>
              <a:ea typeface="黑体" pitchFamily="49" charset="-122"/>
            </a:endParaRPr>
          </a:p>
        </p:txBody>
      </p:sp>
      <p:sp>
        <p:nvSpPr>
          <p:cNvPr id="38938" name="Rectangle 6"/>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39" name="Rectangle 4"/>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40" name="Rectangle 6"/>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8941" name="Rectangle 8"/>
          <p:cNvSpPr>
            <a:spLocks noChangeArrowheads="1"/>
          </p:cNvSpPr>
          <p:nvPr/>
        </p:nvSpPr>
        <p:spPr bwMode="auto">
          <a:xfrm>
            <a:off x="1546474" y="-23123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pic>
        <p:nvPicPr>
          <p:cNvPr id="253957" name="Picture 5" descr="2008-02-19 16-42-43_0037"/>
          <p:cNvPicPr>
            <a:picLocks noChangeAspect="1" noChangeArrowheads="1"/>
          </p:cNvPicPr>
          <p:nvPr/>
        </p:nvPicPr>
        <p:blipFill>
          <a:blip r:embed="rId2">
            <a:extLst>
              <a:ext uri="{28A0092B-C50C-407E-A947-70E740481C1C}">
                <a14:useLocalDpi xmlns:a14="http://schemas.microsoft.com/office/drawing/2010/main" val="0"/>
              </a:ext>
            </a:extLst>
          </a:blip>
          <a:srcRect l="916" t="3941" r="5035" b="1971"/>
          <a:stretch>
            <a:fillRect/>
          </a:stretch>
        </p:blipFill>
        <p:spPr bwMode="auto">
          <a:xfrm>
            <a:off x="4430962" y="1016571"/>
            <a:ext cx="5431928" cy="3056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矩形 39"/>
          <p:cNvSpPr/>
          <p:nvPr/>
        </p:nvSpPr>
        <p:spPr>
          <a:xfrm>
            <a:off x="1919536" y="4104258"/>
            <a:ext cx="3651250" cy="400110"/>
          </a:xfrm>
          <a:prstGeom prst="rect">
            <a:avLst/>
          </a:prstGeom>
        </p:spPr>
        <p:txBody>
          <a:bodyPr>
            <a:spAutoFit/>
          </a:bodyPr>
          <a:lstStyle/>
          <a:p>
            <a:pPr eaLnBrk="1" hangingPunct="1">
              <a:spcBef>
                <a:spcPts val="0"/>
              </a:spcBef>
              <a:defRPr/>
            </a:pPr>
            <a:r>
              <a:rPr lang="en-US" altLang="zh-CN" sz="2000" b="1">
                <a:latin typeface="+mn-lt"/>
                <a:ea typeface="黑体" pitchFamily="49" charset="-122"/>
              </a:rPr>
              <a:t>2.</a:t>
            </a:r>
            <a:r>
              <a:rPr lang="zh-CN" altLang="en-US" sz="2000" b="1">
                <a:solidFill>
                  <a:srgbClr val="0000FF"/>
                </a:solidFill>
                <a:latin typeface="+mn-lt"/>
                <a:ea typeface="黑体" pitchFamily="49" charset="-122"/>
              </a:rPr>
              <a:t> 亚声速流</a:t>
            </a:r>
            <a:r>
              <a:rPr lang="zh-CN" altLang="en-US" sz="2000" b="1">
                <a:solidFill>
                  <a:srgbClr val="C00000"/>
                </a:solidFill>
                <a:latin typeface="+mn-lt"/>
                <a:ea typeface="黑体" pitchFamily="49" charset="-122"/>
              </a:rPr>
              <a:t>出口</a:t>
            </a:r>
            <a:endParaRPr lang="en-US" altLang="zh-CN" sz="2000" b="1">
              <a:solidFill>
                <a:srgbClr val="C00000"/>
              </a:solidFill>
              <a:latin typeface="+mn-lt"/>
              <a:ea typeface="黑体" pitchFamily="49" charset="-122"/>
            </a:endParaRPr>
          </a:p>
        </p:txBody>
      </p:sp>
    </p:spTree>
    <p:extLst>
      <p:ext uri="{BB962C8B-B14F-4D97-AF65-F5344CB8AC3E}">
        <p14:creationId xmlns:p14="http://schemas.microsoft.com/office/powerpoint/2010/main" val="3321727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Top)">
                                      <p:cBhvr>
                                        <p:cTn id="7" dur="1000"/>
                                        <p:tgtEl>
                                          <p:spTgt spid="40"/>
                                        </p:tgtEl>
                                      </p:cBhvr>
                                    </p:animEffect>
                                  </p:childTnLst>
                                </p:cTn>
                              </p:par>
                            </p:childTnLst>
                          </p:cTn>
                        </p:par>
                        <p:par>
                          <p:cTn id="8" fill="hold" nodeType="afterGroup">
                            <p:stCondLst>
                              <p:cond delay="1000"/>
                            </p:stCondLst>
                            <p:childTnLst>
                              <p:par>
                                <p:cTn id="9" presetID="12" presetClass="entr" presetSubtype="4" fill="hold" nodeType="afterEffect">
                                  <p:stCondLst>
                                    <p:cond delay="0"/>
                                  </p:stCondLst>
                                  <p:childTnLst>
                                    <p:set>
                                      <p:cBhvr>
                                        <p:cTn id="10" dur="1" fill="hold">
                                          <p:stCondLst>
                                            <p:cond delay="0"/>
                                          </p:stCondLst>
                                        </p:cTn>
                                        <p:tgtEl>
                                          <p:spTgt spid="253957"/>
                                        </p:tgtEl>
                                        <p:attrNameLst>
                                          <p:attrName>style.visibility</p:attrName>
                                        </p:attrNameLst>
                                      </p:cBhvr>
                                      <p:to>
                                        <p:strVal val="visible"/>
                                      </p:to>
                                    </p:set>
                                    <p:animEffect transition="in" filter="slide(fromBottom)">
                                      <p:cBhvr>
                                        <p:cTn id="11" dur="1000"/>
                                        <p:tgtEl>
                                          <p:spTgt spid="2539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46">
                                            <p:txEl>
                                              <p:pRg st="0" end="0"/>
                                            </p:txEl>
                                          </p:spTgt>
                                        </p:tgtEl>
                                        <p:attrNameLst>
                                          <p:attrName>style.visibility</p:attrName>
                                        </p:attrNameLst>
                                      </p:cBhvr>
                                      <p:to>
                                        <p:strVal val="visible"/>
                                      </p:to>
                                    </p:set>
                                    <p:animEffect transition="in" filter="slide(fromTop)">
                                      <p:cBhvr>
                                        <p:cTn id="16" dur="1000"/>
                                        <p:tgtEl>
                                          <p:spTgt spid="4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46">
                                            <p:txEl>
                                              <p:pRg st="1" end="1"/>
                                            </p:txEl>
                                          </p:spTgt>
                                        </p:tgtEl>
                                        <p:attrNameLst>
                                          <p:attrName>style.visibility</p:attrName>
                                        </p:attrNameLst>
                                      </p:cBhvr>
                                      <p:to>
                                        <p:strVal val="visible"/>
                                      </p:to>
                                    </p:set>
                                    <p:animEffect transition="in" filter="slide(fromTop)">
                                      <p:cBhvr>
                                        <p:cTn id="21" dur="1000"/>
                                        <p:tgtEl>
                                          <p:spTgt spid="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40"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41"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42"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43"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44"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45"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46"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47"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48"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49"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50"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51"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52"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53"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54"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55"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56"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57"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58"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59"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60"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 name="矩形 45"/>
          <p:cNvSpPr/>
          <p:nvPr/>
        </p:nvSpPr>
        <p:spPr>
          <a:xfrm>
            <a:off x="1897063" y="4606925"/>
            <a:ext cx="8616950" cy="1015663"/>
          </a:xfrm>
          <a:prstGeom prst="rect">
            <a:avLst/>
          </a:prstGeom>
        </p:spPr>
        <p:txBody>
          <a:bodyPr>
            <a:spAutoFit/>
          </a:bodyPr>
          <a:lstStyle/>
          <a:p>
            <a:pPr marL="361950" indent="-361950" eaLnBrk="1" hangingPunct="1">
              <a:spcBef>
                <a:spcPts val="1200"/>
              </a:spcBef>
              <a:buFont typeface="Wingdings" pitchFamily="2" charset="2"/>
              <a:buChar char="p"/>
              <a:defRPr/>
            </a:pPr>
            <a:r>
              <a:rPr lang="zh-CN" altLang="en-US" sz="2000" b="1">
                <a:latin typeface="+mn-lt"/>
                <a:ea typeface="黑体" pitchFamily="49" charset="-122"/>
              </a:rPr>
              <a:t>边界点</a:t>
            </a:r>
            <a:r>
              <a:rPr lang="en-US" sz="2000" b="1">
                <a:latin typeface="+mn-lt"/>
                <a:ea typeface="黑体" pitchFamily="49" charset="-122"/>
              </a:rPr>
              <a:t>P</a:t>
            </a:r>
            <a:r>
              <a:rPr lang="en-US" sz="2000" b="1" baseline="-25000">
                <a:latin typeface="+mn-lt"/>
                <a:ea typeface="黑体" pitchFamily="49" charset="-122"/>
              </a:rPr>
              <a:t>0</a:t>
            </a:r>
            <a:r>
              <a:rPr lang="zh-CN" altLang="en-US" sz="2000" b="1">
                <a:latin typeface="+mn-lt"/>
                <a:ea typeface="黑体" pitchFamily="49" charset="-122"/>
              </a:rPr>
              <a:t>处，</a:t>
            </a:r>
            <a:r>
              <a:rPr lang="en-US" sz="2000" b="1" i="1">
                <a:latin typeface="+mn-lt"/>
                <a:ea typeface="黑体" pitchFamily="49" charset="-122"/>
              </a:rPr>
              <a:t>C</a:t>
            </a:r>
            <a:r>
              <a:rPr lang="en-US" sz="2000" b="1" baseline="-25000">
                <a:latin typeface="+mn-lt"/>
                <a:ea typeface="黑体" pitchFamily="49" charset="-122"/>
              </a:rPr>
              <a:t>0</a:t>
            </a:r>
            <a:r>
              <a:rPr lang="zh-CN" altLang="en-US" sz="2000" b="1">
                <a:latin typeface="+mn-lt"/>
                <a:ea typeface="黑体" pitchFamily="49" charset="-122"/>
              </a:rPr>
              <a:t>、</a:t>
            </a:r>
            <a:r>
              <a:rPr lang="en-US" sz="2000" b="1" i="1">
                <a:ea typeface="黑体" pitchFamily="49" charset="-122"/>
              </a:rPr>
              <a:t> </a:t>
            </a:r>
            <a:r>
              <a:rPr lang="en-US" sz="2000" b="1" i="1">
                <a:latin typeface="+mn-lt"/>
                <a:ea typeface="黑体" pitchFamily="49" charset="-122"/>
              </a:rPr>
              <a:t>C</a:t>
            </a:r>
            <a:r>
              <a:rPr lang="zh-CN" altLang="en-US" sz="2000" b="1" baseline="-25000">
                <a:latin typeface="+mn-lt"/>
                <a:ea typeface="黑体" pitchFamily="49" charset="-122"/>
              </a:rPr>
              <a:t>－</a:t>
            </a:r>
            <a:r>
              <a:rPr lang="zh-CN" altLang="en-US" sz="2000" b="1">
                <a:latin typeface="+mn-lt"/>
                <a:ea typeface="黑体" pitchFamily="49" charset="-122"/>
              </a:rPr>
              <a:t>和</a:t>
            </a:r>
            <a:r>
              <a:rPr lang="en-US" sz="2000" b="1" i="1">
                <a:latin typeface="+mn-lt"/>
                <a:ea typeface="黑体" pitchFamily="49" charset="-122"/>
              </a:rPr>
              <a:t>C</a:t>
            </a:r>
            <a:r>
              <a:rPr lang="en-US" sz="2000" b="1" baseline="-25000">
                <a:latin typeface="+mn-lt"/>
                <a:ea typeface="黑体" pitchFamily="49" charset="-122"/>
              </a:rPr>
              <a:t>+</a:t>
            </a:r>
            <a:r>
              <a:rPr lang="zh-CN" altLang="en-US" sz="2000" b="1">
                <a:latin typeface="+mn-lt"/>
                <a:ea typeface="黑体" pitchFamily="49" charset="-122"/>
              </a:rPr>
              <a:t>斜率均为正，三条特征线均指向流场内</a:t>
            </a:r>
            <a:r>
              <a:rPr lang="zh-CN" altLang="en-US" sz="2000" b="1">
                <a:solidFill>
                  <a:srgbClr val="C00000"/>
                </a:solidFill>
                <a:latin typeface="宋体"/>
                <a:ea typeface="宋体"/>
              </a:rPr>
              <a:t>→</a:t>
            </a:r>
            <a:r>
              <a:rPr lang="zh-CN" altLang="en-US" sz="2000" b="1">
                <a:latin typeface="+mn-lt"/>
                <a:ea typeface="黑体" pitchFamily="49" charset="-122"/>
              </a:rPr>
              <a:t>将信息从流场外传递到流场内</a:t>
            </a:r>
            <a:r>
              <a:rPr lang="zh-CN" altLang="en-US" sz="2000" b="1">
                <a:solidFill>
                  <a:srgbClr val="C00000"/>
                </a:solidFill>
                <a:latin typeface="宋体"/>
                <a:ea typeface="宋体"/>
              </a:rPr>
              <a:t>→</a:t>
            </a:r>
            <a:r>
              <a:rPr lang="zh-CN" altLang="en-US" sz="2000" b="1">
                <a:ea typeface="黑体" pitchFamily="49" charset="-122"/>
              </a:rPr>
              <a:t>三条特征线</a:t>
            </a:r>
            <a:r>
              <a:rPr lang="zh-CN" altLang="en-US" sz="2000" b="1">
                <a:latin typeface="+mn-lt"/>
                <a:ea typeface="黑体" pitchFamily="49" charset="-122"/>
              </a:rPr>
              <a:t>所输运的量在边界上</a:t>
            </a:r>
            <a:r>
              <a:rPr lang="zh-CN" altLang="en-US" sz="2000" b="1">
                <a:ea typeface="黑体" pitchFamily="49" charset="-122"/>
              </a:rPr>
              <a:t>均</a:t>
            </a:r>
            <a:r>
              <a:rPr lang="zh-CN" altLang="en-US" sz="2000" b="1">
                <a:latin typeface="+mn-lt"/>
                <a:ea typeface="黑体" pitchFamily="49" charset="-122"/>
              </a:rPr>
              <a:t>为已知值。</a:t>
            </a:r>
            <a:endParaRPr lang="en-US" altLang="zh-CN" sz="2000" b="1">
              <a:latin typeface="+mn-lt"/>
              <a:ea typeface="黑体" pitchFamily="49" charset="-122"/>
            </a:endParaRPr>
          </a:p>
        </p:txBody>
      </p:sp>
      <p:sp>
        <p:nvSpPr>
          <p:cNvPr id="39962"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63"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64"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9965"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pic>
        <p:nvPicPr>
          <p:cNvPr id="254978" name="Picture 2" descr="2008-02-19 16-42-27_0036"/>
          <p:cNvPicPr>
            <a:picLocks noChangeAspect="1" noChangeArrowheads="1"/>
          </p:cNvPicPr>
          <p:nvPr/>
        </p:nvPicPr>
        <p:blipFill>
          <a:blip r:embed="rId2">
            <a:extLst>
              <a:ext uri="{28A0092B-C50C-407E-A947-70E740481C1C}">
                <a14:useLocalDpi xmlns:a14="http://schemas.microsoft.com/office/drawing/2010/main" val="0"/>
              </a:ext>
            </a:extLst>
          </a:blip>
          <a:srcRect l="945" t="2692" r="3644" b="932"/>
          <a:stretch>
            <a:fillRect/>
          </a:stretch>
        </p:blipFill>
        <p:spPr bwMode="auto">
          <a:xfrm>
            <a:off x="4818063" y="1014413"/>
            <a:ext cx="569595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矩形 39"/>
          <p:cNvSpPr/>
          <p:nvPr/>
        </p:nvSpPr>
        <p:spPr>
          <a:xfrm>
            <a:off x="1897064" y="4135439"/>
            <a:ext cx="4052887" cy="400110"/>
          </a:xfrm>
          <a:prstGeom prst="rect">
            <a:avLst/>
          </a:prstGeom>
        </p:spPr>
        <p:txBody>
          <a:bodyPr>
            <a:spAutoFit/>
          </a:bodyPr>
          <a:lstStyle/>
          <a:p>
            <a:pPr eaLnBrk="1" hangingPunct="1">
              <a:spcBef>
                <a:spcPts val="0"/>
              </a:spcBef>
              <a:defRPr/>
            </a:pPr>
            <a:r>
              <a:rPr lang="en-US" altLang="zh-CN" sz="2000" b="1">
                <a:latin typeface="+mn-lt"/>
                <a:ea typeface="黑体" pitchFamily="49" charset="-122"/>
              </a:rPr>
              <a:t>3.</a:t>
            </a:r>
            <a:r>
              <a:rPr lang="zh-CN" altLang="en-US" sz="2000" b="1">
                <a:solidFill>
                  <a:srgbClr val="0000FF"/>
                </a:solidFill>
                <a:latin typeface="+mn-lt"/>
                <a:ea typeface="黑体" pitchFamily="49" charset="-122"/>
              </a:rPr>
              <a:t> 超声速流</a:t>
            </a:r>
            <a:r>
              <a:rPr lang="zh-CN" altLang="en-US" sz="2000" b="1">
                <a:solidFill>
                  <a:srgbClr val="C00000"/>
                </a:solidFill>
                <a:latin typeface="+mn-lt"/>
                <a:ea typeface="黑体" pitchFamily="49" charset="-122"/>
              </a:rPr>
              <a:t>进口</a:t>
            </a:r>
            <a:endParaRPr lang="en-US" altLang="zh-CN" sz="2000" b="1">
              <a:solidFill>
                <a:srgbClr val="C00000"/>
              </a:solidFill>
              <a:latin typeface="+mn-lt"/>
              <a:ea typeface="黑体" pitchFamily="49" charset="-122"/>
            </a:endParaRPr>
          </a:p>
        </p:txBody>
      </p:sp>
    </p:spTree>
    <p:extLst>
      <p:ext uri="{BB962C8B-B14F-4D97-AF65-F5344CB8AC3E}">
        <p14:creationId xmlns:p14="http://schemas.microsoft.com/office/powerpoint/2010/main" val="1040808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Top)">
                                      <p:cBhvr>
                                        <p:cTn id="7" dur="1000"/>
                                        <p:tgtEl>
                                          <p:spTgt spid="40"/>
                                        </p:tgtEl>
                                      </p:cBhvr>
                                    </p:animEffect>
                                  </p:childTnLst>
                                </p:cTn>
                              </p:par>
                            </p:childTnLst>
                          </p:cTn>
                        </p:par>
                        <p:par>
                          <p:cTn id="8" fill="hold" nodeType="afterGroup">
                            <p:stCondLst>
                              <p:cond delay="1000"/>
                            </p:stCondLst>
                            <p:childTnLst>
                              <p:par>
                                <p:cTn id="9" presetID="12" presetClass="entr" presetSubtype="4" fill="hold" nodeType="afterEffect">
                                  <p:stCondLst>
                                    <p:cond delay="0"/>
                                  </p:stCondLst>
                                  <p:childTnLst>
                                    <p:set>
                                      <p:cBhvr>
                                        <p:cTn id="10" dur="1" fill="hold">
                                          <p:stCondLst>
                                            <p:cond delay="0"/>
                                          </p:stCondLst>
                                        </p:cTn>
                                        <p:tgtEl>
                                          <p:spTgt spid="254978"/>
                                        </p:tgtEl>
                                        <p:attrNameLst>
                                          <p:attrName>style.visibility</p:attrName>
                                        </p:attrNameLst>
                                      </p:cBhvr>
                                      <p:to>
                                        <p:strVal val="visible"/>
                                      </p:to>
                                    </p:set>
                                    <p:animEffect transition="in" filter="slide(fromBottom)">
                                      <p:cBhvr>
                                        <p:cTn id="11" dur="1000"/>
                                        <p:tgtEl>
                                          <p:spTgt spid="2549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46">
                                            <p:txEl>
                                              <p:pRg st="0" end="0"/>
                                            </p:txEl>
                                          </p:spTgt>
                                        </p:tgtEl>
                                        <p:attrNameLst>
                                          <p:attrName>style.visibility</p:attrName>
                                        </p:attrNameLst>
                                      </p:cBhvr>
                                      <p:to>
                                        <p:strVal val="visible"/>
                                      </p:to>
                                    </p:set>
                                    <p:animEffect transition="in" filter="slide(fromTop)">
                                      <p:cBhvr>
                                        <p:cTn id="16" dur="10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64"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65"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66"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67"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68"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69"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70"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71"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72"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73"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74"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75"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76"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77"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78"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79"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80"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81"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82"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83"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84"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 name="矩形 45"/>
          <p:cNvSpPr/>
          <p:nvPr/>
        </p:nvSpPr>
        <p:spPr>
          <a:xfrm>
            <a:off x="1897063" y="4606925"/>
            <a:ext cx="8616950" cy="1015663"/>
          </a:xfrm>
          <a:prstGeom prst="rect">
            <a:avLst/>
          </a:prstGeom>
        </p:spPr>
        <p:txBody>
          <a:bodyPr>
            <a:spAutoFit/>
          </a:bodyPr>
          <a:lstStyle/>
          <a:p>
            <a:pPr marL="361950" indent="-361950" eaLnBrk="1" hangingPunct="1">
              <a:spcBef>
                <a:spcPts val="1200"/>
              </a:spcBef>
              <a:buFont typeface="Wingdings" pitchFamily="2" charset="2"/>
              <a:buChar char="p"/>
              <a:defRPr/>
            </a:pPr>
            <a:r>
              <a:rPr lang="zh-CN" altLang="en-US" sz="2000" b="1">
                <a:latin typeface="+mn-lt"/>
                <a:ea typeface="黑体" pitchFamily="49" charset="-122"/>
              </a:rPr>
              <a:t>边界点</a:t>
            </a:r>
            <a:r>
              <a:rPr lang="en-US" sz="2000" b="1">
                <a:latin typeface="+mn-lt"/>
                <a:ea typeface="黑体" pitchFamily="49" charset="-122"/>
              </a:rPr>
              <a:t>P</a:t>
            </a:r>
            <a:r>
              <a:rPr lang="en-US" sz="2000" b="1" baseline="-25000">
                <a:latin typeface="+mn-lt"/>
                <a:ea typeface="黑体" pitchFamily="49" charset="-122"/>
              </a:rPr>
              <a:t>1</a:t>
            </a:r>
            <a:r>
              <a:rPr lang="zh-CN" altLang="en-US" sz="2000" b="1">
                <a:latin typeface="+mn-lt"/>
                <a:ea typeface="黑体" pitchFamily="49" charset="-122"/>
              </a:rPr>
              <a:t>处，</a:t>
            </a:r>
            <a:r>
              <a:rPr lang="en-US" sz="2000" b="1" i="1">
                <a:latin typeface="+mn-lt"/>
                <a:ea typeface="黑体" pitchFamily="49" charset="-122"/>
              </a:rPr>
              <a:t>C</a:t>
            </a:r>
            <a:r>
              <a:rPr lang="en-US" sz="2000" b="1" baseline="-25000">
                <a:latin typeface="+mn-lt"/>
                <a:ea typeface="黑体" pitchFamily="49" charset="-122"/>
              </a:rPr>
              <a:t>0</a:t>
            </a:r>
            <a:r>
              <a:rPr lang="zh-CN" altLang="en-US" sz="2000" b="1">
                <a:latin typeface="+mn-lt"/>
                <a:ea typeface="黑体" pitchFamily="49" charset="-122"/>
              </a:rPr>
              <a:t>、</a:t>
            </a:r>
            <a:r>
              <a:rPr lang="en-US" sz="2000" b="1" i="1">
                <a:ea typeface="黑体" pitchFamily="49" charset="-122"/>
              </a:rPr>
              <a:t> </a:t>
            </a:r>
            <a:r>
              <a:rPr lang="en-US" sz="2000" b="1" i="1">
                <a:latin typeface="+mn-lt"/>
                <a:ea typeface="黑体" pitchFamily="49" charset="-122"/>
              </a:rPr>
              <a:t>C</a:t>
            </a:r>
            <a:r>
              <a:rPr lang="zh-CN" altLang="en-US" sz="2000" b="1" baseline="-25000">
                <a:latin typeface="+mn-lt"/>
                <a:ea typeface="黑体" pitchFamily="49" charset="-122"/>
              </a:rPr>
              <a:t>－</a:t>
            </a:r>
            <a:r>
              <a:rPr lang="zh-CN" altLang="en-US" sz="2000" b="1">
                <a:latin typeface="+mn-lt"/>
                <a:ea typeface="黑体" pitchFamily="49" charset="-122"/>
              </a:rPr>
              <a:t>和</a:t>
            </a:r>
            <a:r>
              <a:rPr lang="en-US" sz="2000" b="1" i="1">
                <a:latin typeface="+mn-lt"/>
                <a:ea typeface="黑体" pitchFamily="49" charset="-122"/>
              </a:rPr>
              <a:t>C</a:t>
            </a:r>
            <a:r>
              <a:rPr lang="en-US" sz="2000" b="1" baseline="-25000">
                <a:latin typeface="+mn-lt"/>
                <a:ea typeface="黑体" pitchFamily="49" charset="-122"/>
              </a:rPr>
              <a:t>+</a:t>
            </a:r>
            <a:r>
              <a:rPr lang="zh-CN" altLang="en-US" sz="2000" b="1">
                <a:latin typeface="+mn-lt"/>
                <a:ea typeface="黑体" pitchFamily="49" charset="-122"/>
              </a:rPr>
              <a:t>斜率均为正，三条特征线均指向流场外</a:t>
            </a:r>
            <a:r>
              <a:rPr lang="zh-CN" altLang="en-US" sz="2000" b="1">
                <a:solidFill>
                  <a:srgbClr val="C00000"/>
                </a:solidFill>
                <a:latin typeface="宋体"/>
                <a:ea typeface="宋体"/>
              </a:rPr>
              <a:t>→</a:t>
            </a:r>
            <a:r>
              <a:rPr lang="zh-CN" altLang="en-US" sz="2000" b="1">
                <a:latin typeface="+mn-lt"/>
                <a:ea typeface="黑体" pitchFamily="49" charset="-122"/>
              </a:rPr>
              <a:t>将信息从流场内传递到流场外</a:t>
            </a:r>
            <a:r>
              <a:rPr lang="zh-CN" altLang="en-US" sz="2000" b="1">
                <a:solidFill>
                  <a:srgbClr val="C00000"/>
                </a:solidFill>
                <a:latin typeface="宋体"/>
                <a:ea typeface="宋体"/>
              </a:rPr>
              <a:t>→</a:t>
            </a:r>
            <a:r>
              <a:rPr lang="zh-CN" altLang="en-US" sz="2000" b="1">
                <a:ea typeface="黑体" pitchFamily="49" charset="-122"/>
              </a:rPr>
              <a:t>三条特征线</a:t>
            </a:r>
            <a:r>
              <a:rPr lang="zh-CN" altLang="en-US" sz="2000" b="1">
                <a:latin typeface="+mn-lt"/>
                <a:ea typeface="黑体" pitchFamily="49" charset="-122"/>
              </a:rPr>
              <a:t>所输运的量在边界上</a:t>
            </a:r>
            <a:r>
              <a:rPr lang="zh-CN" altLang="en-US" sz="2000" b="1">
                <a:ea typeface="黑体" pitchFamily="49" charset="-122"/>
              </a:rPr>
              <a:t>不能指定，只能从流场内部确定</a:t>
            </a:r>
            <a:r>
              <a:rPr lang="zh-CN" altLang="en-US" sz="2000" b="1">
                <a:latin typeface="+mn-lt"/>
                <a:ea typeface="黑体" pitchFamily="49" charset="-122"/>
              </a:rPr>
              <a:t>。</a:t>
            </a:r>
            <a:endParaRPr lang="en-US" altLang="zh-CN" sz="2000" b="1">
              <a:latin typeface="+mn-lt"/>
              <a:ea typeface="黑体" pitchFamily="49" charset="-122"/>
            </a:endParaRPr>
          </a:p>
        </p:txBody>
      </p:sp>
      <p:sp>
        <p:nvSpPr>
          <p:cNvPr id="40986"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87"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88"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989"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pic>
        <p:nvPicPr>
          <p:cNvPr id="254978" name="Picture 2" descr="2008-02-19 16-42-27_0036"/>
          <p:cNvPicPr>
            <a:picLocks noChangeAspect="1" noChangeArrowheads="1"/>
          </p:cNvPicPr>
          <p:nvPr/>
        </p:nvPicPr>
        <p:blipFill>
          <a:blip r:embed="rId2">
            <a:extLst>
              <a:ext uri="{28A0092B-C50C-407E-A947-70E740481C1C}">
                <a14:useLocalDpi xmlns:a14="http://schemas.microsoft.com/office/drawing/2010/main" val="0"/>
              </a:ext>
            </a:extLst>
          </a:blip>
          <a:srcRect l="945" t="2692" r="3644" b="932"/>
          <a:stretch>
            <a:fillRect/>
          </a:stretch>
        </p:blipFill>
        <p:spPr bwMode="auto">
          <a:xfrm>
            <a:off x="4818063" y="1014413"/>
            <a:ext cx="569595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矩形 39"/>
          <p:cNvSpPr/>
          <p:nvPr/>
        </p:nvSpPr>
        <p:spPr>
          <a:xfrm>
            <a:off x="1897064" y="4135439"/>
            <a:ext cx="4016375" cy="400110"/>
          </a:xfrm>
          <a:prstGeom prst="rect">
            <a:avLst/>
          </a:prstGeom>
        </p:spPr>
        <p:txBody>
          <a:bodyPr>
            <a:spAutoFit/>
          </a:bodyPr>
          <a:lstStyle/>
          <a:p>
            <a:pPr eaLnBrk="1" hangingPunct="1">
              <a:spcBef>
                <a:spcPts val="0"/>
              </a:spcBef>
              <a:defRPr/>
            </a:pPr>
            <a:r>
              <a:rPr lang="en-US" altLang="zh-CN" sz="2000" b="1">
                <a:latin typeface="+mn-lt"/>
                <a:ea typeface="黑体" pitchFamily="49" charset="-122"/>
              </a:rPr>
              <a:t>4.</a:t>
            </a:r>
            <a:r>
              <a:rPr lang="zh-CN" altLang="en-US" sz="2000" b="1">
                <a:solidFill>
                  <a:srgbClr val="0000FF"/>
                </a:solidFill>
                <a:latin typeface="+mn-lt"/>
                <a:ea typeface="黑体" pitchFamily="49" charset="-122"/>
              </a:rPr>
              <a:t> 超声速流</a:t>
            </a:r>
            <a:r>
              <a:rPr lang="zh-CN" altLang="en-US" sz="2000" b="1">
                <a:solidFill>
                  <a:srgbClr val="C00000"/>
                </a:solidFill>
                <a:latin typeface="+mn-lt"/>
                <a:ea typeface="黑体" pitchFamily="49" charset="-122"/>
              </a:rPr>
              <a:t>出口</a:t>
            </a:r>
            <a:endParaRPr lang="en-US" altLang="zh-CN" sz="2000" b="1">
              <a:solidFill>
                <a:srgbClr val="C00000"/>
              </a:solidFill>
              <a:latin typeface="+mn-lt"/>
              <a:ea typeface="黑体" pitchFamily="49" charset="-122"/>
            </a:endParaRPr>
          </a:p>
        </p:txBody>
      </p:sp>
    </p:spTree>
    <p:extLst>
      <p:ext uri="{BB962C8B-B14F-4D97-AF65-F5344CB8AC3E}">
        <p14:creationId xmlns:p14="http://schemas.microsoft.com/office/powerpoint/2010/main" val="4170605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Top)">
                                      <p:cBhvr>
                                        <p:cTn id="7" dur="1000"/>
                                        <p:tgtEl>
                                          <p:spTgt spid="40"/>
                                        </p:tgtEl>
                                      </p:cBhvr>
                                    </p:animEffect>
                                  </p:childTnLst>
                                </p:cTn>
                              </p:par>
                            </p:childTnLst>
                          </p:cTn>
                        </p:par>
                        <p:par>
                          <p:cTn id="8" fill="hold" nodeType="afterGroup">
                            <p:stCondLst>
                              <p:cond delay="1000"/>
                            </p:stCondLst>
                            <p:childTnLst>
                              <p:par>
                                <p:cTn id="9" presetID="12" presetClass="entr" presetSubtype="4" fill="hold" nodeType="afterEffect">
                                  <p:stCondLst>
                                    <p:cond delay="0"/>
                                  </p:stCondLst>
                                  <p:childTnLst>
                                    <p:set>
                                      <p:cBhvr>
                                        <p:cTn id="10" dur="1" fill="hold">
                                          <p:stCondLst>
                                            <p:cond delay="0"/>
                                          </p:stCondLst>
                                        </p:cTn>
                                        <p:tgtEl>
                                          <p:spTgt spid="254978"/>
                                        </p:tgtEl>
                                        <p:attrNameLst>
                                          <p:attrName>style.visibility</p:attrName>
                                        </p:attrNameLst>
                                      </p:cBhvr>
                                      <p:to>
                                        <p:strVal val="visible"/>
                                      </p:to>
                                    </p:set>
                                    <p:animEffect transition="in" filter="slide(fromBottom)">
                                      <p:cBhvr>
                                        <p:cTn id="11" dur="1000"/>
                                        <p:tgtEl>
                                          <p:spTgt spid="2549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46">
                                            <p:txEl>
                                              <p:pRg st="0" end="0"/>
                                            </p:txEl>
                                          </p:spTgt>
                                        </p:tgtEl>
                                        <p:attrNameLst>
                                          <p:attrName>style.visibility</p:attrName>
                                        </p:attrNameLst>
                                      </p:cBhvr>
                                      <p:to>
                                        <p:strVal val="visible"/>
                                      </p:to>
                                    </p:set>
                                    <p:animEffect transition="in" filter="slide(fromTop)">
                                      <p:cBhvr>
                                        <p:cTn id="16" dur="10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63552" y="260648"/>
            <a:ext cx="8689975" cy="461665"/>
          </a:xfrm>
          <a:prstGeom prst="rect">
            <a:avLst/>
          </a:prstGeom>
          <a:noFill/>
          <a:ln w="9525">
            <a:noFill/>
            <a:miter lim="800000"/>
            <a:headEnd/>
            <a:tailEnd/>
          </a:ln>
        </p:spPr>
        <p:txBody>
          <a:bodyPr>
            <a:spAutoFit/>
          </a:bodyPr>
          <a:lstStyle/>
          <a:p>
            <a:pPr eaLnBrk="1" hangingPunct="1">
              <a:spcBef>
                <a:spcPct val="50000"/>
              </a:spcBef>
            </a:pPr>
            <a:r>
              <a:rPr lang="zh-CN" altLang="en-US" sz="2400" b="1" dirty="0">
                <a:latin typeface="+mj-lt"/>
                <a:ea typeface="黑体" pitchFamily="49" charset="-122"/>
                <a:cs typeface="Times New Roman" pitchFamily="18" charset="0"/>
              </a:rPr>
              <a:t>第</a:t>
            </a:r>
            <a:r>
              <a:rPr lang="en-US" sz="2400" b="1" dirty="0">
                <a:latin typeface="+mj-lt"/>
                <a:ea typeface="黑体" pitchFamily="49" charset="-122"/>
                <a:cs typeface="Times New Roman" pitchFamily="18" charset="0"/>
              </a:rPr>
              <a:t>7.2</a:t>
            </a:r>
            <a:r>
              <a:rPr lang="zh-CN" altLang="en-US" sz="2400" b="1" dirty="0">
                <a:latin typeface="+mj-lt"/>
                <a:ea typeface="黑体" pitchFamily="49" charset="-122"/>
                <a:cs typeface="Times New Roman" pitchFamily="18" charset="0"/>
              </a:rPr>
              <a:t>节 亚声速</a:t>
            </a:r>
            <a:r>
              <a:rPr lang="en-US" altLang="zh-CN" sz="2400" b="1" dirty="0">
                <a:latin typeface="+mj-lt"/>
                <a:ea typeface="黑体" pitchFamily="49" charset="-122"/>
                <a:cs typeface="Times New Roman" pitchFamily="18" charset="0"/>
              </a:rPr>
              <a:t>—</a:t>
            </a:r>
            <a:r>
              <a:rPr lang="zh-CN" altLang="en-US" sz="2400" b="1" dirty="0">
                <a:latin typeface="+mj-lt"/>
                <a:ea typeface="黑体" pitchFamily="49" charset="-122"/>
                <a:cs typeface="Times New Roman" pitchFamily="18" charset="0"/>
              </a:rPr>
              <a:t>超声速喷管等熵流动的</a:t>
            </a:r>
            <a:r>
              <a:rPr lang="en-US" altLang="en-US" sz="2400" b="1" dirty="0">
                <a:latin typeface="+mj-lt"/>
                <a:ea typeface="黑体" pitchFamily="49" charset="-122"/>
                <a:cs typeface="Times New Roman" pitchFamily="18" charset="0"/>
              </a:rPr>
              <a:t>CFD</a:t>
            </a:r>
            <a:r>
              <a:rPr lang="zh-CN" altLang="en-US" sz="2400" b="1" dirty="0">
                <a:latin typeface="+mj-lt"/>
                <a:ea typeface="黑体" pitchFamily="49" charset="-122"/>
                <a:cs typeface="Times New Roman" pitchFamily="18" charset="0"/>
              </a:rPr>
              <a:t>解法（</a:t>
            </a:r>
            <a:r>
              <a:rPr lang="en-US" altLang="en-US" sz="2400" b="1" dirty="0">
                <a:latin typeface="+mj-lt"/>
                <a:ea typeface="黑体" pitchFamily="49" charset="-122"/>
                <a:cs typeface="Times New Roman" pitchFamily="18" charset="0"/>
              </a:rPr>
              <a:t>1</a:t>
            </a:r>
            <a:r>
              <a:rPr lang="zh-CN" altLang="en-US" sz="2400" b="1" dirty="0">
                <a:latin typeface="+mj-lt"/>
                <a:ea typeface="黑体" pitchFamily="49" charset="-122"/>
                <a:cs typeface="Times New Roman" pitchFamily="18" charset="0"/>
              </a:rPr>
              <a:t>）</a:t>
            </a:r>
          </a:p>
        </p:txBody>
      </p:sp>
      <p:sp>
        <p:nvSpPr>
          <p:cNvPr id="7" name="矩形 6"/>
          <p:cNvSpPr/>
          <p:nvPr/>
        </p:nvSpPr>
        <p:spPr>
          <a:xfrm>
            <a:off x="1941513" y="3130898"/>
            <a:ext cx="8616950" cy="400110"/>
          </a:xfrm>
          <a:prstGeom prst="rect">
            <a:avLst/>
          </a:prstGeom>
        </p:spPr>
        <p:txBody>
          <a:bodyPr>
            <a:spAutoFit/>
          </a:bodyPr>
          <a:lstStyle/>
          <a:p>
            <a:pPr marL="361950" indent="-361950" eaLnBrk="1" hangingPunct="1">
              <a:spcBef>
                <a:spcPts val="1200"/>
              </a:spcBef>
              <a:buFont typeface="Wingdings" pitchFamily="2" charset="2"/>
              <a:buChar char="p"/>
              <a:defRPr/>
            </a:pPr>
            <a:r>
              <a:rPr lang="zh-CN" altLang="en-US" sz="2000" b="1">
                <a:latin typeface="+mn-lt"/>
                <a:ea typeface="黑体" pitchFamily="49" charset="-122"/>
              </a:rPr>
              <a:t>沿</a:t>
            </a:r>
            <a:r>
              <a:rPr lang="en-US" sz="2000" b="1" i="1">
                <a:latin typeface="+mn-lt"/>
                <a:ea typeface="黑体" pitchFamily="49" charset="-122"/>
              </a:rPr>
              <a:t>x</a:t>
            </a:r>
            <a:r>
              <a:rPr lang="zh-CN" altLang="en-US" sz="2000" b="1">
                <a:latin typeface="+mn-lt"/>
                <a:ea typeface="黑体" pitchFamily="49" charset="-122"/>
              </a:rPr>
              <a:t>轴喷管的面积分布是二次函数</a:t>
            </a:r>
            <a:endParaRPr lang="en-US" altLang="zh-CN" sz="2000" b="1">
              <a:latin typeface="+mn-lt"/>
              <a:ea typeface="黑体" pitchFamily="49" charset="-122"/>
            </a:endParaRPr>
          </a:p>
        </p:txBody>
      </p:sp>
      <p:sp>
        <p:nvSpPr>
          <p:cNvPr id="5" name="矩形 4"/>
          <p:cNvSpPr/>
          <p:nvPr/>
        </p:nvSpPr>
        <p:spPr>
          <a:xfrm>
            <a:off x="1941514" y="2072036"/>
            <a:ext cx="8580437" cy="400110"/>
          </a:xfrm>
          <a:prstGeom prst="rect">
            <a:avLst/>
          </a:prstGeom>
        </p:spPr>
        <p:txBody>
          <a:bodyPr>
            <a:spAutoFit/>
          </a:bodyPr>
          <a:lstStyle/>
          <a:p>
            <a:pPr marL="714375" indent="-714375" eaLnBrk="1" hangingPunct="1">
              <a:defRPr/>
            </a:pPr>
            <a:r>
              <a:rPr lang="zh-CN" altLang="en-US" sz="2000" b="1" dirty="0">
                <a:latin typeface="+mn-lt"/>
                <a:ea typeface="黑体" pitchFamily="49" charset="-122"/>
              </a:rPr>
              <a:t>一、问题的提法</a:t>
            </a:r>
          </a:p>
        </p:txBody>
      </p:sp>
      <p:sp>
        <p:nvSpPr>
          <p:cNvPr id="10" name="矩形 9"/>
          <p:cNvSpPr/>
          <p:nvPr/>
        </p:nvSpPr>
        <p:spPr>
          <a:xfrm>
            <a:off x="1941513" y="4189761"/>
            <a:ext cx="8653462" cy="1323439"/>
          </a:xfrm>
          <a:prstGeom prst="rect">
            <a:avLst/>
          </a:prstGeom>
        </p:spPr>
        <p:txBody>
          <a:bodyPr>
            <a:spAutoFit/>
          </a:bodyPr>
          <a:lstStyle/>
          <a:p>
            <a:pPr marL="714375" indent="-352425" eaLnBrk="1" hangingPunct="1">
              <a:spcBef>
                <a:spcPts val="1200"/>
              </a:spcBef>
              <a:buClr>
                <a:srgbClr val="0000FF"/>
              </a:buClr>
              <a:buFont typeface="Wingdings" pitchFamily="2" charset="2"/>
              <a:buChar char="è"/>
              <a:defRPr/>
            </a:pPr>
            <a:r>
              <a:rPr lang="zh-CN" altLang="en-US" sz="2000" b="1">
                <a:latin typeface="+mn-lt"/>
                <a:ea typeface="黑体" pitchFamily="49" charset="-122"/>
              </a:rPr>
              <a:t>喉道位于</a:t>
            </a:r>
            <a:r>
              <a:rPr lang="en-US" sz="2000" b="1" i="1">
                <a:latin typeface="+mn-lt"/>
                <a:ea typeface="黑体" pitchFamily="49" charset="-122"/>
              </a:rPr>
              <a:t>x</a:t>
            </a:r>
            <a:r>
              <a:rPr lang="en-US" sz="2000" b="1">
                <a:latin typeface="+mn-lt"/>
                <a:ea typeface="黑体" pitchFamily="49" charset="-122"/>
              </a:rPr>
              <a:t>=1.5</a:t>
            </a:r>
            <a:r>
              <a:rPr lang="zh-CN" altLang="en-US" sz="2000" b="1">
                <a:latin typeface="+mn-lt"/>
                <a:ea typeface="黑体" pitchFamily="49" charset="-122"/>
              </a:rPr>
              <a:t>处；</a:t>
            </a:r>
            <a:endParaRPr lang="en-US" altLang="zh-CN" sz="2000" b="1">
              <a:latin typeface="+mn-lt"/>
              <a:ea typeface="黑体" pitchFamily="49" charset="-122"/>
            </a:endParaRPr>
          </a:p>
          <a:p>
            <a:pPr marL="714375" indent="-352425" eaLnBrk="1" hangingPunct="1">
              <a:spcBef>
                <a:spcPts val="1200"/>
              </a:spcBef>
              <a:buClr>
                <a:srgbClr val="0000FF"/>
              </a:buClr>
              <a:buFont typeface="Wingdings" pitchFamily="2" charset="2"/>
              <a:buChar char="è"/>
              <a:defRPr/>
            </a:pPr>
            <a:r>
              <a:rPr lang="zh-CN" altLang="en-US" sz="2000" b="1">
                <a:latin typeface="+mn-lt"/>
                <a:ea typeface="黑体" pitchFamily="49" charset="-122"/>
              </a:rPr>
              <a:t>截面积是以喉道面积为参考值的无量纲面积；</a:t>
            </a:r>
            <a:endParaRPr lang="en-US" altLang="zh-CN" sz="2000" b="1">
              <a:latin typeface="+mn-lt"/>
              <a:ea typeface="黑体" pitchFamily="49" charset="-122"/>
            </a:endParaRPr>
          </a:p>
          <a:p>
            <a:pPr marL="714375" indent="-352425" eaLnBrk="1" hangingPunct="1">
              <a:spcBef>
                <a:spcPts val="1200"/>
              </a:spcBef>
              <a:buClr>
                <a:srgbClr val="0000FF"/>
              </a:buClr>
              <a:buFont typeface="Wingdings" pitchFamily="2" charset="2"/>
              <a:buChar char="è"/>
              <a:defRPr/>
            </a:pPr>
            <a:r>
              <a:rPr lang="zh-CN" altLang="en-US" sz="2000" b="1">
                <a:latin typeface="+mn-lt"/>
                <a:ea typeface="黑体" pitchFamily="49" charset="-122"/>
              </a:rPr>
              <a:t>轴向坐标</a:t>
            </a:r>
            <a:r>
              <a:rPr lang="en-US" sz="2000" b="1" i="1">
                <a:latin typeface="+mn-lt"/>
                <a:ea typeface="黑体" pitchFamily="49" charset="-122"/>
              </a:rPr>
              <a:t>x</a:t>
            </a:r>
            <a:r>
              <a:rPr lang="zh-CN" altLang="en-US" sz="2000" b="1">
                <a:latin typeface="+mn-lt"/>
                <a:ea typeface="黑体" pitchFamily="49" charset="-122"/>
              </a:rPr>
              <a:t>以喉道距进口距离</a:t>
            </a:r>
            <a:r>
              <a:rPr lang="en-US" altLang="zh-CN" sz="2000" b="1">
                <a:latin typeface="+mn-lt"/>
                <a:ea typeface="黑体" pitchFamily="49" charset="-122"/>
              </a:rPr>
              <a:t>(</a:t>
            </a:r>
            <a:r>
              <a:rPr lang="zh-CN" altLang="en-US" sz="2000" b="1">
                <a:latin typeface="+mn-lt"/>
                <a:ea typeface="黑体" pitchFamily="49" charset="-122"/>
              </a:rPr>
              <a:t>而不是喷管全长</a:t>
            </a:r>
            <a:r>
              <a:rPr lang="en-US" altLang="zh-CN" sz="2000" b="1">
                <a:latin typeface="+mn-lt"/>
                <a:ea typeface="黑体" pitchFamily="49" charset="-122"/>
              </a:rPr>
              <a:t>)</a:t>
            </a:r>
            <a:r>
              <a:rPr lang="zh-CN" altLang="en-US" sz="2000" b="1">
                <a:latin typeface="+mn-lt"/>
                <a:ea typeface="黑体" pitchFamily="49" charset="-122"/>
              </a:rPr>
              <a:t>为参考值。</a:t>
            </a:r>
            <a:endParaRPr lang="en-US" altLang="zh-CN" sz="2000" b="1">
              <a:latin typeface="+mn-lt"/>
              <a:ea typeface="黑体" pitchFamily="49" charset="-122"/>
            </a:endParaRPr>
          </a:p>
        </p:txBody>
      </p:sp>
      <p:sp>
        <p:nvSpPr>
          <p:cNvPr id="11" name="矩形 10"/>
          <p:cNvSpPr/>
          <p:nvPr/>
        </p:nvSpPr>
        <p:spPr>
          <a:xfrm>
            <a:off x="1941513" y="1268760"/>
            <a:ext cx="8616950" cy="400110"/>
          </a:xfrm>
          <a:prstGeom prst="rect">
            <a:avLst/>
          </a:prstGeom>
        </p:spPr>
        <p:txBody>
          <a:bodyPr>
            <a:spAutoFit/>
          </a:bodyPr>
          <a:lstStyle/>
          <a:p>
            <a:pPr marL="361950" indent="-361950" eaLnBrk="1" hangingPunct="1">
              <a:spcBef>
                <a:spcPts val="1200"/>
              </a:spcBef>
              <a:buFont typeface="Wingdings" pitchFamily="2" charset="2"/>
              <a:buChar char="p"/>
              <a:defRPr/>
            </a:pPr>
            <a:r>
              <a:rPr lang="zh-CN" altLang="en-US" sz="2000" b="1" dirty="0">
                <a:latin typeface="+mj-lt"/>
                <a:ea typeface="黑体" pitchFamily="49" charset="-122"/>
              </a:rPr>
              <a:t>本节使用</a:t>
            </a:r>
            <a:r>
              <a:rPr lang="en-US" altLang="en-US" sz="2000" b="1" dirty="0" err="1">
                <a:latin typeface="+mj-lt"/>
                <a:ea typeface="黑体" pitchFamily="49" charset="-122"/>
              </a:rPr>
              <a:t>MacCormack</a:t>
            </a:r>
            <a:r>
              <a:rPr lang="zh-CN" altLang="en-US" sz="2000" b="1" dirty="0">
                <a:latin typeface="+mj-lt"/>
                <a:ea typeface="黑体" pitchFamily="49" charset="-122"/>
              </a:rPr>
              <a:t>两步显式方法求解</a:t>
            </a:r>
            <a:r>
              <a:rPr lang="zh-CN" altLang="en-US" sz="2000" b="1" dirty="0">
                <a:solidFill>
                  <a:srgbClr val="0000FF"/>
                </a:solidFill>
                <a:latin typeface="+mj-lt"/>
                <a:ea typeface="黑体" pitchFamily="49" charset="-122"/>
              </a:rPr>
              <a:t>非守恒</a:t>
            </a:r>
            <a:r>
              <a:rPr lang="zh-CN" altLang="en-US" sz="2000" b="1" dirty="0">
                <a:latin typeface="+mj-lt"/>
                <a:ea typeface="黑体" pitchFamily="49" charset="-122"/>
              </a:rPr>
              <a:t>形式控制方程组。</a:t>
            </a:r>
            <a:endParaRPr lang="en-US" altLang="zh-CN" sz="2000" b="1" dirty="0">
              <a:latin typeface="+mj-lt"/>
              <a:ea typeface="黑体" pitchFamily="49" charset="-122"/>
            </a:endParaRPr>
          </a:p>
        </p:txBody>
      </p:sp>
      <p:sp>
        <p:nvSpPr>
          <p:cNvPr id="12" name="矩形 11"/>
          <p:cNvSpPr/>
          <p:nvPr/>
        </p:nvSpPr>
        <p:spPr>
          <a:xfrm>
            <a:off x="1941513" y="2619723"/>
            <a:ext cx="8616950" cy="400110"/>
          </a:xfrm>
          <a:prstGeom prst="rect">
            <a:avLst/>
          </a:prstGeom>
        </p:spPr>
        <p:txBody>
          <a:bodyPr>
            <a:spAutoFit/>
          </a:bodyPr>
          <a:lstStyle/>
          <a:p>
            <a:pPr eaLnBrk="1" hangingPunct="1">
              <a:spcBef>
                <a:spcPts val="0"/>
              </a:spcBef>
              <a:defRPr/>
            </a:pPr>
            <a:r>
              <a:rPr lang="en-US" altLang="zh-CN" sz="2000" b="1" dirty="0">
                <a:latin typeface="+mn-lt"/>
                <a:ea typeface="黑体" pitchFamily="49" charset="-122"/>
              </a:rPr>
              <a:t>1. </a:t>
            </a:r>
            <a:r>
              <a:rPr lang="zh-CN" altLang="en-US" sz="2000" b="1" dirty="0">
                <a:solidFill>
                  <a:srgbClr val="0000FF"/>
                </a:solidFill>
                <a:latin typeface="+mn-lt"/>
                <a:ea typeface="黑体" pitchFamily="49" charset="-122"/>
              </a:rPr>
              <a:t>喷管的形状</a:t>
            </a:r>
            <a:endParaRPr lang="en-US" altLang="zh-CN" sz="2000" b="1" dirty="0">
              <a:solidFill>
                <a:srgbClr val="0000FF"/>
              </a:solidFill>
              <a:latin typeface="+mn-lt"/>
              <a:ea typeface="黑体" pitchFamily="49" charset="-122"/>
            </a:endParaRPr>
          </a:p>
        </p:txBody>
      </p:sp>
      <p:sp>
        <p:nvSpPr>
          <p:cNvPr id="2151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37569" name="Object 1" descr="水滴"/>
          <p:cNvGraphicFramePr>
            <a:graphicFrameLocks noChangeAspect="1"/>
          </p:cNvGraphicFramePr>
          <p:nvPr>
            <p:extLst>
              <p:ext uri="{D42A27DB-BD31-4B8C-83A1-F6EECF244321}">
                <p14:modId xmlns:p14="http://schemas.microsoft.com/office/powerpoint/2010/main" val="3281938774"/>
              </p:ext>
            </p:extLst>
          </p:nvPr>
        </p:nvGraphicFramePr>
        <p:xfrm>
          <a:off x="2525714" y="3642072"/>
          <a:ext cx="4110037" cy="482600"/>
        </p:xfrm>
        <a:graphic>
          <a:graphicData uri="http://schemas.openxmlformats.org/presentationml/2006/ole">
            <mc:AlternateContent xmlns:mc="http://schemas.openxmlformats.org/markup-compatibility/2006">
              <mc:Choice xmlns:v="urn:schemas-microsoft-com:vml" Requires="v">
                <p:oleObj spid="_x0000_s350215" name="公式" r:id="rId3" imgW="2032000" imgH="241300" progId="Equation.3">
                  <p:embed/>
                </p:oleObj>
              </mc:Choice>
              <mc:Fallback>
                <p:oleObj name="公式" r:id="rId3" imgW="2032000" imgH="241300" progId="Equation.3">
                  <p:embed/>
                  <p:pic>
                    <p:nvPicPr>
                      <p:cNvPr id="237569" name="Object 1"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714" y="3642072"/>
                        <a:ext cx="4110037" cy="4826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75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3263" y="1759297"/>
            <a:ext cx="3549650" cy="294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7951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par>
                          <p:cTn id="10" fill="hold" nodeType="afterGroup">
                            <p:stCondLst>
                              <p:cond delay="1000"/>
                            </p:stCondLst>
                            <p:childTnLst>
                              <p:par>
                                <p:cTn id="11" presetID="12" presetClass="entr" presetSubtype="1" fill="hold"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slide(fromTop)">
                                      <p:cBhvr>
                                        <p:cTn id="13" dur="1000"/>
                                        <p:tgtEl>
                                          <p:spTgt spid="1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lide(fromTop)">
                                      <p:cBhvr>
                                        <p:cTn id="18" dur="10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lide(fromTop)">
                                      <p:cBhvr>
                                        <p:cTn id="23" dur="1000"/>
                                        <p:tgtEl>
                                          <p:spTgt spid="12"/>
                                        </p:tgtEl>
                                      </p:cBhvr>
                                    </p:animEffect>
                                  </p:childTnLst>
                                </p:cTn>
                              </p:par>
                            </p:childTnLst>
                          </p:cTn>
                        </p:par>
                        <p:par>
                          <p:cTn id="24" fill="hold" nodeType="afterGroup">
                            <p:stCondLst>
                              <p:cond delay="1000"/>
                            </p:stCondLst>
                            <p:childTnLst>
                              <p:par>
                                <p:cTn id="25" presetID="12" presetClass="entr" presetSubtype="1" fill="hold" nodeType="after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slide(fromTop)">
                                      <p:cBhvr>
                                        <p:cTn id="27" dur="1000"/>
                                        <p:tgtEl>
                                          <p:spTgt spid="7">
                                            <p:txEl>
                                              <p:pRg st="0" end="0"/>
                                            </p:txEl>
                                          </p:spTgt>
                                        </p:tgtEl>
                                      </p:cBhvr>
                                    </p:animEffect>
                                  </p:childTnLst>
                                </p:cTn>
                              </p:par>
                            </p:childTnLst>
                          </p:cTn>
                        </p:par>
                        <p:par>
                          <p:cTn id="28" fill="hold" nodeType="afterGroup">
                            <p:stCondLst>
                              <p:cond delay="2000"/>
                            </p:stCondLst>
                            <p:childTnLst>
                              <p:par>
                                <p:cTn id="29" presetID="12" presetClass="entr" presetSubtype="1" fill="hold" nodeType="afterEffect">
                                  <p:stCondLst>
                                    <p:cond delay="0"/>
                                  </p:stCondLst>
                                  <p:childTnLst>
                                    <p:set>
                                      <p:cBhvr>
                                        <p:cTn id="30" dur="1" fill="hold">
                                          <p:stCondLst>
                                            <p:cond delay="0"/>
                                          </p:stCondLst>
                                        </p:cTn>
                                        <p:tgtEl>
                                          <p:spTgt spid="237569"/>
                                        </p:tgtEl>
                                        <p:attrNameLst>
                                          <p:attrName>style.visibility</p:attrName>
                                        </p:attrNameLst>
                                      </p:cBhvr>
                                      <p:to>
                                        <p:strVal val="visible"/>
                                      </p:to>
                                    </p:set>
                                    <p:animEffect transition="in" filter="slide(fromTop)">
                                      <p:cBhvr>
                                        <p:cTn id="31" dur="1000"/>
                                        <p:tgtEl>
                                          <p:spTgt spid="237569"/>
                                        </p:tgtEl>
                                      </p:cBhvr>
                                    </p:animEffect>
                                  </p:childTnLst>
                                </p:cTn>
                              </p:par>
                            </p:childTnLst>
                          </p:cTn>
                        </p:par>
                        <p:par>
                          <p:cTn id="32" fill="hold" nodeType="afterGroup">
                            <p:stCondLst>
                              <p:cond delay="3000"/>
                            </p:stCondLst>
                            <p:childTnLst>
                              <p:par>
                                <p:cTn id="33" presetID="12" presetClass="entr" presetSubtype="8" fill="hold" nodeType="afterEffect">
                                  <p:stCondLst>
                                    <p:cond delay="0"/>
                                  </p:stCondLst>
                                  <p:childTnLst>
                                    <p:set>
                                      <p:cBhvr>
                                        <p:cTn id="34" dur="1" fill="hold">
                                          <p:stCondLst>
                                            <p:cond delay="0"/>
                                          </p:stCondLst>
                                        </p:cTn>
                                        <p:tgtEl>
                                          <p:spTgt spid="237571"/>
                                        </p:tgtEl>
                                        <p:attrNameLst>
                                          <p:attrName>style.visibility</p:attrName>
                                        </p:attrNameLst>
                                      </p:cBhvr>
                                      <p:to>
                                        <p:strVal val="visible"/>
                                      </p:to>
                                    </p:set>
                                    <p:animEffect transition="in" filter="slide(fromLeft)">
                                      <p:cBhvr>
                                        <p:cTn id="35" dur="1000"/>
                                        <p:tgtEl>
                                          <p:spTgt spid="2375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1"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slide(fromTop)">
                                      <p:cBhvr>
                                        <p:cTn id="40" dur="1000"/>
                                        <p:tgtEl>
                                          <p:spTgt spid="10">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nodeType="click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animEffect transition="in" filter="slide(fromTop)">
                                      <p:cBhvr>
                                        <p:cTn id="45" dur="1000"/>
                                        <p:tgtEl>
                                          <p:spTgt spid="10">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nodeType="clickEffect">
                                  <p:stCondLst>
                                    <p:cond delay="0"/>
                                  </p:stCondLst>
                                  <p:childTnLst>
                                    <p:set>
                                      <p:cBhvr>
                                        <p:cTn id="49" dur="1" fill="hold">
                                          <p:stCondLst>
                                            <p:cond delay="0"/>
                                          </p:stCondLst>
                                        </p:cTn>
                                        <p:tgtEl>
                                          <p:spTgt spid="10">
                                            <p:txEl>
                                              <p:pRg st="2" end="2"/>
                                            </p:txEl>
                                          </p:spTgt>
                                        </p:tgtEl>
                                        <p:attrNameLst>
                                          <p:attrName>style.visibility</p:attrName>
                                        </p:attrNameLst>
                                      </p:cBhvr>
                                      <p:to>
                                        <p:strVal val="visible"/>
                                      </p:to>
                                    </p:set>
                                    <p:animEffect transition="in" filter="slide(fromTop)">
                                      <p:cBhvr>
                                        <p:cTn id="50" dur="10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utoUpdateAnimBg="0"/>
      <p:bldP spid="1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988"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989"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990"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991"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992"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993"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994"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995"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996"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997"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998"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999"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2000"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2001"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2002"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2003"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2004"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2005"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2006"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2007"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2008"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 name="矩形 45"/>
          <p:cNvSpPr/>
          <p:nvPr/>
        </p:nvSpPr>
        <p:spPr>
          <a:xfrm>
            <a:off x="1897063" y="1360488"/>
            <a:ext cx="8616950" cy="400110"/>
          </a:xfrm>
          <a:prstGeom prst="rect">
            <a:avLst/>
          </a:prstGeom>
        </p:spPr>
        <p:txBody>
          <a:bodyPr>
            <a:spAutoFit/>
          </a:bodyPr>
          <a:lstStyle/>
          <a:p>
            <a:pPr marL="361950" indent="-361950" eaLnBrk="1" hangingPunct="1">
              <a:spcBef>
                <a:spcPts val="1200"/>
              </a:spcBef>
              <a:buFont typeface="Wingdings" pitchFamily="2" charset="2"/>
              <a:buChar char="p"/>
              <a:defRPr/>
            </a:pPr>
            <a:r>
              <a:rPr lang="zh-CN" altLang="en-US" sz="2000" b="1">
                <a:ea typeface="黑体" pitchFamily="49" charset="-122"/>
              </a:rPr>
              <a:t>综上所述，一维流计算需指定的</a:t>
            </a:r>
            <a:r>
              <a:rPr lang="zh-CN" altLang="en-US" sz="2000" b="1">
                <a:solidFill>
                  <a:srgbClr val="0000FF"/>
                </a:solidFill>
                <a:ea typeface="黑体" pitchFamily="49" charset="-122"/>
              </a:rPr>
              <a:t>物理边界条件</a:t>
            </a:r>
            <a:r>
              <a:rPr lang="zh-CN" altLang="en-US" sz="2000" b="1">
                <a:ea typeface="黑体" pitchFamily="49" charset="-122"/>
              </a:rPr>
              <a:t>如下表所示。</a:t>
            </a:r>
            <a:endParaRPr lang="en-US" altLang="zh-CN" sz="2000" b="1">
              <a:latin typeface="+mn-lt"/>
              <a:ea typeface="黑体" pitchFamily="49" charset="-122"/>
            </a:endParaRPr>
          </a:p>
        </p:txBody>
      </p:sp>
      <p:sp>
        <p:nvSpPr>
          <p:cNvPr id="42010"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2011"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2012"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2013"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32" name="表格 31"/>
          <p:cNvGraphicFramePr>
            <a:graphicFrameLocks noGrp="1"/>
          </p:cNvGraphicFramePr>
          <p:nvPr>
            <p:extLst>
              <p:ext uri="{D42A27DB-BD31-4B8C-83A1-F6EECF244321}">
                <p14:modId xmlns:p14="http://schemas.microsoft.com/office/powerpoint/2010/main" val="1025894701"/>
              </p:ext>
            </p:extLst>
          </p:nvPr>
        </p:nvGraphicFramePr>
        <p:xfrm>
          <a:off x="2335213" y="2041525"/>
          <a:ext cx="6353075" cy="2251572"/>
        </p:xfrm>
        <a:graphic>
          <a:graphicData uri="http://schemas.openxmlformats.org/drawingml/2006/table">
            <a:tbl>
              <a:tblPr/>
              <a:tblGrid>
                <a:gridCol w="1459080">
                  <a:extLst>
                    <a:ext uri="{9D8B030D-6E8A-4147-A177-3AD203B41FA5}">
                      <a16:colId xmlns:a16="http://schemas.microsoft.com/office/drawing/2014/main" val="20000"/>
                    </a:ext>
                  </a:extLst>
                </a:gridCol>
                <a:gridCol w="2340607">
                  <a:extLst>
                    <a:ext uri="{9D8B030D-6E8A-4147-A177-3AD203B41FA5}">
                      <a16:colId xmlns:a16="http://schemas.microsoft.com/office/drawing/2014/main" val="20001"/>
                    </a:ext>
                  </a:extLst>
                </a:gridCol>
                <a:gridCol w="2553388">
                  <a:extLst>
                    <a:ext uri="{9D8B030D-6E8A-4147-A177-3AD203B41FA5}">
                      <a16:colId xmlns:a16="http://schemas.microsoft.com/office/drawing/2014/main" val="20002"/>
                    </a:ext>
                  </a:extLst>
                </a:gridCol>
              </a:tblGrid>
              <a:tr h="750524">
                <a:tc>
                  <a:txBody>
                    <a:bodyPr/>
                    <a:lstStyle/>
                    <a:p>
                      <a:pPr algn="ctr">
                        <a:spcAft>
                          <a:spcPts val="0"/>
                        </a:spcAft>
                      </a:pPr>
                      <a:endParaRPr lang="en-US" sz="2000" b="1" kern="100" dirty="0">
                        <a:latin typeface="+mn-lt"/>
                        <a:ea typeface="黑体" pitchFamily="49" charset="-122"/>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latin typeface="+mn-lt"/>
                          <a:ea typeface="黑体" pitchFamily="49" charset="-122"/>
                          <a:cs typeface="Times New Roman"/>
                        </a:rPr>
                        <a:t>亚声速</a:t>
                      </a:r>
                      <a:r>
                        <a:rPr lang="en-US" sz="2000" b="1" i="1" kern="100" dirty="0">
                          <a:latin typeface="+mn-lt"/>
                          <a:ea typeface="黑体" pitchFamily="49" charset="-122"/>
                          <a:cs typeface="Times New Roman"/>
                        </a:rPr>
                        <a:t>Ma</a:t>
                      </a:r>
                      <a:r>
                        <a:rPr lang="en-US" sz="2000" b="1" kern="100" dirty="0">
                          <a:latin typeface="+mn-lt"/>
                          <a:ea typeface="黑体" pitchFamily="49" charset="-122"/>
                          <a:cs typeface="Times New Roman"/>
                        </a:rPr>
                        <a:t>&lt;1</a:t>
                      </a:r>
                      <a:endParaRPr lang="zh-CN" sz="2000" b="1" kern="100" dirty="0">
                        <a:latin typeface="+mn-lt"/>
                        <a:ea typeface="黑体" pitchFamily="49" charset="-122"/>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latin typeface="+mn-lt"/>
                          <a:ea typeface="黑体" pitchFamily="49" charset="-122"/>
                          <a:cs typeface="Times New Roman"/>
                        </a:rPr>
                        <a:t>超声速</a:t>
                      </a:r>
                      <a:r>
                        <a:rPr lang="en-US" sz="2000" b="1" i="1" kern="100" dirty="0">
                          <a:latin typeface="+mn-lt"/>
                          <a:ea typeface="黑体" pitchFamily="49" charset="-122"/>
                          <a:cs typeface="Times New Roman"/>
                        </a:rPr>
                        <a:t>Ma</a:t>
                      </a:r>
                      <a:r>
                        <a:rPr lang="en-US" sz="2000" b="1" kern="100" dirty="0">
                          <a:latin typeface="+mn-lt"/>
                          <a:ea typeface="黑体" pitchFamily="49" charset="-122"/>
                          <a:cs typeface="Times New Roman"/>
                        </a:rPr>
                        <a:t>&gt;1</a:t>
                      </a:r>
                      <a:endParaRPr lang="zh-CN" sz="2000" b="1" kern="100" dirty="0">
                        <a:latin typeface="+mn-lt"/>
                        <a:ea typeface="黑体" pitchFamily="49" charset="-122"/>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50524">
                <a:tc>
                  <a:txBody>
                    <a:bodyPr/>
                    <a:lstStyle/>
                    <a:p>
                      <a:pPr algn="ctr">
                        <a:spcAft>
                          <a:spcPts val="0"/>
                        </a:spcAft>
                      </a:pPr>
                      <a:r>
                        <a:rPr lang="zh-CN" sz="2000" b="1" kern="100">
                          <a:latin typeface="+mn-lt"/>
                          <a:ea typeface="黑体" pitchFamily="49" charset="-122"/>
                          <a:cs typeface="Times New Roman"/>
                        </a:rPr>
                        <a:t>进口边界</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latin typeface="+mn-lt"/>
                          <a:ea typeface="黑体" pitchFamily="49" charset="-122"/>
                          <a:cs typeface="Times New Roman"/>
                        </a:rPr>
                        <a:t>给定</a:t>
                      </a:r>
                      <a:r>
                        <a:rPr lang="en-US" sz="2000" b="1" kern="100">
                          <a:latin typeface="+mn-lt"/>
                          <a:ea typeface="黑体" pitchFamily="49" charset="-122"/>
                          <a:cs typeface="Times New Roman"/>
                        </a:rPr>
                        <a:t>2</a:t>
                      </a:r>
                      <a:r>
                        <a:rPr lang="zh-CN" sz="2000" b="1" kern="100">
                          <a:latin typeface="+mn-lt"/>
                          <a:ea typeface="黑体" pitchFamily="49" charset="-122"/>
                          <a:cs typeface="Times New Roman"/>
                        </a:rPr>
                        <a:t>个条件</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latin typeface="+mn-lt"/>
                          <a:ea typeface="黑体" pitchFamily="49" charset="-122"/>
                          <a:cs typeface="Times New Roman"/>
                        </a:rPr>
                        <a:t>给定</a:t>
                      </a:r>
                      <a:r>
                        <a:rPr lang="en-US" sz="2000" b="1" kern="100" dirty="0">
                          <a:latin typeface="+mn-lt"/>
                          <a:ea typeface="黑体" pitchFamily="49" charset="-122"/>
                          <a:cs typeface="Times New Roman"/>
                        </a:rPr>
                        <a:t>3</a:t>
                      </a:r>
                      <a:r>
                        <a:rPr lang="zh-CN" sz="2000" b="1" kern="100" dirty="0">
                          <a:latin typeface="+mn-lt"/>
                          <a:ea typeface="黑体" pitchFamily="49" charset="-122"/>
                          <a:cs typeface="Times New Roman"/>
                        </a:rPr>
                        <a:t>个条件</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50524">
                <a:tc>
                  <a:txBody>
                    <a:bodyPr/>
                    <a:lstStyle/>
                    <a:p>
                      <a:pPr algn="ctr">
                        <a:spcAft>
                          <a:spcPts val="0"/>
                        </a:spcAft>
                      </a:pPr>
                      <a:r>
                        <a:rPr lang="zh-CN" sz="2000" b="1" kern="100">
                          <a:latin typeface="+mn-lt"/>
                          <a:ea typeface="黑体" pitchFamily="49" charset="-122"/>
                          <a:cs typeface="Times New Roman"/>
                        </a:rPr>
                        <a:t>出口边界</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latin typeface="+mn-lt"/>
                          <a:ea typeface="黑体" pitchFamily="49" charset="-122"/>
                          <a:cs typeface="Times New Roman"/>
                        </a:rPr>
                        <a:t>给定</a:t>
                      </a:r>
                      <a:r>
                        <a:rPr lang="en-US" sz="2000" b="1" kern="100">
                          <a:latin typeface="+mn-lt"/>
                          <a:ea typeface="黑体" pitchFamily="49" charset="-122"/>
                          <a:cs typeface="Times New Roman"/>
                        </a:rPr>
                        <a:t>1</a:t>
                      </a:r>
                      <a:r>
                        <a:rPr lang="zh-CN" sz="2000" b="1" kern="100">
                          <a:latin typeface="+mn-lt"/>
                          <a:ea typeface="黑体" pitchFamily="49" charset="-122"/>
                          <a:cs typeface="Times New Roman"/>
                        </a:rPr>
                        <a:t>个条件</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latin typeface="+mn-lt"/>
                          <a:ea typeface="黑体" pitchFamily="49" charset="-122"/>
                          <a:cs typeface="Times New Roman"/>
                        </a:rPr>
                        <a:t>无</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1" name="矩形 30"/>
          <p:cNvSpPr/>
          <p:nvPr/>
        </p:nvSpPr>
        <p:spPr>
          <a:xfrm>
            <a:off x="1897063" y="4509120"/>
            <a:ext cx="8616950" cy="707886"/>
          </a:xfrm>
          <a:prstGeom prst="rect">
            <a:avLst/>
          </a:prstGeom>
        </p:spPr>
        <p:txBody>
          <a:bodyPr>
            <a:spAutoFit/>
          </a:bodyPr>
          <a:lstStyle/>
          <a:p>
            <a:pPr marL="361950" indent="-361950" eaLnBrk="1" hangingPunct="1">
              <a:spcBef>
                <a:spcPts val="1200"/>
              </a:spcBef>
              <a:buFont typeface="Wingdings" pitchFamily="2" charset="2"/>
              <a:buChar char="p"/>
              <a:defRPr/>
            </a:pPr>
            <a:r>
              <a:rPr lang="zh-CN" altLang="en-US" sz="2000" b="1" dirty="0">
                <a:latin typeface="+mn-lt"/>
                <a:ea typeface="黑体" pitchFamily="49" charset="-122"/>
              </a:rPr>
              <a:t>在实际计算中，仅有</a:t>
            </a:r>
            <a:r>
              <a:rPr lang="zh-CN" altLang="en-US" sz="2000" b="1" dirty="0">
                <a:solidFill>
                  <a:srgbClr val="0000FF"/>
                </a:solidFill>
                <a:latin typeface="+mn-lt"/>
                <a:ea typeface="黑体" pitchFamily="49" charset="-122"/>
              </a:rPr>
              <a:t>物理边界条件</a:t>
            </a:r>
            <a:r>
              <a:rPr lang="zh-CN" altLang="en-US" sz="2000" b="1" dirty="0">
                <a:latin typeface="+mn-lt"/>
                <a:ea typeface="黑体" pitchFamily="49" charset="-122"/>
              </a:rPr>
              <a:t>通常是不够的，多数情况下，在边界上不能指定所有的变量，但数值求解前必须已知所有变量；</a:t>
            </a:r>
            <a:endParaRPr lang="en-US" altLang="zh-CN" sz="2000" b="1" dirty="0">
              <a:latin typeface="+mn-lt"/>
              <a:ea typeface="黑体" pitchFamily="49" charset="-122"/>
            </a:endParaRPr>
          </a:p>
        </p:txBody>
      </p:sp>
    </p:spTree>
    <p:extLst>
      <p:ext uri="{BB962C8B-B14F-4D97-AF65-F5344CB8AC3E}">
        <p14:creationId xmlns:p14="http://schemas.microsoft.com/office/powerpoint/2010/main" val="2875251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slide(fromTop)">
                                      <p:cBhvr>
                                        <p:cTn id="7" dur="1000"/>
                                        <p:tgtEl>
                                          <p:spTgt spid="46">
                                            <p:txEl>
                                              <p:pRg st="0" end="0"/>
                                            </p:txEl>
                                          </p:spTgt>
                                        </p:tgtEl>
                                      </p:cBhvr>
                                    </p:animEffec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1000"/>
                                        <p:tgtEl>
                                          <p:spTgt spid="3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Effect transition="in" filter="slide(fromTop)">
                                      <p:cBhvr>
                                        <p:cTn id="16" dur="10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36" name="Rectangle 4"/>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37" name="Rectangle 6"/>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38" name="Rectangle 8"/>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39" name="Rectangle 10"/>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40" name="Rectangle 8"/>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41" name="Rectangle 10"/>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42" name="Rectangle 12"/>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43" name="Rectangle 9"/>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44" name="Rectangle 4"/>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45" name="Rectangle 4"/>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46" name="Rectangle 6"/>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47" name="Rectangle 8"/>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48" name="Rectangle 6"/>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49" name="Rectangle 4"/>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50" name="Rectangle 6"/>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51" name="Rectangle 5"/>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52" name="Rectangle 7"/>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53" name="Rectangle 9"/>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54" name="Rectangle 6"/>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55" name="Rectangle 8"/>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56" name="Rectangle 10"/>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 name="矩形 45"/>
          <p:cNvSpPr/>
          <p:nvPr/>
        </p:nvSpPr>
        <p:spPr>
          <a:xfrm>
            <a:off x="1775520" y="1124744"/>
            <a:ext cx="9001000" cy="4247317"/>
          </a:xfrm>
          <a:prstGeom prst="rect">
            <a:avLst/>
          </a:prstGeom>
        </p:spPr>
        <p:txBody>
          <a:bodyPr wrap="square">
            <a:spAutoFit/>
          </a:bodyPr>
          <a:lstStyle/>
          <a:p>
            <a:pPr marL="361950" indent="-361950" eaLnBrk="1" hangingPunct="1">
              <a:lnSpc>
                <a:spcPct val="150000"/>
              </a:lnSpc>
              <a:spcBef>
                <a:spcPts val="0"/>
              </a:spcBef>
              <a:buFont typeface="Wingdings" pitchFamily="2" charset="2"/>
              <a:buChar char="p"/>
              <a:defRPr/>
            </a:pPr>
            <a:r>
              <a:rPr lang="zh-CN" altLang="en-US" sz="2000" b="1">
                <a:latin typeface="+mn-lt"/>
                <a:ea typeface="黑体" pitchFamily="49" charset="-122"/>
              </a:rPr>
              <a:t>因此，当物理条件不够时，必须补充其它边界条件，称为“</a:t>
            </a:r>
            <a:r>
              <a:rPr lang="zh-CN" altLang="en-US" sz="2000" b="1">
                <a:solidFill>
                  <a:srgbClr val="C00000"/>
                </a:solidFill>
                <a:latin typeface="+mn-lt"/>
                <a:ea typeface="黑体" pitchFamily="49" charset="-122"/>
              </a:rPr>
              <a:t>数值边界条件</a:t>
            </a:r>
            <a:r>
              <a:rPr lang="zh-CN" altLang="en-US" sz="2000" b="1">
                <a:latin typeface="+mn-lt"/>
                <a:ea typeface="黑体" pitchFamily="49" charset="-122"/>
              </a:rPr>
              <a:t>”</a:t>
            </a:r>
            <a:r>
              <a:rPr lang="en-US" altLang="zh-CN" sz="2000" b="1">
                <a:latin typeface="+mn-lt"/>
                <a:ea typeface="黑体" pitchFamily="49" charset="-122"/>
              </a:rPr>
              <a:t>——</a:t>
            </a:r>
            <a:r>
              <a:rPr lang="zh-CN" altLang="en-US" sz="2000" b="1">
                <a:latin typeface="+mn-lt"/>
                <a:ea typeface="黑体" pitchFamily="49" charset="-122"/>
              </a:rPr>
              <a:t>与那些由内部流动规定的变量相对应，并依赖于尚未求出的内部流动； </a:t>
            </a:r>
            <a:endParaRPr lang="en-US" altLang="zh-CN" sz="2000" b="1">
              <a:latin typeface="+mn-lt"/>
              <a:ea typeface="黑体" pitchFamily="49" charset="-122"/>
            </a:endParaRPr>
          </a:p>
          <a:p>
            <a:pPr marL="361950" indent="-361950" eaLnBrk="1" hangingPunct="1">
              <a:lnSpc>
                <a:spcPct val="150000"/>
              </a:lnSpc>
              <a:spcBef>
                <a:spcPts val="0"/>
              </a:spcBef>
              <a:buFont typeface="Wingdings" pitchFamily="2" charset="2"/>
              <a:buChar char="p"/>
              <a:defRPr/>
            </a:pPr>
            <a:r>
              <a:rPr lang="zh-CN" altLang="en-US" sz="2000" b="1">
                <a:latin typeface="+mn-lt"/>
                <a:ea typeface="黑体" pitchFamily="49" charset="-122"/>
              </a:rPr>
              <a:t>施加数值边界条件的原则：</a:t>
            </a:r>
            <a:endParaRPr lang="en-US" altLang="zh-CN" sz="2000" b="1">
              <a:latin typeface="+mn-lt"/>
              <a:ea typeface="黑体" pitchFamily="49" charset="-122"/>
            </a:endParaRPr>
          </a:p>
          <a:p>
            <a:pPr marL="457200" indent="-95250" eaLnBrk="1" hangingPunct="1">
              <a:lnSpc>
                <a:spcPct val="150000"/>
              </a:lnSpc>
              <a:spcBef>
                <a:spcPts val="0"/>
              </a:spcBef>
              <a:buFont typeface="+mj-ea"/>
              <a:buAutoNum type="circleNumDbPlain"/>
              <a:defRPr/>
            </a:pPr>
            <a:r>
              <a:rPr lang="zh-CN" altLang="en-US" sz="2000" b="1">
                <a:latin typeface="+mn-lt"/>
                <a:ea typeface="黑体" pitchFamily="49" charset="-122"/>
              </a:rPr>
              <a:t>应该与流动的物理特征相容；</a:t>
            </a:r>
            <a:endParaRPr lang="en-US" altLang="zh-CN" sz="2000" b="1">
              <a:latin typeface="+mn-lt"/>
              <a:ea typeface="黑体" pitchFamily="49" charset="-122"/>
            </a:endParaRPr>
          </a:p>
          <a:p>
            <a:pPr marL="457200" indent="-95250" eaLnBrk="1" hangingPunct="1">
              <a:lnSpc>
                <a:spcPct val="150000"/>
              </a:lnSpc>
              <a:spcBef>
                <a:spcPts val="0"/>
              </a:spcBef>
              <a:buFont typeface="+mj-ea"/>
              <a:buAutoNum type="circleNumDbPlain"/>
              <a:defRPr/>
            </a:pPr>
            <a:r>
              <a:rPr lang="zh-CN" altLang="en-US" sz="2000" b="1">
                <a:latin typeface="+mn-lt"/>
                <a:ea typeface="黑体" pitchFamily="49" charset="-122"/>
              </a:rPr>
              <a:t>不能影响物理边界条件。</a:t>
            </a:r>
            <a:endParaRPr lang="en-US" altLang="zh-CN" sz="2000" b="1">
              <a:latin typeface="+mn-lt"/>
              <a:ea typeface="黑体" pitchFamily="49" charset="-122"/>
            </a:endParaRPr>
          </a:p>
          <a:p>
            <a:pPr marL="361950" indent="-361950" eaLnBrk="1" hangingPunct="1">
              <a:lnSpc>
                <a:spcPct val="150000"/>
              </a:lnSpc>
              <a:spcBef>
                <a:spcPts val="0"/>
              </a:spcBef>
              <a:buFont typeface="Wingdings" pitchFamily="2" charset="2"/>
              <a:buChar char="p"/>
              <a:defRPr/>
            </a:pPr>
            <a:r>
              <a:rPr lang="zh-CN" altLang="en-US" sz="2000" b="1">
                <a:latin typeface="+mn-lt"/>
                <a:ea typeface="黑体" pitchFamily="49" charset="-122"/>
              </a:rPr>
              <a:t>理论分析和数值实验均表明，对许多格式，数值边界条件的处理会对精度、稳定性和收敛速度产生重大影响。例如，很多隐格式理论上都是无条件稳定的，但由于边界条件处理不当，会变成条件稳定。</a:t>
            </a:r>
            <a:endParaRPr lang="en-US" altLang="zh-CN" sz="2000" b="1">
              <a:latin typeface="+mn-lt"/>
              <a:ea typeface="黑体" pitchFamily="49" charset="-122"/>
            </a:endParaRPr>
          </a:p>
        </p:txBody>
      </p:sp>
      <p:sp>
        <p:nvSpPr>
          <p:cNvPr id="44058" name="Rectangle 6"/>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59" name="Rectangle 4"/>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60" name="Rectangle 6"/>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061" name="Rectangle 8"/>
          <p:cNvSpPr>
            <a:spLocks noChangeArrowheads="1"/>
          </p:cNvSpPr>
          <p:nvPr/>
        </p:nvSpPr>
        <p:spPr bwMode="auto">
          <a:xfrm>
            <a:off x="1402458" y="-277049"/>
            <a:ext cx="192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Tree>
    <p:extLst>
      <p:ext uri="{BB962C8B-B14F-4D97-AF65-F5344CB8AC3E}">
        <p14:creationId xmlns:p14="http://schemas.microsoft.com/office/powerpoint/2010/main" val="3030009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slide(fromTop)">
                                      <p:cBhvr>
                                        <p:cTn id="7" dur="1000"/>
                                        <p:tgtEl>
                                          <p:spTgt spid="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6">
                                            <p:txEl>
                                              <p:pRg st="1" end="1"/>
                                            </p:txEl>
                                          </p:spTgt>
                                        </p:tgtEl>
                                        <p:attrNameLst>
                                          <p:attrName>style.visibility</p:attrName>
                                        </p:attrNameLst>
                                      </p:cBhvr>
                                      <p:to>
                                        <p:strVal val="visible"/>
                                      </p:to>
                                    </p:set>
                                    <p:animEffect transition="in" filter="slide(fromTop)">
                                      <p:cBhvr>
                                        <p:cTn id="12" dur="1000"/>
                                        <p:tgtEl>
                                          <p:spTgt spid="46">
                                            <p:txEl>
                                              <p:pRg st="1" end="1"/>
                                            </p:txEl>
                                          </p:spTgt>
                                        </p:tgtEl>
                                      </p:cBhvr>
                                    </p:animEffect>
                                  </p:childTnLst>
                                </p:cTn>
                              </p:par>
                            </p:childTnLst>
                          </p:cTn>
                        </p:par>
                        <p:par>
                          <p:cTn id="13" fill="hold" nodeType="afterGroup">
                            <p:stCondLst>
                              <p:cond delay="1000"/>
                            </p:stCondLst>
                            <p:childTnLst>
                              <p:par>
                                <p:cTn id="14" presetID="12" presetClass="entr" presetSubtype="1" fill="hold" nodeType="afterEffect">
                                  <p:stCondLst>
                                    <p:cond delay="0"/>
                                  </p:stCondLst>
                                  <p:childTnLst>
                                    <p:set>
                                      <p:cBhvr>
                                        <p:cTn id="15" dur="1" fill="hold">
                                          <p:stCondLst>
                                            <p:cond delay="0"/>
                                          </p:stCondLst>
                                        </p:cTn>
                                        <p:tgtEl>
                                          <p:spTgt spid="46">
                                            <p:txEl>
                                              <p:pRg st="2" end="2"/>
                                            </p:txEl>
                                          </p:spTgt>
                                        </p:tgtEl>
                                        <p:attrNameLst>
                                          <p:attrName>style.visibility</p:attrName>
                                        </p:attrNameLst>
                                      </p:cBhvr>
                                      <p:to>
                                        <p:strVal val="visible"/>
                                      </p:to>
                                    </p:set>
                                    <p:animEffect transition="in" filter="slide(fromTop)">
                                      <p:cBhvr>
                                        <p:cTn id="16" dur="1000"/>
                                        <p:tgtEl>
                                          <p:spTgt spid="4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46">
                                            <p:txEl>
                                              <p:pRg st="3" end="3"/>
                                            </p:txEl>
                                          </p:spTgt>
                                        </p:tgtEl>
                                        <p:attrNameLst>
                                          <p:attrName>style.visibility</p:attrName>
                                        </p:attrNameLst>
                                      </p:cBhvr>
                                      <p:to>
                                        <p:strVal val="visible"/>
                                      </p:to>
                                    </p:set>
                                    <p:animEffect transition="in" filter="slide(fromTop)">
                                      <p:cBhvr>
                                        <p:cTn id="21" dur="1000"/>
                                        <p:tgtEl>
                                          <p:spTgt spid="46">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1" fill="hold" nodeType="clickEffect">
                                  <p:stCondLst>
                                    <p:cond delay="0"/>
                                  </p:stCondLst>
                                  <p:childTnLst>
                                    <p:set>
                                      <p:cBhvr>
                                        <p:cTn id="25" dur="1" fill="hold">
                                          <p:stCondLst>
                                            <p:cond delay="0"/>
                                          </p:stCondLst>
                                        </p:cTn>
                                        <p:tgtEl>
                                          <p:spTgt spid="46">
                                            <p:txEl>
                                              <p:pRg st="4" end="4"/>
                                            </p:txEl>
                                          </p:spTgt>
                                        </p:tgtEl>
                                        <p:attrNameLst>
                                          <p:attrName>style.visibility</p:attrName>
                                        </p:attrNameLst>
                                      </p:cBhvr>
                                      <p:to>
                                        <p:strVal val="visible"/>
                                      </p:to>
                                    </p:set>
                                    <p:animEffect transition="in" filter="slide(fromTop)">
                                      <p:cBhvr>
                                        <p:cTn id="26" dur="1000"/>
                                        <p:tgtEl>
                                          <p:spTgt spid="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60"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61"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62"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63"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64"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65"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66"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67"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68"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69"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70"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71"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72"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5" name="矩形 24"/>
          <p:cNvSpPr/>
          <p:nvPr/>
        </p:nvSpPr>
        <p:spPr>
          <a:xfrm>
            <a:off x="1897064" y="1128714"/>
            <a:ext cx="8580437" cy="400110"/>
          </a:xfrm>
          <a:prstGeom prst="rect">
            <a:avLst/>
          </a:prstGeom>
        </p:spPr>
        <p:txBody>
          <a:bodyPr>
            <a:spAutoFit/>
          </a:bodyPr>
          <a:lstStyle/>
          <a:p>
            <a:pPr marL="714375" indent="-714375" eaLnBrk="1" hangingPunct="1">
              <a:defRPr/>
            </a:pPr>
            <a:r>
              <a:rPr lang="zh-CN" altLang="en-US" sz="2000" b="1">
                <a:latin typeface="+mn-lt"/>
                <a:ea typeface="黑体" pitchFamily="49" charset="-122"/>
              </a:rPr>
              <a:t>七、边界条件施加</a:t>
            </a:r>
          </a:p>
        </p:txBody>
      </p:sp>
      <p:sp>
        <p:nvSpPr>
          <p:cNvPr id="45074"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75"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76"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77"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78"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79"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80"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81"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 name="矩形 45"/>
          <p:cNvSpPr/>
          <p:nvPr/>
        </p:nvSpPr>
        <p:spPr>
          <a:xfrm>
            <a:off x="1897063" y="1862138"/>
            <a:ext cx="8616950" cy="400110"/>
          </a:xfrm>
          <a:prstGeom prst="rect">
            <a:avLst/>
          </a:prstGeom>
        </p:spPr>
        <p:txBody>
          <a:bodyPr>
            <a:spAutoFit/>
          </a:bodyPr>
          <a:lstStyle/>
          <a:p>
            <a:pPr marL="361950" indent="-361950" eaLnBrk="1" hangingPunct="1">
              <a:spcBef>
                <a:spcPts val="1200"/>
              </a:spcBef>
              <a:buFont typeface="Wingdings" pitchFamily="2" charset="2"/>
              <a:buChar char="p"/>
              <a:defRPr/>
            </a:pPr>
            <a:r>
              <a:rPr lang="zh-CN" altLang="en-US" sz="2000" b="1">
                <a:latin typeface="+mn-lt"/>
                <a:ea typeface="黑体" pitchFamily="49" charset="-122"/>
              </a:rPr>
              <a:t>拟一维喷管流动的边界条件应遵循理论分析结果进行施加。</a:t>
            </a:r>
            <a:endParaRPr lang="en-US" altLang="zh-CN" sz="2000" b="1">
              <a:latin typeface="+mn-lt"/>
              <a:ea typeface="黑体" pitchFamily="49" charset="-122"/>
            </a:endParaRPr>
          </a:p>
        </p:txBody>
      </p:sp>
      <p:sp>
        <p:nvSpPr>
          <p:cNvPr id="45083"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84"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85"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086"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 name="矩形 39"/>
          <p:cNvSpPr/>
          <p:nvPr/>
        </p:nvSpPr>
        <p:spPr>
          <a:xfrm>
            <a:off x="1897063" y="2519363"/>
            <a:ext cx="8616950" cy="400110"/>
          </a:xfrm>
          <a:prstGeom prst="rect">
            <a:avLst/>
          </a:prstGeom>
        </p:spPr>
        <p:txBody>
          <a:bodyPr>
            <a:spAutoFit/>
          </a:bodyPr>
          <a:lstStyle/>
          <a:p>
            <a:pPr eaLnBrk="1" hangingPunct="1">
              <a:spcBef>
                <a:spcPts val="0"/>
              </a:spcBef>
              <a:defRPr/>
            </a:pPr>
            <a:r>
              <a:rPr lang="en-US" altLang="zh-CN" sz="2000" b="1">
                <a:latin typeface="+mn-lt"/>
                <a:ea typeface="黑体" pitchFamily="49" charset="-122"/>
              </a:rPr>
              <a:t>1. </a:t>
            </a:r>
            <a:r>
              <a:rPr lang="zh-CN" altLang="en-US" sz="2000" b="1">
                <a:solidFill>
                  <a:srgbClr val="0000FF"/>
                </a:solidFill>
                <a:latin typeface="+mn-lt"/>
                <a:ea typeface="黑体" pitchFamily="49" charset="-122"/>
              </a:rPr>
              <a:t>喷管亚声速流进口边界</a:t>
            </a:r>
            <a:endParaRPr lang="en-US" altLang="zh-CN" sz="2000" b="1">
              <a:solidFill>
                <a:srgbClr val="0000FF"/>
              </a:solidFill>
              <a:latin typeface="+mn-lt"/>
              <a:ea typeface="黑体" pitchFamily="49" charset="-122"/>
            </a:endParaRPr>
          </a:p>
        </p:txBody>
      </p:sp>
      <p:sp>
        <p:nvSpPr>
          <p:cNvPr id="44" name="矩形 43"/>
          <p:cNvSpPr/>
          <p:nvPr/>
        </p:nvSpPr>
        <p:spPr>
          <a:xfrm>
            <a:off x="1897063" y="3201989"/>
            <a:ext cx="8616950" cy="1477328"/>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dirty="0">
                <a:solidFill>
                  <a:srgbClr val="0000FF"/>
                </a:solidFill>
                <a:latin typeface="+mn-lt"/>
                <a:ea typeface="黑体" pitchFamily="49" charset="-122"/>
              </a:rPr>
              <a:t>物理边界条件两个</a:t>
            </a:r>
            <a:r>
              <a:rPr lang="zh-CN" altLang="en-US" sz="2000" b="1" dirty="0">
                <a:latin typeface="+mn-lt"/>
                <a:ea typeface="黑体" pitchFamily="49" charset="-122"/>
              </a:rPr>
              <a:t>：给定总温</a:t>
            </a:r>
            <a:r>
              <a:rPr lang="en-US" sz="2000" b="1" i="1" dirty="0">
                <a:latin typeface="+mn-lt"/>
                <a:ea typeface="黑体" pitchFamily="49" charset="-122"/>
              </a:rPr>
              <a:t>T</a:t>
            </a:r>
            <a:r>
              <a:rPr lang="en-US" sz="2000" b="1" baseline="-25000" dirty="0">
                <a:latin typeface="+mn-lt"/>
                <a:ea typeface="黑体" pitchFamily="49" charset="-122"/>
              </a:rPr>
              <a:t>0</a:t>
            </a:r>
            <a:r>
              <a:rPr lang="zh-CN" altLang="en-US" sz="2000" b="1" dirty="0">
                <a:latin typeface="+mn-lt"/>
                <a:ea typeface="黑体" pitchFamily="49" charset="-122"/>
              </a:rPr>
              <a:t>和滞止密度</a:t>
            </a:r>
            <a:r>
              <a:rPr lang="en-US" sz="2000" b="1" i="1" dirty="0">
                <a:latin typeface="+mn-lt"/>
                <a:ea typeface="黑体" pitchFamily="49" charset="-122"/>
              </a:rPr>
              <a:t>ρ</a:t>
            </a:r>
            <a:r>
              <a:rPr lang="en-US" sz="2000" b="1" baseline="-25000" dirty="0">
                <a:latin typeface="+mn-lt"/>
                <a:ea typeface="黑体" pitchFamily="49" charset="-122"/>
              </a:rPr>
              <a:t>0</a:t>
            </a:r>
            <a:r>
              <a:rPr lang="zh-CN" altLang="en-US" sz="2000" b="1" dirty="0">
                <a:latin typeface="+mn-lt"/>
                <a:ea typeface="黑体" pitchFamily="49" charset="-122"/>
              </a:rPr>
              <a:t>（由热状态方程知，总压</a:t>
            </a:r>
            <a:r>
              <a:rPr lang="en-US" sz="2000" b="1" i="1" dirty="0">
                <a:latin typeface="+mn-lt"/>
                <a:ea typeface="黑体" pitchFamily="49" charset="-122"/>
              </a:rPr>
              <a:t>p</a:t>
            </a:r>
            <a:r>
              <a:rPr lang="en-US" sz="2000" b="1" baseline="-25000" dirty="0">
                <a:latin typeface="+mn-lt"/>
                <a:ea typeface="黑体" pitchFamily="49" charset="-122"/>
              </a:rPr>
              <a:t>0</a:t>
            </a:r>
            <a:r>
              <a:rPr lang="zh-CN" altLang="en-US" sz="2000" b="1" dirty="0">
                <a:latin typeface="+mn-lt"/>
                <a:ea typeface="黑体" pitchFamily="49" charset="-122"/>
              </a:rPr>
              <a:t>确定）</a:t>
            </a:r>
            <a:r>
              <a:rPr lang="en-US" altLang="zh-CN" sz="2000" b="1" dirty="0">
                <a:latin typeface="+mn-lt"/>
                <a:ea typeface="黑体" pitchFamily="49" charset="-122"/>
              </a:rPr>
              <a:t>——</a:t>
            </a:r>
            <a:r>
              <a:rPr lang="zh-CN" altLang="en-US" sz="2000" b="1" dirty="0">
                <a:latin typeface="+mn-lt"/>
                <a:ea typeface="黑体" pitchFamily="49" charset="-122"/>
              </a:rPr>
              <a:t>驻室内的参数，随时间固定不变；</a:t>
            </a:r>
            <a:endParaRPr lang="en-US" altLang="zh-CN" sz="2000" b="1" dirty="0">
              <a:latin typeface="+mn-lt"/>
              <a:ea typeface="黑体" pitchFamily="49" charset="-122"/>
            </a:endParaRPr>
          </a:p>
          <a:p>
            <a:pPr marL="361950" eaLnBrk="1" hangingPunct="1">
              <a:spcBef>
                <a:spcPts val="1200"/>
              </a:spcBef>
              <a:defRPr/>
            </a:pPr>
            <a:r>
              <a:rPr lang="zh-CN" altLang="en-US" sz="2000" b="1" dirty="0">
                <a:latin typeface="+mn-lt"/>
                <a:ea typeface="黑体" pitchFamily="49" charset="-122"/>
              </a:rPr>
              <a:t>因为进口速度很小，滞止参数与静参数相差无几，所以进口边界网格点</a:t>
            </a:r>
            <a:r>
              <a:rPr lang="en-US" sz="2000" b="1" dirty="0">
                <a:latin typeface="+mn-lt"/>
                <a:ea typeface="黑体" pitchFamily="49" charset="-122"/>
              </a:rPr>
              <a:t>1</a:t>
            </a:r>
            <a:r>
              <a:rPr lang="zh-CN" altLang="en-US" sz="2000" b="1" dirty="0">
                <a:latin typeface="+mn-lt"/>
                <a:ea typeface="黑体" pitchFamily="49" charset="-122"/>
              </a:rPr>
              <a:t>处的无量纲温度和密度为</a:t>
            </a:r>
            <a:endParaRPr lang="en-US" altLang="zh-CN" sz="2000" b="1" dirty="0">
              <a:latin typeface="+mn-lt"/>
              <a:ea typeface="黑体" pitchFamily="49" charset="-122"/>
            </a:endParaRPr>
          </a:p>
        </p:txBody>
      </p:sp>
      <p:graphicFrame>
        <p:nvGraphicFramePr>
          <p:cNvPr id="259077" name="Object 2" descr="水滴"/>
          <p:cNvGraphicFramePr>
            <a:graphicFrameLocks noChangeAspect="1"/>
          </p:cNvGraphicFramePr>
          <p:nvPr>
            <p:extLst>
              <p:ext uri="{D42A27DB-BD31-4B8C-83A1-F6EECF244321}">
                <p14:modId xmlns:p14="http://schemas.microsoft.com/office/powerpoint/2010/main" val="462961460"/>
              </p:ext>
            </p:extLst>
          </p:nvPr>
        </p:nvGraphicFramePr>
        <p:xfrm>
          <a:off x="3941763" y="4911725"/>
          <a:ext cx="1147762" cy="958850"/>
        </p:xfrm>
        <a:graphic>
          <a:graphicData uri="http://schemas.openxmlformats.org/presentationml/2006/ole">
            <mc:AlternateContent xmlns:mc="http://schemas.openxmlformats.org/markup-compatibility/2006">
              <mc:Choice xmlns:v="urn:schemas-microsoft-com:vml" Requires="v">
                <p:oleObj spid="_x0000_s363527" name="公式" r:id="rId3" imgW="583947" imgH="482391" progId="Equation.3">
                  <p:embed/>
                </p:oleObj>
              </mc:Choice>
              <mc:Fallback>
                <p:oleObj name="公式" r:id="rId3" imgW="583947" imgH="482391" progId="Equation.3">
                  <p:embed/>
                  <p:pic>
                    <p:nvPicPr>
                      <p:cNvPr id="259077" name="Object 2"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763" y="4911725"/>
                        <a:ext cx="1147762" cy="95885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36692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Top)">
                                      <p:cBhvr>
                                        <p:cTn id="7" dur="1000"/>
                                        <p:tgtEl>
                                          <p:spTgt spid="25"/>
                                        </p:tgtEl>
                                      </p:cBhvr>
                                    </p:animEffect>
                                  </p:childTnLst>
                                </p:cTn>
                              </p:par>
                            </p:childTnLst>
                          </p:cTn>
                        </p:par>
                        <p:par>
                          <p:cTn id="8" fill="hold" nodeType="afterGroup">
                            <p:stCondLst>
                              <p:cond delay="1000"/>
                            </p:stCondLst>
                            <p:childTnLst>
                              <p:par>
                                <p:cTn id="9" presetID="12" presetClass="entr" presetSubtype="1"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slide(fromTop)">
                                      <p:cBhvr>
                                        <p:cTn id="11" dur="1000"/>
                                        <p:tgtEl>
                                          <p:spTgt spid="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slide(fromTop)">
                                      <p:cBhvr>
                                        <p:cTn id="16" dur="1000"/>
                                        <p:tgtEl>
                                          <p:spTgt spid="40"/>
                                        </p:tgtEl>
                                      </p:cBhvr>
                                    </p:animEffect>
                                  </p:childTnLst>
                                </p:cTn>
                              </p:par>
                            </p:childTnLst>
                          </p:cTn>
                        </p:par>
                        <p:par>
                          <p:cTn id="17" fill="hold" nodeType="afterGroup">
                            <p:stCondLst>
                              <p:cond delay="1000"/>
                            </p:stCondLst>
                            <p:childTnLst>
                              <p:par>
                                <p:cTn id="18" presetID="12" presetClass="entr" presetSubtype="1" fill="hold" nodeType="afterEffect">
                                  <p:stCondLst>
                                    <p:cond delay="0"/>
                                  </p:stCondLst>
                                  <p:childTnLst>
                                    <p:set>
                                      <p:cBhvr>
                                        <p:cTn id="19" dur="1" fill="hold">
                                          <p:stCondLst>
                                            <p:cond delay="0"/>
                                          </p:stCondLst>
                                        </p:cTn>
                                        <p:tgtEl>
                                          <p:spTgt spid="44">
                                            <p:txEl>
                                              <p:pRg st="0" end="0"/>
                                            </p:txEl>
                                          </p:spTgt>
                                        </p:tgtEl>
                                        <p:attrNameLst>
                                          <p:attrName>style.visibility</p:attrName>
                                        </p:attrNameLst>
                                      </p:cBhvr>
                                      <p:to>
                                        <p:strVal val="visible"/>
                                      </p:to>
                                    </p:set>
                                    <p:animEffect transition="in" filter="slide(fromTop)">
                                      <p:cBhvr>
                                        <p:cTn id="20" dur="1000"/>
                                        <p:tgtEl>
                                          <p:spTgt spid="4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44">
                                            <p:txEl>
                                              <p:pRg st="1" end="1"/>
                                            </p:txEl>
                                          </p:spTgt>
                                        </p:tgtEl>
                                        <p:attrNameLst>
                                          <p:attrName>style.visibility</p:attrName>
                                        </p:attrNameLst>
                                      </p:cBhvr>
                                      <p:to>
                                        <p:strVal val="visible"/>
                                      </p:to>
                                    </p:set>
                                    <p:animEffect transition="in" filter="slide(fromTop)">
                                      <p:cBhvr>
                                        <p:cTn id="25" dur="1000"/>
                                        <p:tgtEl>
                                          <p:spTgt spid="44">
                                            <p:txEl>
                                              <p:pRg st="1" end="1"/>
                                            </p:txEl>
                                          </p:spTgt>
                                        </p:tgtEl>
                                      </p:cBhvr>
                                    </p:animEffect>
                                  </p:childTnLst>
                                </p:cTn>
                              </p:par>
                            </p:childTnLst>
                          </p:cTn>
                        </p:par>
                        <p:par>
                          <p:cTn id="26" fill="hold" nodeType="afterGroup">
                            <p:stCondLst>
                              <p:cond delay="1000"/>
                            </p:stCondLst>
                            <p:childTnLst>
                              <p:par>
                                <p:cTn id="27" presetID="12" presetClass="entr" presetSubtype="1" fill="hold" nodeType="afterEffect">
                                  <p:stCondLst>
                                    <p:cond delay="0"/>
                                  </p:stCondLst>
                                  <p:childTnLst>
                                    <p:set>
                                      <p:cBhvr>
                                        <p:cTn id="28" dur="1" fill="hold">
                                          <p:stCondLst>
                                            <p:cond delay="0"/>
                                          </p:stCondLst>
                                        </p:cTn>
                                        <p:tgtEl>
                                          <p:spTgt spid="259077"/>
                                        </p:tgtEl>
                                        <p:attrNameLst>
                                          <p:attrName>style.visibility</p:attrName>
                                        </p:attrNameLst>
                                      </p:cBhvr>
                                      <p:to>
                                        <p:strVal val="visible"/>
                                      </p:to>
                                    </p:set>
                                    <p:animEffect transition="in" filter="slide(fromTop)">
                                      <p:cBhvr>
                                        <p:cTn id="29" dur="1000"/>
                                        <p:tgtEl>
                                          <p:spTgt spid="259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46" grpId="0" autoUpdateAnimBg="0"/>
      <p:bldP spid="4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84"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85"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86"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87"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88"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89"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90"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91"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92"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93"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94"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95"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96"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97"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98"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099"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100"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101"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102"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103"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104"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105"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106"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107"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108"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6109" name="Rectangle 6"/>
          <p:cNvSpPr>
            <a:spLocks noChangeArrowheads="1"/>
          </p:cNvSpPr>
          <p:nvPr/>
        </p:nvSpPr>
        <p:spPr bwMode="auto">
          <a:xfrm>
            <a:off x="1524001" y="2854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5" name="矩形 44"/>
          <p:cNvSpPr/>
          <p:nvPr/>
        </p:nvSpPr>
        <p:spPr>
          <a:xfrm>
            <a:off x="1897063" y="1201738"/>
            <a:ext cx="8616950" cy="861774"/>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a:solidFill>
                  <a:srgbClr val="C00000"/>
                </a:solidFill>
                <a:latin typeface="+mn-lt"/>
                <a:ea typeface="黑体" pitchFamily="49" charset="-122"/>
              </a:rPr>
              <a:t>数值边界条件一个</a:t>
            </a:r>
            <a:r>
              <a:rPr lang="zh-CN" altLang="en-US" sz="2000" b="1">
                <a:latin typeface="+mn-lt"/>
                <a:ea typeface="黑体" pitchFamily="49" charset="-122"/>
              </a:rPr>
              <a:t>：允许流速</a:t>
            </a:r>
            <a:r>
              <a:rPr lang="en-US" sz="2000" b="1" i="1">
                <a:latin typeface="+mn-lt"/>
                <a:ea typeface="黑体" pitchFamily="49" charset="-122"/>
              </a:rPr>
              <a:t>V</a:t>
            </a:r>
            <a:r>
              <a:rPr lang="zh-CN" altLang="en-US" sz="2000" b="1">
                <a:latin typeface="+mn-lt"/>
                <a:ea typeface="黑体" pitchFamily="49" charset="-122"/>
              </a:rPr>
              <a:t>变化，从流场内部确定。</a:t>
            </a:r>
            <a:endParaRPr lang="en-US" altLang="zh-CN" sz="2000" b="1">
              <a:latin typeface="+mn-lt"/>
              <a:ea typeface="黑体" pitchFamily="49" charset="-122"/>
            </a:endParaRPr>
          </a:p>
          <a:p>
            <a:pPr marL="361950" eaLnBrk="1" hangingPunct="1">
              <a:spcBef>
                <a:spcPts val="1200"/>
              </a:spcBef>
              <a:buClr>
                <a:schemeClr val="tx1"/>
              </a:buClr>
              <a:defRPr/>
            </a:pPr>
            <a:r>
              <a:rPr lang="zh-CN" altLang="en-US" sz="2000" b="1">
                <a:latin typeface="+mn-lt"/>
                <a:ea typeface="黑体" pitchFamily="49" charset="-122"/>
              </a:rPr>
              <a:t>假设</a:t>
            </a:r>
            <a:r>
              <a:rPr lang="en-US" sz="2000" b="1" i="1">
                <a:latin typeface="+mn-lt"/>
                <a:ea typeface="黑体" pitchFamily="49" charset="-122"/>
              </a:rPr>
              <a:t>V</a:t>
            </a:r>
            <a:r>
              <a:rPr lang="zh-CN" altLang="en-US" sz="2000" b="1">
                <a:latin typeface="+mn-lt"/>
                <a:ea typeface="黑体" pitchFamily="49" charset="-122"/>
              </a:rPr>
              <a:t>沿</a:t>
            </a:r>
            <a:r>
              <a:rPr lang="en-US" sz="2000" b="1" i="1">
                <a:latin typeface="+mn-lt"/>
                <a:ea typeface="黑体" pitchFamily="49" charset="-122"/>
              </a:rPr>
              <a:t>x</a:t>
            </a:r>
            <a:r>
              <a:rPr lang="zh-CN" altLang="en-US" sz="2000" b="1">
                <a:latin typeface="+mn-lt"/>
                <a:ea typeface="黑体" pitchFamily="49" charset="-122"/>
              </a:rPr>
              <a:t>的梯度为常数，即</a:t>
            </a:r>
            <a:endParaRPr lang="en-US" altLang="zh-CN" sz="2000" b="1">
              <a:latin typeface="+mn-lt"/>
              <a:ea typeface="黑体" pitchFamily="49" charset="-122"/>
            </a:endParaRPr>
          </a:p>
        </p:txBody>
      </p:sp>
      <p:sp>
        <p:nvSpPr>
          <p:cNvPr id="46111" name="Rectangle 8"/>
          <p:cNvSpPr>
            <a:spLocks noChangeArrowheads="1"/>
          </p:cNvSpPr>
          <p:nvPr/>
        </p:nvSpPr>
        <p:spPr bwMode="auto">
          <a:xfrm>
            <a:off x="1524001" y="2854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59079" name="Object 7" descr="水滴"/>
          <p:cNvGraphicFramePr>
            <a:graphicFrameLocks noChangeAspect="1"/>
          </p:cNvGraphicFramePr>
          <p:nvPr>
            <p:extLst>
              <p:ext uri="{D42A27DB-BD31-4B8C-83A1-F6EECF244321}">
                <p14:modId xmlns:p14="http://schemas.microsoft.com/office/powerpoint/2010/main" val="3633182860"/>
              </p:ext>
            </p:extLst>
          </p:nvPr>
        </p:nvGraphicFramePr>
        <p:xfrm>
          <a:off x="2846388" y="2589213"/>
          <a:ext cx="1979612" cy="889000"/>
        </p:xfrm>
        <a:graphic>
          <a:graphicData uri="http://schemas.openxmlformats.org/presentationml/2006/ole">
            <mc:AlternateContent xmlns:mc="http://schemas.openxmlformats.org/markup-compatibility/2006">
              <mc:Choice xmlns:v="urn:schemas-microsoft-com:vml" Requires="v">
                <p:oleObj spid="_x0000_s364561" name="公式" r:id="rId3" imgW="990170" imgH="444307" progId="Equation.3">
                  <p:embed/>
                </p:oleObj>
              </mc:Choice>
              <mc:Fallback>
                <p:oleObj name="公式" r:id="rId3" imgW="990170" imgH="444307" progId="Equation.3">
                  <p:embed/>
                  <p:pic>
                    <p:nvPicPr>
                      <p:cNvPr id="259079" name="Object 7"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6388" y="2589213"/>
                        <a:ext cx="1979612" cy="8890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 name="矩形 47"/>
          <p:cNvSpPr/>
          <p:nvPr/>
        </p:nvSpPr>
        <p:spPr>
          <a:xfrm>
            <a:off x="5840414" y="2771776"/>
            <a:ext cx="3589337" cy="400110"/>
          </a:xfrm>
          <a:prstGeom prst="rect">
            <a:avLst/>
          </a:prstGeom>
          <a:ln w="19050">
            <a:solidFill>
              <a:srgbClr val="0000FF"/>
            </a:solidFill>
          </a:ln>
        </p:spPr>
        <p:txBody>
          <a:bodyPr>
            <a:spAutoFit/>
          </a:bodyPr>
          <a:lstStyle/>
          <a:p>
            <a:pPr algn="ctr" eaLnBrk="1" hangingPunct="1">
              <a:defRPr/>
            </a:pPr>
            <a:r>
              <a:rPr lang="zh-CN" altLang="en-US" sz="2000" b="1">
                <a:latin typeface="+mn-lt"/>
                <a:ea typeface="黑体" pitchFamily="49" charset="-122"/>
              </a:rPr>
              <a:t>在边界附近离散为</a:t>
            </a:r>
          </a:p>
        </p:txBody>
      </p:sp>
      <p:sp>
        <p:nvSpPr>
          <p:cNvPr id="46114" name="Rectangle 10"/>
          <p:cNvSpPr>
            <a:spLocks noChangeArrowheads="1"/>
          </p:cNvSpPr>
          <p:nvPr/>
        </p:nvSpPr>
        <p:spPr bwMode="auto">
          <a:xfrm>
            <a:off x="1524001" y="2854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59081" name="Object 9" descr="水滴"/>
          <p:cNvGraphicFramePr>
            <a:graphicFrameLocks noChangeAspect="1"/>
          </p:cNvGraphicFramePr>
          <p:nvPr>
            <p:extLst>
              <p:ext uri="{D42A27DB-BD31-4B8C-83A1-F6EECF244321}">
                <p14:modId xmlns:p14="http://schemas.microsoft.com/office/powerpoint/2010/main" val="3640412342"/>
              </p:ext>
            </p:extLst>
          </p:nvPr>
        </p:nvGraphicFramePr>
        <p:xfrm>
          <a:off x="6592888" y="3794125"/>
          <a:ext cx="2132012" cy="787400"/>
        </p:xfrm>
        <a:graphic>
          <a:graphicData uri="http://schemas.openxmlformats.org/presentationml/2006/ole">
            <mc:AlternateContent xmlns:mc="http://schemas.openxmlformats.org/markup-compatibility/2006">
              <mc:Choice xmlns:v="urn:schemas-microsoft-com:vml" Requires="v">
                <p:oleObj spid="_x0000_s364562" name="公式" r:id="rId5" imgW="1066337" imgH="393529" progId="Equation.3">
                  <p:embed/>
                </p:oleObj>
              </mc:Choice>
              <mc:Fallback>
                <p:oleObj name="公式" r:id="rId5" imgW="1066337" imgH="393529" progId="Equation.3">
                  <p:embed/>
                  <p:pic>
                    <p:nvPicPr>
                      <p:cNvPr id="259081" name="Object 9" descr="水滴"/>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2888" y="3794125"/>
                        <a:ext cx="2132012" cy="7874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16" name="Rectangle 12"/>
          <p:cNvSpPr>
            <a:spLocks noChangeArrowheads="1"/>
          </p:cNvSpPr>
          <p:nvPr/>
        </p:nvSpPr>
        <p:spPr bwMode="auto">
          <a:xfrm>
            <a:off x="1524001" y="2854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59083" name="Object 11" descr="水滴"/>
          <p:cNvGraphicFramePr>
            <a:graphicFrameLocks noChangeAspect="1"/>
          </p:cNvGraphicFramePr>
          <p:nvPr>
            <p:extLst>
              <p:ext uri="{D42A27DB-BD31-4B8C-83A1-F6EECF244321}">
                <p14:modId xmlns:p14="http://schemas.microsoft.com/office/powerpoint/2010/main" val="3541696980"/>
              </p:ext>
            </p:extLst>
          </p:nvPr>
        </p:nvGraphicFramePr>
        <p:xfrm>
          <a:off x="6862763" y="5181600"/>
          <a:ext cx="1600200" cy="457200"/>
        </p:xfrm>
        <a:graphic>
          <a:graphicData uri="http://schemas.openxmlformats.org/presentationml/2006/ole">
            <mc:AlternateContent xmlns:mc="http://schemas.openxmlformats.org/markup-compatibility/2006">
              <mc:Choice xmlns:v="urn:schemas-microsoft-com:vml" Requires="v">
                <p:oleObj spid="_x0000_s364563" name="公式" r:id="rId7" imgW="800100" imgH="228600" progId="Equation.3">
                  <p:embed/>
                </p:oleObj>
              </mc:Choice>
              <mc:Fallback>
                <p:oleObj name="公式" r:id="rId7" imgW="800100" imgH="228600" progId="Equation.3">
                  <p:embed/>
                  <p:pic>
                    <p:nvPicPr>
                      <p:cNvPr id="259083" name="Object 11" descr="水滴"/>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62763" y="5181600"/>
                        <a:ext cx="1600200" cy="4572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 name="矩形 52"/>
          <p:cNvSpPr/>
          <p:nvPr/>
        </p:nvSpPr>
        <p:spPr>
          <a:xfrm>
            <a:off x="3503613" y="5194301"/>
            <a:ext cx="2336800" cy="400110"/>
          </a:xfrm>
          <a:prstGeom prst="rect">
            <a:avLst/>
          </a:prstGeom>
          <a:ln w="19050">
            <a:solidFill>
              <a:srgbClr val="0000FF"/>
            </a:solidFill>
          </a:ln>
        </p:spPr>
        <p:txBody>
          <a:bodyPr>
            <a:spAutoFit/>
          </a:bodyPr>
          <a:lstStyle/>
          <a:p>
            <a:pPr algn="ctr" eaLnBrk="1" hangingPunct="1">
              <a:defRPr/>
            </a:pPr>
            <a:r>
              <a:rPr lang="zh-CN" altLang="en-US" sz="2000" b="1">
                <a:latin typeface="+mn-lt"/>
                <a:ea typeface="黑体" pitchFamily="49" charset="-122"/>
              </a:rPr>
              <a:t>一阶外推法</a:t>
            </a:r>
          </a:p>
        </p:txBody>
      </p:sp>
      <p:sp>
        <p:nvSpPr>
          <p:cNvPr id="54" name="右箭头 53"/>
          <p:cNvSpPr/>
          <p:nvPr/>
        </p:nvSpPr>
        <p:spPr>
          <a:xfrm>
            <a:off x="4854575" y="2917826"/>
            <a:ext cx="985838" cy="182563"/>
          </a:xfrm>
          <a:prstGeom prst="rightArrow">
            <a:avLst>
              <a:gd name="adj1" fmla="val 50000"/>
              <a:gd name="adj2" fmla="val 134124"/>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
        <p:nvSpPr>
          <p:cNvPr id="55" name="右箭头 54"/>
          <p:cNvSpPr/>
          <p:nvPr/>
        </p:nvSpPr>
        <p:spPr>
          <a:xfrm rot="5400000">
            <a:off x="7355682" y="3447257"/>
            <a:ext cx="584200" cy="182563"/>
          </a:xfrm>
          <a:prstGeom prst="rightArrow">
            <a:avLst>
              <a:gd name="adj1" fmla="val 50000"/>
              <a:gd name="adj2" fmla="val 134124"/>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
        <p:nvSpPr>
          <p:cNvPr id="56" name="右箭头 55"/>
          <p:cNvSpPr/>
          <p:nvPr/>
        </p:nvSpPr>
        <p:spPr>
          <a:xfrm rot="5400000">
            <a:off x="7355682" y="4798219"/>
            <a:ext cx="584200" cy="182563"/>
          </a:xfrm>
          <a:prstGeom prst="rightArrow">
            <a:avLst>
              <a:gd name="adj1" fmla="val 50000"/>
              <a:gd name="adj2" fmla="val 134124"/>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
        <p:nvSpPr>
          <p:cNvPr id="57" name="右箭头 56"/>
          <p:cNvSpPr/>
          <p:nvPr/>
        </p:nvSpPr>
        <p:spPr>
          <a:xfrm flipH="1">
            <a:off x="5840414" y="5327651"/>
            <a:ext cx="985837" cy="182563"/>
          </a:xfrm>
          <a:prstGeom prst="rightArrow">
            <a:avLst>
              <a:gd name="adj1" fmla="val 50000"/>
              <a:gd name="adj2" fmla="val 134124"/>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a:p>
        </p:txBody>
      </p:sp>
    </p:spTree>
    <p:extLst>
      <p:ext uri="{BB962C8B-B14F-4D97-AF65-F5344CB8AC3E}">
        <p14:creationId xmlns:p14="http://schemas.microsoft.com/office/powerpoint/2010/main" val="2193787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slide(fromTop)">
                                      <p:cBhvr>
                                        <p:cTn id="7" dur="1000"/>
                                        <p:tgtEl>
                                          <p:spTgt spid="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slide(fromTop)">
                                      <p:cBhvr>
                                        <p:cTn id="12" dur="1000"/>
                                        <p:tgtEl>
                                          <p:spTgt spid="45">
                                            <p:txEl>
                                              <p:pRg st="1" end="1"/>
                                            </p:txEl>
                                          </p:spTgt>
                                        </p:tgtEl>
                                      </p:cBhvr>
                                    </p:animEffect>
                                  </p:childTnLst>
                                </p:cTn>
                              </p:par>
                            </p:childTnLst>
                          </p:cTn>
                        </p:par>
                        <p:par>
                          <p:cTn id="13" fill="hold" nodeType="afterGroup">
                            <p:stCondLst>
                              <p:cond delay="1000"/>
                            </p:stCondLst>
                            <p:childTnLst>
                              <p:par>
                                <p:cTn id="14" presetID="12" presetClass="entr" presetSubtype="1" fill="hold" nodeType="afterEffect">
                                  <p:stCondLst>
                                    <p:cond delay="0"/>
                                  </p:stCondLst>
                                  <p:childTnLst>
                                    <p:set>
                                      <p:cBhvr>
                                        <p:cTn id="15" dur="1" fill="hold">
                                          <p:stCondLst>
                                            <p:cond delay="0"/>
                                          </p:stCondLst>
                                        </p:cTn>
                                        <p:tgtEl>
                                          <p:spTgt spid="259079"/>
                                        </p:tgtEl>
                                        <p:attrNameLst>
                                          <p:attrName>style.visibility</p:attrName>
                                        </p:attrNameLst>
                                      </p:cBhvr>
                                      <p:to>
                                        <p:strVal val="visible"/>
                                      </p:to>
                                    </p:set>
                                    <p:animEffect transition="in" filter="slide(fromTop)">
                                      <p:cBhvr>
                                        <p:cTn id="16" dur="1000"/>
                                        <p:tgtEl>
                                          <p:spTgt spid="25907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slide(fromLeft)">
                                      <p:cBhvr>
                                        <p:cTn id="21" dur="1000"/>
                                        <p:tgtEl>
                                          <p:spTgt spid="54"/>
                                        </p:tgtEl>
                                      </p:cBhvr>
                                    </p:animEffect>
                                  </p:childTnLst>
                                </p:cTn>
                              </p:par>
                            </p:childTnLst>
                          </p:cTn>
                        </p:par>
                        <p:par>
                          <p:cTn id="22" fill="hold" nodeType="afterGroup">
                            <p:stCondLst>
                              <p:cond delay="1000"/>
                            </p:stCondLst>
                            <p:childTnLst>
                              <p:par>
                                <p:cTn id="23" presetID="12" presetClass="entr" presetSubtype="8"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slide(fromLeft)">
                                      <p:cBhvr>
                                        <p:cTn id="25" dur="1000"/>
                                        <p:tgtEl>
                                          <p:spTgt spid="48"/>
                                        </p:tgtEl>
                                      </p:cBhvr>
                                    </p:animEffect>
                                  </p:childTnLst>
                                </p:cTn>
                              </p:par>
                            </p:childTnLst>
                          </p:cTn>
                        </p:par>
                        <p:par>
                          <p:cTn id="26" fill="hold" nodeType="afterGroup">
                            <p:stCondLst>
                              <p:cond delay="2000"/>
                            </p:stCondLst>
                            <p:childTnLst>
                              <p:par>
                                <p:cTn id="27" presetID="12" presetClass="entr" presetSubtype="1"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slide(fromTop)">
                                      <p:cBhvr>
                                        <p:cTn id="29" dur="1000"/>
                                        <p:tgtEl>
                                          <p:spTgt spid="55"/>
                                        </p:tgtEl>
                                      </p:cBhvr>
                                    </p:animEffect>
                                  </p:childTnLst>
                                </p:cTn>
                              </p:par>
                            </p:childTnLst>
                          </p:cTn>
                        </p:par>
                        <p:par>
                          <p:cTn id="30" fill="hold" nodeType="afterGroup">
                            <p:stCondLst>
                              <p:cond delay="3000"/>
                            </p:stCondLst>
                            <p:childTnLst>
                              <p:par>
                                <p:cTn id="31" presetID="12" presetClass="entr" presetSubtype="1" fill="hold" nodeType="afterEffect">
                                  <p:stCondLst>
                                    <p:cond delay="0"/>
                                  </p:stCondLst>
                                  <p:childTnLst>
                                    <p:set>
                                      <p:cBhvr>
                                        <p:cTn id="32" dur="1" fill="hold">
                                          <p:stCondLst>
                                            <p:cond delay="0"/>
                                          </p:stCondLst>
                                        </p:cTn>
                                        <p:tgtEl>
                                          <p:spTgt spid="259081"/>
                                        </p:tgtEl>
                                        <p:attrNameLst>
                                          <p:attrName>style.visibility</p:attrName>
                                        </p:attrNameLst>
                                      </p:cBhvr>
                                      <p:to>
                                        <p:strVal val="visible"/>
                                      </p:to>
                                    </p:set>
                                    <p:animEffect transition="in" filter="slide(fromTop)">
                                      <p:cBhvr>
                                        <p:cTn id="33" dur="1000"/>
                                        <p:tgtEl>
                                          <p:spTgt spid="2590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1"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slide(fromTop)">
                                      <p:cBhvr>
                                        <p:cTn id="38" dur="1000"/>
                                        <p:tgtEl>
                                          <p:spTgt spid="56"/>
                                        </p:tgtEl>
                                      </p:cBhvr>
                                    </p:animEffect>
                                  </p:childTnLst>
                                </p:cTn>
                              </p:par>
                            </p:childTnLst>
                          </p:cTn>
                        </p:par>
                        <p:par>
                          <p:cTn id="39" fill="hold" nodeType="afterGroup">
                            <p:stCondLst>
                              <p:cond delay="1000"/>
                            </p:stCondLst>
                            <p:childTnLst>
                              <p:par>
                                <p:cTn id="40" presetID="12" presetClass="entr" presetSubtype="1" fill="hold" nodeType="afterEffect">
                                  <p:stCondLst>
                                    <p:cond delay="0"/>
                                  </p:stCondLst>
                                  <p:childTnLst>
                                    <p:set>
                                      <p:cBhvr>
                                        <p:cTn id="41" dur="1" fill="hold">
                                          <p:stCondLst>
                                            <p:cond delay="0"/>
                                          </p:stCondLst>
                                        </p:cTn>
                                        <p:tgtEl>
                                          <p:spTgt spid="259083"/>
                                        </p:tgtEl>
                                        <p:attrNameLst>
                                          <p:attrName>style.visibility</p:attrName>
                                        </p:attrNameLst>
                                      </p:cBhvr>
                                      <p:to>
                                        <p:strVal val="visible"/>
                                      </p:to>
                                    </p:set>
                                    <p:animEffect transition="in" filter="slide(fromTop)">
                                      <p:cBhvr>
                                        <p:cTn id="42" dur="1000"/>
                                        <p:tgtEl>
                                          <p:spTgt spid="2590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slide(fromRight)">
                                      <p:cBhvr>
                                        <p:cTn id="47" dur="1000"/>
                                        <p:tgtEl>
                                          <p:spTgt spid="57"/>
                                        </p:tgtEl>
                                      </p:cBhvr>
                                    </p:animEffect>
                                  </p:childTnLst>
                                </p:cTn>
                              </p:par>
                            </p:childTnLst>
                          </p:cTn>
                        </p:par>
                        <p:par>
                          <p:cTn id="48" fill="hold" nodeType="afterGroup">
                            <p:stCondLst>
                              <p:cond delay="1000"/>
                            </p:stCondLst>
                            <p:childTnLst>
                              <p:par>
                                <p:cTn id="49" presetID="12" presetClass="entr" presetSubtype="2" fill="hold" grpId="0" nodeType="after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slide(fromRight)">
                                      <p:cBhvr>
                                        <p:cTn id="51"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3" grpId="0" animBg="1"/>
      <p:bldP spid="54" grpId="0" animBg="1"/>
      <p:bldP spid="55" grpId="0" animBg="1"/>
      <p:bldP spid="56" grpId="0" animBg="1"/>
      <p:bldP spid="5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08"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09"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10"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11"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12"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13"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14"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15"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16"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17"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18"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19"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20"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21"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22"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23"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24"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25"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26"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27"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28"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29"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30"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31"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7132"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 name="矩形 39"/>
          <p:cNvSpPr/>
          <p:nvPr/>
        </p:nvSpPr>
        <p:spPr>
          <a:xfrm>
            <a:off x="1897063" y="1230313"/>
            <a:ext cx="8616950" cy="400110"/>
          </a:xfrm>
          <a:prstGeom prst="rect">
            <a:avLst/>
          </a:prstGeom>
        </p:spPr>
        <p:txBody>
          <a:bodyPr>
            <a:spAutoFit/>
          </a:bodyPr>
          <a:lstStyle/>
          <a:p>
            <a:pPr eaLnBrk="1" hangingPunct="1">
              <a:spcBef>
                <a:spcPts val="0"/>
              </a:spcBef>
              <a:defRPr/>
            </a:pPr>
            <a:r>
              <a:rPr lang="en-US" altLang="zh-CN" sz="2000" b="1">
                <a:latin typeface="+mn-lt"/>
                <a:ea typeface="黑体" pitchFamily="49" charset="-122"/>
              </a:rPr>
              <a:t>2. </a:t>
            </a:r>
            <a:r>
              <a:rPr lang="zh-CN" altLang="en-US" sz="2000" b="1">
                <a:solidFill>
                  <a:srgbClr val="0000FF"/>
                </a:solidFill>
                <a:latin typeface="+mn-lt"/>
                <a:ea typeface="黑体" pitchFamily="49" charset="-122"/>
              </a:rPr>
              <a:t>喷管超声速流出口边界</a:t>
            </a:r>
            <a:endParaRPr lang="en-US" altLang="zh-CN" sz="2000" b="1">
              <a:solidFill>
                <a:srgbClr val="0000FF"/>
              </a:solidFill>
              <a:latin typeface="+mn-lt"/>
              <a:ea typeface="黑体" pitchFamily="49" charset="-122"/>
            </a:endParaRPr>
          </a:p>
        </p:txBody>
      </p:sp>
      <p:sp>
        <p:nvSpPr>
          <p:cNvPr id="44" name="矩形 43"/>
          <p:cNvSpPr/>
          <p:nvPr/>
        </p:nvSpPr>
        <p:spPr>
          <a:xfrm>
            <a:off x="1897063" y="1814513"/>
            <a:ext cx="8616950" cy="400110"/>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a:solidFill>
                  <a:srgbClr val="0000FF"/>
                </a:solidFill>
                <a:latin typeface="+mn-lt"/>
                <a:ea typeface="黑体" pitchFamily="49" charset="-122"/>
              </a:rPr>
              <a:t>物理边界条件零个</a:t>
            </a:r>
            <a:r>
              <a:rPr lang="zh-CN" altLang="en-US" sz="2000" b="1">
                <a:latin typeface="+mn-lt"/>
                <a:ea typeface="黑体" pitchFamily="49" charset="-122"/>
              </a:rPr>
              <a:t>：不需要给定物理边界条件。</a:t>
            </a:r>
            <a:endParaRPr lang="en-US" altLang="zh-CN" sz="2000" b="1">
              <a:latin typeface="+mn-lt"/>
              <a:ea typeface="黑体" pitchFamily="49" charset="-122"/>
            </a:endParaRPr>
          </a:p>
        </p:txBody>
      </p:sp>
      <p:sp>
        <p:nvSpPr>
          <p:cNvPr id="47135" name="Rectangle 6"/>
          <p:cNvSpPr>
            <a:spLocks noChangeArrowheads="1"/>
          </p:cNvSpPr>
          <p:nvPr/>
        </p:nvSpPr>
        <p:spPr bwMode="auto">
          <a:xfrm>
            <a:off x="1524001" y="2854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5" name="矩形 34"/>
          <p:cNvSpPr/>
          <p:nvPr/>
        </p:nvSpPr>
        <p:spPr>
          <a:xfrm>
            <a:off x="1897063" y="2346325"/>
            <a:ext cx="8616950" cy="861774"/>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a:solidFill>
                  <a:srgbClr val="C00000"/>
                </a:solidFill>
                <a:latin typeface="+mn-lt"/>
                <a:ea typeface="黑体" pitchFamily="49" charset="-122"/>
              </a:rPr>
              <a:t>数值边界条件三个</a:t>
            </a:r>
            <a:r>
              <a:rPr lang="zh-CN" altLang="en-US" sz="2000" b="1">
                <a:latin typeface="+mn-lt"/>
                <a:ea typeface="黑体" pitchFamily="49" charset="-122"/>
              </a:rPr>
              <a:t>：允许所有流动参数变化，从流场内部确定。</a:t>
            </a:r>
            <a:endParaRPr lang="en-US" altLang="zh-CN" sz="2000" b="1">
              <a:latin typeface="+mn-lt"/>
              <a:ea typeface="黑体" pitchFamily="49" charset="-122"/>
            </a:endParaRPr>
          </a:p>
          <a:p>
            <a:pPr marL="361950" eaLnBrk="1" hangingPunct="1">
              <a:spcBef>
                <a:spcPts val="1200"/>
              </a:spcBef>
              <a:buClr>
                <a:schemeClr val="tx1"/>
              </a:buClr>
              <a:defRPr/>
            </a:pPr>
            <a:r>
              <a:rPr lang="zh-CN" altLang="en-US" sz="2000" b="1">
                <a:latin typeface="+mn-lt"/>
                <a:ea typeface="黑体" pitchFamily="49" charset="-122"/>
              </a:rPr>
              <a:t>采用一阶外推法设定边界条件</a:t>
            </a:r>
            <a:endParaRPr lang="en-US" altLang="zh-CN" sz="2000" b="1">
              <a:latin typeface="+mn-lt"/>
              <a:ea typeface="黑体" pitchFamily="49" charset="-122"/>
            </a:endParaRPr>
          </a:p>
        </p:txBody>
      </p:sp>
      <p:graphicFrame>
        <p:nvGraphicFramePr>
          <p:cNvPr id="262147" name="Object 3" descr="水滴"/>
          <p:cNvGraphicFramePr>
            <a:graphicFrameLocks noChangeAspect="1"/>
          </p:cNvGraphicFramePr>
          <p:nvPr>
            <p:extLst>
              <p:ext uri="{D42A27DB-BD31-4B8C-83A1-F6EECF244321}">
                <p14:modId xmlns:p14="http://schemas.microsoft.com/office/powerpoint/2010/main" val="2375409628"/>
              </p:ext>
            </p:extLst>
          </p:nvPr>
        </p:nvGraphicFramePr>
        <p:xfrm>
          <a:off x="3357563" y="3830638"/>
          <a:ext cx="2493962" cy="1427162"/>
        </p:xfrm>
        <a:graphic>
          <a:graphicData uri="http://schemas.openxmlformats.org/presentationml/2006/ole">
            <mc:AlternateContent xmlns:mc="http://schemas.openxmlformats.org/markup-compatibility/2006">
              <mc:Choice xmlns:v="urn:schemas-microsoft-com:vml" Requires="v">
                <p:oleObj spid="_x0000_s365575" name="公式" r:id="rId3" imgW="1244600" imgH="711200" progId="Equation.3">
                  <p:embed/>
                </p:oleObj>
              </mc:Choice>
              <mc:Fallback>
                <p:oleObj name="公式" r:id="rId3" imgW="1244600" imgH="711200" progId="Equation.3">
                  <p:embed/>
                  <p:pic>
                    <p:nvPicPr>
                      <p:cNvPr id="262147" name="Object 3"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3830638"/>
                        <a:ext cx="2493962" cy="1427162"/>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7892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Top)">
                                      <p:cBhvr>
                                        <p:cTn id="7" dur="1000"/>
                                        <p:tgtEl>
                                          <p:spTgt spid="40"/>
                                        </p:tgtEl>
                                      </p:cBhvr>
                                    </p:animEffect>
                                  </p:childTnLst>
                                </p:cTn>
                              </p:par>
                            </p:childTnLst>
                          </p:cTn>
                        </p:par>
                        <p:par>
                          <p:cTn id="8" fill="hold" nodeType="afterGroup">
                            <p:stCondLst>
                              <p:cond delay="1000"/>
                            </p:stCondLst>
                            <p:childTnLst>
                              <p:par>
                                <p:cTn id="9" presetID="12" presetClass="entr" presetSubtype="1"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slide(fromTop)">
                                      <p:cBhvr>
                                        <p:cTn id="11" dur="1000"/>
                                        <p:tgtEl>
                                          <p:spTgt spid="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35">
                                            <p:txEl>
                                              <p:pRg st="0" end="0"/>
                                            </p:txEl>
                                          </p:spTgt>
                                        </p:tgtEl>
                                        <p:attrNameLst>
                                          <p:attrName>style.visibility</p:attrName>
                                        </p:attrNameLst>
                                      </p:cBhvr>
                                      <p:to>
                                        <p:strVal val="visible"/>
                                      </p:to>
                                    </p:set>
                                    <p:animEffect transition="in" filter="slide(fromTop)">
                                      <p:cBhvr>
                                        <p:cTn id="16" dur="1000"/>
                                        <p:tgtEl>
                                          <p:spTgt spid="3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35">
                                            <p:txEl>
                                              <p:pRg st="1" end="1"/>
                                            </p:txEl>
                                          </p:spTgt>
                                        </p:tgtEl>
                                        <p:attrNameLst>
                                          <p:attrName>style.visibility</p:attrName>
                                        </p:attrNameLst>
                                      </p:cBhvr>
                                      <p:to>
                                        <p:strVal val="visible"/>
                                      </p:to>
                                    </p:set>
                                    <p:animEffect transition="in" filter="slide(fromTop)">
                                      <p:cBhvr>
                                        <p:cTn id="21" dur="1000"/>
                                        <p:tgtEl>
                                          <p:spTgt spid="35">
                                            <p:txEl>
                                              <p:pRg st="1" end="1"/>
                                            </p:txEl>
                                          </p:spTgt>
                                        </p:tgtEl>
                                      </p:cBhvr>
                                    </p:animEffect>
                                  </p:childTnLst>
                                </p:cTn>
                              </p:par>
                            </p:childTnLst>
                          </p:cTn>
                        </p:par>
                        <p:par>
                          <p:cTn id="22" fill="hold" nodeType="afterGroup">
                            <p:stCondLst>
                              <p:cond delay="1000"/>
                            </p:stCondLst>
                            <p:childTnLst>
                              <p:par>
                                <p:cTn id="23" presetID="12" presetClass="entr" presetSubtype="1" fill="hold" nodeType="afterEffect">
                                  <p:stCondLst>
                                    <p:cond delay="0"/>
                                  </p:stCondLst>
                                  <p:childTnLst>
                                    <p:set>
                                      <p:cBhvr>
                                        <p:cTn id="24" dur="1" fill="hold">
                                          <p:stCondLst>
                                            <p:cond delay="0"/>
                                          </p:stCondLst>
                                        </p:cTn>
                                        <p:tgtEl>
                                          <p:spTgt spid="262147"/>
                                        </p:tgtEl>
                                        <p:attrNameLst>
                                          <p:attrName>style.visibility</p:attrName>
                                        </p:attrNameLst>
                                      </p:cBhvr>
                                      <p:to>
                                        <p:strVal val="visible"/>
                                      </p:to>
                                    </p:set>
                                    <p:animEffect transition="in" filter="slide(fromTop)">
                                      <p:cBhvr>
                                        <p:cTn id="25" dur="1000"/>
                                        <p:tgtEl>
                                          <p:spTgt spid="262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P spid="4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32" name="Rectangle 4"/>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33" name="Rectangle 6"/>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34" name="Rectangle 8"/>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35" name="Rectangle 10"/>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36" name="Rectangle 8"/>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37" name="Rectangle 10"/>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38" name="Rectangle 12"/>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39" name="Rectangle 9"/>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40" name="Rectangle 4"/>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41" name="Rectangle 4"/>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42" name="Rectangle 6"/>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43" name="Rectangle 8"/>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44" name="Rectangle 6"/>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5" name="矩形 24"/>
          <p:cNvSpPr/>
          <p:nvPr/>
        </p:nvSpPr>
        <p:spPr>
          <a:xfrm>
            <a:off x="1897064" y="1052736"/>
            <a:ext cx="8580437" cy="400110"/>
          </a:xfrm>
          <a:prstGeom prst="rect">
            <a:avLst/>
          </a:prstGeom>
        </p:spPr>
        <p:txBody>
          <a:bodyPr>
            <a:spAutoFit/>
          </a:bodyPr>
          <a:lstStyle/>
          <a:p>
            <a:pPr marL="714375" indent="-714375" eaLnBrk="1" hangingPunct="1">
              <a:defRPr/>
            </a:pPr>
            <a:r>
              <a:rPr lang="zh-CN" altLang="en-US" sz="2000" b="1" dirty="0">
                <a:latin typeface="+mn-lt"/>
                <a:ea typeface="黑体" pitchFamily="49" charset="-122"/>
              </a:rPr>
              <a:t>八、计算结果与分析</a:t>
            </a:r>
          </a:p>
        </p:txBody>
      </p:sp>
      <p:sp>
        <p:nvSpPr>
          <p:cNvPr id="48146" name="Rectangle 4"/>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47" name="Rectangle 6"/>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48" name="Rectangle 5"/>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49" name="Rectangle 7"/>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50" name="Rectangle 9"/>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51" name="Rectangle 6"/>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52" name="Rectangle 8"/>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53" name="Rectangle 10"/>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54" name="Rectangle 6"/>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55" name="Rectangle 4"/>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8156" name="Rectangle 6"/>
          <p:cNvSpPr>
            <a:spLocks noChangeArrowheads="1"/>
          </p:cNvSpPr>
          <p:nvPr/>
        </p:nvSpPr>
        <p:spPr bwMode="auto">
          <a:xfrm>
            <a:off x="1524001" y="-27603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0" name="矩形 39"/>
          <p:cNvSpPr/>
          <p:nvPr/>
        </p:nvSpPr>
        <p:spPr>
          <a:xfrm>
            <a:off x="1897063" y="1636935"/>
            <a:ext cx="8616950" cy="400110"/>
          </a:xfrm>
          <a:prstGeom prst="rect">
            <a:avLst/>
          </a:prstGeom>
        </p:spPr>
        <p:txBody>
          <a:bodyPr>
            <a:spAutoFit/>
          </a:bodyPr>
          <a:lstStyle/>
          <a:p>
            <a:pPr eaLnBrk="1" hangingPunct="1">
              <a:spcBef>
                <a:spcPts val="0"/>
              </a:spcBef>
              <a:defRPr/>
            </a:pPr>
            <a:r>
              <a:rPr lang="en-US" altLang="zh-CN" sz="2000" b="1" dirty="0">
                <a:latin typeface="+mn-lt"/>
                <a:ea typeface="黑体" pitchFamily="49" charset="-122"/>
              </a:rPr>
              <a:t>1. </a:t>
            </a:r>
            <a:r>
              <a:rPr lang="zh-CN" altLang="en-US" sz="2000" b="1" dirty="0">
                <a:solidFill>
                  <a:srgbClr val="0000FF"/>
                </a:solidFill>
                <a:latin typeface="+mn-lt"/>
                <a:ea typeface="黑体" pitchFamily="49" charset="-122"/>
              </a:rPr>
              <a:t>解的时间推进过程</a:t>
            </a:r>
            <a:endParaRPr lang="en-US" altLang="zh-CN" sz="2000" b="1" dirty="0">
              <a:solidFill>
                <a:srgbClr val="0000FF"/>
              </a:solidFill>
              <a:latin typeface="+mn-lt"/>
              <a:ea typeface="黑体" pitchFamily="49" charset="-122"/>
            </a:endParaRPr>
          </a:p>
        </p:txBody>
      </p:sp>
      <p:sp>
        <p:nvSpPr>
          <p:cNvPr id="44" name="矩形 43"/>
          <p:cNvSpPr/>
          <p:nvPr/>
        </p:nvSpPr>
        <p:spPr>
          <a:xfrm>
            <a:off x="1897063" y="2148110"/>
            <a:ext cx="8616950" cy="400110"/>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dirty="0">
                <a:latin typeface="+mn-lt"/>
                <a:ea typeface="黑体" pitchFamily="49" charset="-122"/>
              </a:rPr>
              <a:t>喉道处各流动参数随时间推进步数的变化。</a:t>
            </a:r>
            <a:endParaRPr lang="en-US" altLang="zh-CN" sz="2000" b="1" dirty="0">
              <a:latin typeface="+mn-lt"/>
              <a:ea typeface="黑体" pitchFamily="49" charset="-122"/>
            </a:endParaRPr>
          </a:p>
        </p:txBody>
      </p:sp>
      <p:pic>
        <p:nvPicPr>
          <p:cNvPr id="481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988" y="2787872"/>
            <a:ext cx="4360862"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6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2051" y="2732310"/>
            <a:ext cx="4360863"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9452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Top)">
                                      <p:cBhvr>
                                        <p:cTn id="7" dur="10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slide(fromTop)">
                                      <p:cBhvr>
                                        <p:cTn id="12" dur="1000"/>
                                        <p:tgtEl>
                                          <p:spTgt spid="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44">
                                            <p:txEl>
                                              <p:pRg st="0" end="0"/>
                                            </p:txEl>
                                          </p:spTgt>
                                        </p:tgtEl>
                                        <p:attrNameLst>
                                          <p:attrName>style.visibility</p:attrName>
                                        </p:attrNameLst>
                                      </p:cBhvr>
                                      <p:to>
                                        <p:strVal val="visible"/>
                                      </p:to>
                                    </p:set>
                                    <p:animEffect transition="in" filter="slide(fromTop)">
                                      <p:cBhvr>
                                        <p:cTn id="17" dur="1000"/>
                                        <p:tgtEl>
                                          <p:spTgt spid="44">
                                            <p:txEl>
                                              <p:pRg st="0" end="0"/>
                                            </p:txEl>
                                          </p:spTgt>
                                        </p:tgtEl>
                                      </p:cBhvr>
                                    </p:animEffect>
                                  </p:childTnLst>
                                </p:cTn>
                              </p:par>
                            </p:childTnLst>
                          </p:cTn>
                        </p:par>
                        <p:par>
                          <p:cTn id="18" fill="hold" nodeType="afterGroup">
                            <p:stCondLst>
                              <p:cond delay="1000"/>
                            </p:stCondLst>
                            <p:childTnLst>
                              <p:par>
                                <p:cTn id="19" presetID="12" presetClass="entr" presetSubtype="1" fill="hold" nodeType="afterEffect">
                                  <p:stCondLst>
                                    <p:cond delay="0"/>
                                  </p:stCondLst>
                                  <p:childTnLst>
                                    <p:set>
                                      <p:cBhvr>
                                        <p:cTn id="20" dur="1" fill="hold">
                                          <p:stCondLst>
                                            <p:cond delay="0"/>
                                          </p:stCondLst>
                                        </p:cTn>
                                        <p:tgtEl>
                                          <p:spTgt spid="48161"/>
                                        </p:tgtEl>
                                        <p:attrNameLst>
                                          <p:attrName>style.visibility</p:attrName>
                                        </p:attrNameLst>
                                      </p:cBhvr>
                                      <p:to>
                                        <p:strVal val="visible"/>
                                      </p:to>
                                    </p:set>
                                    <p:animEffect transition="in" filter="slide(fromTop)">
                                      <p:cBhvr>
                                        <p:cTn id="21" dur="1000"/>
                                        <p:tgtEl>
                                          <p:spTgt spid="48161"/>
                                        </p:tgtEl>
                                      </p:cBhvr>
                                    </p:animEffect>
                                  </p:childTnLst>
                                </p:cTn>
                              </p:par>
                            </p:childTnLst>
                          </p:cTn>
                        </p:par>
                        <p:par>
                          <p:cTn id="22" fill="hold" nodeType="afterGroup">
                            <p:stCondLst>
                              <p:cond delay="2000"/>
                            </p:stCondLst>
                            <p:childTnLst>
                              <p:par>
                                <p:cTn id="23" presetID="12" presetClass="entr" presetSubtype="8" fill="hold" nodeType="afterEffect">
                                  <p:stCondLst>
                                    <p:cond delay="0"/>
                                  </p:stCondLst>
                                  <p:childTnLst>
                                    <p:set>
                                      <p:cBhvr>
                                        <p:cTn id="24" dur="1" fill="hold">
                                          <p:stCondLst>
                                            <p:cond delay="0"/>
                                          </p:stCondLst>
                                        </p:cTn>
                                        <p:tgtEl>
                                          <p:spTgt spid="48162"/>
                                        </p:tgtEl>
                                        <p:attrNameLst>
                                          <p:attrName>style.visibility</p:attrName>
                                        </p:attrNameLst>
                                      </p:cBhvr>
                                      <p:to>
                                        <p:strVal val="visible"/>
                                      </p:to>
                                    </p:set>
                                    <p:anim calcmode="lin" valueType="num">
                                      <p:cBhvr additive="base">
                                        <p:cTn id="25" dur="1000"/>
                                        <p:tgtEl>
                                          <p:spTgt spid="48162"/>
                                        </p:tgtEl>
                                        <p:attrNameLst>
                                          <p:attrName>ppt_x</p:attrName>
                                        </p:attrNameLst>
                                      </p:cBhvr>
                                      <p:tavLst>
                                        <p:tav tm="0">
                                          <p:val>
                                            <p:strVal val="#ppt_x-#ppt_w*1.125000"/>
                                          </p:val>
                                        </p:tav>
                                        <p:tav tm="100000">
                                          <p:val>
                                            <p:strVal val="#ppt_x"/>
                                          </p:val>
                                        </p:tav>
                                      </p:tavLst>
                                    </p:anim>
                                    <p:animEffect transition="in" filter="wipe(right)">
                                      <p:cBhvr>
                                        <p:cTn id="26" dur="1000"/>
                                        <p:tgtEl>
                                          <p:spTgt spid="48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4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80"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81"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82"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83"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84"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85"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86"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87"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88"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89"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90"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91"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92"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93"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94"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95"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96"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97"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98"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199"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200"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201"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202"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203"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50204"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4" name="矩形 43"/>
          <p:cNvSpPr/>
          <p:nvPr/>
        </p:nvSpPr>
        <p:spPr>
          <a:xfrm>
            <a:off x="1897063" y="1287464"/>
            <a:ext cx="8616950" cy="3631763"/>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a:latin typeface="+mn-lt"/>
                <a:ea typeface="黑体" pitchFamily="49" charset="-122"/>
              </a:rPr>
              <a:t>由图可见</a:t>
            </a:r>
            <a:endParaRPr lang="en-US" altLang="zh-CN" sz="2000" b="1">
              <a:latin typeface="+mn-lt"/>
              <a:ea typeface="黑体" pitchFamily="49" charset="-122"/>
            </a:endParaRPr>
          </a:p>
          <a:p>
            <a:pPr marL="361950" indent="-361950" eaLnBrk="1" hangingPunct="1">
              <a:spcBef>
                <a:spcPts val="1200"/>
              </a:spcBef>
              <a:buClr>
                <a:srgbClr val="0000FF"/>
              </a:buClr>
              <a:buFont typeface="Wingdings" pitchFamily="2" charset="2"/>
              <a:buChar char="è"/>
              <a:defRPr/>
            </a:pPr>
            <a:r>
              <a:rPr lang="zh-CN" altLang="en-US" sz="2000" b="1">
                <a:latin typeface="+mn-lt"/>
                <a:ea typeface="黑体" pitchFamily="49" charset="-122"/>
              </a:rPr>
              <a:t>计算初期时间导数很大，且有振荡。这种振荡与初期的瞬态过程中各种非定常压缩波和稀疏波的传播有关；</a:t>
            </a:r>
            <a:endParaRPr lang="en-US" altLang="zh-CN" sz="2000" b="1">
              <a:latin typeface="+mn-lt"/>
              <a:ea typeface="黑体" pitchFamily="49" charset="-122"/>
            </a:endParaRPr>
          </a:p>
          <a:p>
            <a:pPr marL="361950" indent="-361950" eaLnBrk="1" hangingPunct="1">
              <a:spcBef>
                <a:spcPts val="1200"/>
              </a:spcBef>
              <a:buClr>
                <a:srgbClr val="0000FF"/>
              </a:buClr>
              <a:buFont typeface="Wingdings" pitchFamily="2" charset="2"/>
              <a:buChar char="è"/>
              <a:defRPr/>
            </a:pPr>
            <a:r>
              <a:rPr lang="zh-CN" altLang="en-US" sz="2000" b="1">
                <a:latin typeface="+mn-lt"/>
                <a:ea typeface="黑体" pitchFamily="49" charset="-122"/>
              </a:rPr>
              <a:t>随着时间步数的增加，时间导数迅速减小；</a:t>
            </a:r>
            <a:endParaRPr lang="en-US" altLang="zh-CN" sz="2000" b="1">
              <a:latin typeface="+mn-lt"/>
              <a:ea typeface="黑体" pitchFamily="49" charset="-122"/>
            </a:endParaRPr>
          </a:p>
          <a:p>
            <a:pPr marL="361950" indent="-361950" eaLnBrk="1" hangingPunct="1">
              <a:spcBef>
                <a:spcPts val="1200"/>
              </a:spcBef>
              <a:buClr>
                <a:srgbClr val="0000FF"/>
              </a:buClr>
              <a:buFont typeface="Wingdings" pitchFamily="2" charset="2"/>
              <a:buChar char="è"/>
              <a:defRPr/>
            </a:pPr>
            <a:r>
              <a:rPr lang="zh-CN" altLang="en-US" sz="2000" b="1">
                <a:latin typeface="+mn-lt"/>
                <a:ea typeface="黑体" pitchFamily="49" charset="-122"/>
              </a:rPr>
              <a:t>对于定常流动，理论上时间步数需要趋于无穷时间导数才会达到零值，这在计算中是难以实现的；</a:t>
            </a:r>
            <a:endParaRPr lang="en-US" altLang="zh-CN" sz="2000" b="1">
              <a:latin typeface="+mn-lt"/>
              <a:ea typeface="黑体" pitchFamily="49" charset="-122"/>
            </a:endParaRPr>
          </a:p>
          <a:p>
            <a:pPr marL="361950" indent="-361950" eaLnBrk="1" hangingPunct="1">
              <a:spcBef>
                <a:spcPts val="1200"/>
              </a:spcBef>
              <a:buClr>
                <a:srgbClr val="0000FF"/>
              </a:buClr>
              <a:buFont typeface="Wingdings" pitchFamily="2" charset="2"/>
              <a:buChar char="è"/>
              <a:defRPr/>
            </a:pPr>
            <a:r>
              <a:rPr lang="zh-CN" altLang="en-US" sz="2000" b="1">
                <a:latin typeface="+mn-lt"/>
                <a:ea typeface="黑体" pitchFamily="49" charset="-122"/>
              </a:rPr>
              <a:t>实际上，当时间导数小于预设的很小的值（精度要求）且不再随时间步数变化时，就认为达到了定常解；</a:t>
            </a:r>
            <a:endParaRPr lang="en-US" altLang="zh-CN" sz="2000" b="1">
              <a:latin typeface="+mn-lt"/>
              <a:ea typeface="黑体" pitchFamily="49" charset="-122"/>
            </a:endParaRPr>
          </a:p>
          <a:p>
            <a:pPr marL="361950" indent="-361950" eaLnBrk="1" hangingPunct="1">
              <a:spcBef>
                <a:spcPts val="1200"/>
              </a:spcBef>
              <a:buClr>
                <a:srgbClr val="0000FF"/>
              </a:buClr>
              <a:buFont typeface="Wingdings" pitchFamily="2" charset="2"/>
              <a:buChar char="è"/>
              <a:defRPr/>
            </a:pPr>
            <a:r>
              <a:rPr lang="zh-CN" altLang="en-US" sz="2000" b="1">
                <a:latin typeface="+mn-lt"/>
                <a:ea typeface="黑体" pitchFamily="49" charset="-122"/>
              </a:rPr>
              <a:t>从图上看，经过大约</a:t>
            </a:r>
            <a:r>
              <a:rPr lang="en-US" sz="2000" b="1">
                <a:latin typeface="+mn-lt"/>
                <a:ea typeface="黑体" pitchFamily="49" charset="-122"/>
              </a:rPr>
              <a:t>500</a:t>
            </a:r>
            <a:r>
              <a:rPr lang="zh-CN" altLang="en-US" sz="2000" b="1">
                <a:latin typeface="+mn-lt"/>
                <a:ea typeface="黑体" pitchFamily="49" charset="-122"/>
              </a:rPr>
              <a:t>个时间步，解已经基本稳定了。</a:t>
            </a:r>
            <a:endParaRPr lang="en-US" altLang="zh-CN" sz="2000" b="1">
              <a:latin typeface="+mn-lt"/>
              <a:ea typeface="黑体" pitchFamily="49" charset="-122"/>
            </a:endParaRPr>
          </a:p>
        </p:txBody>
      </p:sp>
      <p:sp>
        <p:nvSpPr>
          <p:cNvPr id="50206" name="Rectangle 6"/>
          <p:cNvSpPr>
            <a:spLocks noChangeArrowheads="1"/>
          </p:cNvSpPr>
          <p:nvPr/>
        </p:nvSpPr>
        <p:spPr bwMode="auto">
          <a:xfrm>
            <a:off x="1524001" y="2854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Tree>
    <p:extLst>
      <p:ext uri="{BB962C8B-B14F-4D97-AF65-F5344CB8AC3E}">
        <p14:creationId xmlns:p14="http://schemas.microsoft.com/office/powerpoint/2010/main" val="1608051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slide(fromTop)">
                                      <p:cBhvr>
                                        <p:cTn id="7" dur="1000"/>
                                        <p:tgtEl>
                                          <p:spTgt spid="44">
                                            <p:txEl>
                                              <p:pRg st="0" end="0"/>
                                            </p:txEl>
                                          </p:spTgt>
                                        </p:tgtEl>
                                      </p:cBhvr>
                                    </p:animEffec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animEffect transition="in" filter="slide(fromTop)">
                                      <p:cBhvr>
                                        <p:cTn id="11" dur="1000"/>
                                        <p:tgtEl>
                                          <p:spTgt spid="44">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44">
                                            <p:txEl>
                                              <p:pRg st="2" end="2"/>
                                            </p:txEl>
                                          </p:spTgt>
                                        </p:tgtEl>
                                        <p:attrNameLst>
                                          <p:attrName>style.visibility</p:attrName>
                                        </p:attrNameLst>
                                      </p:cBhvr>
                                      <p:to>
                                        <p:strVal val="visible"/>
                                      </p:to>
                                    </p:set>
                                    <p:animEffect transition="in" filter="slide(fromTop)">
                                      <p:cBhvr>
                                        <p:cTn id="16" dur="1000"/>
                                        <p:tgtEl>
                                          <p:spTgt spid="4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44">
                                            <p:txEl>
                                              <p:pRg st="3" end="3"/>
                                            </p:txEl>
                                          </p:spTgt>
                                        </p:tgtEl>
                                        <p:attrNameLst>
                                          <p:attrName>style.visibility</p:attrName>
                                        </p:attrNameLst>
                                      </p:cBhvr>
                                      <p:to>
                                        <p:strVal val="visible"/>
                                      </p:to>
                                    </p:set>
                                    <p:animEffect transition="in" filter="slide(fromTop)">
                                      <p:cBhvr>
                                        <p:cTn id="21" dur="1000"/>
                                        <p:tgtEl>
                                          <p:spTgt spid="44">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1" fill="hold" nodeType="clickEffect">
                                  <p:stCondLst>
                                    <p:cond delay="0"/>
                                  </p:stCondLst>
                                  <p:childTnLst>
                                    <p:set>
                                      <p:cBhvr>
                                        <p:cTn id="25" dur="1" fill="hold">
                                          <p:stCondLst>
                                            <p:cond delay="0"/>
                                          </p:stCondLst>
                                        </p:cTn>
                                        <p:tgtEl>
                                          <p:spTgt spid="44">
                                            <p:txEl>
                                              <p:pRg st="4" end="4"/>
                                            </p:txEl>
                                          </p:spTgt>
                                        </p:tgtEl>
                                        <p:attrNameLst>
                                          <p:attrName>style.visibility</p:attrName>
                                        </p:attrNameLst>
                                      </p:cBhvr>
                                      <p:to>
                                        <p:strVal val="visible"/>
                                      </p:to>
                                    </p:set>
                                    <p:animEffect transition="in" filter="slide(fromTop)">
                                      <p:cBhvr>
                                        <p:cTn id="26" dur="1000"/>
                                        <p:tgtEl>
                                          <p:spTgt spid="44">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1" fill="hold" nodeType="clickEffect">
                                  <p:stCondLst>
                                    <p:cond delay="0"/>
                                  </p:stCondLst>
                                  <p:childTnLst>
                                    <p:set>
                                      <p:cBhvr>
                                        <p:cTn id="30" dur="1" fill="hold">
                                          <p:stCondLst>
                                            <p:cond delay="0"/>
                                          </p:stCondLst>
                                        </p:cTn>
                                        <p:tgtEl>
                                          <p:spTgt spid="44">
                                            <p:txEl>
                                              <p:pRg st="5" end="5"/>
                                            </p:txEl>
                                          </p:spTgt>
                                        </p:tgtEl>
                                        <p:attrNameLst>
                                          <p:attrName>style.visibility</p:attrName>
                                        </p:attrNameLst>
                                      </p:cBhvr>
                                      <p:to>
                                        <p:strVal val="visible"/>
                                      </p:to>
                                    </p:set>
                                    <p:animEffect transition="in" filter="slide(fromTop)">
                                      <p:cBhvr>
                                        <p:cTn id="31" dur="1000"/>
                                        <p:tgtEl>
                                          <p:spTgt spid="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13" y="2625726"/>
            <a:ext cx="48196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矩形 39"/>
          <p:cNvSpPr/>
          <p:nvPr/>
        </p:nvSpPr>
        <p:spPr>
          <a:xfrm>
            <a:off x="1897063" y="1092201"/>
            <a:ext cx="8616950" cy="400110"/>
          </a:xfrm>
          <a:prstGeom prst="rect">
            <a:avLst/>
          </a:prstGeom>
        </p:spPr>
        <p:txBody>
          <a:bodyPr>
            <a:spAutoFit/>
          </a:bodyPr>
          <a:lstStyle/>
          <a:p>
            <a:pPr eaLnBrk="1" hangingPunct="1">
              <a:spcBef>
                <a:spcPts val="0"/>
              </a:spcBef>
              <a:defRPr/>
            </a:pPr>
            <a:r>
              <a:rPr lang="en-US" altLang="zh-CN" sz="2000" b="1">
                <a:latin typeface="+mn-lt"/>
                <a:ea typeface="黑体" pitchFamily="49" charset="-122"/>
              </a:rPr>
              <a:t>2. </a:t>
            </a:r>
            <a:r>
              <a:rPr lang="zh-CN" altLang="en-US" sz="2000" b="1">
                <a:solidFill>
                  <a:srgbClr val="0000FF"/>
                </a:solidFill>
                <a:latin typeface="+mn-lt"/>
                <a:ea typeface="黑体" pitchFamily="49" charset="-122"/>
              </a:rPr>
              <a:t>收敛史</a:t>
            </a:r>
            <a:endParaRPr lang="en-US" altLang="zh-CN" sz="2000" b="1">
              <a:solidFill>
                <a:srgbClr val="0000FF"/>
              </a:solidFill>
              <a:latin typeface="+mn-lt"/>
              <a:ea typeface="黑体" pitchFamily="49" charset="-122"/>
            </a:endParaRPr>
          </a:p>
        </p:txBody>
      </p:sp>
      <p:sp>
        <p:nvSpPr>
          <p:cNvPr id="44" name="矩形 43"/>
          <p:cNvSpPr/>
          <p:nvPr/>
        </p:nvSpPr>
        <p:spPr>
          <a:xfrm>
            <a:off x="1897063" y="1530350"/>
            <a:ext cx="8616950" cy="1169551"/>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a:latin typeface="+mn-lt"/>
                <a:ea typeface="黑体" pitchFamily="49" charset="-122"/>
              </a:rPr>
              <a:t>在定常计算中，某参数随时间推进步数的变化称为收敛史，它反映了收敛过程中的变化和收敛的快慢；</a:t>
            </a:r>
            <a:endParaRPr lang="en-US" altLang="zh-CN" sz="2000" b="1">
              <a:latin typeface="+mn-lt"/>
              <a:ea typeface="黑体" pitchFamily="49" charset="-122"/>
            </a:endParaRPr>
          </a:p>
          <a:p>
            <a:pPr marL="361950" indent="-361950" eaLnBrk="1" hangingPunct="1">
              <a:spcBef>
                <a:spcPts val="1200"/>
              </a:spcBef>
              <a:buClr>
                <a:schemeClr val="tx1"/>
              </a:buClr>
              <a:buFont typeface="Wingdings" pitchFamily="2" charset="2"/>
              <a:buChar char="p"/>
              <a:defRPr/>
            </a:pPr>
            <a:r>
              <a:rPr lang="zh-CN" altLang="en-US" sz="2000" b="1">
                <a:ea typeface="黑体" pitchFamily="49" charset="-122"/>
              </a:rPr>
              <a:t>喉道处密度和速度的收敛史</a:t>
            </a:r>
            <a:endParaRPr lang="en-US" altLang="zh-CN" sz="2000" b="1">
              <a:latin typeface="+mn-lt"/>
              <a:ea typeface="黑体" pitchFamily="49" charset="-122"/>
            </a:endParaRPr>
          </a:p>
        </p:txBody>
      </p:sp>
      <p:sp>
        <p:nvSpPr>
          <p:cNvPr id="36" name="矩形 35"/>
          <p:cNvSpPr/>
          <p:nvPr/>
        </p:nvSpPr>
        <p:spPr>
          <a:xfrm>
            <a:off x="7008814" y="2844801"/>
            <a:ext cx="3614737" cy="707886"/>
          </a:xfrm>
          <a:prstGeom prst="rect">
            <a:avLst/>
          </a:prstGeom>
        </p:spPr>
        <p:txBody>
          <a:bodyPr>
            <a:spAutoFit/>
          </a:bodyPr>
          <a:lstStyle/>
          <a:p>
            <a:pPr algn="ctr" eaLnBrk="1" hangingPunct="1">
              <a:defRPr/>
            </a:pPr>
            <a:r>
              <a:rPr lang="zh-CN" altLang="en-US" sz="2000" b="1">
                <a:solidFill>
                  <a:srgbClr val="C00000"/>
                </a:solidFill>
                <a:latin typeface="+mn-lt"/>
                <a:ea typeface="黑体" pitchFamily="49" charset="-122"/>
              </a:rPr>
              <a:t>喉道处密度和速度</a:t>
            </a:r>
            <a:endParaRPr lang="en-US" altLang="zh-CN" sz="2000" b="1">
              <a:solidFill>
                <a:srgbClr val="C00000"/>
              </a:solidFill>
              <a:latin typeface="+mn-lt"/>
              <a:ea typeface="黑体" pitchFamily="49" charset="-122"/>
            </a:endParaRPr>
          </a:p>
          <a:p>
            <a:pPr algn="ctr" eaLnBrk="1" hangingPunct="1">
              <a:defRPr/>
            </a:pPr>
            <a:r>
              <a:rPr lang="zh-CN" altLang="en-US" sz="2000" b="1">
                <a:solidFill>
                  <a:srgbClr val="C00000"/>
                </a:solidFill>
                <a:latin typeface="+mn-lt"/>
                <a:ea typeface="黑体" pitchFamily="49" charset="-122"/>
              </a:rPr>
              <a:t>时间导数的变化</a:t>
            </a:r>
          </a:p>
        </p:txBody>
      </p:sp>
      <p:sp>
        <p:nvSpPr>
          <p:cNvPr id="37" name="矩形 36"/>
          <p:cNvSpPr/>
          <p:nvPr/>
        </p:nvSpPr>
        <p:spPr>
          <a:xfrm>
            <a:off x="1897064" y="4049713"/>
            <a:ext cx="3906837" cy="1938992"/>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a:latin typeface="+mn-lt"/>
                <a:ea typeface="黑体" pitchFamily="49" charset="-122"/>
              </a:rPr>
              <a:t>图中时间导数实际是</a:t>
            </a:r>
            <a:r>
              <a:rPr lang="en-US" altLang="zh-CN" sz="2000" b="1">
                <a:latin typeface="+mn-lt"/>
                <a:ea typeface="黑体" pitchFamily="49" charset="-122"/>
              </a:rPr>
              <a:t>(</a:t>
            </a:r>
            <a:r>
              <a:rPr lang="en-US" sz="2000" b="1">
                <a:latin typeface="+mn-lt"/>
                <a:ea typeface="黑体" pitchFamily="49" charset="-122"/>
              </a:rPr>
              <a:t>7-46</a:t>
            </a:r>
            <a:r>
              <a:rPr lang="en-US" altLang="zh-CN" sz="2000" b="1">
                <a:latin typeface="+mn-lt"/>
                <a:ea typeface="黑体" pitchFamily="49" charset="-122"/>
              </a:rPr>
              <a:t>)</a:t>
            </a:r>
            <a:r>
              <a:rPr lang="zh-CN" altLang="en-US" sz="2000" b="1">
                <a:latin typeface="+mn-lt"/>
                <a:ea typeface="黑体" pitchFamily="49" charset="-122"/>
              </a:rPr>
              <a:t>和</a:t>
            </a:r>
            <a:r>
              <a:rPr lang="en-US" altLang="zh-CN" sz="2000" b="1">
                <a:latin typeface="+mn-lt"/>
                <a:ea typeface="黑体" pitchFamily="49" charset="-122"/>
              </a:rPr>
              <a:t>(</a:t>
            </a:r>
            <a:r>
              <a:rPr lang="en-US" sz="2000" b="1">
                <a:latin typeface="+mn-lt"/>
                <a:ea typeface="黑体" pitchFamily="49" charset="-122"/>
              </a:rPr>
              <a:t>7-48</a:t>
            </a:r>
            <a:r>
              <a:rPr lang="en-US" altLang="zh-CN" sz="2000" b="1">
                <a:latin typeface="+mn-lt"/>
                <a:ea typeface="黑体" pitchFamily="49" charset="-122"/>
              </a:rPr>
              <a:t>)</a:t>
            </a:r>
            <a:r>
              <a:rPr lang="zh-CN" altLang="en-US" sz="2000" b="1">
                <a:latin typeface="+mn-lt"/>
                <a:ea typeface="黑体" pitchFamily="49" charset="-122"/>
              </a:rPr>
              <a:t>式右端的数值。当解趋于收敛时，这些数值并非严格等于零，称为残差，其大小和衰减速度是评价时间相关法的重要指标。</a:t>
            </a:r>
            <a:endParaRPr lang="en-US" altLang="zh-CN" sz="2000" b="1">
              <a:latin typeface="+mn-lt"/>
              <a:ea typeface="黑体" pitchFamily="49" charset="-122"/>
            </a:endParaRPr>
          </a:p>
        </p:txBody>
      </p:sp>
    </p:spTree>
    <p:extLst>
      <p:ext uri="{BB962C8B-B14F-4D97-AF65-F5344CB8AC3E}">
        <p14:creationId xmlns:p14="http://schemas.microsoft.com/office/powerpoint/2010/main" val="3256184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Top)">
                                      <p:cBhvr>
                                        <p:cTn id="7" dur="1000"/>
                                        <p:tgtEl>
                                          <p:spTgt spid="40"/>
                                        </p:tgtEl>
                                      </p:cBhvr>
                                    </p:animEffec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44">
                                            <p:txEl>
                                              <p:pRg st="0" end="0"/>
                                            </p:txEl>
                                          </p:spTgt>
                                        </p:tgtEl>
                                        <p:attrNameLst>
                                          <p:attrName>style.visibility</p:attrName>
                                        </p:attrNameLst>
                                      </p:cBhvr>
                                      <p:to>
                                        <p:strVal val="visible"/>
                                      </p:to>
                                    </p:set>
                                    <p:animEffect transition="in" filter="slide(fromTop)">
                                      <p:cBhvr>
                                        <p:cTn id="11" dur="1000"/>
                                        <p:tgtEl>
                                          <p:spTgt spid="4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44">
                                            <p:txEl>
                                              <p:pRg st="1" end="1"/>
                                            </p:txEl>
                                          </p:spTgt>
                                        </p:tgtEl>
                                        <p:attrNameLst>
                                          <p:attrName>style.visibility</p:attrName>
                                        </p:attrNameLst>
                                      </p:cBhvr>
                                      <p:to>
                                        <p:strVal val="visible"/>
                                      </p:to>
                                    </p:set>
                                    <p:animEffect transition="in" filter="slide(fromTop)">
                                      <p:cBhvr>
                                        <p:cTn id="16" dur="1000"/>
                                        <p:tgtEl>
                                          <p:spTgt spid="44">
                                            <p:txEl>
                                              <p:pRg st="1" end="1"/>
                                            </p:txEl>
                                          </p:spTgt>
                                        </p:tgtEl>
                                      </p:cBhvr>
                                    </p:animEffect>
                                  </p:childTnLst>
                                </p:cTn>
                              </p:par>
                            </p:childTnLst>
                          </p:cTn>
                        </p:par>
                        <p:par>
                          <p:cTn id="17" fill="hold" nodeType="afterGroup">
                            <p:stCondLst>
                              <p:cond delay="1000"/>
                            </p:stCondLst>
                            <p:childTnLst>
                              <p:par>
                                <p:cTn id="18" presetID="23" presetClass="entr" presetSubtype="16" fill="hold" nodeType="afterEffect">
                                  <p:stCondLst>
                                    <p:cond delay="0"/>
                                  </p:stCondLst>
                                  <p:childTnLst>
                                    <p:set>
                                      <p:cBhvr>
                                        <p:cTn id="19" dur="1" fill="hold">
                                          <p:stCondLst>
                                            <p:cond delay="0"/>
                                          </p:stCondLst>
                                        </p:cTn>
                                        <p:tgtEl>
                                          <p:spTgt spid="264194"/>
                                        </p:tgtEl>
                                        <p:attrNameLst>
                                          <p:attrName>style.visibility</p:attrName>
                                        </p:attrNameLst>
                                      </p:cBhvr>
                                      <p:to>
                                        <p:strVal val="visible"/>
                                      </p:to>
                                    </p:set>
                                    <p:anim calcmode="lin" valueType="num">
                                      <p:cBhvr>
                                        <p:cTn id="20" dur="1000" fill="hold"/>
                                        <p:tgtEl>
                                          <p:spTgt spid="264194"/>
                                        </p:tgtEl>
                                        <p:attrNameLst>
                                          <p:attrName>ppt_w</p:attrName>
                                        </p:attrNameLst>
                                      </p:cBhvr>
                                      <p:tavLst>
                                        <p:tav tm="0">
                                          <p:val>
                                            <p:fltVal val="0"/>
                                          </p:val>
                                        </p:tav>
                                        <p:tav tm="100000">
                                          <p:val>
                                            <p:strVal val="#ppt_w"/>
                                          </p:val>
                                        </p:tav>
                                      </p:tavLst>
                                    </p:anim>
                                    <p:anim calcmode="lin" valueType="num">
                                      <p:cBhvr>
                                        <p:cTn id="21" dur="1000" fill="hold"/>
                                        <p:tgtEl>
                                          <p:spTgt spid="264194"/>
                                        </p:tgtEl>
                                        <p:attrNameLst>
                                          <p:attrName>ppt_h</p:attrName>
                                        </p:attrNameLst>
                                      </p:cBhvr>
                                      <p:tavLst>
                                        <p:tav tm="0">
                                          <p:val>
                                            <p:fltVal val="0"/>
                                          </p:val>
                                        </p:tav>
                                        <p:tav tm="100000">
                                          <p:val>
                                            <p:strVal val="#ppt_h"/>
                                          </p:val>
                                        </p:tav>
                                      </p:tavLst>
                                    </p:anim>
                                  </p:childTnLst>
                                </p:cTn>
                              </p:par>
                            </p:childTnLst>
                          </p:cTn>
                        </p:par>
                        <p:par>
                          <p:cTn id="22" fill="hold" nodeType="afterGroup">
                            <p:stCondLst>
                              <p:cond delay="2000"/>
                            </p:stCondLst>
                            <p:childTnLst>
                              <p:par>
                                <p:cTn id="23" presetID="12" presetClass="entr" presetSubtype="4"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slide(fromBottom)">
                                      <p:cBhvr>
                                        <p:cTn id="25" dur="1000"/>
                                        <p:tgtEl>
                                          <p:spTgt spid="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nodeType="clickEffect">
                                  <p:stCondLst>
                                    <p:cond delay="0"/>
                                  </p:stCondLst>
                                  <p:childTnLst>
                                    <p:set>
                                      <p:cBhvr>
                                        <p:cTn id="29" dur="1" fill="hold">
                                          <p:stCondLst>
                                            <p:cond delay="0"/>
                                          </p:stCondLst>
                                        </p:cTn>
                                        <p:tgtEl>
                                          <p:spTgt spid="37">
                                            <p:txEl>
                                              <p:pRg st="0" end="0"/>
                                            </p:txEl>
                                          </p:spTgt>
                                        </p:tgtEl>
                                        <p:attrNameLst>
                                          <p:attrName>style.visibility</p:attrName>
                                        </p:attrNameLst>
                                      </p:cBhvr>
                                      <p:to>
                                        <p:strVal val="visible"/>
                                      </p:to>
                                    </p:set>
                                    <p:animEffect transition="in" filter="slide(fromTop)">
                                      <p:cBhvr>
                                        <p:cTn id="30" dur="10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97063" y="1092201"/>
            <a:ext cx="8616950" cy="400110"/>
          </a:xfrm>
          <a:prstGeom prst="rect">
            <a:avLst/>
          </a:prstGeom>
        </p:spPr>
        <p:txBody>
          <a:bodyPr>
            <a:spAutoFit/>
          </a:bodyPr>
          <a:lstStyle/>
          <a:p>
            <a:pPr eaLnBrk="1" hangingPunct="1">
              <a:spcBef>
                <a:spcPts val="0"/>
              </a:spcBef>
              <a:defRPr/>
            </a:pPr>
            <a:r>
              <a:rPr lang="en-US" altLang="zh-CN" sz="2000" b="1">
                <a:latin typeface="+mn-lt"/>
                <a:ea typeface="黑体" pitchFamily="49" charset="-122"/>
              </a:rPr>
              <a:t>3. </a:t>
            </a:r>
            <a:r>
              <a:rPr lang="zh-CN" altLang="en-US" sz="2000" b="1">
                <a:solidFill>
                  <a:srgbClr val="0000FF"/>
                </a:solidFill>
                <a:latin typeface="+mn-lt"/>
                <a:ea typeface="黑体" pitchFamily="49" charset="-122"/>
              </a:rPr>
              <a:t>定常解与精确解的比较与误差分析</a:t>
            </a:r>
            <a:endParaRPr lang="en-US" altLang="zh-CN" sz="2000" b="1">
              <a:solidFill>
                <a:srgbClr val="0000FF"/>
              </a:solidFill>
              <a:latin typeface="+mn-lt"/>
              <a:ea typeface="黑体" pitchFamily="49" charset="-122"/>
            </a:endParaRPr>
          </a:p>
        </p:txBody>
      </p:sp>
      <p:sp>
        <p:nvSpPr>
          <p:cNvPr id="44" name="矩形 43"/>
          <p:cNvSpPr/>
          <p:nvPr/>
        </p:nvSpPr>
        <p:spPr>
          <a:xfrm>
            <a:off x="1897063" y="1530351"/>
            <a:ext cx="8616950" cy="400110"/>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a:ea typeface="黑体" pitchFamily="49" charset="-122"/>
              </a:rPr>
              <a:t>密度和马赫数的定常解与精确解的对比情况</a:t>
            </a:r>
            <a:endParaRPr lang="en-US" altLang="zh-CN" sz="2000" b="1">
              <a:latin typeface="+mn-lt"/>
              <a:ea typeface="黑体" pitchFamily="49" charset="-122"/>
            </a:endParaRPr>
          </a:p>
        </p:txBody>
      </p:sp>
      <p:pic>
        <p:nvPicPr>
          <p:cNvPr id="265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100" y="1968500"/>
            <a:ext cx="4235450"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矩形 38"/>
          <p:cNvSpPr/>
          <p:nvPr/>
        </p:nvSpPr>
        <p:spPr>
          <a:xfrm>
            <a:off x="1897064" y="3624263"/>
            <a:ext cx="4016375" cy="400110"/>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a:latin typeface="+mn-lt"/>
                <a:ea typeface="黑体" pitchFamily="49" charset="-122"/>
              </a:rPr>
              <a:t>两者吻合令人满意；</a:t>
            </a:r>
            <a:endParaRPr lang="en-US" altLang="zh-CN" sz="2000" b="1">
              <a:latin typeface="+mn-lt"/>
              <a:ea typeface="黑体" pitchFamily="49" charset="-122"/>
            </a:endParaRPr>
          </a:p>
        </p:txBody>
      </p:sp>
      <p:sp>
        <p:nvSpPr>
          <p:cNvPr id="41" name="矩形 40"/>
          <p:cNvSpPr/>
          <p:nvPr/>
        </p:nvSpPr>
        <p:spPr>
          <a:xfrm>
            <a:off x="1897063" y="5953126"/>
            <a:ext cx="8616950" cy="707886"/>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a:latin typeface="+mn-lt"/>
                <a:ea typeface="黑体" pitchFamily="49" charset="-122"/>
              </a:rPr>
              <a:t>比较具体数据</a:t>
            </a:r>
            <a:r>
              <a:rPr lang="en-US" altLang="zh-CN" sz="2000" b="1">
                <a:latin typeface="+mn-lt"/>
                <a:ea typeface="黑体" pitchFamily="49" charset="-122"/>
              </a:rPr>
              <a:t>(</a:t>
            </a:r>
            <a:r>
              <a:rPr lang="zh-CN" altLang="en-US" sz="2000" b="1">
                <a:latin typeface="+mn-lt"/>
                <a:ea typeface="黑体" pitchFamily="49" charset="-122"/>
              </a:rPr>
              <a:t>表</a:t>
            </a:r>
            <a:r>
              <a:rPr lang="en-US" altLang="en-US" sz="2000" b="1">
                <a:latin typeface="+mn-lt"/>
                <a:ea typeface="黑体" pitchFamily="49" charset="-122"/>
              </a:rPr>
              <a:t>7-4</a:t>
            </a:r>
            <a:r>
              <a:rPr lang="en-US" altLang="zh-CN" sz="2000" b="1">
                <a:latin typeface="+mn-lt"/>
                <a:ea typeface="黑体" pitchFamily="49" charset="-122"/>
              </a:rPr>
              <a:t>)</a:t>
            </a:r>
            <a:r>
              <a:rPr lang="zh-CN" altLang="en-US" sz="2000" b="1">
                <a:latin typeface="+mn-lt"/>
                <a:ea typeface="黑体" pitchFamily="49" charset="-122"/>
              </a:rPr>
              <a:t>，数值误差约在</a:t>
            </a:r>
            <a:r>
              <a:rPr lang="en-US" altLang="en-US" sz="2000" b="1">
                <a:latin typeface="+mn-lt"/>
                <a:ea typeface="黑体" pitchFamily="49" charset="-122"/>
              </a:rPr>
              <a:t>0.3~3.29%</a:t>
            </a:r>
            <a:r>
              <a:rPr lang="zh-CN" altLang="en-US" sz="2000" b="1">
                <a:latin typeface="+mn-lt"/>
                <a:ea typeface="黑体" pitchFamily="49" charset="-122"/>
              </a:rPr>
              <a:t>之间。产生原因主要是</a:t>
            </a:r>
            <a:r>
              <a:rPr lang="zh-CN" altLang="en-US" sz="2000" b="1">
                <a:solidFill>
                  <a:srgbClr val="C00000"/>
                </a:solidFill>
                <a:latin typeface="+mn-lt"/>
                <a:ea typeface="黑体" pitchFamily="49" charset="-122"/>
              </a:rPr>
              <a:t>进口边界条件误差</a:t>
            </a:r>
            <a:r>
              <a:rPr lang="zh-CN" altLang="en-US" sz="2000" b="1">
                <a:latin typeface="+mn-lt"/>
                <a:ea typeface="黑体" pitchFamily="49" charset="-122"/>
              </a:rPr>
              <a:t>、</a:t>
            </a:r>
            <a:r>
              <a:rPr lang="zh-CN" altLang="en-US" sz="2000" b="1">
                <a:solidFill>
                  <a:srgbClr val="C00000"/>
                </a:solidFill>
                <a:latin typeface="+mn-lt"/>
                <a:ea typeface="黑体" pitchFamily="49" charset="-122"/>
              </a:rPr>
              <a:t>截断误差</a:t>
            </a:r>
            <a:r>
              <a:rPr lang="zh-CN" altLang="en-US" sz="2000" b="1">
                <a:latin typeface="+mn-lt"/>
                <a:ea typeface="黑体" pitchFamily="49" charset="-122"/>
              </a:rPr>
              <a:t>、</a:t>
            </a:r>
            <a:r>
              <a:rPr lang="zh-CN" altLang="en-US" sz="2000" b="1">
                <a:solidFill>
                  <a:srgbClr val="C00000"/>
                </a:solidFill>
                <a:latin typeface="+mn-lt"/>
                <a:ea typeface="黑体" pitchFamily="49" charset="-122"/>
              </a:rPr>
              <a:t>柯朗数影响</a:t>
            </a:r>
            <a:r>
              <a:rPr lang="zh-CN" altLang="en-US" sz="2000" b="1">
                <a:latin typeface="+mn-lt"/>
                <a:ea typeface="黑体" pitchFamily="49" charset="-122"/>
              </a:rPr>
              <a:t>等。</a:t>
            </a:r>
            <a:endParaRPr lang="en-US" altLang="zh-CN" sz="2000" b="1">
              <a:latin typeface="+mn-lt"/>
              <a:ea typeface="黑体" pitchFamily="49" charset="-122"/>
            </a:endParaRPr>
          </a:p>
        </p:txBody>
      </p:sp>
    </p:spTree>
    <p:extLst>
      <p:ext uri="{BB962C8B-B14F-4D97-AF65-F5344CB8AC3E}">
        <p14:creationId xmlns:p14="http://schemas.microsoft.com/office/powerpoint/2010/main" val="206563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Top)">
                                      <p:cBhvr>
                                        <p:cTn id="7" dur="1000"/>
                                        <p:tgtEl>
                                          <p:spTgt spid="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4">
                                            <p:txEl>
                                              <p:pRg st="0" end="0"/>
                                            </p:txEl>
                                          </p:spTgt>
                                        </p:tgtEl>
                                        <p:attrNameLst>
                                          <p:attrName>style.visibility</p:attrName>
                                        </p:attrNameLst>
                                      </p:cBhvr>
                                      <p:to>
                                        <p:strVal val="visible"/>
                                      </p:to>
                                    </p:set>
                                    <p:animEffect transition="in" filter="slide(fromTop)">
                                      <p:cBhvr>
                                        <p:cTn id="12" dur="1000"/>
                                        <p:tgtEl>
                                          <p:spTgt spid="44">
                                            <p:txEl>
                                              <p:pRg st="0" end="0"/>
                                            </p:txEl>
                                          </p:spTgt>
                                        </p:tgtEl>
                                      </p:cBhvr>
                                    </p:animEffect>
                                  </p:childTnLst>
                                </p:cTn>
                              </p:par>
                            </p:childTnLst>
                          </p:cTn>
                        </p:par>
                        <p:par>
                          <p:cTn id="13" fill="hold" nodeType="afterGroup">
                            <p:stCondLst>
                              <p:cond delay="1000"/>
                            </p:stCondLst>
                            <p:childTnLst>
                              <p:par>
                                <p:cTn id="14" presetID="12" presetClass="entr" presetSubtype="1" fill="hold" nodeType="afterEffect">
                                  <p:stCondLst>
                                    <p:cond delay="0"/>
                                  </p:stCondLst>
                                  <p:childTnLst>
                                    <p:set>
                                      <p:cBhvr>
                                        <p:cTn id="15" dur="1" fill="hold">
                                          <p:stCondLst>
                                            <p:cond delay="0"/>
                                          </p:stCondLst>
                                        </p:cTn>
                                        <p:tgtEl>
                                          <p:spTgt spid="265218"/>
                                        </p:tgtEl>
                                        <p:attrNameLst>
                                          <p:attrName>style.visibility</p:attrName>
                                        </p:attrNameLst>
                                      </p:cBhvr>
                                      <p:to>
                                        <p:strVal val="visible"/>
                                      </p:to>
                                    </p:set>
                                    <p:animEffect transition="in" filter="slide(fromTop)">
                                      <p:cBhvr>
                                        <p:cTn id="16" dur="1000"/>
                                        <p:tgtEl>
                                          <p:spTgt spid="2652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nodeType="clickEffect">
                                  <p:stCondLst>
                                    <p:cond delay="0"/>
                                  </p:stCondLst>
                                  <p:childTnLst>
                                    <p:set>
                                      <p:cBhvr>
                                        <p:cTn id="20" dur="1" fill="hold">
                                          <p:stCondLst>
                                            <p:cond delay="0"/>
                                          </p:stCondLst>
                                        </p:cTn>
                                        <p:tgtEl>
                                          <p:spTgt spid="39">
                                            <p:txEl>
                                              <p:pRg st="0" end="0"/>
                                            </p:txEl>
                                          </p:spTgt>
                                        </p:tgtEl>
                                        <p:attrNameLst>
                                          <p:attrName>style.visibility</p:attrName>
                                        </p:attrNameLst>
                                      </p:cBhvr>
                                      <p:to>
                                        <p:strVal val="visible"/>
                                      </p:to>
                                    </p:set>
                                    <p:animEffect transition="in" filter="slide(fromRight)">
                                      <p:cBhvr>
                                        <p:cTn id="21" dur="1000"/>
                                        <p:tgtEl>
                                          <p:spTgt spid="3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1" fill="hold" nodeType="clickEffect">
                                  <p:stCondLst>
                                    <p:cond delay="0"/>
                                  </p:stCondLst>
                                  <p:childTnLst>
                                    <p:set>
                                      <p:cBhvr>
                                        <p:cTn id="25" dur="1" fill="hold">
                                          <p:stCondLst>
                                            <p:cond delay="0"/>
                                          </p:stCondLst>
                                        </p:cTn>
                                        <p:tgtEl>
                                          <p:spTgt spid="41">
                                            <p:txEl>
                                              <p:pRg st="0" end="0"/>
                                            </p:txEl>
                                          </p:spTgt>
                                        </p:tgtEl>
                                        <p:attrNameLst>
                                          <p:attrName>style.visibility</p:attrName>
                                        </p:attrNameLst>
                                      </p:cBhvr>
                                      <p:to>
                                        <p:strVal val="visible"/>
                                      </p:to>
                                    </p:set>
                                    <p:animEffect transition="in" filter="slide(fromTop)">
                                      <p:cBhvr>
                                        <p:cTn id="26"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897063" y="1165225"/>
            <a:ext cx="8616950" cy="1938992"/>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dirty="0">
                <a:solidFill>
                  <a:srgbClr val="C00000"/>
                </a:solidFill>
                <a:latin typeface="+mn-lt"/>
                <a:ea typeface="黑体" pitchFamily="49" charset="-122"/>
              </a:rPr>
              <a:t>进口边界条件误差</a:t>
            </a:r>
            <a:r>
              <a:rPr lang="en-US" altLang="zh-CN" sz="2000" b="1" dirty="0">
                <a:latin typeface="+mn-lt"/>
                <a:ea typeface="黑体" pitchFamily="49" charset="-122"/>
              </a:rPr>
              <a:t>——</a:t>
            </a:r>
            <a:r>
              <a:rPr lang="zh-CN" altLang="en-US" sz="2000" b="1" dirty="0">
                <a:latin typeface="+mn-lt"/>
                <a:ea typeface="黑体" pitchFamily="49" charset="-122"/>
              </a:rPr>
              <a:t>进口边界上流动有速度，并非滞止条件</a:t>
            </a:r>
            <a:r>
              <a:rPr lang="en-US" altLang="zh-CN" sz="2000" b="1" dirty="0">
                <a:latin typeface="+mn-lt"/>
                <a:ea typeface="黑体" pitchFamily="49" charset="-122"/>
              </a:rPr>
              <a:t>(</a:t>
            </a:r>
            <a:r>
              <a:rPr lang="zh-CN" altLang="en-US" sz="2000" b="1" dirty="0">
                <a:latin typeface="+mn-lt"/>
                <a:ea typeface="黑体" pitchFamily="49" charset="-122"/>
              </a:rPr>
              <a:t>对应于无限大截面积</a:t>
            </a:r>
            <a:r>
              <a:rPr lang="en-US" altLang="zh-CN" sz="2000" b="1" dirty="0">
                <a:latin typeface="+mn-lt"/>
                <a:ea typeface="黑体" pitchFamily="49" charset="-122"/>
              </a:rPr>
              <a:t>)</a:t>
            </a:r>
            <a:r>
              <a:rPr lang="zh-CN" altLang="en-US" sz="2000" b="1" dirty="0">
                <a:latin typeface="+mn-lt"/>
                <a:ea typeface="黑体" pitchFamily="49" charset="-122"/>
              </a:rPr>
              <a:t>。如密度解析解为</a:t>
            </a:r>
            <a:r>
              <a:rPr lang="en-US" sz="2000" b="1" i="1" dirty="0">
                <a:latin typeface="+mn-lt"/>
                <a:ea typeface="黑体" pitchFamily="49" charset="-122"/>
              </a:rPr>
              <a:t>ρ/ρ</a:t>
            </a:r>
            <a:r>
              <a:rPr lang="en-US" sz="2000" b="1" baseline="-25000" dirty="0">
                <a:latin typeface="+mn-lt"/>
                <a:ea typeface="黑体" pitchFamily="49" charset="-122"/>
              </a:rPr>
              <a:t>0</a:t>
            </a:r>
            <a:r>
              <a:rPr lang="en-US" sz="2000" b="1" dirty="0">
                <a:latin typeface="+mn-lt"/>
                <a:ea typeface="黑体" pitchFamily="49" charset="-122"/>
              </a:rPr>
              <a:t>=0.995</a:t>
            </a:r>
            <a:r>
              <a:rPr lang="zh-CN" altLang="en-US" sz="2000" b="1" dirty="0">
                <a:latin typeface="+mn-lt"/>
                <a:ea typeface="黑体" pitchFamily="49" charset="-122"/>
              </a:rPr>
              <a:t>，有</a:t>
            </a:r>
            <a:r>
              <a:rPr lang="en-US" sz="2000" b="1" dirty="0">
                <a:latin typeface="+mn-lt"/>
                <a:ea typeface="黑体" pitchFamily="49" charset="-122"/>
              </a:rPr>
              <a:t>0.5%</a:t>
            </a:r>
            <a:r>
              <a:rPr lang="zh-CN" altLang="en-US" sz="2000" b="1" dirty="0">
                <a:latin typeface="+mn-lt"/>
                <a:ea typeface="黑体" pitchFamily="49" charset="-122"/>
              </a:rPr>
              <a:t>的误差；</a:t>
            </a:r>
            <a:endParaRPr lang="en-US" altLang="zh-CN" sz="2000" b="1" dirty="0">
              <a:latin typeface="+mn-lt"/>
              <a:ea typeface="黑体" pitchFamily="49" charset="-122"/>
            </a:endParaRPr>
          </a:p>
          <a:p>
            <a:pPr marL="361950" indent="-361950" eaLnBrk="1" hangingPunct="1">
              <a:spcBef>
                <a:spcPts val="1200"/>
              </a:spcBef>
              <a:buClr>
                <a:schemeClr val="tx1"/>
              </a:buClr>
              <a:buFont typeface="Wingdings" pitchFamily="2" charset="2"/>
              <a:buChar char="p"/>
              <a:defRPr/>
            </a:pPr>
            <a:r>
              <a:rPr lang="zh-CN" altLang="en-US" sz="2000" b="1" dirty="0">
                <a:solidFill>
                  <a:srgbClr val="C00000"/>
                </a:solidFill>
                <a:latin typeface="+mn-lt"/>
                <a:ea typeface="黑体" pitchFamily="49" charset="-122"/>
              </a:rPr>
              <a:t>截断误差</a:t>
            </a:r>
            <a:r>
              <a:rPr lang="en-US" altLang="zh-CN" sz="2000" b="1" dirty="0">
                <a:latin typeface="+mn-lt"/>
                <a:ea typeface="黑体" pitchFamily="49" charset="-122"/>
              </a:rPr>
              <a:t>——</a:t>
            </a:r>
            <a:r>
              <a:rPr lang="zh-CN" altLang="en-US" sz="2000" b="1" dirty="0">
                <a:latin typeface="+mn-lt"/>
                <a:ea typeface="黑体" pitchFamily="49" charset="-122"/>
              </a:rPr>
              <a:t>由有限大小网格间距引起。</a:t>
            </a:r>
            <a:endParaRPr lang="en-US" altLang="zh-CN" sz="2000" b="1" dirty="0">
              <a:latin typeface="+mn-lt"/>
              <a:ea typeface="黑体" pitchFamily="49" charset="-122"/>
            </a:endParaRPr>
          </a:p>
          <a:p>
            <a:pPr marL="361950" eaLnBrk="1" hangingPunct="1">
              <a:spcBef>
                <a:spcPts val="1200"/>
              </a:spcBef>
              <a:buClr>
                <a:schemeClr val="tx1"/>
              </a:buClr>
              <a:defRPr/>
            </a:pPr>
            <a:r>
              <a:rPr lang="zh-CN" altLang="en-US" sz="2000" b="1" dirty="0">
                <a:latin typeface="+mn-lt"/>
                <a:ea typeface="黑体" pitchFamily="49" charset="-122"/>
              </a:rPr>
              <a:t>为观察网格间距对截断误差的影响，需要比较加密网格后的结果</a:t>
            </a:r>
            <a:r>
              <a:rPr lang="en-US" altLang="zh-CN" sz="2000" b="1" dirty="0">
                <a:latin typeface="+mn-lt"/>
                <a:ea typeface="黑体" pitchFamily="49" charset="-122"/>
              </a:rPr>
              <a:t>——</a:t>
            </a:r>
            <a:r>
              <a:rPr lang="zh-CN" altLang="en-US" sz="2000" b="1" dirty="0">
                <a:solidFill>
                  <a:srgbClr val="0000FF"/>
                </a:solidFill>
                <a:latin typeface="+mn-lt"/>
                <a:ea typeface="黑体" pitchFamily="49" charset="-122"/>
              </a:rPr>
              <a:t>网格无关性检验</a:t>
            </a:r>
            <a:r>
              <a:rPr lang="zh-CN" altLang="en-US" sz="2000" b="1" dirty="0">
                <a:latin typeface="+mn-lt"/>
                <a:ea typeface="黑体" pitchFamily="49" charset="-122"/>
              </a:rPr>
              <a:t>，如表</a:t>
            </a:r>
            <a:r>
              <a:rPr lang="en-US" sz="2000" b="1" dirty="0">
                <a:latin typeface="+mn-lt"/>
                <a:ea typeface="黑体" pitchFamily="49" charset="-122"/>
              </a:rPr>
              <a:t>7-5</a:t>
            </a:r>
            <a:r>
              <a:rPr lang="zh-CN" altLang="en-US" sz="2000" b="1" dirty="0">
                <a:latin typeface="+mn-lt"/>
                <a:ea typeface="黑体" pitchFamily="49" charset="-122"/>
              </a:rPr>
              <a:t>所示。</a:t>
            </a:r>
            <a:endParaRPr lang="en-US" altLang="zh-CN" sz="2000" b="1" dirty="0">
              <a:latin typeface="+mn-lt"/>
              <a:ea typeface="黑体" pitchFamily="49" charset="-122"/>
            </a:endParaRPr>
          </a:p>
        </p:txBody>
      </p:sp>
      <p:graphicFrame>
        <p:nvGraphicFramePr>
          <p:cNvPr id="35" name="表格 34"/>
          <p:cNvGraphicFramePr>
            <a:graphicFrameLocks noGrp="1"/>
          </p:cNvGraphicFramePr>
          <p:nvPr>
            <p:extLst>
              <p:ext uri="{D42A27DB-BD31-4B8C-83A1-F6EECF244321}">
                <p14:modId xmlns:p14="http://schemas.microsoft.com/office/powerpoint/2010/main" val="651969769"/>
              </p:ext>
            </p:extLst>
          </p:nvPr>
        </p:nvGraphicFramePr>
        <p:xfrm>
          <a:off x="4223792" y="3212976"/>
          <a:ext cx="6462712" cy="2774949"/>
        </p:xfrm>
        <a:graphic>
          <a:graphicData uri="http://schemas.openxmlformats.org/drawingml/2006/table">
            <a:tbl>
              <a:tblPr/>
              <a:tblGrid>
                <a:gridCol w="2663027">
                  <a:extLst>
                    <a:ext uri="{9D8B030D-6E8A-4147-A177-3AD203B41FA5}">
                      <a16:colId xmlns:a16="http://schemas.microsoft.com/office/drawing/2014/main" val="20000"/>
                    </a:ext>
                  </a:extLst>
                </a:gridCol>
                <a:gridCol w="1006754">
                  <a:extLst>
                    <a:ext uri="{9D8B030D-6E8A-4147-A177-3AD203B41FA5}">
                      <a16:colId xmlns:a16="http://schemas.microsoft.com/office/drawing/2014/main" val="20001"/>
                    </a:ext>
                  </a:extLst>
                </a:gridCol>
                <a:gridCol w="941802">
                  <a:extLst>
                    <a:ext uri="{9D8B030D-6E8A-4147-A177-3AD203B41FA5}">
                      <a16:colId xmlns:a16="http://schemas.microsoft.com/office/drawing/2014/main" val="20002"/>
                    </a:ext>
                  </a:extLst>
                </a:gridCol>
                <a:gridCol w="974279">
                  <a:extLst>
                    <a:ext uri="{9D8B030D-6E8A-4147-A177-3AD203B41FA5}">
                      <a16:colId xmlns:a16="http://schemas.microsoft.com/office/drawing/2014/main" val="20003"/>
                    </a:ext>
                  </a:extLst>
                </a:gridCol>
                <a:gridCol w="876850">
                  <a:extLst>
                    <a:ext uri="{9D8B030D-6E8A-4147-A177-3AD203B41FA5}">
                      <a16:colId xmlns:a16="http://schemas.microsoft.com/office/drawing/2014/main" val="20004"/>
                    </a:ext>
                  </a:extLst>
                </a:gridCol>
              </a:tblGrid>
              <a:tr h="620712">
                <a:tc rowSpan="2">
                  <a:txBody>
                    <a:bodyPr/>
                    <a:lstStyle/>
                    <a:p>
                      <a:pPr indent="0" algn="ctr">
                        <a:lnSpc>
                          <a:spcPct val="100000"/>
                        </a:lnSpc>
                        <a:spcAft>
                          <a:spcPts val="0"/>
                        </a:spcAft>
                      </a:pPr>
                      <a:r>
                        <a:rPr lang="zh-CN" sz="1600" b="1" dirty="0">
                          <a:latin typeface="+mn-lt"/>
                          <a:ea typeface="黑体" pitchFamily="49" charset="-122"/>
                        </a:rPr>
                        <a:t>项目</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indent="0" algn="ctr">
                        <a:lnSpc>
                          <a:spcPct val="100000"/>
                        </a:lnSpc>
                        <a:spcAft>
                          <a:spcPts val="0"/>
                        </a:spcAft>
                      </a:pPr>
                      <a:r>
                        <a:rPr lang="zh-CN" sz="1600" b="1">
                          <a:latin typeface="+mn-lt"/>
                          <a:ea typeface="黑体" pitchFamily="49" charset="-122"/>
                        </a:rPr>
                        <a:t>喉道处计算结果</a:t>
                      </a:r>
                    </a:p>
                  </a:txBody>
                  <a:tcPr marL="68579" marR="6857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47688">
                <a:tc vMerge="1">
                  <a:txBody>
                    <a:bodyPr/>
                    <a:lstStyle/>
                    <a:p>
                      <a:endParaRPr lang="zh-CN" altLang="en-US"/>
                    </a:p>
                  </a:txBody>
                  <a:tcPr/>
                </a:tc>
                <a:tc>
                  <a:txBody>
                    <a:bodyPr/>
                    <a:lstStyle/>
                    <a:p>
                      <a:pPr indent="0" algn="ctr">
                        <a:lnSpc>
                          <a:spcPct val="100000"/>
                        </a:lnSpc>
                        <a:spcAft>
                          <a:spcPts val="0"/>
                        </a:spcAft>
                      </a:pPr>
                      <a:r>
                        <a:rPr lang="en-US" sz="1600" b="1" i="1" dirty="0">
                          <a:latin typeface="+mn-lt"/>
                          <a:ea typeface="黑体" pitchFamily="49" charset="-122"/>
                        </a:rPr>
                        <a:t>ρ</a:t>
                      </a:r>
                      <a:r>
                        <a:rPr lang="en-US" sz="1600" b="1" baseline="30000" dirty="0">
                          <a:latin typeface="+mn-lt"/>
                          <a:ea typeface="黑体" pitchFamily="49" charset="-122"/>
                        </a:rPr>
                        <a:t>*</a:t>
                      </a:r>
                      <a:r>
                        <a:rPr lang="en-US" sz="1600" b="1" dirty="0">
                          <a:latin typeface="+mn-lt"/>
                          <a:ea typeface="黑体" pitchFamily="49" charset="-122"/>
                        </a:rPr>
                        <a:t>/</a:t>
                      </a:r>
                      <a:r>
                        <a:rPr lang="en-US" sz="1600" b="1" i="1" dirty="0">
                          <a:latin typeface="+mn-lt"/>
                          <a:ea typeface="黑体" pitchFamily="49" charset="-122"/>
                        </a:rPr>
                        <a:t>ρ</a:t>
                      </a:r>
                      <a:r>
                        <a:rPr lang="en-US" sz="1600" b="1" baseline="-25000" dirty="0">
                          <a:latin typeface="+mn-lt"/>
                          <a:ea typeface="黑体" pitchFamily="49" charset="-122"/>
                        </a:rPr>
                        <a:t>0</a:t>
                      </a:r>
                      <a:endParaRPr lang="zh-CN" sz="1600" b="1" dirty="0">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i="1" dirty="0" smtClean="0">
                          <a:latin typeface="+mn-lt"/>
                          <a:ea typeface="黑体" pitchFamily="49" charset="-122"/>
                        </a:rPr>
                        <a:t>T</a:t>
                      </a:r>
                      <a:r>
                        <a:rPr lang="en-US" altLang="zh-CN" sz="1600" b="1" baseline="30000" dirty="0" smtClean="0">
                          <a:latin typeface="+mn-lt"/>
                          <a:ea typeface="黑体" pitchFamily="49" charset="-122"/>
                        </a:rPr>
                        <a:t>*</a:t>
                      </a:r>
                      <a:r>
                        <a:rPr lang="en-US" sz="1600" b="1" dirty="0" smtClean="0">
                          <a:latin typeface="+mn-lt"/>
                          <a:ea typeface="黑体" pitchFamily="49" charset="-122"/>
                        </a:rPr>
                        <a:t>/</a:t>
                      </a:r>
                      <a:r>
                        <a:rPr lang="en-US" sz="1600" b="1" i="1" dirty="0">
                          <a:latin typeface="+mn-lt"/>
                          <a:ea typeface="黑体" pitchFamily="49" charset="-122"/>
                        </a:rPr>
                        <a:t>T</a:t>
                      </a:r>
                      <a:r>
                        <a:rPr lang="en-US" sz="1600" b="1" baseline="-25000" dirty="0">
                          <a:latin typeface="+mn-lt"/>
                          <a:ea typeface="黑体" pitchFamily="49" charset="-122"/>
                        </a:rPr>
                        <a:t>0</a:t>
                      </a:r>
                      <a:endParaRPr lang="zh-CN" sz="1600" b="1" dirty="0">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i="1" dirty="0" smtClean="0">
                          <a:latin typeface="+mn-lt"/>
                          <a:ea typeface="黑体" pitchFamily="49" charset="-122"/>
                        </a:rPr>
                        <a:t>p</a:t>
                      </a:r>
                      <a:r>
                        <a:rPr lang="en-US" altLang="zh-CN" sz="1600" b="1" baseline="30000" dirty="0" smtClean="0">
                          <a:latin typeface="+mn-lt"/>
                          <a:ea typeface="黑体" pitchFamily="49" charset="-122"/>
                        </a:rPr>
                        <a:t>*</a:t>
                      </a:r>
                      <a:r>
                        <a:rPr lang="en-US" sz="1600" b="1" dirty="0" smtClean="0">
                          <a:latin typeface="+mn-lt"/>
                          <a:ea typeface="黑体" pitchFamily="49" charset="-122"/>
                        </a:rPr>
                        <a:t>/</a:t>
                      </a:r>
                      <a:r>
                        <a:rPr lang="en-US" sz="1600" b="1" i="1" dirty="0">
                          <a:latin typeface="+mn-lt"/>
                          <a:ea typeface="黑体" pitchFamily="49" charset="-122"/>
                        </a:rPr>
                        <a:t>p</a:t>
                      </a:r>
                      <a:r>
                        <a:rPr lang="en-US" sz="1600" b="1" baseline="-25000" dirty="0">
                          <a:latin typeface="+mn-lt"/>
                          <a:ea typeface="黑体" pitchFamily="49" charset="-122"/>
                        </a:rPr>
                        <a:t>0</a:t>
                      </a:r>
                      <a:endParaRPr lang="zh-CN" sz="1600" b="1" dirty="0">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i="1">
                          <a:latin typeface="+mn-lt"/>
                          <a:ea typeface="黑体" pitchFamily="49" charset="-122"/>
                        </a:rPr>
                        <a:t>Ma</a:t>
                      </a:r>
                      <a:endParaRPr lang="zh-CN" sz="1600" b="1">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1175">
                <a:tc>
                  <a:txBody>
                    <a:bodyPr/>
                    <a:lstStyle/>
                    <a:p>
                      <a:pPr indent="0" algn="ctr">
                        <a:lnSpc>
                          <a:spcPct val="100000"/>
                        </a:lnSpc>
                        <a:spcAft>
                          <a:spcPts val="0"/>
                        </a:spcAft>
                      </a:pPr>
                      <a:r>
                        <a:rPr lang="zh-CN" sz="1600" b="1">
                          <a:latin typeface="+mn-lt"/>
                          <a:ea typeface="黑体" pitchFamily="49" charset="-122"/>
                        </a:rPr>
                        <a:t>网格点数</a:t>
                      </a:r>
                      <a:r>
                        <a:rPr lang="en-US" sz="1600" b="1">
                          <a:latin typeface="+mn-lt"/>
                          <a:ea typeface="黑体" pitchFamily="49" charset="-122"/>
                        </a:rPr>
                        <a:t>:31</a:t>
                      </a:r>
                      <a:r>
                        <a:rPr lang="zh-CN" sz="1600" b="1">
                          <a:latin typeface="+mn-lt"/>
                          <a:ea typeface="黑体" pitchFamily="49" charset="-122"/>
                        </a:rPr>
                        <a:t>个</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dirty="0">
                          <a:latin typeface="+mn-lt"/>
                          <a:ea typeface="黑体" pitchFamily="49" charset="-122"/>
                        </a:rPr>
                        <a:t>0.639</a:t>
                      </a:r>
                      <a:endParaRPr lang="zh-CN" sz="1600" b="1" dirty="0">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dirty="0">
                          <a:latin typeface="+mn-lt"/>
                          <a:ea typeface="黑体" pitchFamily="49" charset="-122"/>
                        </a:rPr>
                        <a:t>0.836</a:t>
                      </a:r>
                      <a:endParaRPr lang="zh-CN" sz="1600" b="1" dirty="0">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dirty="0">
                          <a:latin typeface="+mn-lt"/>
                          <a:ea typeface="黑体" pitchFamily="49" charset="-122"/>
                        </a:rPr>
                        <a:t>0.534</a:t>
                      </a:r>
                      <a:endParaRPr lang="zh-CN" sz="1600" b="1" dirty="0">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0.999</a:t>
                      </a:r>
                      <a:endParaRPr lang="zh-CN" sz="1600" b="1">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7687">
                <a:tc>
                  <a:txBody>
                    <a:bodyPr/>
                    <a:lstStyle/>
                    <a:p>
                      <a:pPr indent="0" algn="ctr">
                        <a:lnSpc>
                          <a:spcPct val="100000"/>
                        </a:lnSpc>
                        <a:spcAft>
                          <a:spcPts val="0"/>
                        </a:spcAft>
                      </a:pPr>
                      <a:r>
                        <a:rPr lang="zh-CN" sz="1600" b="1">
                          <a:latin typeface="+mn-lt"/>
                          <a:ea typeface="黑体" pitchFamily="49" charset="-122"/>
                        </a:rPr>
                        <a:t>网格点数</a:t>
                      </a:r>
                      <a:r>
                        <a:rPr lang="en-US" sz="1600" b="1">
                          <a:latin typeface="+mn-lt"/>
                          <a:ea typeface="黑体" pitchFamily="49" charset="-122"/>
                        </a:rPr>
                        <a:t>:61</a:t>
                      </a:r>
                      <a:r>
                        <a:rPr lang="zh-CN" sz="1600" b="1">
                          <a:latin typeface="+mn-lt"/>
                          <a:ea typeface="黑体" pitchFamily="49" charset="-122"/>
                        </a:rPr>
                        <a:t>个</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0.638</a:t>
                      </a:r>
                      <a:endParaRPr lang="zh-CN" sz="1600" b="1">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0.835</a:t>
                      </a:r>
                      <a:endParaRPr lang="zh-CN" sz="1600" b="1">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dirty="0">
                          <a:latin typeface="+mn-lt"/>
                          <a:ea typeface="黑体" pitchFamily="49" charset="-122"/>
                        </a:rPr>
                        <a:t>0.533</a:t>
                      </a:r>
                      <a:endParaRPr lang="zh-CN" sz="1600" b="1" dirty="0">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dirty="0">
                          <a:latin typeface="+mn-lt"/>
                          <a:ea typeface="黑体" pitchFamily="49" charset="-122"/>
                        </a:rPr>
                        <a:t>1.000</a:t>
                      </a:r>
                      <a:endParaRPr lang="zh-CN" sz="1600" b="1" dirty="0">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7687">
                <a:tc>
                  <a:txBody>
                    <a:bodyPr/>
                    <a:lstStyle/>
                    <a:p>
                      <a:pPr indent="0" algn="ctr">
                        <a:lnSpc>
                          <a:spcPct val="100000"/>
                        </a:lnSpc>
                        <a:spcAft>
                          <a:spcPts val="0"/>
                        </a:spcAft>
                      </a:pPr>
                      <a:r>
                        <a:rPr lang="zh-CN" sz="1600" b="1">
                          <a:latin typeface="+mn-lt"/>
                          <a:ea typeface="黑体" pitchFamily="49" charset="-122"/>
                        </a:rPr>
                        <a:t>解析解</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0.634</a:t>
                      </a:r>
                      <a:endParaRPr lang="zh-CN" sz="1600" b="1">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0.833</a:t>
                      </a:r>
                      <a:endParaRPr lang="zh-CN" sz="1600" b="1">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0.528</a:t>
                      </a:r>
                      <a:endParaRPr lang="zh-CN" sz="1600" b="1">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dirty="0">
                          <a:latin typeface="+mn-lt"/>
                          <a:ea typeface="黑体" pitchFamily="49" charset="-122"/>
                        </a:rPr>
                        <a:t>1.000</a:t>
                      </a:r>
                      <a:endParaRPr lang="zh-CN" sz="1600" b="1" dirty="0">
                        <a:latin typeface="+mn-lt"/>
                        <a:ea typeface="黑体" pitchFamily="49" charset="-122"/>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6" name="矩形 35"/>
          <p:cNvSpPr/>
          <p:nvPr/>
        </p:nvSpPr>
        <p:spPr>
          <a:xfrm>
            <a:off x="1991544" y="3356992"/>
            <a:ext cx="2154237" cy="2554287"/>
          </a:xfrm>
          <a:prstGeom prst="rect">
            <a:avLst/>
          </a:prstGeom>
        </p:spPr>
        <p:txBody>
          <a:bodyPr>
            <a:spAutoFit/>
          </a:bodyPr>
          <a:lstStyle/>
          <a:p>
            <a:pPr eaLnBrk="1" hangingPunct="1">
              <a:defRPr/>
            </a:pPr>
            <a:r>
              <a:rPr lang="zh-CN" altLang="en-US" sz="2000" b="1" dirty="0">
                <a:latin typeface="+mn-lt"/>
                <a:ea typeface="黑体" pitchFamily="49" charset="-122"/>
              </a:rPr>
              <a:t>网格数加倍</a:t>
            </a:r>
            <a:r>
              <a:rPr lang="zh-CN" altLang="en-US" sz="2000" b="1" dirty="0">
                <a:solidFill>
                  <a:srgbClr val="0000FF"/>
                </a:solidFill>
                <a:latin typeface="+mj-ea"/>
                <a:ea typeface="+mj-ea"/>
              </a:rPr>
              <a:t>→</a:t>
            </a:r>
            <a:r>
              <a:rPr lang="zh-CN" altLang="en-US" sz="2000" b="1" dirty="0">
                <a:latin typeface="+mn-lt"/>
                <a:ea typeface="黑体" pitchFamily="49" charset="-122"/>
              </a:rPr>
              <a:t>误差减小，但幅度不大，继续加密减小幅度更小。可以认为</a:t>
            </a:r>
            <a:r>
              <a:rPr lang="en-US" sz="2000" b="1" dirty="0">
                <a:latin typeface="+mn-lt"/>
                <a:ea typeface="黑体" pitchFamily="49" charset="-122"/>
              </a:rPr>
              <a:t>31</a:t>
            </a:r>
            <a:r>
              <a:rPr lang="zh-CN" altLang="en-US" sz="2000" b="1" dirty="0">
                <a:latin typeface="+mn-lt"/>
                <a:ea typeface="黑体" pitchFamily="49" charset="-122"/>
              </a:rPr>
              <a:t>个网格点已足够，计算结果基本与网格无关。</a:t>
            </a:r>
          </a:p>
        </p:txBody>
      </p:sp>
    </p:spTree>
    <p:extLst>
      <p:ext uri="{BB962C8B-B14F-4D97-AF65-F5344CB8AC3E}">
        <p14:creationId xmlns:p14="http://schemas.microsoft.com/office/powerpoint/2010/main" val="2516798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slide(fromTop)">
                                      <p:cBhvr>
                                        <p:cTn id="7" dur="1000"/>
                                        <p:tgtEl>
                                          <p:spTgt spid="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slide(fromTop)">
                                      <p:cBhvr>
                                        <p:cTn id="12" dur="1000"/>
                                        <p:tgtEl>
                                          <p:spTgt spid="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slide(fromTop)">
                                      <p:cBhvr>
                                        <p:cTn id="17" dur="1000"/>
                                        <p:tgtEl>
                                          <p:spTgt spid="44">
                                            <p:txEl>
                                              <p:pRg st="2" end="2"/>
                                            </p:txEl>
                                          </p:spTgt>
                                        </p:tgtEl>
                                      </p:cBhvr>
                                    </p:animEffect>
                                  </p:childTnLst>
                                </p:cTn>
                              </p:par>
                            </p:childTnLst>
                          </p:cTn>
                        </p:par>
                        <p:par>
                          <p:cTn id="18" fill="hold" nodeType="afterGroup">
                            <p:stCondLst>
                              <p:cond delay="1000"/>
                            </p:stCondLst>
                            <p:childTnLst>
                              <p:par>
                                <p:cTn id="19" presetID="12" presetClass="entr" presetSubtype="1"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slide(fromTop)">
                                      <p:cBhvr>
                                        <p:cTn id="21" dur="1000"/>
                                        <p:tgtEl>
                                          <p:spTgt spid="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2"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slide(fromRight)">
                                      <p:cBhvr>
                                        <p:cTn id="26"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207568" y="1052736"/>
            <a:ext cx="8616950" cy="400110"/>
          </a:xfrm>
          <a:prstGeom prst="rect">
            <a:avLst/>
          </a:prstGeom>
        </p:spPr>
        <p:txBody>
          <a:bodyPr>
            <a:spAutoFit/>
          </a:bodyPr>
          <a:lstStyle/>
          <a:p>
            <a:pPr eaLnBrk="1" hangingPunct="1">
              <a:spcBef>
                <a:spcPts val="0"/>
              </a:spcBef>
              <a:defRPr/>
            </a:pPr>
            <a:r>
              <a:rPr lang="en-US" altLang="zh-CN" sz="2000" b="1" dirty="0">
                <a:latin typeface="+mn-lt"/>
                <a:ea typeface="黑体" pitchFamily="49" charset="-122"/>
              </a:rPr>
              <a:t>2. </a:t>
            </a:r>
            <a:r>
              <a:rPr lang="zh-CN" altLang="en-US" sz="2000" b="1" dirty="0">
                <a:solidFill>
                  <a:srgbClr val="0000FF"/>
                </a:solidFill>
                <a:latin typeface="+mn-lt"/>
                <a:ea typeface="黑体" pitchFamily="49" charset="-122"/>
              </a:rPr>
              <a:t>物理条件</a:t>
            </a:r>
            <a:endParaRPr lang="en-US" altLang="zh-CN" sz="2000" b="1" dirty="0">
              <a:solidFill>
                <a:srgbClr val="0000FF"/>
              </a:solidFill>
              <a:latin typeface="+mn-lt"/>
              <a:ea typeface="黑体" pitchFamily="49" charset="-122"/>
            </a:endParaRPr>
          </a:p>
        </p:txBody>
      </p:sp>
      <p:sp>
        <p:nvSpPr>
          <p:cNvPr id="22532"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3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34"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35"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36"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37"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38"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39"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40"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1" name="矩形 40"/>
          <p:cNvSpPr/>
          <p:nvPr/>
        </p:nvSpPr>
        <p:spPr>
          <a:xfrm>
            <a:off x="2207568" y="1560736"/>
            <a:ext cx="8616950" cy="707886"/>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dirty="0">
                <a:latin typeface="+mj-lt"/>
                <a:ea typeface="黑体" pitchFamily="49" charset="-122"/>
              </a:rPr>
              <a:t>气体为标准空气，</a:t>
            </a:r>
            <a:r>
              <a:rPr lang="en-US" sz="2000" b="1" i="1" dirty="0">
                <a:latin typeface="+mj-lt"/>
                <a:ea typeface="黑体" pitchFamily="49" charset="-122"/>
              </a:rPr>
              <a:t>γ</a:t>
            </a:r>
            <a:r>
              <a:rPr lang="en-US" sz="2000" b="1" dirty="0">
                <a:latin typeface="+mj-lt"/>
                <a:ea typeface="黑体" pitchFamily="49" charset="-122"/>
              </a:rPr>
              <a:t>=1.4</a:t>
            </a:r>
            <a:r>
              <a:rPr lang="zh-CN" altLang="en-US" sz="2000" b="1" dirty="0">
                <a:latin typeface="+mj-lt"/>
                <a:ea typeface="黑体" pitchFamily="49" charset="-122"/>
              </a:rPr>
              <a:t>；</a:t>
            </a:r>
            <a:endParaRPr lang="en-US" altLang="zh-CN" sz="2000" b="1" dirty="0">
              <a:latin typeface="+mj-lt"/>
              <a:ea typeface="黑体" pitchFamily="49" charset="-122"/>
            </a:endParaRPr>
          </a:p>
          <a:p>
            <a:pPr marL="361950" indent="-361950" eaLnBrk="1" hangingPunct="1">
              <a:spcBef>
                <a:spcPts val="0"/>
              </a:spcBef>
              <a:buFont typeface="Wingdings" pitchFamily="2" charset="2"/>
              <a:buChar char="p"/>
              <a:defRPr/>
            </a:pPr>
            <a:r>
              <a:rPr lang="zh-CN" altLang="en-US" sz="2000" b="1" dirty="0">
                <a:latin typeface="+mj-lt"/>
                <a:ea typeface="黑体" pitchFamily="49" charset="-122"/>
              </a:rPr>
              <a:t>进口给定总温和总压，无量纲值：</a:t>
            </a:r>
            <a:r>
              <a:rPr lang="en-US" altLang="zh-CN" sz="2000" b="1" i="1" dirty="0">
                <a:solidFill>
                  <a:srgbClr val="0000FF"/>
                </a:solidFill>
                <a:latin typeface="+mj-lt"/>
                <a:ea typeface="黑体" pitchFamily="49" charset="-122"/>
              </a:rPr>
              <a:t>p</a:t>
            </a:r>
            <a:r>
              <a:rPr lang="en-US" altLang="zh-CN" sz="2000" b="1" baseline="-25000" dirty="0">
                <a:solidFill>
                  <a:srgbClr val="0000FF"/>
                </a:solidFill>
                <a:latin typeface="+mj-lt"/>
                <a:ea typeface="黑体" pitchFamily="49" charset="-122"/>
              </a:rPr>
              <a:t>0</a:t>
            </a:r>
            <a:r>
              <a:rPr lang="en-US" altLang="zh-CN" sz="2000" b="1" dirty="0">
                <a:solidFill>
                  <a:srgbClr val="0000FF"/>
                </a:solidFill>
                <a:latin typeface="+mj-lt"/>
                <a:ea typeface="黑体" pitchFamily="49" charset="-122"/>
              </a:rPr>
              <a:t>=1</a:t>
            </a:r>
            <a:r>
              <a:rPr lang="zh-CN" altLang="en-US" sz="2000" b="1" dirty="0">
                <a:solidFill>
                  <a:srgbClr val="0000FF"/>
                </a:solidFill>
                <a:latin typeface="+mj-lt"/>
                <a:ea typeface="黑体" pitchFamily="49" charset="-122"/>
              </a:rPr>
              <a:t>，</a:t>
            </a:r>
            <a:r>
              <a:rPr lang="en-US" altLang="zh-CN" sz="2000" b="1" i="1" dirty="0">
                <a:solidFill>
                  <a:srgbClr val="0000FF"/>
                </a:solidFill>
                <a:latin typeface="+mj-lt"/>
                <a:ea typeface="黑体" pitchFamily="49" charset="-122"/>
              </a:rPr>
              <a:t>T</a:t>
            </a:r>
            <a:r>
              <a:rPr lang="en-US" altLang="zh-CN" sz="2000" b="1" baseline="-25000" dirty="0">
                <a:solidFill>
                  <a:srgbClr val="0000FF"/>
                </a:solidFill>
                <a:latin typeface="+mj-lt"/>
                <a:ea typeface="黑体" pitchFamily="49" charset="-122"/>
              </a:rPr>
              <a:t>0</a:t>
            </a:r>
            <a:r>
              <a:rPr lang="en-US" altLang="zh-CN" sz="2000" b="1" dirty="0">
                <a:solidFill>
                  <a:srgbClr val="0000FF"/>
                </a:solidFill>
                <a:latin typeface="+mj-lt"/>
                <a:ea typeface="黑体" pitchFamily="49" charset="-122"/>
              </a:rPr>
              <a:t>=1</a:t>
            </a:r>
            <a:r>
              <a:rPr lang="zh-CN" altLang="en-US" sz="2000" b="1" dirty="0">
                <a:solidFill>
                  <a:srgbClr val="0000FF"/>
                </a:solidFill>
                <a:latin typeface="+mj-lt"/>
                <a:ea typeface="黑体" pitchFamily="49" charset="-122"/>
              </a:rPr>
              <a:t>，</a:t>
            </a:r>
            <a:r>
              <a:rPr lang="en-US" altLang="zh-CN" sz="2000" b="1" i="1" dirty="0">
                <a:solidFill>
                  <a:srgbClr val="0000FF"/>
                </a:solidFill>
                <a:latin typeface="+mj-lt"/>
                <a:ea typeface="黑体" pitchFamily="49" charset="-122"/>
              </a:rPr>
              <a:t>ρ</a:t>
            </a:r>
            <a:r>
              <a:rPr lang="en-US" altLang="zh-CN" sz="2000" b="1" baseline="-25000" dirty="0">
                <a:solidFill>
                  <a:srgbClr val="0000FF"/>
                </a:solidFill>
                <a:latin typeface="+mj-lt"/>
                <a:ea typeface="黑体" pitchFamily="49" charset="-122"/>
              </a:rPr>
              <a:t>0</a:t>
            </a:r>
            <a:r>
              <a:rPr lang="en-US" altLang="zh-CN" sz="2000" b="1" dirty="0">
                <a:solidFill>
                  <a:srgbClr val="0000FF"/>
                </a:solidFill>
                <a:latin typeface="+mj-lt"/>
                <a:ea typeface="黑体" pitchFamily="49" charset="-122"/>
              </a:rPr>
              <a:t>=1</a:t>
            </a:r>
            <a:endParaRPr lang="en-US" altLang="zh-CN" sz="2000" b="1" dirty="0">
              <a:latin typeface="+mj-lt"/>
              <a:ea typeface="黑体" pitchFamily="49" charset="-122"/>
            </a:endParaRPr>
          </a:p>
        </p:txBody>
      </p:sp>
      <p:sp>
        <p:nvSpPr>
          <p:cNvPr id="2254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4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44"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45"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 name="矩形 21"/>
          <p:cNvSpPr/>
          <p:nvPr/>
        </p:nvSpPr>
        <p:spPr>
          <a:xfrm>
            <a:off x="2207568" y="2414811"/>
            <a:ext cx="8616950" cy="707886"/>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dirty="0">
                <a:latin typeface="+mn-lt"/>
                <a:ea typeface="黑体" pitchFamily="49" charset="-122"/>
              </a:rPr>
              <a:t>对出口达超声速的情况，环境反压必须很低。本计算不需要反压的具体值，它不会影响喷管内部的流动。</a:t>
            </a:r>
            <a:endParaRPr lang="en-US" altLang="zh-CN" sz="2000" b="1" dirty="0">
              <a:latin typeface="+mn-lt"/>
              <a:ea typeface="黑体" pitchFamily="49" charset="-122"/>
            </a:endParaRPr>
          </a:p>
        </p:txBody>
      </p:sp>
      <p:sp>
        <p:nvSpPr>
          <p:cNvPr id="23" name="矩形 22"/>
          <p:cNvSpPr/>
          <p:nvPr/>
        </p:nvSpPr>
        <p:spPr>
          <a:xfrm>
            <a:off x="2207568" y="3430811"/>
            <a:ext cx="8616950" cy="400110"/>
          </a:xfrm>
          <a:prstGeom prst="rect">
            <a:avLst/>
          </a:prstGeom>
        </p:spPr>
        <p:txBody>
          <a:bodyPr>
            <a:spAutoFit/>
          </a:bodyPr>
          <a:lstStyle/>
          <a:p>
            <a:pPr eaLnBrk="1" hangingPunct="1">
              <a:spcBef>
                <a:spcPts val="0"/>
              </a:spcBef>
              <a:defRPr/>
            </a:pPr>
            <a:r>
              <a:rPr lang="en-US" altLang="zh-CN" sz="2000" b="1" dirty="0">
                <a:latin typeface="+mn-lt"/>
                <a:ea typeface="黑体" pitchFamily="49" charset="-122"/>
              </a:rPr>
              <a:t>3. </a:t>
            </a:r>
            <a:r>
              <a:rPr lang="zh-CN" altLang="en-US" sz="2000" b="1" dirty="0">
                <a:solidFill>
                  <a:srgbClr val="0000FF"/>
                </a:solidFill>
                <a:latin typeface="+mn-lt"/>
                <a:ea typeface="黑体" pitchFamily="49" charset="-122"/>
              </a:rPr>
              <a:t>精确解</a:t>
            </a:r>
            <a:endParaRPr lang="en-US" altLang="zh-CN" sz="2000" b="1" dirty="0">
              <a:solidFill>
                <a:srgbClr val="0000FF"/>
              </a:solidFill>
              <a:latin typeface="+mn-lt"/>
              <a:ea typeface="黑体" pitchFamily="49" charset="-122"/>
            </a:endParaRPr>
          </a:p>
        </p:txBody>
      </p:sp>
      <p:sp>
        <p:nvSpPr>
          <p:cNvPr id="24" name="矩形 23"/>
          <p:cNvSpPr/>
          <p:nvPr/>
        </p:nvSpPr>
        <p:spPr>
          <a:xfrm>
            <a:off x="2207568" y="3962624"/>
            <a:ext cx="8616950" cy="707886"/>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dirty="0">
                <a:latin typeface="+mn-lt"/>
                <a:ea typeface="黑体" pitchFamily="49" charset="-122"/>
              </a:rPr>
              <a:t>亚声速</a:t>
            </a:r>
            <a:r>
              <a:rPr lang="en-US" altLang="zh-CN" sz="2000" b="1" dirty="0">
                <a:latin typeface="+mn-lt"/>
                <a:ea typeface="黑体" pitchFamily="49" charset="-122"/>
              </a:rPr>
              <a:t>—</a:t>
            </a:r>
            <a:r>
              <a:rPr lang="zh-CN" altLang="en-US" sz="2000" b="1" dirty="0">
                <a:latin typeface="+mn-lt"/>
                <a:ea typeface="黑体" pitchFamily="49" charset="-122"/>
              </a:rPr>
              <a:t>超声速喷管等熵流动为</a:t>
            </a:r>
            <a:r>
              <a:rPr lang="zh-CN" altLang="en-US" sz="2000" b="1" dirty="0">
                <a:solidFill>
                  <a:srgbClr val="0000FF"/>
                </a:solidFill>
                <a:latin typeface="+mn-lt"/>
                <a:ea typeface="黑体" pitchFamily="49" charset="-122"/>
              </a:rPr>
              <a:t>定常流动</a:t>
            </a:r>
            <a:r>
              <a:rPr lang="zh-CN" altLang="en-US" sz="2000" b="1" dirty="0">
                <a:latin typeface="+mn-lt"/>
                <a:ea typeface="黑体" pitchFamily="49" charset="-122"/>
              </a:rPr>
              <a:t>；</a:t>
            </a:r>
            <a:endParaRPr lang="en-US" altLang="zh-CN" sz="2000" b="1" dirty="0">
              <a:latin typeface="+mn-lt"/>
              <a:ea typeface="黑体" pitchFamily="49" charset="-122"/>
            </a:endParaRPr>
          </a:p>
          <a:p>
            <a:pPr marL="361950" indent="-361950" eaLnBrk="1" hangingPunct="1">
              <a:spcBef>
                <a:spcPts val="0"/>
              </a:spcBef>
              <a:buFont typeface="Wingdings" pitchFamily="2" charset="2"/>
              <a:buChar char="p"/>
              <a:defRPr/>
            </a:pPr>
            <a:r>
              <a:rPr lang="zh-CN" altLang="en-US" sz="2000" b="1" dirty="0">
                <a:ea typeface="黑体" pitchFamily="49" charset="-122"/>
              </a:rPr>
              <a:t>临界状态出现在喉道截面，喉道截面积就是临界面积</a:t>
            </a:r>
            <a:endParaRPr lang="en-US" altLang="zh-CN" sz="2000" b="1" dirty="0">
              <a:latin typeface="+mn-lt"/>
              <a:ea typeface="黑体" pitchFamily="49" charset="-122"/>
            </a:endParaRPr>
          </a:p>
        </p:txBody>
      </p:sp>
      <p:sp>
        <p:nvSpPr>
          <p:cNvPr id="22549"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38597" name="Object 5" descr="水滴"/>
          <p:cNvGraphicFramePr>
            <a:graphicFrameLocks noChangeAspect="1"/>
          </p:cNvGraphicFramePr>
          <p:nvPr>
            <p:extLst>
              <p:ext uri="{D42A27DB-BD31-4B8C-83A1-F6EECF244321}">
                <p14:modId xmlns:p14="http://schemas.microsoft.com/office/powerpoint/2010/main" val="3222916899"/>
              </p:ext>
            </p:extLst>
          </p:nvPr>
        </p:nvGraphicFramePr>
        <p:xfrm>
          <a:off x="3668068" y="4959573"/>
          <a:ext cx="982662" cy="482600"/>
        </p:xfrm>
        <a:graphic>
          <a:graphicData uri="http://schemas.openxmlformats.org/presentationml/2006/ole">
            <mc:AlternateContent xmlns:mc="http://schemas.openxmlformats.org/markup-compatibility/2006">
              <mc:Choice xmlns:v="urn:schemas-microsoft-com:vml" Requires="v">
                <p:oleObj spid="_x0000_s351239" name="公式" r:id="rId3" imgW="482391" imgH="241195" progId="Equation.3">
                  <p:embed/>
                </p:oleObj>
              </mc:Choice>
              <mc:Fallback>
                <p:oleObj name="公式" r:id="rId3" imgW="482391" imgH="241195" progId="Equation.3">
                  <p:embed/>
                  <p:pic>
                    <p:nvPicPr>
                      <p:cNvPr id="238597" name="Object 5"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068" y="4959573"/>
                        <a:ext cx="982662" cy="4826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矩形 26"/>
          <p:cNvSpPr/>
          <p:nvPr/>
        </p:nvSpPr>
        <p:spPr>
          <a:xfrm>
            <a:off x="2207568" y="5512023"/>
            <a:ext cx="8616950" cy="1015663"/>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dirty="0">
                <a:latin typeface="+mj-lt"/>
                <a:ea typeface="黑体" pitchFamily="49" charset="-122"/>
              </a:rPr>
              <a:t>已知</a:t>
            </a:r>
            <a:r>
              <a:rPr lang="en-US" altLang="zh-CN" sz="2000" b="1" i="1" dirty="0">
                <a:solidFill>
                  <a:srgbClr val="0000FF"/>
                </a:solidFill>
                <a:latin typeface="+mj-lt"/>
                <a:ea typeface="黑体" pitchFamily="49" charset="-122"/>
              </a:rPr>
              <a:t>p</a:t>
            </a:r>
            <a:r>
              <a:rPr lang="en-US" altLang="zh-CN" sz="2000" b="1" baseline="-25000" dirty="0">
                <a:solidFill>
                  <a:srgbClr val="0000FF"/>
                </a:solidFill>
                <a:latin typeface="+mj-lt"/>
                <a:ea typeface="黑体" pitchFamily="49" charset="-122"/>
              </a:rPr>
              <a:t>0</a:t>
            </a:r>
            <a:r>
              <a:rPr lang="zh-CN" altLang="en-US" sz="2000" b="1" dirty="0">
                <a:solidFill>
                  <a:srgbClr val="0000FF"/>
                </a:solidFill>
                <a:latin typeface="+mj-lt"/>
                <a:ea typeface="黑体" pitchFamily="49" charset="-122"/>
              </a:rPr>
              <a:t>、</a:t>
            </a:r>
            <a:r>
              <a:rPr lang="en-US" altLang="zh-CN" sz="2000" b="1" i="1" dirty="0">
                <a:solidFill>
                  <a:srgbClr val="0000FF"/>
                </a:solidFill>
                <a:latin typeface="+mj-lt"/>
                <a:ea typeface="黑体" pitchFamily="49" charset="-122"/>
              </a:rPr>
              <a:t>T</a:t>
            </a:r>
            <a:r>
              <a:rPr lang="en-US" altLang="zh-CN" sz="2000" b="1" baseline="-25000" dirty="0">
                <a:solidFill>
                  <a:srgbClr val="0000FF"/>
                </a:solidFill>
                <a:latin typeface="+mj-lt"/>
                <a:ea typeface="黑体" pitchFamily="49" charset="-122"/>
              </a:rPr>
              <a:t>0</a:t>
            </a:r>
            <a:r>
              <a:rPr lang="zh-CN" altLang="en-US" sz="2000" b="1" dirty="0">
                <a:latin typeface="+mj-lt"/>
                <a:ea typeface="黑体" pitchFamily="49" charset="-122"/>
              </a:rPr>
              <a:t>和</a:t>
            </a:r>
            <a:r>
              <a:rPr lang="en-US" sz="2000" b="1" i="1" dirty="0">
                <a:solidFill>
                  <a:srgbClr val="0000FF"/>
                </a:solidFill>
                <a:latin typeface="+mj-lt"/>
                <a:ea typeface="黑体" pitchFamily="49" charset="-122"/>
              </a:rPr>
              <a:t>A</a:t>
            </a:r>
            <a:r>
              <a:rPr lang="en-US" sz="2000" b="1" baseline="30000" dirty="0">
                <a:solidFill>
                  <a:srgbClr val="0000FF"/>
                </a:solidFill>
                <a:latin typeface="+mj-lt"/>
                <a:ea typeface="黑体" pitchFamily="49" charset="-122"/>
              </a:rPr>
              <a:t>*</a:t>
            </a:r>
            <a:r>
              <a:rPr lang="zh-CN" altLang="en-US" sz="2000" b="1" dirty="0">
                <a:latin typeface="+mj-lt"/>
                <a:ea typeface="黑体" pitchFamily="49" charset="-122"/>
              </a:rPr>
              <a:t>，对给定截面</a:t>
            </a:r>
            <a:r>
              <a:rPr lang="en-US" altLang="zh-CN" sz="2000" b="1" i="1" dirty="0">
                <a:solidFill>
                  <a:srgbClr val="0000FF"/>
                </a:solidFill>
                <a:latin typeface="+mj-lt"/>
                <a:ea typeface="黑体" pitchFamily="49" charset="-122"/>
              </a:rPr>
              <a:t>A</a:t>
            </a:r>
            <a:r>
              <a:rPr lang="zh-CN" altLang="en-US" sz="2000" b="1" dirty="0">
                <a:latin typeface="+mj-lt"/>
                <a:ea typeface="黑体" pitchFamily="49" charset="-122"/>
              </a:rPr>
              <a:t>，由</a:t>
            </a:r>
            <a:r>
              <a:rPr lang="en-US" sz="2000" b="1" dirty="0">
                <a:latin typeface="+mj-lt"/>
                <a:ea typeface="黑体" pitchFamily="49" charset="-122"/>
              </a:rPr>
              <a:t>(7-6)</a:t>
            </a:r>
            <a:r>
              <a:rPr lang="zh-CN" altLang="en-US" sz="2000" b="1" dirty="0">
                <a:latin typeface="+mj-lt"/>
                <a:ea typeface="黑体" pitchFamily="49" charset="-122"/>
              </a:rPr>
              <a:t>式解出</a:t>
            </a:r>
            <a:r>
              <a:rPr lang="en-US" sz="2000" b="1" i="1" dirty="0">
                <a:latin typeface="+mj-lt"/>
                <a:ea typeface="黑体" pitchFamily="49" charset="-122"/>
              </a:rPr>
              <a:t>Ma</a:t>
            </a:r>
            <a:r>
              <a:rPr lang="zh-CN" altLang="en-US" sz="2000" b="1" dirty="0">
                <a:latin typeface="+mj-lt"/>
                <a:ea typeface="黑体" pitchFamily="49" charset="-122"/>
              </a:rPr>
              <a:t>，收敛段取</a:t>
            </a:r>
            <a:r>
              <a:rPr lang="en-US" sz="2000" b="1" i="1" dirty="0">
                <a:latin typeface="+mj-lt"/>
                <a:ea typeface="黑体" pitchFamily="49" charset="-122"/>
              </a:rPr>
              <a:t>Ma </a:t>
            </a:r>
            <a:r>
              <a:rPr lang="en-US" sz="2000" b="1" dirty="0">
                <a:latin typeface="+mj-lt"/>
                <a:ea typeface="黑体" pitchFamily="49" charset="-122"/>
              </a:rPr>
              <a:t>&lt;1</a:t>
            </a:r>
            <a:r>
              <a:rPr lang="zh-CN" altLang="en-US" sz="2000" b="1" dirty="0">
                <a:latin typeface="+mj-lt"/>
                <a:ea typeface="黑体" pitchFamily="49" charset="-122"/>
              </a:rPr>
              <a:t>，扩张段取</a:t>
            </a:r>
            <a:r>
              <a:rPr lang="en-US" sz="2000" b="1" i="1" dirty="0">
                <a:latin typeface="+mj-lt"/>
                <a:ea typeface="黑体" pitchFamily="49" charset="-122"/>
              </a:rPr>
              <a:t>Ma </a:t>
            </a:r>
            <a:r>
              <a:rPr lang="en-US" sz="2000" b="1" dirty="0">
                <a:latin typeface="+mj-lt"/>
                <a:ea typeface="黑体" pitchFamily="49" charset="-122"/>
              </a:rPr>
              <a:t>&gt;1 </a:t>
            </a:r>
            <a:r>
              <a:rPr lang="zh-CN" altLang="en-US" sz="2000" b="1" dirty="0">
                <a:latin typeface="+mj-lt"/>
                <a:ea typeface="黑体" pitchFamily="49" charset="-122"/>
              </a:rPr>
              <a:t>；用</a:t>
            </a:r>
            <a:r>
              <a:rPr lang="en-US" sz="2000" b="1" dirty="0">
                <a:latin typeface="+mj-lt"/>
                <a:ea typeface="黑体" pitchFamily="49" charset="-122"/>
              </a:rPr>
              <a:t>(7-7)</a:t>
            </a:r>
            <a:r>
              <a:rPr lang="zh-CN" altLang="en-US" sz="2000" b="1" dirty="0">
                <a:latin typeface="+mj-lt"/>
                <a:ea typeface="黑体" pitchFamily="49" charset="-122"/>
              </a:rPr>
              <a:t> </a:t>
            </a:r>
            <a:r>
              <a:rPr lang="en-US" sz="2000" b="1" dirty="0">
                <a:latin typeface="+mj-lt"/>
                <a:ea typeface="黑体" pitchFamily="49" charset="-122"/>
              </a:rPr>
              <a:t>~ (7-9a)</a:t>
            </a:r>
            <a:r>
              <a:rPr lang="zh-CN" altLang="en-US" sz="2000" b="1" dirty="0">
                <a:latin typeface="+mj-lt"/>
                <a:ea typeface="黑体" pitchFamily="49" charset="-122"/>
              </a:rPr>
              <a:t>式求出</a:t>
            </a:r>
            <a:r>
              <a:rPr lang="en-US" altLang="zh-CN" sz="2000" b="1" i="1" dirty="0">
                <a:latin typeface="+mj-lt"/>
                <a:ea typeface="黑体" pitchFamily="49" charset="-122"/>
              </a:rPr>
              <a:t>p</a:t>
            </a:r>
            <a:r>
              <a:rPr lang="zh-CN" altLang="en-US" sz="2000" b="1" dirty="0">
                <a:latin typeface="+mj-lt"/>
                <a:ea typeface="黑体" pitchFamily="49" charset="-122"/>
              </a:rPr>
              <a:t>、</a:t>
            </a:r>
            <a:r>
              <a:rPr lang="en-US" sz="2000" b="1" i="1" dirty="0">
                <a:latin typeface="+mj-lt"/>
                <a:ea typeface="黑体" pitchFamily="49" charset="-122"/>
              </a:rPr>
              <a:t>ρ</a:t>
            </a:r>
            <a:r>
              <a:rPr lang="zh-CN" altLang="en-US" sz="2000" b="1" dirty="0">
                <a:latin typeface="+mj-lt"/>
                <a:ea typeface="黑体" pitchFamily="49" charset="-122"/>
              </a:rPr>
              <a:t>、</a:t>
            </a:r>
            <a:r>
              <a:rPr lang="en-US" altLang="zh-CN" sz="2000" b="1" i="1" dirty="0">
                <a:latin typeface="+mj-lt"/>
                <a:ea typeface="黑体" pitchFamily="49" charset="-122"/>
              </a:rPr>
              <a:t>T</a:t>
            </a:r>
            <a:r>
              <a:rPr lang="zh-CN" altLang="en-US" sz="2000" b="1" dirty="0">
                <a:latin typeface="+mj-lt"/>
                <a:ea typeface="黑体" pitchFamily="49" charset="-122"/>
              </a:rPr>
              <a:t>和</a:t>
            </a:r>
            <a:r>
              <a:rPr lang="en-US" altLang="zh-CN" sz="2000" b="1" i="1" dirty="0">
                <a:latin typeface="+mj-lt"/>
                <a:ea typeface="黑体" pitchFamily="49" charset="-122"/>
              </a:rPr>
              <a:t>V</a:t>
            </a:r>
            <a:r>
              <a:rPr lang="en-US" altLang="zh-CN" sz="2000" b="1" dirty="0">
                <a:latin typeface="+mj-lt"/>
                <a:ea typeface="黑体" pitchFamily="49" charset="-122"/>
              </a:rPr>
              <a:t>——</a:t>
            </a:r>
            <a:r>
              <a:rPr lang="zh-CN" altLang="en-US" sz="2000" b="1" dirty="0">
                <a:latin typeface="+mj-lt"/>
                <a:ea typeface="黑体" pitchFamily="49" charset="-122"/>
              </a:rPr>
              <a:t>流动参数分布完全取决于面积分布；</a:t>
            </a:r>
            <a:endParaRPr lang="en-US" altLang="zh-CN" sz="2000" b="1" dirty="0">
              <a:latin typeface="+mj-lt"/>
              <a:ea typeface="黑体" pitchFamily="49" charset="-122"/>
            </a:endParaRPr>
          </a:p>
        </p:txBody>
      </p:sp>
    </p:spTree>
    <p:extLst>
      <p:ext uri="{BB962C8B-B14F-4D97-AF65-F5344CB8AC3E}">
        <p14:creationId xmlns:p14="http://schemas.microsoft.com/office/powerpoint/2010/main" val="2650379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1000"/>
                                        <p:tgtEl>
                                          <p:spTgt spid="7"/>
                                        </p:tgtEl>
                                      </p:cBhvr>
                                    </p:animEffec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Effect transition="in" filter="slide(fromTop)">
                                      <p:cBhvr>
                                        <p:cTn id="11" dur="1000"/>
                                        <p:tgtEl>
                                          <p:spTgt spid="4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41">
                                            <p:txEl>
                                              <p:pRg st="1" end="1"/>
                                            </p:txEl>
                                          </p:spTgt>
                                        </p:tgtEl>
                                        <p:attrNameLst>
                                          <p:attrName>style.visibility</p:attrName>
                                        </p:attrNameLst>
                                      </p:cBhvr>
                                      <p:to>
                                        <p:strVal val="visible"/>
                                      </p:to>
                                    </p:set>
                                    <p:animEffect transition="in" filter="slide(fromTop)">
                                      <p:cBhvr>
                                        <p:cTn id="16" dur="1000"/>
                                        <p:tgtEl>
                                          <p:spTgt spid="4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slide(fromTop)">
                                      <p:cBhvr>
                                        <p:cTn id="21" dur="1000"/>
                                        <p:tgtEl>
                                          <p:spTgt spid="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slide(fromTop)">
                                      <p:cBhvr>
                                        <p:cTn id="26" dur="1000"/>
                                        <p:tgtEl>
                                          <p:spTgt spid="23"/>
                                        </p:tgtEl>
                                      </p:cBhvr>
                                    </p:animEffect>
                                  </p:childTnLst>
                                </p:cTn>
                              </p:par>
                            </p:childTnLst>
                          </p:cTn>
                        </p:par>
                        <p:par>
                          <p:cTn id="27" fill="hold" nodeType="afterGroup">
                            <p:stCondLst>
                              <p:cond delay="1000"/>
                            </p:stCondLst>
                            <p:childTnLst>
                              <p:par>
                                <p:cTn id="28" presetID="12" presetClass="entr" presetSubtype="1" fill="hold" grpId="0" nodeType="afterEffect">
                                  <p:stCondLst>
                                    <p:cond delay="0"/>
                                  </p:stCondLst>
                                  <p:childTnLst>
                                    <p:set>
                                      <p:cBhvr>
                                        <p:cTn id="29" dur="1" fill="hold">
                                          <p:stCondLst>
                                            <p:cond delay="0"/>
                                          </p:stCondLst>
                                        </p:cTn>
                                        <p:tgtEl>
                                          <p:spTgt spid="24">
                                            <p:txEl>
                                              <p:pRg st="0" end="0"/>
                                            </p:txEl>
                                          </p:spTgt>
                                        </p:tgtEl>
                                        <p:attrNameLst>
                                          <p:attrName>style.visibility</p:attrName>
                                        </p:attrNameLst>
                                      </p:cBhvr>
                                      <p:to>
                                        <p:strVal val="visible"/>
                                      </p:to>
                                    </p:set>
                                    <p:animEffect transition="in" filter="slide(fromTop)">
                                      <p:cBhvr>
                                        <p:cTn id="30" dur="1000"/>
                                        <p:tgtEl>
                                          <p:spTgt spid="24">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1" fill="hold" grpId="0" nodeType="clickEffect">
                                  <p:stCondLst>
                                    <p:cond delay="0"/>
                                  </p:stCondLst>
                                  <p:childTnLst>
                                    <p:set>
                                      <p:cBhvr>
                                        <p:cTn id="34" dur="1" fill="hold">
                                          <p:stCondLst>
                                            <p:cond delay="0"/>
                                          </p:stCondLst>
                                        </p:cTn>
                                        <p:tgtEl>
                                          <p:spTgt spid="24">
                                            <p:txEl>
                                              <p:pRg st="1" end="1"/>
                                            </p:txEl>
                                          </p:spTgt>
                                        </p:tgtEl>
                                        <p:attrNameLst>
                                          <p:attrName>style.visibility</p:attrName>
                                        </p:attrNameLst>
                                      </p:cBhvr>
                                      <p:to>
                                        <p:strVal val="visible"/>
                                      </p:to>
                                    </p:set>
                                    <p:animEffect transition="in" filter="slide(fromTop)">
                                      <p:cBhvr>
                                        <p:cTn id="35" dur="1000"/>
                                        <p:tgtEl>
                                          <p:spTgt spid="24">
                                            <p:txEl>
                                              <p:pRg st="1" end="1"/>
                                            </p:txEl>
                                          </p:spTgt>
                                        </p:tgtEl>
                                      </p:cBhvr>
                                    </p:animEffect>
                                  </p:childTnLst>
                                </p:cTn>
                              </p:par>
                            </p:childTnLst>
                          </p:cTn>
                        </p:par>
                        <p:par>
                          <p:cTn id="36" fill="hold" nodeType="afterGroup">
                            <p:stCondLst>
                              <p:cond delay="1000"/>
                            </p:stCondLst>
                            <p:childTnLst>
                              <p:par>
                                <p:cTn id="37" presetID="12" presetClass="entr" presetSubtype="1" fill="hold" nodeType="afterEffect">
                                  <p:stCondLst>
                                    <p:cond delay="0"/>
                                  </p:stCondLst>
                                  <p:childTnLst>
                                    <p:set>
                                      <p:cBhvr>
                                        <p:cTn id="38" dur="1" fill="hold">
                                          <p:stCondLst>
                                            <p:cond delay="0"/>
                                          </p:stCondLst>
                                        </p:cTn>
                                        <p:tgtEl>
                                          <p:spTgt spid="238597"/>
                                        </p:tgtEl>
                                        <p:attrNameLst>
                                          <p:attrName>style.visibility</p:attrName>
                                        </p:attrNameLst>
                                      </p:cBhvr>
                                      <p:to>
                                        <p:strVal val="visible"/>
                                      </p:to>
                                    </p:set>
                                    <p:animEffect transition="in" filter="slide(fromTop)">
                                      <p:cBhvr>
                                        <p:cTn id="39" dur="1000"/>
                                        <p:tgtEl>
                                          <p:spTgt spid="2385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1"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slide(fromTop)">
                                      <p:cBhvr>
                                        <p:cTn id="4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22" grpId="0" autoUpdateAnimBg="0"/>
      <p:bldP spid="23" grpId="0" autoUpdateAnimBg="0"/>
      <p:bldP spid="24" grpId="0" build="p" autoUpdateAnimBg="0"/>
      <p:bldP spid="2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7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73"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74"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75"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76"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77"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78"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79"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8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8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82"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83"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84"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8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86"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87"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88"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89"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90"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91"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92"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93"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9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95"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8396"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4" name="矩形 43"/>
          <p:cNvSpPr/>
          <p:nvPr/>
        </p:nvSpPr>
        <p:spPr>
          <a:xfrm>
            <a:off x="1897063" y="1165225"/>
            <a:ext cx="8616950" cy="1169551"/>
          </a:xfrm>
          <a:prstGeom prst="rect">
            <a:avLst/>
          </a:prstGeom>
        </p:spPr>
        <p:txBody>
          <a:bodyPr>
            <a:spAutoFit/>
          </a:bodyPr>
          <a:lstStyle/>
          <a:p>
            <a:pPr marL="361950" indent="-361950" eaLnBrk="1" hangingPunct="1">
              <a:spcBef>
                <a:spcPts val="1200"/>
              </a:spcBef>
              <a:buClr>
                <a:schemeClr val="tx1"/>
              </a:buClr>
              <a:buFont typeface="Wingdings" pitchFamily="2" charset="2"/>
              <a:buChar char="p"/>
              <a:defRPr/>
            </a:pPr>
            <a:r>
              <a:rPr lang="zh-CN" altLang="en-US" sz="2000" b="1" dirty="0">
                <a:solidFill>
                  <a:srgbClr val="C00000"/>
                </a:solidFill>
                <a:latin typeface="+mn-lt"/>
                <a:ea typeface="黑体" pitchFamily="49" charset="-122"/>
              </a:rPr>
              <a:t>柯朗数影响</a:t>
            </a:r>
            <a:r>
              <a:rPr lang="en-US" altLang="zh-CN" sz="2000" b="1" dirty="0">
                <a:latin typeface="+mn-lt"/>
                <a:ea typeface="黑体" pitchFamily="49" charset="-122"/>
              </a:rPr>
              <a:t>——</a:t>
            </a:r>
            <a:r>
              <a:rPr lang="zh-CN" altLang="en-US" sz="2000" b="1" dirty="0">
                <a:latin typeface="+mn-lt"/>
                <a:ea typeface="黑体" pitchFamily="49" charset="-122"/>
              </a:rPr>
              <a:t>如前所述，为提高计算精度柯朗数应尽可能接近</a:t>
            </a:r>
            <a:r>
              <a:rPr lang="en-US" sz="2000" b="1" dirty="0">
                <a:latin typeface="+mn-lt"/>
                <a:ea typeface="黑体" pitchFamily="49" charset="-122"/>
              </a:rPr>
              <a:t>1</a:t>
            </a:r>
            <a:r>
              <a:rPr lang="zh-CN" altLang="en-US" sz="2000" b="1" dirty="0">
                <a:latin typeface="+mn-lt"/>
                <a:ea typeface="黑体" pitchFamily="49" charset="-122"/>
              </a:rPr>
              <a:t>，上述计算柯朗数为</a:t>
            </a:r>
            <a:r>
              <a:rPr lang="en-US" sz="2000" b="1" i="1" dirty="0">
                <a:latin typeface="+mn-lt"/>
                <a:ea typeface="黑体" pitchFamily="49" charset="-122"/>
              </a:rPr>
              <a:t>C</a:t>
            </a:r>
            <a:r>
              <a:rPr lang="en-US" sz="2000" b="1" dirty="0">
                <a:latin typeface="+mn-lt"/>
                <a:ea typeface="黑体" pitchFamily="49" charset="-122"/>
              </a:rPr>
              <a:t>=0.5</a:t>
            </a:r>
            <a:r>
              <a:rPr lang="zh-CN" altLang="en-US" sz="2000" b="1" dirty="0">
                <a:latin typeface="+mn-lt"/>
                <a:ea typeface="黑体" pitchFamily="49" charset="-122"/>
              </a:rPr>
              <a:t>；</a:t>
            </a:r>
            <a:endParaRPr lang="en-US" altLang="zh-CN" sz="2000" b="1" dirty="0">
              <a:latin typeface="+mn-lt"/>
              <a:ea typeface="黑体" pitchFamily="49" charset="-122"/>
            </a:endParaRPr>
          </a:p>
          <a:p>
            <a:pPr marL="361950" eaLnBrk="1" hangingPunct="1">
              <a:spcBef>
                <a:spcPts val="1200"/>
              </a:spcBef>
              <a:buClr>
                <a:schemeClr val="tx1"/>
              </a:buClr>
              <a:defRPr/>
            </a:pPr>
            <a:r>
              <a:rPr lang="zh-CN" altLang="en-US" sz="2000" b="1" dirty="0">
                <a:latin typeface="+mn-lt"/>
                <a:ea typeface="黑体" pitchFamily="49" charset="-122"/>
              </a:rPr>
              <a:t>表</a:t>
            </a:r>
            <a:r>
              <a:rPr lang="en-US" sz="2000" b="1" dirty="0">
                <a:latin typeface="+mn-lt"/>
                <a:ea typeface="黑体" pitchFamily="49" charset="-122"/>
              </a:rPr>
              <a:t>7-6</a:t>
            </a:r>
            <a:r>
              <a:rPr lang="zh-CN" altLang="en-US" sz="2000" b="1" dirty="0">
                <a:latin typeface="+mn-lt"/>
                <a:ea typeface="黑体" pitchFamily="49" charset="-122"/>
              </a:rPr>
              <a:t>给出了改变柯朗数的计算结果</a:t>
            </a:r>
            <a:endParaRPr lang="en-US" altLang="zh-CN" sz="2000" b="1" dirty="0">
              <a:latin typeface="+mn-lt"/>
              <a:ea typeface="黑体" pitchFamily="49" charset="-122"/>
            </a:endParaRPr>
          </a:p>
        </p:txBody>
      </p:sp>
      <p:sp>
        <p:nvSpPr>
          <p:cNvPr id="58398" name="Rectangle 6"/>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746972949"/>
              </p:ext>
            </p:extLst>
          </p:nvPr>
        </p:nvGraphicFramePr>
        <p:xfrm>
          <a:off x="3248026" y="2555875"/>
          <a:ext cx="6069014" cy="3465416"/>
        </p:xfrm>
        <a:graphic>
          <a:graphicData uri="http://schemas.openxmlformats.org/drawingml/2006/table">
            <a:tbl>
              <a:tblPr/>
              <a:tblGrid>
                <a:gridCol w="1606566">
                  <a:extLst>
                    <a:ext uri="{9D8B030D-6E8A-4147-A177-3AD203B41FA5}">
                      <a16:colId xmlns:a16="http://schemas.microsoft.com/office/drawing/2014/main" val="20000"/>
                    </a:ext>
                  </a:extLst>
                </a:gridCol>
                <a:gridCol w="1241438">
                  <a:extLst>
                    <a:ext uri="{9D8B030D-6E8A-4147-A177-3AD203B41FA5}">
                      <a16:colId xmlns:a16="http://schemas.microsoft.com/office/drawing/2014/main" val="20001"/>
                    </a:ext>
                  </a:extLst>
                </a:gridCol>
                <a:gridCol w="136226">
                  <a:extLst>
                    <a:ext uri="{9D8B030D-6E8A-4147-A177-3AD203B41FA5}">
                      <a16:colId xmlns:a16="http://schemas.microsoft.com/office/drawing/2014/main" val="20002"/>
                    </a:ext>
                  </a:extLst>
                </a:gridCol>
                <a:gridCol w="1018685">
                  <a:extLst>
                    <a:ext uri="{9D8B030D-6E8A-4147-A177-3AD203B41FA5}">
                      <a16:colId xmlns:a16="http://schemas.microsoft.com/office/drawing/2014/main" val="20003"/>
                    </a:ext>
                  </a:extLst>
                </a:gridCol>
                <a:gridCol w="1017488">
                  <a:extLst>
                    <a:ext uri="{9D8B030D-6E8A-4147-A177-3AD203B41FA5}">
                      <a16:colId xmlns:a16="http://schemas.microsoft.com/office/drawing/2014/main" val="20004"/>
                    </a:ext>
                  </a:extLst>
                </a:gridCol>
                <a:gridCol w="1048611">
                  <a:extLst>
                    <a:ext uri="{9D8B030D-6E8A-4147-A177-3AD203B41FA5}">
                      <a16:colId xmlns:a16="http://schemas.microsoft.com/office/drawing/2014/main" val="20005"/>
                    </a:ext>
                  </a:extLst>
                </a:gridCol>
              </a:tblGrid>
              <a:tr h="433177">
                <a:tc>
                  <a:txBody>
                    <a:bodyPr/>
                    <a:lstStyle/>
                    <a:p>
                      <a:pPr indent="0" algn="ctr">
                        <a:lnSpc>
                          <a:spcPct val="100000"/>
                        </a:lnSpc>
                        <a:spcAft>
                          <a:spcPts val="0"/>
                        </a:spcAft>
                      </a:pPr>
                      <a:r>
                        <a:rPr lang="zh-CN" sz="1600" b="1" dirty="0">
                          <a:latin typeface="+mn-lt"/>
                          <a:ea typeface="黑体" pitchFamily="49" charset="-122"/>
                        </a:rPr>
                        <a:t>柯朗数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i="1" dirty="0">
                          <a:latin typeface="+mn-lt"/>
                          <a:ea typeface="黑体" pitchFamily="49" charset="-122"/>
                        </a:rPr>
                        <a:t>ρ</a:t>
                      </a:r>
                      <a:r>
                        <a:rPr lang="en-US" sz="1600" b="1" baseline="30000" dirty="0">
                          <a:latin typeface="+mn-lt"/>
                          <a:ea typeface="黑体" pitchFamily="49" charset="-122"/>
                        </a:rPr>
                        <a:t>*</a:t>
                      </a:r>
                      <a:r>
                        <a:rPr lang="en-US" sz="1600" b="1" dirty="0">
                          <a:latin typeface="+mn-lt"/>
                          <a:ea typeface="黑体" pitchFamily="49" charset="-122"/>
                        </a:rPr>
                        <a:t>/</a:t>
                      </a:r>
                      <a:r>
                        <a:rPr lang="en-US" sz="1600" b="1" i="1" dirty="0">
                          <a:latin typeface="+mn-lt"/>
                          <a:ea typeface="黑体" pitchFamily="49" charset="-122"/>
                        </a:rPr>
                        <a:t>ρ</a:t>
                      </a:r>
                      <a:r>
                        <a:rPr lang="en-US" sz="1600" b="1" baseline="-25000" dirty="0">
                          <a:latin typeface="+mn-lt"/>
                          <a:ea typeface="黑体" pitchFamily="49" charset="-122"/>
                        </a:rPr>
                        <a:t>0</a:t>
                      </a:r>
                      <a:endParaRPr lang="zh-CN" sz="1600" b="1" dirty="0">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100000"/>
                        </a:lnSpc>
                        <a:spcAft>
                          <a:spcPts val="0"/>
                        </a:spcAft>
                      </a:pPr>
                      <a:r>
                        <a:rPr lang="en-US" sz="1600" b="1" i="1" dirty="0" smtClean="0">
                          <a:latin typeface="+mn-lt"/>
                          <a:ea typeface="黑体" pitchFamily="49" charset="-122"/>
                        </a:rPr>
                        <a:t>T</a:t>
                      </a:r>
                      <a:r>
                        <a:rPr lang="en-US" altLang="zh-CN" sz="1600" b="1" baseline="30000" dirty="0" smtClean="0">
                          <a:latin typeface="+mn-lt"/>
                          <a:ea typeface="黑体" pitchFamily="49" charset="-122"/>
                        </a:rPr>
                        <a:t>*</a:t>
                      </a:r>
                      <a:r>
                        <a:rPr lang="en-US" sz="1600" b="1" dirty="0" smtClean="0">
                          <a:latin typeface="+mn-lt"/>
                          <a:ea typeface="黑体" pitchFamily="49" charset="-122"/>
                        </a:rPr>
                        <a:t>/</a:t>
                      </a:r>
                      <a:r>
                        <a:rPr lang="en-US" sz="1600" b="1" i="1" dirty="0">
                          <a:latin typeface="+mn-lt"/>
                          <a:ea typeface="黑体" pitchFamily="49" charset="-122"/>
                        </a:rPr>
                        <a:t>T</a:t>
                      </a:r>
                      <a:r>
                        <a:rPr lang="en-US" sz="1600" b="1" baseline="-25000" dirty="0">
                          <a:latin typeface="+mn-lt"/>
                          <a:ea typeface="黑体" pitchFamily="49" charset="-122"/>
                        </a:rPr>
                        <a:t>0</a:t>
                      </a:r>
                      <a:endParaRPr lang="zh-CN" sz="1600" b="1" dirty="0">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0" algn="ctr">
                        <a:lnSpc>
                          <a:spcPct val="100000"/>
                        </a:lnSpc>
                        <a:spcAft>
                          <a:spcPts val="0"/>
                        </a:spcAft>
                      </a:pPr>
                      <a:endParaRPr lang="zh-CN" sz="24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i="1" dirty="0" smtClean="0">
                          <a:latin typeface="+mn-lt"/>
                          <a:ea typeface="黑体" pitchFamily="49" charset="-122"/>
                        </a:rPr>
                        <a:t>p</a:t>
                      </a:r>
                      <a:r>
                        <a:rPr lang="en-US" altLang="zh-CN" sz="1600" b="1" baseline="30000" dirty="0" smtClean="0">
                          <a:latin typeface="+mn-lt"/>
                          <a:ea typeface="黑体" pitchFamily="49" charset="-122"/>
                        </a:rPr>
                        <a:t>*</a:t>
                      </a:r>
                      <a:r>
                        <a:rPr lang="en-US" sz="1600" b="1" dirty="0" smtClean="0">
                          <a:latin typeface="+mn-lt"/>
                          <a:ea typeface="黑体" pitchFamily="49" charset="-122"/>
                        </a:rPr>
                        <a:t>/</a:t>
                      </a:r>
                      <a:r>
                        <a:rPr lang="en-US" sz="1600" b="1" i="1" dirty="0">
                          <a:latin typeface="+mn-lt"/>
                          <a:ea typeface="黑体" pitchFamily="49" charset="-122"/>
                        </a:rPr>
                        <a:t>p</a:t>
                      </a:r>
                      <a:r>
                        <a:rPr lang="en-US" sz="1600" b="1" baseline="-25000" dirty="0">
                          <a:latin typeface="+mn-lt"/>
                          <a:ea typeface="黑体" pitchFamily="49" charset="-122"/>
                        </a:rPr>
                        <a:t>0</a:t>
                      </a:r>
                      <a:endParaRPr lang="zh-CN" sz="1600" b="1" dirty="0">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i="1">
                          <a:latin typeface="+mn-lt"/>
                          <a:ea typeface="黑体" pitchFamily="49" charset="-122"/>
                        </a:rPr>
                        <a:t>Ma</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3177">
                <a:tc>
                  <a:txBody>
                    <a:bodyPr/>
                    <a:lstStyle/>
                    <a:p>
                      <a:pPr indent="0" algn="ctr">
                        <a:lnSpc>
                          <a:spcPct val="100000"/>
                        </a:lnSpc>
                        <a:spcAft>
                          <a:spcPts val="0"/>
                        </a:spcAft>
                      </a:pPr>
                      <a:r>
                        <a:rPr lang="en-US" sz="1600" b="1">
                          <a:latin typeface="+mn-lt"/>
                          <a:ea typeface="黑体" pitchFamily="49" charset="-122"/>
                        </a:rPr>
                        <a:t>0.5</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0.639</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100000"/>
                        </a:lnSpc>
                        <a:spcAft>
                          <a:spcPts val="0"/>
                        </a:spcAft>
                      </a:pPr>
                      <a:r>
                        <a:rPr lang="en-US" sz="1600" b="1">
                          <a:latin typeface="+mn-lt"/>
                          <a:ea typeface="黑体" pitchFamily="49" charset="-122"/>
                        </a:rPr>
                        <a:t>0.836</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0" algn="ctr">
                        <a:lnSpc>
                          <a:spcPct val="100000"/>
                        </a:lnSpc>
                        <a:spcAft>
                          <a:spcPts val="0"/>
                        </a:spcAft>
                      </a:pPr>
                      <a:endParaRPr lang="zh-CN" sz="24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0.534</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0.999</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3177">
                <a:tc>
                  <a:txBody>
                    <a:bodyPr/>
                    <a:lstStyle/>
                    <a:p>
                      <a:pPr indent="0" algn="ctr">
                        <a:lnSpc>
                          <a:spcPct val="100000"/>
                        </a:lnSpc>
                        <a:spcAft>
                          <a:spcPts val="0"/>
                        </a:spcAft>
                      </a:pPr>
                      <a:r>
                        <a:rPr lang="en-US" sz="1600" b="1">
                          <a:latin typeface="+mn-lt"/>
                          <a:ea typeface="黑体" pitchFamily="49" charset="-122"/>
                        </a:rPr>
                        <a:t>0.7</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0.639</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100000"/>
                        </a:lnSpc>
                        <a:spcAft>
                          <a:spcPts val="0"/>
                        </a:spcAft>
                      </a:pPr>
                      <a:r>
                        <a:rPr lang="en-US" sz="1600" b="1" dirty="0">
                          <a:latin typeface="+mn-lt"/>
                          <a:ea typeface="黑体" pitchFamily="49" charset="-122"/>
                        </a:rPr>
                        <a:t>0.837</a:t>
                      </a:r>
                      <a:endParaRPr lang="zh-CN" sz="1600" b="1" dirty="0">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0" algn="ctr">
                        <a:lnSpc>
                          <a:spcPct val="100000"/>
                        </a:lnSpc>
                        <a:spcAft>
                          <a:spcPts val="0"/>
                        </a:spcAft>
                      </a:pPr>
                      <a:endParaRPr lang="zh-CN" sz="24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0.535</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0.999</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3177">
                <a:tc>
                  <a:txBody>
                    <a:bodyPr/>
                    <a:lstStyle/>
                    <a:p>
                      <a:pPr indent="0" algn="ctr">
                        <a:lnSpc>
                          <a:spcPct val="100000"/>
                        </a:lnSpc>
                        <a:spcAft>
                          <a:spcPts val="0"/>
                        </a:spcAft>
                      </a:pPr>
                      <a:r>
                        <a:rPr lang="en-US" sz="1600" b="1">
                          <a:latin typeface="+mn-lt"/>
                          <a:ea typeface="黑体" pitchFamily="49" charset="-122"/>
                        </a:rPr>
                        <a:t>0.9</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0.639</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100000"/>
                        </a:lnSpc>
                        <a:spcAft>
                          <a:spcPts val="0"/>
                        </a:spcAft>
                      </a:pPr>
                      <a:r>
                        <a:rPr lang="en-US" sz="1600" b="1" dirty="0">
                          <a:latin typeface="+mn-lt"/>
                          <a:ea typeface="黑体" pitchFamily="49" charset="-122"/>
                        </a:rPr>
                        <a:t>0.837</a:t>
                      </a:r>
                      <a:endParaRPr lang="zh-CN" sz="1600" b="1" dirty="0">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0" algn="ctr">
                        <a:lnSpc>
                          <a:spcPct val="100000"/>
                        </a:lnSpc>
                        <a:spcAft>
                          <a:spcPts val="0"/>
                        </a:spcAft>
                      </a:pPr>
                      <a:endParaRPr lang="zh-CN" sz="24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dirty="0">
                          <a:latin typeface="+mn-lt"/>
                          <a:ea typeface="黑体" pitchFamily="49" charset="-122"/>
                        </a:rPr>
                        <a:t>0.535</a:t>
                      </a:r>
                      <a:endParaRPr lang="zh-CN" sz="1600" b="1" dirty="0">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dirty="0">
                          <a:latin typeface="+mn-lt"/>
                          <a:ea typeface="黑体" pitchFamily="49" charset="-122"/>
                        </a:rPr>
                        <a:t>0.999</a:t>
                      </a:r>
                      <a:endParaRPr lang="zh-CN" sz="1600" b="1" dirty="0">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3177">
                <a:tc>
                  <a:txBody>
                    <a:bodyPr/>
                    <a:lstStyle/>
                    <a:p>
                      <a:pPr indent="0" algn="ctr">
                        <a:lnSpc>
                          <a:spcPct val="100000"/>
                        </a:lnSpc>
                        <a:spcAft>
                          <a:spcPts val="0"/>
                        </a:spcAft>
                      </a:pPr>
                      <a:r>
                        <a:rPr lang="en-US" sz="1600" b="1">
                          <a:latin typeface="+mn-lt"/>
                          <a:ea typeface="黑体" pitchFamily="49" charset="-122"/>
                        </a:rPr>
                        <a:t>1.0</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0.640</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100000"/>
                        </a:lnSpc>
                        <a:spcAft>
                          <a:spcPts val="0"/>
                        </a:spcAft>
                      </a:pPr>
                      <a:r>
                        <a:rPr lang="en-US" sz="1600" b="1">
                          <a:latin typeface="+mn-lt"/>
                          <a:ea typeface="黑体" pitchFamily="49" charset="-122"/>
                        </a:rPr>
                        <a:t>0.837</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0" algn="ctr">
                        <a:lnSpc>
                          <a:spcPct val="100000"/>
                        </a:lnSpc>
                        <a:spcAft>
                          <a:spcPts val="0"/>
                        </a:spcAft>
                      </a:pPr>
                      <a:endParaRPr lang="zh-CN" sz="24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0.535</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dirty="0">
                          <a:latin typeface="+mn-lt"/>
                          <a:ea typeface="黑体" pitchFamily="49" charset="-122"/>
                        </a:rPr>
                        <a:t>0.999</a:t>
                      </a:r>
                      <a:endParaRPr lang="zh-CN" sz="1600" b="1" dirty="0">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3177">
                <a:tc>
                  <a:txBody>
                    <a:bodyPr/>
                    <a:lstStyle/>
                    <a:p>
                      <a:pPr indent="0" algn="ctr">
                        <a:lnSpc>
                          <a:spcPct val="100000"/>
                        </a:lnSpc>
                        <a:spcAft>
                          <a:spcPts val="0"/>
                        </a:spcAft>
                      </a:pPr>
                      <a:r>
                        <a:rPr lang="en-US" sz="1600" b="1">
                          <a:latin typeface="+mn-lt"/>
                          <a:ea typeface="黑体" pitchFamily="49" charset="-122"/>
                        </a:rPr>
                        <a:t>1.1</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0.640</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100000"/>
                        </a:lnSpc>
                        <a:spcAft>
                          <a:spcPts val="0"/>
                        </a:spcAft>
                      </a:pPr>
                      <a:r>
                        <a:rPr lang="en-US" sz="1600" b="1">
                          <a:latin typeface="+mn-lt"/>
                          <a:ea typeface="黑体" pitchFamily="49" charset="-122"/>
                        </a:rPr>
                        <a:t>0.837</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0" algn="ctr">
                        <a:lnSpc>
                          <a:spcPct val="100000"/>
                        </a:lnSpc>
                        <a:spcAft>
                          <a:spcPts val="0"/>
                        </a:spcAft>
                      </a:pPr>
                      <a:endParaRPr lang="zh-CN" sz="24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0.535</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dirty="0">
                          <a:latin typeface="+mn-lt"/>
                          <a:ea typeface="黑体" pitchFamily="49" charset="-122"/>
                        </a:rPr>
                        <a:t>0.999</a:t>
                      </a:r>
                      <a:endParaRPr lang="zh-CN" sz="1600" b="1" dirty="0">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3177">
                <a:tc>
                  <a:txBody>
                    <a:bodyPr/>
                    <a:lstStyle/>
                    <a:p>
                      <a:pPr indent="0" algn="ctr">
                        <a:lnSpc>
                          <a:spcPct val="100000"/>
                        </a:lnSpc>
                        <a:spcAft>
                          <a:spcPts val="0"/>
                        </a:spcAft>
                      </a:pPr>
                      <a:r>
                        <a:rPr lang="en-US" sz="1600" b="1">
                          <a:latin typeface="+mn-lt"/>
                          <a:ea typeface="黑体" pitchFamily="49" charset="-122"/>
                        </a:rPr>
                        <a:t>1.2</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indent="0" algn="ctr">
                        <a:lnSpc>
                          <a:spcPct val="100000"/>
                        </a:lnSpc>
                        <a:spcAft>
                          <a:spcPts val="0"/>
                        </a:spcAft>
                      </a:pPr>
                      <a:r>
                        <a:rPr lang="zh-CN" sz="1600" b="1" dirty="0">
                          <a:solidFill>
                            <a:srgbClr val="C00000"/>
                          </a:solidFill>
                          <a:latin typeface="+mn-lt"/>
                          <a:ea typeface="黑体" pitchFamily="49" charset="-122"/>
                        </a:rPr>
                        <a:t>计算变得不稳定，最终发散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433177">
                <a:tc>
                  <a:txBody>
                    <a:bodyPr/>
                    <a:lstStyle/>
                    <a:p>
                      <a:pPr indent="0" algn="ctr">
                        <a:lnSpc>
                          <a:spcPct val="100000"/>
                        </a:lnSpc>
                        <a:spcAft>
                          <a:spcPts val="0"/>
                        </a:spcAft>
                      </a:pPr>
                      <a:r>
                        <a:rPr lang="zh-CN" sz="1600" b="1">
                          <a:latin typeface="+mn-lt"/>
                          <a:ea typeface="黑体" pitchFamily="49" charset="-122"/>
                        </a:rPr>
                        <a:t>解析解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100000"/>
                        </a:lnSpc>
                        <a:spcAft>
                          <a:spcPts val="0"/>
                        </a:spcAft>
                      </a:pPr>
                      <a:r>
                        <a:rPr lang="en-US" sz="1600" b="1">
                          <a:latin typeface="+mn-lt"/>
                          <a:ea typeface="黑体" pitchFamily="49" charset="-122"/>
                        </a:rPr>
                        <a:t>0.634</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0" algn="ctr">
                        <a:lnSpc>
                          <a:spcPct val="100000"/>
                        </a:lnSpc>
                        <a:spcAft>
                          <a:spcPts val="0"/>
                        </a:spcAft>
                      </a:pPr>
                      <a:r>
                        <a:rPr lang="en-US" sz="1600" b="1">
                          <a:latin typeface="+mn-lt"/>
                          <a:ea typeface="黑体" pitchFamily="49" charset="-122"/>
                        </a:rPr>
                        <a:t>0.833</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a:latin typeface="+mn-lt"/>
                          <a:ea typeface="黑体" pitchFamily="49" charset="-122"/>
                        </a:rPr>
                        <a:t>0.528</a:t>
                      </a:r>
                      <a:endParaRPr lang="zh-CN" sz="1600" b="1">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1600" b="1" dirty="0">
                          <a:latin typeface="+mn-lt"/>
                          <a:ea typeface="黑体" pitchFamily="49" charset="-122"/>
                        </a:rPr>
                        <a:t>1.000</a:t>
                      </a:r>
                      <a:endParaRPr lang="zh-CN" sz="1600" b="1" dirty="0">
                        <a:latin typeface="+mn-lt"/>
                        <a:ea typeface="黑体" pitchFamily="49"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654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slide(fromTop)">
                                      <p:cBhvr>
                                        <p:cTn id="7" dur="1000"/>
                                        <p:tgtEl>
                                          <p:spTgt spid="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slide(fromTop)">
                                      <p:cBhvr>
                                        <p:cTn id="12" dur="1000"/>
                                        <p:tgtEl>
                                          <p:spTgt spid="44">
                                            <p:txEl>
                                              <p:pRg st="1" end="1"/>
                                            </p:txEl>
                                          </p:spTgt>
                                        </p:tgtEl>
                                      </p:cBhvr>
                                    </p:animEffect>
                                  </p:childTnLst>
                                </p:cTn>
                              </p:par>
                            </p:childTnLst>
                          </p:cTn>
                        </p:par>
                        <p:par>
                          <p:cTn id="13" fill="hold" nodeType="afterGroup">
                            <p:stCondLst>
                              <p:cond delay="1000"/>
                            </p:stCondLst>
                            <p:childTnLst>
                              <p:par>
                                <p:cTn id="14" presetID="12" presetClass="entr" presetSubtype="1"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slide(fromTop)">
                                      <p:cBhvr>
                                        <p:cTn id="16"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897064" y="1290638"/>
            <a:ext cx="8580437" cy="1785104"/>
          </a:xfrm>
          <a:prstGeom prst="rect">
            <a:avLst/>
          </a:prstGeom>
        </p:spPr>
        <p:txBody>
          <a:bodyPr>
            <a:spAutoFit/>
          </a:bodyPr>
          <a:lstStyle/>
          <a:p>
            <a:pPr marL="712788" indent="-350838" eaLnBrk="1" hangingPunct="1">
              <a:spcBef>
                <a:spcPts val="1200"/>
              </a:spcBef>
              <a:buClr>
                <a:srgbClr val="0000FF"/>
              </a:buClr>
              <a:buFont typeface="Wingdings" pitchFamily="2" charset="2"/>
              <a:buChar char="è"/>
              <a:defRPr/>
            </a:pPr>
            <a:r>
              <a:rPr lang="zh-CN" altLang="en-US" sz="2000" b="1">
                <a:latin typeface="+mn-lt"/>
                <a:ea typeface="黑体" pitchFamily="49" charset="-122"/>
              </a:rPr>
              <a:t>可见，将柯朗数提高到</a:t>
            </a:r>
            <a:r>
              <a:rPr lang="en-US" altLang="en-US" sz="2000" b="1">
                <a:latin typeface="+mn-lt"/>
                <a:ea typeface="黑体" pitchFamily="49" charset="-122"/>
              </a:rPr>
              <a:t>0.9</a:t>
            </a:r>
            <a:r>
              <a:rPr lang="zh-CN" altLang="en-US" sz="2000" b="1">
                <a:latin typeface="+mn-lt"/>
                <a:ea typeface="黑体" pitchFamily="49" charset="-122"/>
              </a:rPr>
              <a:t>和</a:t>
            </a:r>
            <a:r>
              <a:rPr lang="en-US" altLang="en-US" sz="2000" b="1">
                <a:latin typeface="+mn-lt"/>
                <a:ea typeface="黑体" pitchFamily="49" charset="-122"/>
              </a:rPr>
              <a:t>1.1</a:t>
            </a:r>
            <a:r>
              <a:rPr lang="zh-CN" altLang="en-US" sz="2000" b="1">
                <a:latin typeface="+mn-lt"/>
                <a:ea typeface="黑体" pitchFamily="49" charset="-122"/>
              </a:rPr>
              <a:t>所得结果不见得比</a:t>
            </a:r>
            <a:r>
              <a:rPr lang="en-US" altLang="en-US" sz="2000" b="1">
                <a:latin typeface="+mn-lt"/>
                <a:ea typeface="黑体" pitchFamily="49" charset="-122"/>
              </a:rPr>
              <a:t>0.5</a:t>
            </a:r>
            <a:r>
              <a:rPr lang="zh-CN" altLang="en-US" sz="2000" b="1">
                <a:latin typeface="+mn-lt"/>
                <a:ea typeface="黑体" pitchFamily="49" charset="-122"/>
              </a:rPr>
              <a:t>的好，</a:t>
            </a:r>
            <a:r>
              <a:rPr lang="en-US" altLang="en-US" sz="2000" b="1">
                <a:latin typeface="+mn-lt"/>
                <a:ea typeface="黑体" pitchFamily="49" charset="-122"/>
              </a:rPr>
              <a:t>0.5</a:t>
            </a:r>
            <a:r>
              <a:rPr lang="zh-CN" altLang="en-US" sz="2000" b="1">
                <a:latin typeface="+mn-lt"/>
                <a:ea typeface="黑体" pitchFamily="49" charset="-122"/>
              </a:rPr>
              <a:t>的结果反而更接近精确解。这说明实际计算时如何选取柯朗数是非常经验性的； </a:t>
            </a:r>
            <a:endParaRPr lang="en-US" altLang="zh-CN" sz="2000" b="1">
              <a:latin typeface="+mn-lt"/>
              <a:ea typeface="黑体" pitchFamily="49" charset="-122"/>
            </a:endParaRPr>
          </a:p>
          <a:p>
            <a:pPr marL="712788" indent="-350838" eaLnBrk="1" hangingPunct="1">
              <a:spcBef>
                <a:spcPts val="1200"/>
              </a:spcBef>
              <a:buClr>
                <a:srgbClr val="0000FF"/>
              </a:buClr>
              <a:buFont typeface="Wingdings" pitchFamily="2" charset="2"/>
              <a:buChar char="è"/>
              <a:defRPr/>
            </a:pPr>
            <a:r>
              <a:rPr lang="en-US" altLang="en-US" sz="2000" b="1" i="1">
                <a:latin typeface="+mn-lt"/>
                <a:ea typeface="黑体" pitchFamily="49" charset="-122"/>
              </a:rPr>
              <a:t>C</a:t>
            </a:r>
            <a:r>
              <a:rPr lang="en-US" altLang="en-US" sz="2000" b="1">
                <a:latin typeface="+mn-lt"/>
                <a:ea typeface="黑体" pitchFamily="49" charset="-122"/>
              </a:rPr>
              <a:t>=1.1</a:t>
            </a:r>
            <a:r>
              <a:rPr lang="zh-CN" altLang="en-US" sz="2000" b="1">
                <a:latin typeface="+mn-lt"/>
                <a:ea typeface="黑体" pitchFamily="49" charset="-122"/>
              </a:rPr>
              <a:t>尽管已经破坏了</a:t>
            </a:r>
            <a:r>
              <a:rPr lang="en-US" altLang="en-US" sz="2000" b="1">
                <a:latin typeface="+mn-lt"/>
                <a:ea typeface="黑体" pitchFamily="49" charset="-122"/>
              </a:rPr>
              <a:t>CFL</a:t>
            </a:r>
            <a:r>
              <a:rPr lang="zh-CN" altLang="en-US" sz="2000" b="1">
                <a:latin typeface="+mn-lt"/>
                <a:ea typeface="黑体" pitchFamily="49" charset="-122"/>
              </a:rPr>
              <a:t>准则，但计算仍是稳定的，原因是</a:t>
            </a:r>
            <a:r>
              <a:rPr lang="en-US" altLang="en-US" sz="2000" b="1">
                <a:latin typeface="+mn-lt"/>
                <a:ea typeface="黑体" pitchFamily="49" charset="-122"/>
              </a:rPr>
              <a:t>CFL</a:t>
            </a:r>
            <a:r>
              <a:rPr lang="zh-CN" altLang="en-US" sz="2000" b="1">
                <a:latin typeface="+mn-lt"/>
                <a:ea typeface="黑体" pitchFamily="49" charset="-122"/>
              </a:rPr>
              <a:t>准则是从线性方程得来的，对非线性问题只有参考和指导意义。 </a:t>
            </a:r>
            <a:endParaRPr lang="en-US" altLang="zh-CN" sz="2000" b="1">
              <a:latin typeface="+mn-lt"/>
              <a:ea typeface="黑体" pitchFamily="49" charset="-122"/>
            </a:endParaRPr>
          </a:p>
        </p:txBody>
      </p:sp>
    </p:spTree>
    <p:extLst>
      <p:ext uri="{BB962C8B-B14F-4D97-AF65-F5344CB8AC3E}">
        <p14:creationId xmlns:p14="http://schemas.microsoft.com/office/powerpoint/2010/main" val="1491961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slide(fromTop)">
                                      <p:cBhvr>
                                        <p:cTn id="7" dur="1000"/>
                                        <p:tgtEl>
                                          <p:spTgt spid="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34">
                                            <p:txEl>
                                              <p:pRg st="1" end="1"/>
                                            </p:txEl>
                                          </p:spTgt>
                                        </p:tgtEl>
                                        <p:attrNameLst>
                                          <p:attrName>style.visibility</p:attrName>
                                        </p:attrNameLst>
                                      </p:cBhvr>
                                      <p:to>
                                        <p:strVal val="visible"/>
                                      </p:to>
                                    </p:set>
                                    <p:animEffect transition="in" filter="slide(fromTop)">
                                      <p:cBhvr>
                                        <p:cTn id="12" dur="10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0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05"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06"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07"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08"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09"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10"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11"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1" name="矩形 40"/>
          <p:cNvSpPr/>
          <p:nvPr/>
        </p:nvSpPr>
        <p:spPr>
          <a:xfrm>
            <a:off x="1897063" y="1566863"/>
            <a:ext cx="8616950" cy="861774"/>
          </a:xfrm>
          <a:prstGeom prst="rect">
            <a:avLst/>
          </a:prstGeom>
          <a:noFill/>
          <a:ln w="9525">
            <a:noFill/>
            <a:miter lim="800000"/>
            <a:headEnd/>
            <a:tailEnd/>
          </a:ln>
        </p:spPr>
        <p:txBody>
          <a:bodyPr>
            <a:spAutoFit/>
          </a:bodyPr>
          <a:lstStyle/>
          <a:p>
            <a:pPr eaLnBrk="1" hangingPunct="1">
              <a:spcBef>
                <a:spcPct val="50000"/>
              </a:spcBef>
            </a:pPr>
            <a:r>
              <a:rPr lang="zh-CN" altLang="en-US" sz="2000" b="1" dirty="0">
                <a:latin typeface="+mj-lt"/>
                <a:ea typeface="黑体" pitchFamily="49" charset="-122"/>
                <a:cs typeface="Times New Roman" pitchFamily="18" charset="0"/>
              </a:rPr>
              <a:t>对一维问题，网格生成非常简单，只需代数方法即可； </a:t>
            </a:r>
            <a:endParaRPr lang="en-US" altLang="zh-CN" sz="2000" b="1" dirty="0">
              <a:latin typeface="+mj-lt"/>
              <a:ea typeface="黑体" pitchFamily="49" charset="-122"/>
              <a:cs typeface="Times New Roman" pitchFamily="18" charset="0"/>
            </a:endParaRPr>
          </a:p>
          <a:p>
            <a:pPr eaLnBrk="1" hangingPunct="1">
              <a:spcBef>
                <a:spcPct val="50000"/>
              </a:spcBef>
            </a:pPr>
            <a:r>
              <a:rPr lang="zh-CN" altLang="en-US" sz="2000" b="1" dirty="0">
                <a:latin typeface="+mj-lt"/>
                <a:ea typeface="黑体" pitchFamily="49" charset="-122"/>
                <a:cs typeface="Times New Roman" pitchFamily="18" charset="0"/>
              </a:rPr>
              <a:t>有限差分方法使用均匀网格，取网格点数为</a:t>
            </a:r>
            <a:endParaRPr lang="en-US" altLang="zh-CN" sz="2000" b="1" dirty="0">
              <a:latin typeface="+mj-lt"/>
              <a:ea typeface="黑体" pitchFamily="49" charset="-122"/>
              <a:cs typeface="Times New Roman" pitchFamily="18" charset="0"/>
            </a:endParaRPr>
          </a:p>
        </p:txBody>
      </p:sp>
      <p:sp>
        <p:nvSpPr>
          <p:cNvPr id="2561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1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15"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16"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1" name="矩形 20"/>
          <p:cNvSpPr/>
          <p:nvPr/>
        </p:nvSpPr>
        <p:spPr>
          <a:xfrm>
            <a:off x="2517776" y="2370139"/>
            <a:ext cx="1533525" cy="400110"/>
          </a:xfrm>
          <a:prstGeom prst="rect">
            <a:avLst/>
          </a:prstGeom>
        </p:spPr>
        <p:txBody>
          <a:bodyPr>
            <a:spAutoFit/>
          </a:bodyPr>
          <a:lstStyle/>
          <a:p>
            <a:pPr eaLnBrk="1" hangingPunct="1">
              <a:defRPr/>
            </a:pPr>
            <a:r>
              <a:rPr lang="en-US" sz="2000" b="1" i="1">
                <a:solidFill>
                  <a:srgbClr val="0000FF"/>
                </a:solidFill>
                <a:latin typeface="+mn-lt"/>
                <a:ea typeface="黑体" pitchFamily="49" charset="-122"/>
              </a:rPr>
              <a:t>N</a:t>
            </a:r>
            <a:r>
              <a:rPr lang="en-US" sz="2000" b="1">
                <a:solidFill>
                  <a:srgbClr val="0000FF"/>
                </a:solidFill>
                <a:latin typeface="+mn-lt"/>
                <a:ea typeface="黑体" pitchFamily="49" charset="-122"/>
              </a:rPr>
              <a:t>=31</a:t>
            </a:r>
            <a:endParaRPr lang="zh-CN" altLang="en-US" sz="2000" b="1">
              <a:solidFill>
                <a:srgbClr val="0000FF"/>
              </a:solidFill>
              <a:latin typeface="+mn-lt"/>
              <a:ea typeface="黑体" pitchFamily="49" charset="-122"/>
            </a:endParaRPr>
          </a:p>
        </p:txBody>
      </p:sp>
      <p:sp>
        <p:nvSpPr>
          <p:cNvPr id="22" name="矩形 21"/>
          <p:cNvSpPr/>
          <p:nvPr/>
        </p:nvSpPr>
        <p:spPr>
          <a:xfrm>
            <a:off x="1897063" y="2917826"/>
            <a:ext cx="8616950" cy="400110"/>
          </a:xfrm>
          <a:prstGeom prst="rect">
            <a:avLst/>
          </a:prstGeom>
        </p:spPr>
        <p:txBody>
          <a:bodyPr>
            <a:spAutoFit/>
          </a:bodyPr>
          <a:lstStyle/>
          <a:p>
            <a:pPr marL="361950" eaLnBrk="1" hangingPunct="1">
              <a:spcBef>
                <a:spcPts val="0"/>
              </a:spcBef>
              <a:defRPr/>
            </a:pPr>
            <a:r>
              <a:rPr lang="zh-CN" altLang="en-US" sz="2000" b="1">
                <a:latin typeface="+mn-lt"/>
                <a:ea typeface="黑体" pitchFamily="49" charset="-122"/>
              </a:rPr>
              <a:t>则网格间距为</a:t>
            </a:r>
            <a:endParaRPr lang="en-US" altLang="zh-CN" sz="2000" b="1">
              <a:latin typeface="+mn-lt"/>
              <a:ea typeface="黑体" pitchFamily="49" charset="-122"/>
            </a:endParaRPr>
          </a:p>
        </p:txBody>
      </p:sp>
      <p:sp>
        <p:nvSpPr>
          <p:cNvPr id="25619"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 name="矩形 24"/>
          <p:cNvSpPr/>
          <p:nvPr/>
        </p:nvSpPr>
        <p:spPr>
          <a:xfrm>
            <a:off x="1897064" y="1092201"/>
            <a:ext cx="8580437" cy="400110"/>
          </a:xfrm>
          <a:prstGeom prst="rect">
            <a:avLst/>
          </a:prstGeom>
          <a:noFill/>
          <a:ln w="9525">
            <a:noFill/>
            <a:miter lim="800000"/>
            <a:headEnd/>
            <a:tailEnd/>
          </a:ln>
        </p:spPr>
        <p:txBody>
          <a:bodyPr>
            <a:spAutoFit/>
          </a:bodyPr>
          <a:lstStyle/>
          <a:p>
            <a:pPr eaLnBrk="1" hangingPunct="1">
              <a:spcBef>
                <a:spcPct val="50000"/>
              </a:spcBef>
            </a:pPr>
            <a:r>
              <a:rPr lang="zh-CN" altLang="en-US" sz="2000" b="1" dirty="0">
                <a:latin typeface="+mj-lt"/>
                <a:ea typeface="黑体" pitchFamily="49" charset="-122"/>
                <a:cs typeface="Times New Roman" pitchFamily="18" charset="0"/>
              </a:rPr>
              <a:t>二、网格生成</a:t>
            </a:r>
          </a:p>
        </p:txBody>
      </p:sp>
      <p:sp>
        <p:nvSpPr>
          <p:cNvPr id="2562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41667" name="Object 3" descr="水滴"/>
          <p:cNvGraphicFramePr>
            <a:graphicFrameLocks noChangeAspect="1"/>
          </p:cNvGraphicFramePr>
          <p:nvPr>
            <p:extLst>
              <p:ext uri="{D42A27DB-BD31-4B8C-83A1-F6EECF244321}">
                <p14:modId xmlns:p14="http://schemas.microsoft.com/office/powerpoint/2010/main" val="4240846732"/>
              </p:ext>
            </p:extLst>
          </p:nvPr>
        </p:nvGraphicFramePr>
        <p:xfrm>
          <a:off x="2541640" y="3489204"/>
          <a:ext cx="2533600" cy="720979"/>
        </p:xfrm>
        <a:graphic>
          <a:graphicData uri="http://schemas.openxmlformats.org/presentationml/2006/ole">
            <mc:AlternateContent xmlns:mc="http://schemas.openxmlformats.org/markup-compatibility/2006">
              <mc:Choice xmlns:v="urn:schemas-microsoft-com:vml" Requires="v">
                <p:oleObj spid="_x0000_s352268" name="公式" r:id="rId3" imgW="1384300" imgH="393700" progId="Equation.3">
                  <p:embed/>
                </p:oleObj>
              </mc:Choice>
              <mc:Fallback>
                <p:oleObj name="公式" r:id="rId3" imgW="1384300" imgH="393700" progId="Equation.3">
                  <p:embed/>
                  <p:pic>
                    <p:nvPicPr>
                      <p:cNvPr id="241667" name="Object 3"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1640" y="3489204"/>
                        <a:ext cx="2533600" cy="720979"/>
                      </a:xfrm>
                      <a:prstGeom prst="rect">
                        <a:avLst/>
                      </a:prstGeom>
                      <a:solidFill>
                        <a:srgbClr val="C2FFF0"/>
                      </a:solidFill>
                      <a:ln>
                        <a:noFill/>
                      </a:ln>
                      <a:extLst/>
                    </p:spPr>
                  </p:pic>
                </p:oleObj>
              </mc:Fallback>
            </mc:AlternateContent>
          </a:graphicData>
        </a:graphic>
      </p:graphicFrame>
      <p:sp>
        <p:nvSpPr>
          <p:cNvPr id="25623"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41669" name="Object 5" descr="水滴"/>
          <p:cNvGraphicFramePr>
            <a:graphicFrameLocks noChangeAspect="1"/>
          </p:cNvGraphicFramePr>
          <p:nvPr>
            <p:extLst>
              <p:ext uri="{D42A27DB-BD31-4B8C-83A1-F6EECF244321}">
                <p14:modId xmlns:p14="http://schemas.microsoft.com/office/powerpoint/2010/main" val="4189664634"/>
              </p:ext>
            </p:extLst>
          </p:nvPr>
        </p:nvGraphicFramePr>
        <p:xfrm>
          <a:off x="2495600" y="5134514"/>
          <a:ext cx="3505199" cy="912703"/>
        </p:xfrm>
        <a:graphic>
          <a:graphicData uri="http://schemas.openxmlformats.org/presentationml/2006/ole">
            <mc:AlternateContent xmlns:mc="http://schemas.openxmlformats.org/markup-compatibility/2006">
              <mc:Choice xmlns:v="urn:schemas-microsoft-com:vml" Requires="v">
                <p:oleObj spid="_x0000_s352269" name="公式" r:id="rId5" imgW="1854200" imgH="482600" progId="Equation.3">
                  <p:embed/>
                </p:oleObj>
              </mc:Choice>
              <mc:Fallback>
                <p:oleObj name="公式" r:id="rId5" imgW="1854200" imgH="482600" progId="Equation.3">
                  <p:embed/>
                  <p:pic>
                    <p:nvPicPr>
                      <p:cNvPr id="241669" name="Object 5" descr="水滴"/>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600" y="5134514"/>
                        <a:ext cx="3505199" cy="912703"/>
                      </a:xfrm>
                      <a:prstGeom prst="rect">
                        <a:avLst/>
                      </a:prstGeom>
                      <a:solidFill>
                        <a:srgbClr val="C2FFF0"/>
                      </a:solidFill>
                      <a:ln>
                        <a:noFill/>
                      </a:ln>
                      <a:extLst/>
                    </p:spPr>
                  </p:pic>
                </p:oleObj>
              </mc:Fallback>
            </mc:AlternateContent>
          </a:graphicData>
        </a:graphic>
      </p:graphicFrame>
      <p:sp>
        <p:nvSpPr>
          <p:cNvPr id="30" name="矩形 29"/>
          <p:cNvSpPr/>
          <p:nvPr/>
        </p:nvSpPr>
        <p:spPr>
          <a:xfrm>
            <a:off x="1897063" y="4719638"/>
            <a:ext cx="8616950" cy="400110"/>
          </a:xfrm>
          <a:prstGeom prst="rect">
            <a:avLst/>
          </a:prstGeom>
        </p:spPr>
        <p:txBody>
          <a:bodyPr>
            <a:spAutoFit/>
          </a:bodyPr>
          <a:lstStyle/>
          <a:p>
            <a:pPr marL="361950" eaLnBrk="1" hangingPunct="1">
              <a:spcBef>
                <a:spcPts val="0"/>
              </a:spcBef>
              <a:defRPr/>
            </a:pPr>
            <a:r>
              <a:rPr lang="zh-CN" altLang="en-US" sz="2000" b="1">
                <a:latin typeface="+mn-lt"/>
                <a:ea typeface="黑体" pitchFamily="49" charset="-122"/>
              </a:rPr>
              <a:t>网格点坐标为</a:t>
            </a:r>
            <a:endParaRPr lang="en-US" altLang="zh-CN" sz="2000" b="1">
              <a:latin typeface="+mn-lt"/>
              <a:ea typeface="黑体" pitchFamily="49" charset="-122"/>
            </a:endParaRPr>
          </a:p>
        </p:txBody>
      </p:sp>
      <p:sp>
        <p:nvSpPr>
          <p:cNvPr id="31" name="矩形 30"/>
          <p:cNvSpPr/>
          <p:nvPr/>
        </p:nvSpPr>
        <p:spPr>
          <a:xfrm>
            <a:off x="1860551" y="6084948"/>
            <a:ext cx="8616950" cy="400110"/>
          </a:xfrm>
          <a:prstGeom prst="rect">
            <a:avLst/>
          </a:prstGeom>
        </p:spPr>
        <p:txBody>
          <a:bodyPr>
            <a:spAutoFit/>
          </a:bodyPr>
          <a:lstStyle/>
          <a:p>
            <a:pPr marL="361950" eaLnBrk="1" hangingPunct="1">
              <a:spcBef>
                <a:spcPts val="0"/>
              </a:spcBef>
              <a:defRPr/>
            </a:pPr>
            <a:r>
              <a:rPr lang="zh-CN" altLang="en-US" sz="2000" b="1">
                <a:latin typeface="+mn-lt"/>
                <a:ea typeface="黑体" pitchFamily="49" charset="-122"/>
              </a:rPr>
              <a:t>于是，每个网格点对应的截面积可由</a:t>
            </a:r>
            <a:r>
              <a:rPr lang="en-US" altLang="en-US" sz="2000" b="1">
                <a:latin typeface="+mn-lt"/>
                <a:ea typeface="黑体" pitchFamily="49" charset="-122"/>
              </a:rPr>
              <a:t>(7-73)</a:t>
            </a:r>
            <a:r>
              <a:rPr lang="zh-CN" altLang="en-US" sz="2000" b="1">
                <a:latin typeface="+mn-lt"/>
                <a:ea typeface="黑体" pitchFamily="49" charset="-122"/>
              </a:rPr>
              <a:t>式计算出来。</a:t>
            </a:r>
            <a:endParaRPr lang="en-US" altLang="zh-CN" sz="2000" b="1">
              <a:latin typeface="+mn-lt"/>
              <a:ea typeface="黑体" pitchFamily="49" charset="-122"/>
            </a:endParaRPr>
          </a:p>
        </p:txBody>
      </p:sp>
      <p:pic>
        <p:nvPicPr>
          <p:cNvPr id="24167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71349" y="2466368"/>
            <a:ext cx="4950894" cy="25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5707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Top)">
                                      <p:cBhvr>
                                        <p:cTn id="7" dur="1000"/>
                                        <p:tgtEl>
                                          <p:spTgt spid="25"/>
                                        </p:tgtEl>
                                      </p:cBhvr>
                                    </p:animEffec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Effect transition="in" filter="slide(fromTop)">
                                      <p:cBhvr>
                                        <p:cTn id="11" dur="1000"/>
                                        <p:tgtEl>
                                          <p:spTgt spid="4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41">
                                            <p:txEl>
                                              <p:pRg st="1" end="1"/>
                                            </p:txEl>
                                          </p:spTgt>
                                        </p:tgtEl>
                                        <p:attrNameLst>
                                          <p:attrName>style.visibility</p:attrName>
                                        </p:attrNameLst>
                                      </p:cBhvr>
                                      <p:to>
                                        <p:strVal val="visible"/>
                                      </p:to>
                                    </p:set>
                                    <p:animEffect transition="in" filter="slide(fromTop)">
                                      <p:cBhvr>
                                        <p:cTn id="16" dur="1000"/>
                                        <p:tgtEl>
                                          <p:spTgt spid="41">
                                            <p:txEl>
                                              <p:pRg st="1" end="1"/>
                                            </p:txEl>
                                          </p:spTgt>
                                        </p:tgtEl>
                                      </p:cBhvr>
                                    </p:animEffect>
                                  </p:childTnLst>
                                </p:cTn>
                              </p:par>
                            </p:childTnLst>
                          </p:cTn>
                        </p:par>
                        <p:par>
                          <p:cTn id="17" fill="hold" nodeType="afterGroup">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slide(fromTop)">
                                      <p:cBhvr>
                                        <p:cTn id="20" dur="1000"/>
                                        <p:tgtEl>
                                          <p:spTgt spid="2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slide(fromTop)">
                                      <p:cBhvr>
                                        <p:cTn id="25" dur="500"/>
                                        <p:tgtEl>
                                          <p:spTgt spid="22"/>
                                        </p:tgtEl>
                                      </p:cBhvr>
                                    </p:animEffect>
                                  </p:childTnLst>
                                </p:cTn>
                              </p:par>
                            </p:childTnLst>
                          </p:cTn>
                        </p:par>
                        <p:par>
                          <p:cTn id="26" fill="hold" nodeType="afterGroup">
                            <p:stCondLst>
                              <p:cond delay="500"/>
                            </p:stCondLst>
                            <p:childTnLst>
                              <p:par>
                                <p:cTn id="27" presetID="12" presetClass="entr" presetSubtype="1" fill="hold" nodeType="afterEffect">
                                  <p:stCondLst>
                                    <p:cond delay="0"/>
                                  </p:stCondLst>
                                  <p:childTnLst>
                                    <p:set>
                                      <p:cBhvr>
                                        <p:cTn id="28" dur="1" fill="hold">
                                          <p:stCondLst>
                                            <p:cond delay="0"/>
                                          </p:stCondLst>
                                        </p:cTn>
                                        <p:tgtEl>
                                          <p:spTgt spid="241667"/>
                                        </p:tgtEl>
                                        <p:attrNameLst>
                                          <p:attrName>style.visibility</p:attrName>
                                        </p:attrNameLst>
                                      </p:cBhvr>
                                      <p:to>
                                        <p:strVal val="visible"/>
                                      </p:to>
                                    </p:set>
                                    <p:animEffect transition="in" filter="slide(fromTop)">
                                      <p:cBhvr>
                                        <p:cTn id="29" dur="1000"/>
                                        <p:tgtEl>
                                          <p:spTgt spid="24166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1"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slide(fromTop)">
                                      <p:cBhvr>
                                        <p:cTn id="34" dur="1000"/>
                                        <p:tgtEl>
                                          <p:spTgt spid="30"/>
                                        </p:tgtEl>
                                      </p:cBhvr>
                                    </p:animEffect>
                                  </p:childTnLst>
                                </p:cTn>
                              </p:par>
                            </p:childTnLst>
                          </p:cTn>
                        </p:par>
                        <p:par>
                          <p:cTn id="35" fill="hold" nodeType="afterGroup">
                            <p:stCondLst>
                              <p:cond delay="1000"/>
                            </p:stCondLst>
                            <p:childTnLst>
                              <p:par>
                                <p:cTn id="36" presetID="12" presetClass="entr" presetSubtype="1" fill="hold" nodeType="afterEffect">
                                  <p:stCondLst>
                                    <p:cond delay="0"/>
                                  </p:stCondLst>
                                  <p:childTnLst>
                                    <p:set>
                                      <p:cBhvr>
                                        <p:cTn id="37" dur="1" fill="hold">
                                          <p:stCondLst>
                                            <p:cond delay="0"/>
                                          </p:stCondLst>
                                        </p:cTn>
                                        <p:tgtEl>
                                          <p:spTgt spid="241669"/>
                                        </p:tgtEl>
                                        <p:attrNameLst>
                                          <p:attrName>style.visibility</p:attrName>
                                        </p:attrNameLst>
                                      </p:cBhvr>
                                      <p:to>
                                        <p:strVal val="visible"/>
                                      </p:to>
                                    </p:set>
                                    <p:animEffect transition="in" filter="slide(fromTop)">
                                      <p:cBhvr>
                                        <p:cTn id="38" dur="1000"/>
                                        <p:tgtEl>
                                          <p:spTgt spid="24166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slide(fromTop)">
                                      <p:cBhvr>
                                        <p:cTn id="43" dur="1000"/>
                                        <p:tgtEl>
                                          <p:spTgt spid="31"/>
                                        </p:tgtEl>
                                      </p:cBhvr>
                                    </p:animEffect>
                                  </p:childTnLst>
                                </p:cTn>
                              </p:par>
                            </p:childTnLst>
                          </p:cTn>
                        </p:par>
                        <p:par>
                          <p:cTn id="44" fill="hold" nodeType="afterGroup">
                            <p:stCondLst>
                              <p:cond delay="1000"/>
                            </p:stCondLst>
                            <p:childTnLst>
                              <p:par>
                                <p:cTn id="45" presetID="23" presetClass="entr" presetSubtype="16" fill="hold" nodeType="afterEffect">
                                  <p:stCondLst>
                                    <p:cond delay="0"/>
                                  </p:stCondLst>
                                  <p:childTnLst>
                                    <p:set>
                                      <p:cBhvr>
                                        <p:cTn id="46" dur="1" fill="hold">
                                          <p:stCondLst>
                                            <p:cond delay="0"/>
                                          </p:stCondLst>
                                        </p:cTn>
                                        <p:tgtEl>
                                          <p:spTgt spid="241671"/>
                                        </p:tgtEl>
                                        <p:attrNameLst>
                                          <p:attrName>style.visibility</p:attrName>
                                        </p:attrNameLst>
                                      </p:cBhvr>
                                      <p:to>
                                        <p:strVal val="visible"/>
                                      </p:to>
                                    </p:set>
                                    <p:anim calcmode="lin" valueType="num">
                                      <p:cBhvr>
                                        <p:cTn id="47" dur="1000" fill="hold"/>
                                        <p:tgtEl>
                                          <p:spTgt spid="241671"/>
                                        </p:tgtEl>
                                        <p:attrNameLst>
                                          <p:attrName>ppt_w</p:attrName>
                                        </p:attrNameLst>
                                      </p:cBhvr>
                                      <p:tavLst>
                                        <p:tav tm="0">
                                          <p:val>
                                            <p:fltVal val="0"/>
                                          </p:val>
                                        </p:tav>
                                        <p:tav tm="100000">
                                          <p:val>
                                            <p:strVal val="#ppt_w"/>
                                          </p:val>
                                        </p:tav>
                                      </p:tavLst>
                                    </p:anim>
                                    <p:anim calcmode="lin" valueType="num">
                                      <p:cBhvr>
                                        <p:cTn id="48" dur="1000" fill="hold"/>
                                        <p:tgtEl>
                                          <p:spTgt spid="2416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2" grpId="0" autoUpdateAnimBg="0"/>
      <p:bldP spid="25" grpId="0" autoUpdateAnimBg="0"/>
      <p:bldP spid="30" grpId="0" autoUpdateAnimBg="0"/>
      <p:bldP spid="3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28"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29"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0"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1"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2"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3"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4"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5"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1" name="矩形 40"/>
          <p:cNvSpPr/>
          <p:nvPr/>
        </p:nvSpPr>
        <p:spPr>
          <a:xfrm>
            <a:off x="1766887" y="2283049"/>
            <a:ext cx="8616950" cy="400110"/>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a:latin typeface="+mn-lt"/>
                <a:ea typeface="黑体" pitchFamily="49" charset="-122"/>
              </a:rPr>
              <a:t>非守恒形式控制方程组由</a:t>
            </a:r>
            <a:r>
              <a:rPr lang="en-US" altLang="en-US" sz="2000" b="1">
                <a:latin typeface="+mn-lt"/>
                <a:ea typeface="黑体" pitchFamily="49" charset="-122"/>
              </a:rPr>
              <a:t>(7-46)</a:t>
            </a:r>
            <a:r>
              <a:rPr lang="zh-CN" altLang="en-US" sz="2000" b="1">
                <a:latin typeface="+mn-lt"/>
                <a:ea typeface="黑体" pitchFamily="49" charset="-122"/>
              </a:rPr>
              <a:t> 、</a:t>
            </a:r>
            <a:r>
              <a:rPr lang="en-US" altLang="en-US" sz="2000" b="1">
                <a:latin typeface="+mn-lt"/>
                <a:ea typeface="黑体" pitchFamily="49" charset="-122"/>
              </a:rPr>
              <a:t>(7-48)</a:t>
            </a:r>
            <a:r>
              <a:rPr lang="zh-CN" altLang="en-US" sz="2000" b="1">
                <a:latin typeface="+mn-lt"/>
                <a:ea typeface="黑体" pitchFamily="49" charset="-122"/>
              </a:rPr>
              <a:t> 和</a:t>
            </a:r>
            <a:r>
              <a:rPr lang="en-US" altLang="en-US" sz="2000" b="1">
                <a:latin typeface="+mn-lt"/>
                <a:ea typeface="黑体" pitchFamily="49" charset="-122"/>
              </a:rPr>
              <a:t>(7-50)</a:t>
            </a:r>
            <a:r>
              <a:rPr lang="zh-CN" altLang="en-US" sz="2000" b="1">
                <a:latin typeface="+mn-lt"/>
                <a:ea typeface="黑体" pitchFamily="49" charset="-122"/>
              </a:rPr>
              <a:t>式组成</a:t>
            </a:r>
            <a:endParaRPr lang="en-US" altLang="zh-CN" sz="2000" b="1">
              <a:latin typeface="+mn-lt"/>
              <a:ea typeface="黑体" pitchFamily="49" charset="-122"/>
            </a:endParaRPr>
          </a:p>
        </p:txBody>
      </p:sp>
      <p:sp>
        <p:nvSpPr>
          <p:cNvPr id="2663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8"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9"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40"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41"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 name="矩形 24"/>
          <p:cNvSpPr/>
          <p:nvPr/>
        </p:nvSpPr>
        <p:spPr>
          <a:xfrm>
            <a:off x="1766888" y="1052736"/>
            <a:ext cx="8580437" cy="400110"/>
          </a:xfrm>
          <a:prstGeom prst="rect">
            <a:avLst/>
          </a:prstGeom>
        </p:spPr>
        <p:txBody>
          <a:bodyPr>
            <a:spAutoFit/>
          </a:bodyPr>
          <a:lstStyle/>
          <a:p>
            <a:pPr marL="714375" indent="-714375" eaLnBrk="1" hangingPunct="1">
              <a:defRPr/>
            </a:pPr>
            <a:r>
              <a:rPr lang="zh-CN" altLang="en-US" sz="2000" b="1" dirty="0">
                <a:latin typeface="+mn-lt"/>
                <a:ea typeface="黑体" pitchFamily="49" charset="-122"/>
              </a:rPr>
              <a:t>三、</a:t>
            </a:r>
            <a:r>
              <a:rPr lang="en-US" altLang="en-US" sz="2000" b="1" dirty="0" err="1">
                <a:latin typeface="+mn-lt"/>
                <a:ea typeface="黑体" pitchFamily="49" charset="-122"/>
              </a:rPr>
              <a:t>MacCormack</a:t>
            </a:r>
            <a:r>
              <a:rPr lang="zh-CN" altLang="en-US" sz="2000" b="1" dirty="0">
                <a:latin typeface="+mn-lt"/>
                <a:ea typeface="黑体" pitchFamily="49" charset="-122"/>
              </a:rPr>
              <a:t>显式两步格式算法</a:t>
            </a:r>
          </a:p>
        </p:txBody>
      </p:sp>
      <p:sp>
        <p:nvSpPr>
          <p:cNvPr id="2664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44"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8" name="矩形 27"/>
          <p:cNvSpPr/>
          <p:nvPr/>
        </p:nvSpPr>
        <p:spPr>
          <a:xfrm>
            <a:off x="1766887" y="1735361"/>
            <a:ext cx="8616950" cy="400110"/>
          </a:xfrm>
          <a:prstGeom prst="rect">
            <a:avLst/>
          </a:prstGeom>
        </p:spPr>
        <p:txBody>
          <a:bodyPr>
            <a:spAutoFit/>
          </a:bodyPr>
          <a:lstStyle/>
          <a:p>
            <a:pPr eaLnBrk="1" hangingPunct="1">
              <a:spcBef>
                <a:spcPts val="0"/>
              </a:spcBef>
              <a:defRPr/>
            </a:pPr>
            <a:r>
              <a:rPr lang="en-US" altLang="zh-CN" sz="2000" b="1">
                <a:latin typeface="+mn-lt"/>
                <a:ea typeface="黑体" pitchFamily="49" charset="-122"/>
              </a:rPr>
              <a:t>1. </a:t>
            </a:r>
            <a:r>
              <a:rPr lang="zh-CN" altLang="en-US" sz="2000" b="1">
                <a:solidFill>
                  <a:srgbClr val="0000FF"/>
                </a:solidFill>
                <a:latin typeface="+mn-lt"/>
                <a:ea typeface="黑体" pitchFamily="49" charset="-122"/>
              </a:rPr>
              <a:t>非守恒形式控制方程组</a:t>
            </a:r>
            <a:endParaRPr lang="en-US" altLang="zh-CN" sz="2000" b="1">
              <a:solidFill>
                <a:srgbClr val="0000FF"/>
              </a:solidFill>
              <a:latin typeface="+mn-lt"/>
              <a:ea typeface="黑体" pitchFamily="49" charset="-122"/>
            </a:endParaRPr>
          </a:p>
        </p:txBody>
      </p:sp>
      <p:sp>
        <p:nvSpPr>
          <p:cNvPr id="26646"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42692" name="Object 4" descr="水滴"/>
          <p:cNvGraphicFramePr>
            <a:graphicFrameLocks noChangeAspect="1"/>
          </p:cNvGraphicFramePr>
          <p:nvPr>
            <p:extLst>
              <p:ext uri="{D42A27DB-BD31-4B8C-83A1-F6EECF244321}">
                <p14:modId xmlns:p14="http://schemas.microsoft.com/office/powerpoint/2010/main" val="250749713"/>
              </p:ext>
            </p:extLst>
          </p:nvPr>
        </p:nvGraphicFramePr>
        <p:xfrm>
          <a:off x="2293937" y="2968848"/>
          <a:ext cx="4113212" cy="787400"/>
        </p:xfrm>
        <a:graphic>
          <a:graphicData uri="http://schemas.openxmlformats.org/presentationml/2006/ole">
            <mc:AlternateContent xmlns:mc="http://schemas.openxmlformats.org/markup-compatibility/2006">
              <mc:Choice xmlns:v="urn:schemas-microsoft-com:vml" Requires="v">
                <p:oleObj spid="_x0000_s353297" name="公式" r:id="rId3" imgW="2057400" imgH="393700" progId="Equation.3">
                  <p:embed/>
                </p:oleObj>
              </mc:Choice>
              <mc:Fallback>
                <p:oleObj name="公式" r:id="rId3" imgW="2057400" imgH="393700" progId="Equation.3">
                  <p:embed/>
                  <p:pic>
                    <p:nvPicPr>
                      <p:cNvPr id="242692" name="Object 4"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937" y="2968848"/>
                        <a:ext cx="4113212" cy="7874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8"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42694" name="Object 6" descr="水滴"/>
          <p:cNvGraphicFramePr>
            <a:graphicFrameLocks noChangeAspect="1"/>
          </p:cNvGraphicFramePr>
          <p:nvPr>
            <p:extLst>
              <p:ext uri="{D42A27DB-BD31-4B8C-83A1-F6EECF244321}">
                <p14:modId xmlns:p14="http://schemas.microsoft.com/office/powerpoint/2010/main" val="2693764338"/>
              </p:ext>
            </p:extLst>
          </p:nvPr>
        </p:nvGraphicFramePr>
        <p:xfrm>
          <a:off x="2293937" y="4099148"/>
          <a:ext cx="3833812" cy="914400"/>
        </p:xfrm>
        <a:graphic>
          <a:graphicData uri="http://schemas.openxmlformats.org/presentationml/2006/ole">
            <mc:AlternateContent xmlns:mc="http://schemas.openxmlformats.org/markup-compatibility/2006">
              <mc:Choice xmlns:v="urn:schemas-microsoft-com:vml" Requires="v">
                <p:oleObj spid="_x0000_s353298" name="公式" r:id="rId5" imgW="1917700" imgH="457200" progId="Equation.3">
                  <p:embed/>
                </p:oleObj>
              </mc:Choice>
              <mc:Fallback>
                <p:oleObj name="公式" r:id="rId5" imgW="1917700" imgH="457200" progId="Equation.3">
                  <p:embed/>
                  <p:pic>
                    <p:nvPicPr>
                      <p:cNvPr id="242694" name="Object 6" descr="水滴"/>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3937" y="4099148"/>
                        <a:ext cx="3833812" cy="9144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50"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42696" name="Object 8" descr="水滴"/>
          <p:cNvGraphicFramePr>
            <a:graphicFrameLocks noChangeAspect="1"/>
          </p:cNvGraphicFramePr>
          <p:nvPr>
            <p:extLst>
              <p:ext uri="{D42A27DB-BD31-4B8C-83A1-F6EECF244321}">
                <p14:modId xmlns:p14="http://schemas.microsoft.com/office/powerpoint/2010/main" val="4245760765"/>
              </p:ext>
            </p:extLst>
          </p:nvPr>
        </p:nvGraphicFramePr>
        <p:xfrm>
          <a:off x="2274887" y="5281835"/>
          <a:ext cx="4875212" cy="863600"/>
        </p:xfrm>
        <a:graphic>
          <a:graphicData uri="http://schemas.openxmlformats.org/presentationml/2006/ole">
            <mc:AlternateContent xmlns:mc="http://schemas.openxmlformats.org/markup-compatibility/2006">
              <mc:Choice xmlns:v="urn:schemas-microsoft-com:vml" Requires="v">
                <p:oleObj spid="_x0000_s353299" name="公式" r:id="rId7" imgW="2438400" imgH="431800" progId="Equation.3">
                  <p:embed/>
                </p:oleObj>
              </mc:Choice>
              <mc:Fallback>
                <p:oleObj name="公式" r:id="rId7" imgW="2438400" imgH="431800" progId="Equation.3">
                  <p:embed/>
                  <p:pic>
                    <p:nvPicPr>
                      <p:cNvPr id="242696" name="Object 8" descr="水滴"/>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4887" y="5281835"/>
                        <a:ext cx="4875212" cy="8636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右大括号 1"/>
          <p:cNvSpPr/>
          <p:nvPr/>
        </p:nvSpPr>
        <p:spPr>
          <a:xfrm>
            <a:off x="7153275" y="2968849"/>
            <a:ext cx="396875" cy="3176587"/>
          </a:xfrm>
          <a:prstGeom prst="rightBrace">
            <a:avLst>
              <a:gd name="adj1" fmla="val 39276"/>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000"/>
          </a:p>
        </p:txBody>
      </p:sp>
      <p:sp>
        <p:nvSpPr>
          <p:cNvPr id="3" name="矩形 2"/>
          <p:cNvSpPr/>
          <p:nvPr/>
        </p:nvSpPr>
        <p:spPr>
          <a:xfrm>
            <a:off x="7551737" y="4068985"/>
            <a:ext cx="2652712" cy="973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ea typeface="黑体" panose="02010609060101010101" pitchFamily="49" charset="-122"/>
              </a:rPr>
              <a:t>用非定常方程求解定常问题</a:t>
            </a:r>
          </a:p>
        </p:txBody>
      </p:sp>
      <p:sp>
        <p:nvSpPr>
          <p:cNvPr id="4" name="下箭头 3"/>
          <p:cNvSpPr/>
          <p:nvPr/>
        </p:nvSpPr>
        <p:spPr>
          <a:xfrm>
            <a:off x="8788399" y="5042124"/>
            <a:ext cx="165100" cy="460375"/>
          </a:xfrm>
          <a:prstGeom prst="downArrow">
            <a:avLst>
              <a:gd name="adj1" fmla="val 50000"/>
              <a:gd name="adj2" fmla="val 116911"/>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1" name="矩形 30"/>
          <p:cNvSpPr/>
          <p:nvPr/>
        </p:nvSpPr>
        <p:spPr>
          <a:xfrm>
            <a:off x="7556500" y="5502498"/>
            <a:ext cx="2652713" cy="539750"/>
          </a:xfrm>
          <a:prstGeom prst="rect">
            <a:avLst/>
          </a:prstGeom>
          <a:solidFill>
            <a:srgbClr val="FF99CC"/>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ea typeface="黑体" panose="02010609060101010101" pitchFamily="49" charset="-122"/>
              </a:rPr>
              <a:t>时间相关法</a:t>
            </a:r>
          </a:p>
        </p:txBody>
      </p:sp>
      <p:sp>
        <p:nvSpPr>
          <p:cNvPr id="32" name="矩形 31"/>
          <p:cNvSpPr/>
          <p:nvPr/>
        </p:nvSpPr>
        <p:spPr>
          <a:xfrm>
            <a:off x="7562849" y="6051773"/>
            <a:ext cx="2654300" cy="539750"/>
          </a:xfrm>
          <a:prstGeom prst="rect">
            <a:avLst/>
          </a:prstGeom>
          <a:solidFill>
            <a:srgbClr val="92D05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ea typeface="黑体" panose="02010609060101010101" pitchFamily="49" charset="-122"/>
              </a:rPr>
              <a:t>时间推进</a:t>
            </a:r>
          </a:p>
        </p:txBody>
      </p:sp>
    </p:spTree>
    <p:extLst>
      <p:ext uri="{BB962C8B-B14F-4D97-AF65-F5344CB8AC3E}">
        <p14:creationId xmlns:p14="http://schemas.microsoft.com/office/powerpoint/2010/main" val="1714660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Top)">
                                      <p:cBhvr>
                                        <p:cTn id="7" dur="10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lide(fromTop)">
                                      <p:cBhvr>
                                        <p:cTn id="12" dur="1000"/>
                                        <p:tgtEl>
                                          <p:spTgt spid="28"/>
                                        </p:tgtEl>
                                      </p:cBhvr>
                                    </p:animEffect>
                                  </p:childTnLst>
                                </p:cTn>
                              </p:par>
                            </p:childTnLst>
                          </p:cTn>
                        </p:par>
                        <p:par>
                          <p:cTn id="13" fill="hold" nodeType="afterGroup">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slide(fromTop)">
                                      <p:cBhvr>
                                        <p:cTn id="16" dur="1000"/>
                                        <p:tgtEl>
                                          <p:spTgt spid="41"/>
                                        </p:tgtEl>
                                      </p:cBhvr>
                                    </p:animEffect>
                                  </p:childTnLst>
                                </p:cTn>
                              </p:par>
                            </p:childTnLst>
                          </p:cTn>
                        </p:par>
                        <p:par>
                          <p:cTn id="17" fill="hold" nodeType="afterGroup">
                            <p:stCondLst>
                              <p:cond delay="2000"/>
                            </p:stCondLst>
                            <p:childTnLst>
                              <p:par>
                                <p:cTn id="18" presetID="12" presetClass="entr" presetSubtype="1" fill="hold" nodeType="afterEffect">
                                  <p:stCondLst>
                                    <p:cond delay="0"/>
                                  </p:stCondLst>
                                  <p:childTnLst>
                                    <p:set>
                                      <p:cBhvr>
                                        <p:cTn id="19" dur="1" fill="hold">
                                          <p:stCondLst>
                                            <p:cond delay="0"/>
                                          </p:stCondLst>
                                        </p:cTn>
                                        <p:tgtEl>
                                          <p:spTgt spid="242692"/>
                                        </p:tgtEl>
                                        <p:attrNameLst>
                                          <p:attrName>style.visibility</p:attrName>
                                        </p:attrNameLst>
                                      </p:cBhvr>
                                      <p:to>
                                        <p:strVal val="visible"/>
                                      </p:to>
                                    </p:set>
                                    <p:animEffect transition="in" filter="slide(fromTop)">
                                      <p:cBhvr>
                                        <p:cTn id="20" dur="1000"/>
                                        <p:tgtEl>
                                          <p:spTgt spid="242692"/>
                                        </p:tgtEl>
                                      </p:cBhvr>
                                    </p:animEffect>
                                  </p:childTnLst>
                                </p:cTn>
                              </p:par>
                            </p:childTnLst>
                          </p:cTn>
                        </p:par>
                        <p:par>
                          <p:cTn id="21" fill="hold" nodeType="afterGroup">
                            <p:stCondLst>
                              <p:cond delay="3000"/>
                            </p:stCondLst>
                            <p:childTnLst>
                              <p:par>
                                <p:cTn id="22" presetID="12" presetClass="entr" presetSubtype="1" fill="hold" nodeType="afterEffect">
                                  <p:stCondLst>
                                    <p:cond delay="0"/>
                                  </p:stCondLst>
                                  <p:childTnLst>
                                    <p:set>
                                      <p:cBhvr>
                                        <p:cTn id="23" dur="1" fill="hold">
                                          <p:stCondLst>
                                            <p:cond delay="0"/>
                                          </p:stCondLst>
                                        </p:cTn>
                                        <p:tgtEl>
                                          <p:spTgt spid="242694"/>
                                        </p:tgtEl>
                                        <p:attrNameLst>
                                          <p:attrName>style.visibility</p:attrName>
                                        </p:attrNameLst>
                                      </p:cBhvr>
                                      <p:to>
                                        <p:strVal val="visible"/>
                                      </p:to>
                                    </p:set>
                                    <p:animEffect transition="in" filter="slide(fromTop)">
                                      <p:cBhvr>
                                        <p:cTn id="24" dur="1000"/>
                                        <p:tgtEl>
                                          <p:spTgt spid="242694"/>
                                        </p:tgtEl>
                                      </p:cBhvr>
                                    </p:animEffect>
                                  </p:childTnLst>
                                </p:cTn>
                              </p:par>
                            </p:childTnLst>
                          </p:cTn>
                        </p:par>
                        <p:par>
                          <p:cTn id="25" fill="hold" nodeType="afterGroup">
                            <p:stCondLst>
                              <p:cond delay="4000"/>
                            </p:stCondLst>
                            <p:childTnLst>
                              <p:par>
                                <p:cTn id="26" presetID="12" presetClass="entr" presetSubtype="1" fill="hold" nodeType="afterEffect">
                                  <p:stCondLst>
                                    <p:cond delay="0"/>
                                  </p:stCondLst>
                                  <p:childTnLst>
                                    <p:set>
                                      <p:cBhvr>
                                        <p:cTn id="27" dur="1" fill="hold">
                                          <p:stCondLst>
                                            <p:cond delay="0"/>
                                          </p:stCondLst>
                                        </p:cTn>
                                        <p:tgtEl>
                                          <p:spTgt spid="242696"/>
                                        </p:tgtEl>
                                        <p:attrNameLst>
                                          <p:attrName>style.visibility</p:attrName>
                                        </p:attrNameLst>
                                      </p:cBhvr>
                                      <p:to>
                                        <p:strVal val="visible"/>
                                      </p:to>
                                    </p:set>
                                    <p:animEffect transition="in" filter="slide(fromTop)">
                                      <p:cBhvr>
                                        <p:cTn id="28" dur="1000"/>
                                        <p:tgtEl>
                                          <p:spTgt spid="24269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1000"/>
                                        <p:tgtEl>
                                          <p:spTgt spid="2"/>
                                        </p:tgtEl>
                                        <p:attrNameLst>
                                          <p:attrName>ppt_x</p:attrName>
                                        </p:attrNameLst>
                                      </p:cBhvr>
                                      <p:tavLst>
                                        <p:tav tm="0">
                                          <p:val>
                                            <p:strVal val="#ppt_x-#ppt_w*1.125000"/>
                                          </p:val>
                                        </p:tav>
                                        <p:tav tm="100000">
                                          <p:val>
                                            <p:strVal val="#ppt_x"/>
                                          </p:val>
                                        </p:tav>
                                      </p:tavLst>
                                    </p:anim>
                                    <p:animEffect transition="in" filter="wipe(right)">
                                      <p:cBhvr>
                                        <p:cTn id="34" dur="1000"/>
                                        <p:tgtEl>
                                          <p:spTgt spid="2"/>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1000"/>
                                        <p:tgtEl>
                                          <p:spTgt spid="3"/>
                                        </p:tgtEl>
                                        <p:attrNameLst>
                                          <p:attrName>ppt_x</p:attrName>
                                        </p:attrNameLst>
                                      </p:cBhvr>
                                      <p:tavLst>
                                        <p:tav tm="0">
                                          <p:val>
                                            <p:strVal val="#ppt_x-#ppt_w*1.125000"/>
                                          </p:val>
                                        </p:tav>
                                        <p:tav tm="100000">
                                          <p:val>
                                            <p:strVal val="#ppt_x"/>
                                          </p:val>
                                        </p:tav>
                                      </p:tavLst>
                                    </p:anim>
                                    <p:animEffect transition="in" filter="wipe(right)">
                                      <p:cBhvr>
                                        <p:cTn id="38" dur="10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1000"/>
                                        <p:tgtEl>
                                          <p:spTgt spid="4"/>
                                        </p:tgtEl>
                                        <p:attrNameLst>
                                          <p:attrName>ppt_y</p:attrName>
                                        </p:attrNameLst>
                                      </p:cBhvr>
                                      <p:tavLst>
                                        <p:tav tm="0">
                                          <p:val>
                                            <p:strVal val="#ppt_y-#ppt_h*1.125000"/>
                                          </p:val>
                                        </p:tav>
                                        <p:tav tm="100000">
                                          <p:val>
                                            <p:strVal val="#ppt_y"/>
                                          </p:val>
                                        </p:tav>
                                      </p:tavLst>
                                    </p:anim>
                                    <p:animEffect transition="in" filter="wipe(down)">
                                      <p:cBhvr>
                                        <p:cTn id="44" dur="1000"/>
                                        <p:tgtEl>
                                          <p:spTgt spid="4"/>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1000"/>
                                        <p:tgtEl>
                                          <p:spTgt spid="31"/>
                                        </p:tgtEl>
                                        <p:attrNameLst>
                                          <p:attrName>ppt_y</p:attrName>
                                        </p:attrNameLst>
                                      </p:cBhvr>
                                      <p:tavLst>
                                        <p:tav tm="0">
                                          <p:val>
                                            <p:strVal val="#ppt_y-#ppt_h*1.125000"/>
                                          </p:val>
                                        </p:tav>
                                        <p:tav tm="100000">
                                          <p:val>
                                            <p:strVal val="#ppt_y"/>
                                          </p:val>
                                        </p:tav>
                                      </p:tavLst>
                                    </p:anim>
                                    <p:animEffect transition="in" filter="wipe(down)">
                                      <p:cBhvr>
                                        <p:cTn id="48" dur="1000"/>
                                        <p:tgtEl>
                                          <p:spTgt spid="31"/>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1000"/>
                                        <p:tgtEl>
                                          <p:spTgt spid="32"/>
                                        </p:tgtEl>
                                        <p:attrNameLst>
                                          <p:attrName>ppt_y</p:attrName>
                                        </p:attrNameLst>
                                      </p:cBhvr>
                                      <p:tavLst>
                                        <p:tav tm="0">
                                          <p:val>
                                            <p:strVal val="#ppt_y-#ppt_h*1.125000"/>
                                          </p:val>
                                        </p:tav>
                                        <p:tav tm="100000">
                                          <p:val>
                                            <p:strVal val="#ppt_y"/>
                                          </p:val>
                                        </p:tav>
                                      </p:tavLst>
                                    </p:anim>
                                    <p:animEffect transition="in" filter="wipe(down)">
                                      <p:cBhvr>
                                        <p:cTn id="52"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25" grpId="0" autoUpdateAnimBg="0"/>
      <p:bldP spid="28" grpId="0" autoUpdateAnimBg="0"/>
      <p:bldP spid="2" grpId="0" animBg="1"/>
      <p:bldP spid="3" grpId="0" animBg="1"/>
      <p:bldP spid="4"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52" name="Rectangle 4"/>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53" name="Rectangle 6"/>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54" name="Rectangle 8"/>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55" name="Rectangle 10"/>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56" name="Rectangle 8"/>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57" name="Rectangle 10"/>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58" name="Rectangle 12"/>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59" name="Rectangle 9"/>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 name="矩形 40"/>
          <p:cNvSpPr/>
          <p:nvPr/>
        </p:nvSpPr>
        <p:spPr>
          <a:xfrm>
            <a:off x="1897063" y="1558896"/>
            <a:ext cx="8616950" cy="707886"/>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dirty="0">
                <a:latin typeface="+mn-lt"/>
                <a:ea typeface="黑体" pitchFamily="49" charset="-122"/>
              </a:rPr>
              <a:t>类似于（</a:t>
            </a:r>
            <a:r>
              <a:rPr lang="en-US" altLang="en-US" sz="2000" b="1" dirty="0">
                <a:latin typeface="+mn-lt"/>
                <a:ea typeface="黑体" pitchFamily="49" charset="-122"/>
              </a:rPr>
              <a:t>6-17</a:t>
            </a:r>
            <a:r>
              <a:rPr lang="zh-CN" altLang="en-US" sz="2000" b="1" dirty="0">
                <a:latin typeface="+mn-lt"/>
                <a:ea typeface="黑体" pitchFamily="49" charset="-122"/>
              </a:rPr>
              <a:t>）式，以一阶</a:t>
            </a:r>
            <a:r>
              <a:rPr lang="zh-CN" altLang="en-US" sz="2000" b="1" dirty="0">
                <a:solidFill>
                  <a:srgbClr val="FF0000"/>
                </a:solidFill>
                <a:latin typeface="+mn-lt"/>
                <a:ea typeface="黑体" pitchFamily="49" charset="-122"/>
              </a:rPr>
              <a:t>前差</a:t>
            </a:r>
            <a:r>
              <a:rPr lang="zh-CN" altLang="en-US" sz="2000" b="1" dirty="0">
                <a:latin typeface="+mn-lt"/>
                <a:ea typeface="黑体" pitchFamily="49" charset="-122"/>
              </a:rPr>
              <a:t>离散非守恒控制方程组，计算时间偏导数</a:t>
            </a:r>
            <a:endParaRPr lang="en-US" altLang="zh-CN" sz="2000" b="1" dirty="0">
              <a:latin typeface="+mn-lt"/>
              <a:ea typeface="黑体" pitchFamily="49" charset="-122"/>
            </a:endParaRPr>
          </a:p>
        </p:txBody>
      </p:sp>
      <p:sp>
        <p:nvSpPr>
          <p:cNvPr id="27661" name="Rectangle 4"/>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62" name="Rectangle 4"/>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63" name="Rectangle 6"/>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64" name="Rectangle 8"/>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65" name="Rectangle 6"/>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66" name="Rectangle 4"/>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67" name="Rectangle 6"/>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 name="矩形 27"/>
          <p:cNvSpPr/>
          <p:nvPr/>
        </p:nvSpPr>
        <p:spPr>
          <a:xfrm>
            <a:off x="1897063" y="1001683"/>
            <a:ext cx="8616950" cy="400110"/>
          </a:xfrm>
          <a:prstGeom prst="rect">
            <a:avLst/>
          </a:prstGeom>
        </p:spPr>
        <p:txBody>
          <a:bodyPr>
            <a:spAutoFit/>
          </a:bodyPr>
          <a:lstStyle/>
          <a:p>
            <a:pPr eaLnBrk="1" hangingPunct="1">
              <a:spcBef>
                <a:spcPts val="0"/>
              </a:spcBef>
              <a:defRPr/>
            </a:pPr>
            <a:r>
              <a:rPr lang="en-US" altLang="zh-CN" sz="2000" b="1" dirty="0">
                <a:latin typeface="+mn-lt"/>
                <a:ea typeface="黑体" pitchFamily="49" charset="-122"/>
              </a:rPr>
              <a:t>2. </a:t>
            </a:r>
            <a:r>
              <a:rPr lang="zh-CN" altLang="en-US" sz="2000" b="1" dirty="0">
                <a:solidFill>
                  <a:srgbClr val="0000FF"/>
                </a:solidFill>
                <a:latin typeface="+mn-lt"/>
                <a:ea typeface="黑体" pitchFamily="49" charset="-122"/>
              </a:rPr>
              <a:t>预估步</a:t>
            </a:r>
            <a:endParaRPr lang="en-US" altLang="zh-CN" sz="2000" b="1" dirty="0">
              <a:solidFill>
                <a:srgbClr val="0000FF"/>
              </a:solidFill>
              <a:latin typeface="+mn-lt"/>
              <a:ea typeface="黑体" pitchFamily="49" charset="-122"/>
            </a:endParaRPr>
          </a:p>
        </p:txBody>
      </p:sp>
      <p:sp>
        <p:nvSpPr>
          <p:cNvPr id="27669" name="Rectangle 5"/>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70" name="Rectangle 7"/>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71" name="Rectangle 9"/>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7672" name="Rectangle 6"/>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43717" name="Object 5" descr="水滴"/>
          <p:cNvGraphicFramePr>
            <a:graphicFrameLocks noChangeAspect="1"/>
          </p:cNvGraphicFramePr>
          <p:nvPr>
            <p:extLst>
              <p:ext uri="{D42A27DB-BD31-4B8C-83A1-F6EECF244321}">
                <p14:modId xmlns:p14="http://schemas.microsoft.com/office/powerpoint/2010/main" val="148592538"/>
              </p:ext>
            </p:extLst>
          </p:nvPr>
        </p:nvGraphicFramePr>
        <p:xfrm>
          <a:off x="2408238" y="2423885"/>
          <a:ext cx="7008812" cy="965200"/>
        </p:xfrm>
        <a:graphic>
          <a:graphicData uri="http://schemas.openxmlformats.org/presentationml/2006/ole">
            <mc:AlternateContent xmlns:mc="http://schemas.openxmlformats.org/markup-compatibility/2006">
              <mc:Choice xmlns:v="urn:schemas-microsoft-com:vml" Requires="v">
                <p:oleObj spid="_x0000_s354321" name="公式" r:id="rId3" imgW="3505200" imgH="482600" progId="Equation.3">
                  <p:embed/>
                </p:oleObj>
              </mc:Choice>
              <mc:Fallback>
                <p:oleObj name="公式" r:id="rId3" imgW="3505200" imgH="482600" progId="Equation.3">
                  <p:embed/>
                  <p:pic>
                    <p:nvPicPr>
                      <p:cNvPr id="243717" name="Object 5"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238" y="2423885"/>
                        <a:ext cx="7008812" cy="9652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74" name="Rectangle 8"/>
          <p:cNvSpPr>
            <a:spLocks noChangeArrowheads="1"/>
          </p:cNvSpPr>
          <p:nvPr/>
        </p:nvSpPr>
        <p:spPr bwMode="auto">
          <a:xfrm>
            <a:off x="1524001" y="-40011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43719" name="Object 7" descr="水滴"/>
          <p:cNvGraphicFramePr>
            <a:graphicFrameLocks noChangeAspect="1"/>
          </p:cNvGraphicFramePr>
          <p:nvPr>
            <p:extLst>
              <p:ext uri="{D42A27DB-BD31-4B8C-83A1-F6EECF244321}">
                <p14:modId xmlns:p14="http://schemas.microsoft.com/office/powerpoint/2010/main" val="3783365427"/>
              </p:ext>
            </p:extLst>
          </p:nvPr>
        </p:nvGraphicFramePr>
        <p:xfrm>
          <a:off x="2408238" y="3660548"/>
          <a:ext cx="6399212" cy="990600"/>
        </p:xfrm>
        <a:graphic>
          <a:graphicData uri="http://schemas.openxmlformats.org/presentationml/2006/ole">
            <mc:AlternateContent xmlns:mc="http://schemas.openxmlformats.org/markup-compatibility/2006">
              <mc:Choice xmlns:v="urn:schemas-microsoft-com:vml" Requires="v">
                <p:oleObj spid="_x0000_s354322" name="公式" r:id="rId5" imgW="3200400" imgH="495300" progId="Equation.3">
                  <p:embed/>
                </p:oleObj>
              </mc:Choice>
              <mc:Fallback>
                <p:oleObj name="公式" r:id="rId5" imgW="3200400" imgH="495300" progId="Equation.3">
                  <p:embed/>
                  <p:pic>
                    <p:nvPicPr>
                      <p:cNvPr id="243719" name="Object 7" descr="水滴"/>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8238" y="3660548"/>
                        <a:ext cx="6399212" cy="9906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3721" name="Object 9" descr="水滴"/>
          <p:cNvGraphicFramePr>
            <a:graphicFrameLocks noChangeAspect="1"/>
          </p:cNvGraphicFramePr>
          <p:nvPr>
            <p:extLst>
              <p:ext uri="{D42A27DB-BD31-4B8C-83A1-F6EECF244321}">
                <p14:modId xmlns:p14="http://schemas.microsoft.com/office/powerpoint/2010/main" val="1279136382"/>
              </p:ext>
            </p:extLst>
          </p:nvPr>
        </p:nvGraphicFramePr>
        <p:xfrm>
          <a:off x="2408239" y="4979760"/>
          <a:ext cx="7616825" cy="990600"/>
        </p:xfrm>
        <a:graphic>
          <a:graphicData uri="http://schemas.openxmlformats.org/presentationml/2006/ole">
            <mc:AlternateContent xmlns:mc="http://schemas.openxmlformats.org/markup-compatibility/2006">
              <mc:Choice xmlns:v="urn:schemas-microsoft-com:vml" Requires="v">
                <p:oleObj spid="_x0000_s354323" name="公式" r:id="rId7" imgW="3810000" imgH="495300" progId="Equation.3">
                  <p:embed/>
                </p:oleObj>
              </mc:Choice>
              <mc:Fallback>
                <p:oleObj name="公式" r:id="rId7" imgW="3810000" imgH="495300" progId="Equation.3">
                  <p:embed/>
                  <p:pic>
                    <p:nvPicPr>
                      <p:cNvPr id="243721" name="Object 9" descr="水滴"/>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8239" y="4979760"/>
                        <a:ext cx="7616825" cy="9906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03102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lide(fromTop)">
                                      <p:cBhvr>
                                        <p:cTn id="7" dur="10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slide(fromTop)">
                                      <p:cBhvr>
                                        <p:cTn id="12" dur="1000"/>
                                        <p:tgtEl>
                                          <p:spTgt spid="41"/>
                                        </p:tgtEl>
                                      </p:cBhvr>
                                    </p:animEffect>
                                  </p:childTnLst>
                                </p:cTn>
                              </p:par>
                            </p:childTnLst>
                          </p:cTn>
                        </p:par>
                        <p:par>
                          <p:cTn id="13" fill="hold" nodeType="afterGroup">
                            <p:stCondLst>
                              <p:cond delay="1000"/>
                            </p:stCondLst>
                            <p:childTnLst>
                              <p:par>
                                <p:cTn id="14" presetID="12" presetClass="entr" presetSubtype="1" fill="hold" nodeType="afterEffect">
                                  <p:stCondLst>
                                    <p:cond delay="0"/>
                                  </p:stCondLst>
                                  <p:childTnLst>
                                    <p:set>
                                      <p:cBhvr>
                                        <p:cTn id="15" dur="1" fill="hold">
                                          <p:stCondLst>
                                            <p:cond delay="0"/>
                                          </p:stCondLst>
                                        </p:cTn>
                                        <p:tgtEl>
                                          <p:spTgt spid="243717"/>
                                        </p:tgtEl>
                                        <p:attrNameLst>
                                          <p:attrName>style.visibility</p:attrName>
                                        </p:attrNameLst>
                                      </p:cBhvr>
                                      <p:to>
                                        <p:strVal val="visible"/>
                                      </p:to>
                                    </p:set>
                                    <p:animEffect transition="in" filter="slide(fromTop)">
                                      <p:cBhvr>
                                        <p:cTn id="16" dur="1000"/>
                                        <p:tgtEl>
                                          <p:spTgt spid="243717"/>
                                        </p:tgtEl>
                                      </p:cBhvr>
                                    </p:animEffect>
                                  </p:childTnLst>
                                </p:cTn>
                              </p:par>
                            </p:childTnLst>
                          </p:cTn>
                        </p:par>
                        <p:par>
                          <p:cTn id="17" fill="hold" nodeType="afterGroup">
                            <p:stCondLst>
                              <p:cond delay="2000"/>
                            </p:stCondLst>
                            <p:childTnLst>
                              <p:par>
                                <p:cTn id="18" presetID="12" presetClass="entr" presetSubtype="1" fill="hold" nodeType="afterEffect">
                                  <p:stCondLst>
                                    <p:cond delay="0"/>
                                  </p:stCondLst>
                                  <p:childTnLst>
                                    <p:set>
                                      <p:cBhvr>
                                        <p:cTn id="19" dur="1" fill="hold">
                                          <p:stCondLst>
                                            <p:cond delay="0"/>
                                          </p:stCondLst>
                                        </p:cTn>
                                        <p:tgtEl>
                                          <p:spTgt spid="243719"/>
                                        </p:tgtEl>
                                        <p:attrNameLst>
                                          <p:attrName>style.visibility</p:attrName>
                                        </p:attrNameLst>
                                      </p:cBhvr>
                                      <p:to>
                                        <p:strVal val="visible"/>
                                      </p:to>
                                    </p:set>
                                    <p:animEffect transition="in" filter="slide(fromTop)">
                                      <p:cBhvr>
                                        <p:cTn id="20" dur="1000"/>
                                        <p:tgtEl>
                                          <p:spTgt spid="243719"/>
                                        </p:tgtEl>
                                      </p:cBhvr>
                                    </p:animEffect>
                                  </p:childTnLst>
                                </p:cTn>
                              </p:par>
                            </p:childTnLst>
                          </p:cTn>
                        </p:par>
                        <p:par>
                          <p:cTn id="21" fill="hold" nodeType="afterGroup">
                            <p:stCondLst>
                              <p:cond delay="3000"/>
                            </p:stCondLst>
                            <p:childTnLst>
                              <p:par>
                                <p:cTn id="22" presetID="12" presetClass="entr" presetSubtype="1" fill="hold" nodeType="afterEffect">
                                  <p:stCondLst>
                                    <p:cond delay="0"/>
                                  </p:stCondLst>
                                  <p:childTnLst>
                                    <p:set>
                                      <p:cBhvr>
                                        <p:cTn id="23" dur="1" fill="hold">
                                          <p:stCondLst>
                                            <p:cond delay="0"/>
                                          </p:stCondLst>
                                        </p:cTn>
                                        <p:tgtEl>
                                          <p:spTgt spid="243721"/>
                                        </p:tgtEl>
                                        <p:attrNameLst>
                                          <p:attrName>style.visibility</p:attrName>
                                        </p:attrNameLst>
                                      </p:cBhvr>
                                      <p:to>
                                        <p:strVal val="visible"/>
                                      </p:to>
                                    </p:set>
                                    <p:animEffect transition="in" filter="slide(fromTop)">
                                      <p:cBhvr>
                                        <p:cTn id="24" dur="1000"/>
                                        <p:tgtEl>
                                          <p:spTgt spid="243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2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76" name="Rectangle 4"/>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77" name="Rectangle 6"/>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78" name="Rectangle 8"/>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79" name="Rectangle 10"/>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80" name="Rectangle 8"/>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81" name="Rectangle 10"/>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82" name="Rectangle 12"/>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83" name="Rectangle 9"/>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41" name="矩形 40"/>
          <p:cNvSpPr/>
          <p:nvPr/>
        </p:nvSpPr>
        <p:spPr>
          <a:xfrm>
            <a:off x="1896110" y="1124744"/>
            <a:ext cx="8616950" cy="400110"/>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dirty="0">
                <a:ea typeface="黑体" pitchFamily="49" charset="-122"/>
              </a:rPr>
              <a:t>由时间偏导数</a:t>
            </a:r>
            <a:r>
              <a:rPr lang="zh-CN" altLang="en-US" sz="2000" b="1" dirty="0">
                <a:latin typeface="+mn-lt"/>
                <a:ea typeface="黑体" pitchFamily="49" charset="-122"/>
              </a:rPr>
              <a:t>计算预估值</a:t>
            </a:r>
            <a:endParaRPr lang="en-US" altLang="zh-CN" sz="2000" b="1" dirty="0">
              <a:latin typeface="+mn-lt"/>
              <a:ea typeface="黑体" pitchFamily="49" charset="-122"/>
            </a:endParaRPr>
          </a:p>
        </p:txBody>
      </p:sp>
      <p:sp>
        <p:nvSpPr>
          <p:cNvPr id="28685" name="Rectangle 4"/>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86" name="Rectangle 4"/>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87" name="Rectangle 6"/>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88" name="Rectangle 8"/>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89" name="Rectangle 6"/>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90" name="Rectangle 4"/>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91" name="Rectangle 6"/>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92" name="Rectangle 5"/>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93" name="Rectangle 7"/>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94" name="Rectangle 9"/>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95" name="Rectangle 6"/>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96" name="Rectangle 8"/>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97" name="Rectangle 10"/>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28698" name="Rectangle 6"/>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17410" name="Object 5" descr="水滴"/>
          <p:cNvGraphicFramePr>
            <a:graphicFrameLocks noChangeAspect="1"/>
          </p:cNvGraphicFramePr>
          <p:nvPr>
            <p:extLst>
              <p:ext uri="{D42A27DB-BD31-4B8C-83A1-F6EECF244321}">
                <p14:modId xmlns:p14="http://schemas.microsoft.com/office/powerpoint/2010/main" val="37384991"/>
              </p:ext>
            </p:extLst>
          </p:nvPr>
        </p:nvGraphicFramePr>
        <p:xfrm>
          <a:off x="1823085" y="1828006"/>
          <a:ext cx="2665412" cy="965200"/>
        </p:xfrm>
        <a:graphic>
          <a:graphicData uri="http://schemas.openxmlformats.org/presentationml/2006/ole">
            <mc:AlternateContent xmlns:mc="http://schemas.openxmlformats.org/markup-compatibility/2006">
              <mc:Choice xmlns:v="urn:schemas-microsoft-com:vml" Requires="v">
                <p:oleObj spid="_x0000_s355350" name="公式" r:id="rId3" imgW="1333500" imgH="482600" progId="Equation.3">
                  <p:embed/>
                </p:oleObj>
              </mc:Choice>
              <mc:Fallback>
                <p:oleObj name="公式" r:id="rId3" imgW="1333500" imgH="482600" progId="Equation.3">
                  <p:embed/>
                  <p:pic>
                    <p:nvPicPr>
                      <p:cNvPr id="17410" name="Object 5"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3085" y="1828006"/>
                        <a:ext cx="2665412" cy="9652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00" name="Rectangle 8"/>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17411" name="Object 7" descr="水滴"/>
          <p:cNvGraphicFramePr>
            <a:graphicFrameLocks noChangeAspect="1"/>
          </p:cNvGraphicFramePr>
          <p:nvPr>
            <p:extLst>
              <p:ext uri="{D42A27DB-BD31-4B8C-83A1-F6EECF244321}">
                <p14:modId xmlns:p14="http://schemas.microsoft.com/office/powerpoint/2010/main" val="2477612375"/>
              </p:ext>
            </p:extLst>
          </p:nvPr>
        </p:nvGraphicFramePr>
        <p:xfrm>
          <a:off x="4744085" y="1828006"/>
          <a:ext cx="2716212" cy="965200"/>
        </p:xfrm>
        <a:graphic>
          <a:graphicData uri="http://schemas.openxmlformats.org/presentationml/2006/ole">
            <mc:AlternateContent xmlns:mc="http://schemas.openxmlformats.org/markup-compatibility/2006">
              <mc:Choice xmlns:v="urn:schemas-microsoft-com:vml" Requires="v">
                <p:oleObj spid="_x0000_s355351" name="公式" r:id="rId5" imgW="1358310" imgH="482391" progId="Equation.3">
                  <p:embed/>
                </p:oleObj>
              </mc:Choice>
              <mc:Fallback>
                <p:oleObj name="公式" r:id="rId5" imgW="1358310" imgH="482391" progId="Equation.3">
                  <p:embed/>
                  <p:pic>
                    <p:nvPicPr>
                      <p:cNvPr id="17411" name="Object 7" descr="水滴"/>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085" y="1828006"/>
                        <a:ext cx="2716212" cy="9652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02" name="Rectangle 10"/>
          <p:cNvSpPr>
            <a:spLocks noChangeArrowheads="1"/>
          </p:cNvSpPr>
          <p:nvPr/>
        </p:nvSpPr>
        <p:spPr bwMode="auto">
          <a:xfrm>
            <a:off x="1523048" y="-313562"/>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17412" name="Object 9" descr="水滴"/>
          <p:cNvGraphicFramePr>
            <a:graphicFrameLocks noChangeAspect="1"/>
          </p:cNvGraphicFramePr>
          <p:nvPr>
            <p:extLst>
              <p:ext uri="{D42A27DB-BD31-4B8C-83A1-F6EECF244321}">
                <p14:modId xmlns:p14="http://schemas.microsoft.com/office/powerpoint/2010/main" val="2389792133"/>
              </p:ext>
            </p:extLst>
          </p:nvPr>
        </p:nvGraphicFramePr>
        <p:xfrm>
          <a:off x="7738110" y="1812131"/>
          <a:ext cx="2665412" cy="965200"/>
        </p:xfrm>
        <a:graphic>
          <a:graphicData uri="http://schemas.openxmlformats.org/presentationml/2006/ole">
            <mc:AlternateContent xmlns:mc="http://schemas.openxmlformats.org/markup-compatibility/2006">
              <mc:Choice xmlns:v="urn:schemas-microsoft-com:vml" Requires="v">
                <p:oleObj spid="_x0000_s355352" name="公式" r:id="rId7" imgW="1333500" imgH="482600" progId="Equation.3">
                  <p:embed/>
                </p:oleObj>
              </mc:Choice>
              <mc:Fallback>
                <p:oleObj name="公式" r:id="rId7" imgW="1333500" imgH="482600" progId="Equation.3">
                  <p:embed/>
                  <p:pic>
                    <p:nvPicPr>
                      <p:cNvPr id="17412" name="Object 9" descr="水滴"/>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38110" y="1812131"/>
                        <a:ext cx="2665412" cy="9652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矩形 35"/>
          <p:cNvSpPr/>
          <p:nvPr/>
        </p:nvSpPr>
        <p:spPr>
          <a:xfrm>
            <a:off x="1896110" y="2956719"/>
            <a:ext cx="8616950" cy="400110"/>
          </a:xfrm>
          <a:prstGeom prst="rect">
            <a:avLst/>
          </a:prstGeom>
        </p:spPr>
        <p:txBody>
          <a:bodyPr>
            <a:spAutoFit/>
          </a:bodyPr>
          <a:lstStyle/>
          <a:p>
            <a:pPr eaLnBrk="1" hangingPunct="1">
              <a:spcBef>
                <a:spcPts val="0"/>
              </a:spcBef>
              <a:defRPr/>
            </a:pPr>
            <a:r>
              <a:rPr lang="en-US" altLang="zh-CN" sz="2000" b="1">
                <a:latin typeface="+mn-lt"/>
                <a:ea typeface="黑体" pitchFamily="49" charset="-122"/>
              </a:rPr>
              <a:t>3. </a:t>
            </a:r>
            <a:r>
              <a:rPr lang="zh-CN" altLang="en-US" sz="2000" b="1">
                <a:solidFill>
                  <a:srgbClr val="0000FF"/>
                </a:solidFill>
                <a:latin typeface="+mn-lt"/>
                <a:ea typeface="黑体" pitchFamily="49" charset="-122"/>
              </a:rPr>
              <a:t>校正步</a:t>
            </a:r>
            <a:endParaRPr lang="en-US" altLang="zh-CN" sz="2000" b="1">
              <a:solidFill>
                <a:srgbClr val="0000FF"/>
              </a:solidFill>
              <a:latin typeface="+mn-lt"/>
              <a:ea typeface="黑体" pitchFamily="49" charset="-122"/>
            </a:endParaRPr>
          </a:p>
        </p:txBody>
      </p:sp>
      <p:sp>
        <p:nvSpPr>
          <p:cNvPr id="37" name="矩形 36"/>
          <p:cNvSpPr/>
          <p:nvPr/>
        </p:nvSpPr>
        <p:spPr>
          <a:xfrm>
            <a:off x="1896110" y="3431381"/>
            <a:ext cx="8616950" cy="400110"/>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dirty="0">
                <a:ea typeface="黑体" pitchFamily="49" charset="-122"/>
              </a:rPr>
              <a:t>以一阶</a:t>
            </a:r>
            <a:r>
              <a:rPr lang="zh-CN" altLang="en-US" sz="2000" b="1" dirty="0">
                <a:solidFill>
                  <a:srgbClr val="FF0000"/>
                </a:solidFill>
                <a:ea typeface="黑体" pitchFamily="49" charset="-122"/>
              </a:rPr>
              <a:t>后差</a:t>
            </a:r>
            <a:r>
              <a:rPr lang="zh-CN" altLang="en-US" sz="2000" b="1" dirty="0">
                <a:ea typeface="黑体" pitchFamily="49" charset="-122"/>
              </a:rPr>
              <a:t>离散非守恒控制方程组，用</a:t>
            </a:r>
            <a:r>
              <a:rPr lang="zh-CN" altLang="en-US" sz="2000" b="1" dirty="0">
                <a:latin typeface="+mn-lt"/>
                <a:ea typeface="黑体" pitchFamily="49" charset="-122"/>
              </a:rPr>
              <a:t>预估值计算时间偏导数</a:t>
            </a:r>
            <a:endParaRPr lang="en-US" altLang="zh-CN" sz="2000" b="1" dirty="0">
              <a:latin typeface="+mn-lt"/>
              <a:ea typeface="黑体" pitchFamily="49" charset="-122"/>
            </a:endParaRPr>
          </a:p>
        </p:txBody>
      </p:sp>
      <p:graphicFrame>
        <p:nvGraphicFramePr>
          <p:cNvPr id="244747" name="Object 11" descr="水滴"/>
          <p:cNvGraphicFramePr>
            <a:graphicFrameLocks noChangeAspect="1"/>
          </p:cNvGraphicFramePr>
          <p:nvPr>
            <p:extLst>
              <p:ext uri="{D42A27DB-BD31-4B8C-83A1-F6EECF244321}">
                <p14:modId xmlns:p14="http://schemas.microsoft.com/office/powerpoint/2010/main" val="560782877"/>
              </p:ext>
            </p:extLst>
          </p:nvPr>
        </p:nvGraphicFramePr>
        <p:xfrm>
          <a:off x="2370772" y="4417218"/>
          <a:ext cx="7010400" cy="1885950"/>
        </p:xfrm>
        <a:graphic>
          <a:graphicData uri="http://schemas.openxmlformats.org/presentationml/2006/ole">
            <mc:AlternateContent xmlns:mc="http://schemas.openxmlformats.org/markup-compatibility/2006">
              <mc:Choice xmlns:v="urn:schemas-microsoft-com:vml" Requires="v">
                <p:oleObj spid="_x0000_s355353" name="公式" r:id="rId9" imgW="3505200" imgH="939800" progId="Equation.3">
                  <p:embed/>
                </p:oleObj>
              </mc:Choice>
              <mc:Fallback>
                <p:oleObj name="公式" r:id="rId9" imgW="3505200" imgH="939800" progId="Equation.3">
                  <p:embed/>
                  <p:pic>
                    <p:nvPicPr>
                      <p:cNvPr id="244747" name="Object 11" descr="水滴"/>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0772" y="4417218"/>
                        <a:ext cx="7010400" cy="188595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31423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slide(fromTop)">
                                      <p:cBhvr>
                                        <p:cTn id="7" dur="1000"/>
                                        <p:tgtEl>
                                          <p:spTgt spid="41"/>
                                        </p:tgtEl>
                                      </p:cBhvr>
                                    </p:animEffec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17410"/>
                                        </p:tgtEl>
                                        <p:attrNameLst>
                                          <p:attrName>style.visibility</p:attrName>
                                        </p:attrNameLst>
                                      </p:cBhvr>
                                      <p:to>
                                        <p:strVal val="visible"/>
                                      </p:to>
                                    </p:set>
                                    <p:animEffect transition="in" filter="slide(fromTop)">
                                      <p:cBhvr>
                                        <p:cTn id="11" dur="1000"/>
                                        <p:tgtEl>
                                          <p:spTgt spid="17410"/>
                                        </p:tgtEl>
                                      </p:cBhvr>
                                    </p:animEffect>
                                  </p:childTnLst>
                                </p:cTn>
                              </p:par>
                            </p:childTnLst>
                          </p:cTn>
                        </p:par>
                        <p:par>
                          <p:cTn id="12" fill="hold" nodeType="afterGroup">
                            <p:stCondLst>
                              <p:cond delay="2000"/>
                            </p:stCondLst>
                            <p:childTnLst>
                              <p:par>
                                <p:cTn id="13" presetID="12" presetClass="entr" presetSubtype="8" fill="hold" nodeType="afterEffect">
                                  <p:stCondLst>
                                    <p:cond delay="0"/>
                                  </p:stCondLst>
                                  <p:childTnLst>
                                    <p:set>
                                      <p:cBhvr>
                                        <p:cTn id="14" dur="1" fill="hold">
                                          <p:stCondLst>
                                            <p:cond delay="0"/>
                                          </p:stCondLst>
                                        </p:cTn>
                                        <p:tgtEl>
                                          <p:spTgt spid="17411"/>
                                        </p:tgtEl>
                                        <p:attrNameLst>
                                          <p:attrName>style.visibility</p:attrName>
                                        </p:attrNameLst>
                                      </p:cBhvr>
                                      <p:to>
                                        <p:strVal val="visible"/>
                                      </p:to>
                                    </p:set>
                                    <p:animEffect transition="in" filter="slide(fromLeft)">
                                      <p:cBhvr>
                                        <p:cTn id="15" dur="1000"/>
                                        <p:tgtEl>
                                          <p:spTgt spid="17411"/>
                                        </p:tgtEl>
                                      </p:cBhvr>
                                    </p:animEffect>
                                  </p:childTnLst>
                                </p:cTn>
                              </p:par>
                            </p:childTnLst>
                          </p:cTn>
                        </p:par>
                        <p:par>
                          <p:cTn id="16" fill="hold" nodeType="afterGroup">
                            <p:stCondLst>
                              <p:cond delay="3000"/>
                            </p:stCondLst>
                            <p:childTnLst>
                              <p:par>
                                <p:cTn id="17" presetID="12" presetClass="entr" presetSubtype="8" fill="hold" nodeType="afterEffect">
                                  <p:stCondLst>
                                    <p:cond delay="0"/>
                                  </p:stCondLst>
                                  <p:childTnLst>
                                    <p:set>
                                      <p:cBhvr>
                                        <p:cTn id="18" dur="1" fill="hold">
                                          <p:stCondLst>
                                            <p:cond delay="0"/>
                                          </p:stCondLst>
                                        </p:cTn>
                                        <p:tgtEl>
                                          <p:spTgt spid="17412"/>
                                        </p:tgtEl>
                                        <p:attrNameLst>
                                          <p:attrName>style.visibility</p:attrName>
                                        </p:attrNameLst>
                                      </p:cBhvr>
                                      <p:to>
                                        <p:strVal val="visible"/>
                                      </p:to>
                                    </p:set>
                                    <p:animEffect transition="in" filter="slide(fromLeft)">
                                      <p:cBhvr>
                                        <p:cTn id="19" dur="1000"/>
                                        <p:tgtEl>
                                          <p:spTgt spid="174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slide(fromTop)">
                                      <p:cBhvr>
                                        <p:cTn id="24" dur="1000"/>
                                        <p:tgtEl>
                                          <p:spTgt spid="36"/>
                                        </p:tgtEl>
                                      </p:cBhvr>
                                    </p:animEffect>
                                  </p:childTnLst>
                                </p:cTn>
                              </p:par>
                            </p:childTnLst>
                          </p:cTn>
                        </p:par>
                        <p:par>
                          <p:cTn id="25" fill="hold" nodeType="afterGroup">
                            <p:stCondLst>
                              <p:cond delay="1000"/>
                            </p:stCondLst>
                            <p:childTnLst>
                              <p:par>
                                <p:cTn id="26" presetID="12" presetClass="entr" presetSubtype="1"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slide(fromTop)">
                                      <p:cBhvr>
                                        <p:cTn id="28" dur="1000"/>
                                        <p:tgtEl>
                                          <p:spTgt spid="37"/>
                                        </p:tgtEl>
                                      </p:cBhvr>
                                    </p:animEffect>
                                  </p:childTnLst>
                                </p:cTn>
                              </p:par>
                            </p:childTnLst>
                          </p:cTn>
                        </p:par>
                        <p:par>
                          <p:cTn id="29" fill="hold" nodeType="afterGroup">
                            <p:stCondLst>
                              <p:cond delay="2000"/>
                            </p:stCondLst>
                            <p:childTnLst>
                              <p:par>
                                <p:cTn id="30" presetID="12" presetClass="entr" presetSubtype="1" fill="hold" nodeType="afterEffect">
                                  <p:stCondLst>
                                    <p:cond delay="0"/>
                                  </p:stCondLst>
                                  <p:childTnLst>
                                    <p:set>
                                      <p:cBhvr>
                                        <p:cTn id="31" dur="1" fill="hold">
                                          <p:stCondLst>
                                            <p:cond delay="0"/>
                                          </p:stCondLst>
                                        </p:cTn>
                                        <p:tgtEl>
                                          <p:spTgt spid="244747"/>
                                        </p:tgtEl>
                                        <p:attrNameLst>
                                          <p:attrName>style.visibility</p:attrName>
                                        </p:attrNameLst>
                                      </p:cBhvr>
                                      <p:to>
                                        <p:strVal val="visible"/>
                                      </p:to>
                                    </p:set>
                                    <p:animEffect transition="in" filter="slide(fromTop)">
                                      <p:cBhvr>
                                        <p:cTn id="32" dur="1000"/>
                                        <p:tgtEl>
                                          <p:spTgt spid="244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36" grpId="0" autoUpdateAnimBg="0"/>
      <p:bldP spid="3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0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01"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02"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03"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04"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05"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06"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07"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08"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0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10"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11"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12"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1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14"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15"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16"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17"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18"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19"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20"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21"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22"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23"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24"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9725"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45766" name="Object 6" descr="水滴"/>
          <p:cNvGraphicFramePr>
            <a:graphicFrameLocks noChangeAspect="1"/>
          </p:cNvGraphicFramePr>
          <p:nvPr/>
        </p:nvGraphicFramePr>
        <p:xfrm>
          <a:off x="2627313" y="1425575"/>
          <a:ext cx="6323012" cy="2076450"/>
        </p:xfrm>
        <a:graphic>
          <a:graphicData uri="http://schemas.openxmlformats.org/presentationml/2006/ole">
            <mc:AlternateContent xmlns:mc="http://schemas.openxmlformats.org/markup-compatibility/2006">
              <mc:Choice xmlns:v="urn:schemas-microsoft-com:vml" Requires="v">
                <p:oleObj spid="_x0000_s356364" name="公式" r:id="rId3" imgW="3162300" imgH="1041400" progId="Equation.3">
                  <p:embed/>
                </p:oleObj>
              </mc:Choice>
              <mc:Fallback>
                <p:oleObj name="公式" r:id="rId3" imgW="3162300" imgH="1041400" progId="Equation.3">
                  <p:embed/>
                  <p:pic>
                    <p:nvPicPr>
                      <p:cNvPr id="245766" name="Object 6"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425575"/>
                        <a:ext cx="6323012" cy="207645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27"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245768" name="Object 8" descr="水滴"/>
          <p:cNvGraphicFramePr>
            <a:graphicFrameLocks noChangeAspect="1"/>
          </p:cNvGraphicFramePr>
          <p:nvPr/>
        </p:nvGraphicFramePr>
        <p:xfrm>
          <a:off x="2627313" y="4017963"/>
          <a:ext cx="7389812" cy="2076450"/>
        </p:xfrm>
        <a:graphic>
          <a:graphicData uri="http://schemas.openxmlformats.org/presentationml/2006/ole">
            <mc:AlternateContent xmlns:mc="http://schemas.openxmlformats.org/markup-compatibility/2006">
              <mc:Choice xmlns:v="urn:schemas-microsoft-com:vml" Requires="v">
                <p:oleObj spid="_x0000_s356365" name="公式" r:id="rId5" imgW="3695700" imgH="1041400" progId="Equation.3">
                  <p:embed/>
                </p:oleObj>
              </mc:Choice>
              <mc:Fallback>
                <p:oleObj name="公式" r:id="rId5" imgW="3695700" imgH="1041400" progId="Equation.3">
                  <p:embed/>
                  <p:pic>
                    <p:nvPicPr>
                      <p:cNvPr id="245768" name="Object 8" descr="水滴"/>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017963"/>
                        <a:ext cx="7389812" cy="207645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93347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245766"/>
                                        </p:tgtEl>
                                        <p:attrNameLst>
                                          <p:attrName>style.visibility</p:attrName>
                                        </p:attrNameLst>
                                      </p:cBhvr>
                                      <p:to>
                                        <p:strVal val="visible"/>
                                      </p:to>
                                    </p:set>
                                    <p:animEffect transition="in" filter="slide(fromTop)">
                                      <p:cBhvr>
                                        <p:cTn id="7" dur="1000"/>
                                        <p:tgtEl>
                                          <p:spTgt spid="245766"/>
                                        </p:tgtEl>
                                      </p:cBhvr>
                                    </p:animEffec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245768"/>
                                        </p:tgtEl>
                                        <p:attrNameLst>
                                          <p:attrName>style.visibility</p:attrName>
                                        </p:attrNameLst>
                                      </p:cBhvr>
                                      <p:to>
                                        <p:strVal val="visible"/>
                                      </p:to>
                                    </p:set>
                                    <p:animEffect transition="in" filter="slide(fromTop)">
                                      <p:cBhvr>
                                        <p:cTn id="11" dur="1000"/>
                                        <p:tgtEl>
                                          <p:spTgt spid="245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24"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25"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26"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27"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28"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29"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30"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31"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32"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33"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34"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35"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36"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37" name="Rectangle 4"/>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38"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39"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40"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41"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42"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43"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44"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45" name="Rectangle 6"/>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46" name="Rectangle 8"/>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47" name="Rectangle 10"/>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7" name="矩形 36"/>
          <p:cNvSpPr/>
          <p:nvPr/>
        </p:nvSpPr>
        <p:spPr>
          <a:xfrm>
            <a:off x="1897063" y="1579563"/>
            <a:ext cx="8616950" cy="400110"/>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a:latin typeface="+mn-lt"/>
                <a:ea typeface="黑体" pitchFamily="49" charset="-122"/>
              </a:rPr>
              <a:t>计算时间偏导数的平均值</a:t>
            </a:r>
            <a:endParaRPr lang="en-US" altLang="zh-CN" sz="2000" b="1">
              <a:latin typeface="+mn-lt"/>
              <a:ea typeface="黑体" pitchFamily="49" charset="-122"/>
            </a:endParaRPr>
          </a:p>
        </p:txBody>
      </p:sp>
      <p:sp>
        <p:nvSpPr>
          <p:cNvPr id="30749" name="Rectangle 12"/>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50"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51"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sp>
        <p:nvSpPr>
          <p:cNvPr id="30752" name="Rectangle 5"/>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46788" name="Object 4" descr="水滴"/>
          <p:cNvGraphicFramePr>
            <a:graphicFrameLocks noChangeAspect="1"/>
          </p:cNvGraphicFramePr>
          <p:nvPr>
            <p:extLst>
              <p:ext uri="{D42A27DB-BD31-4B8C-83A1-F6EECF244321}">
                <p14:modId xmlns:p14="http://schemas.microsoft.com/office/powerpoint/2010/main" val="2168174332"/>
              </p:ext>
            </p:extLst>
          </p:nvPr>
        </p:nvGraphicFramePr>
        <p:xfrm>
          <a:off x="2189164" y="2260601"/>
          <a:ext cx="3908425" cy="1166813"/>
        </p:xfrm>
        <a:graphic>
          <a:graphicData uri="http://schemas.openxmlformats.org/presentationml/2006/ole">
            <mc:AlternateContent xmlns:mc="http://schemas.openxmlformats.org/markup-compatibility/2006">
              <mc:Choice xmlns:v="urn:schemas-microsoft-com:vml" Requires="v">
                <p:oleObj spid="_x0000_s357408" name="公式" r:id="rId3" imgW="1954951" imgH="583947" progId="Equation.3">
                  <p:embed/>
                </p:oleObj>
              </mc:Choice>
              <mc:Fallback>
                <p:oleObj name="公式" r:id="rId3" imgW="1954951" imgH="583947" progId="Equation.3">
                  <p:embed/>
                  <p:pic>
                    <p:nvPicPr>
                      <p:cNvPr id="246788" name="Object 4"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164" y="2260601"/>
                        <a:ext cx="3908425" cy="1166813"/>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54" name="Rectangle 7"/>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46790" name="Object 6" descr="水滴"/>
          <p:cNvGraphicFramePr>
            <a:graphicFrameLocks noChangeAspect="1"/>
          </p:cNvGraphicFramePr>
          <p:nvPr>
            <p:extLst>
              <p:ext uri="{D42A27DB-BD31-4B8C-83A1-F6EECF244321}">
                <p14:modId xmlns:p14="http://schemas.microsoft.com/office/powerpoint/2010/main" val="3870622825"/>
              </p:ext>
            </p:extLst>
          </p:nvPr>
        </p:nvGraphicFramePr>
        <p:xfrm>
          <a:off x="2205038" y="3575050"/>
          <a:ext cx="4037012" cy="1168400"/>
        </p:xfrm>
        <a:graphic>
          <a:graphicData uri="http://schemas.openxmlformats.org/presentationml/2006/ole">
            <mc:AlternateContent xmlns:mc="http://schemas.openxmlformats.org/markup-compatibility/2006">
              <mc:Choice xmlns:v="urn:schemas-microsoft-com:vml" Requires="v">
                <p:oleObj spid="_x0000_s357409" name="公式" r:id="rId5" imgW="2019300" imgH="584200" progId="Equation.3">
                  <p:embed/>
                </p:oleObj>
              </mc:Choice>
              <mc:Fallback>
                <p:oleObj name="公式" r:id="rId5" imgW="2019300" imgH="584200" progId="Equation.3">
                  <p:embed/>
                  <p:pic>
                    <p:nvPicPr>
                      <p:cNvPr id="246790" name="Object 6" descr="水滴"/>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5038" y="3575050"/>
                        <a:ext cx="4037012" cy="11684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56" name="Rectangle 9"/>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46792" name="Object 8" descr="水滴"/>
          <p:cNvGraphicFramePr>
            <a:graphicFrameLocks noChangeAspect="1"/>
          </p:cNvGraphicFramePr>
          <p:nvPr>
            <p:extLst>
              <p:ext uri="{D42A27DB-BD31-4B8C-83A1-F6EECF244321}">
                <p14:modId xmlns:p14="http://schemas.microsoft.com/office/powerpoint/2010/main" val="148876614"/>
              </p:ext>
            </p:extLst>
          </p:nvPr>
        </p:nvGraphicFramePr>
        <p:xfrm>
          <a:off x="2189163" y="4889500"/>
          <a:ext cx="3960812" cy="1168400"/>
        </p:xfrm>
        <a:graphic>
          <a:graphicData uri="http://schemas.openxmlformats.org/presentationml/2006/ole">
            <mc:AlternateContent xmlns:mc="http://schemas.openxmlformats.org/markup-compatibility/2006">
              <mc:Choice xmlns:v="urn:schemas-microsoft-com:vml" Requires="v">
                <p:oleObj spid="_x0000_s357410" name="公式" r:id="rId7" imgW="1981200" imgH="584200" progId="Equation.3">
                  <p:embed/>
                </p:oleObj>
              </mc:Choice>
              <mc:Fallback>
                <p:oleObj name="公式" r:id="rId7" imgW="1981200" imgH="584200" progId="Equation.3">
                  <p:embed/>
                  <p:pic>
                    <p:nvPicPr>
                      <p:cNvPr id="246792" name="Object 8" descr="水滴"/>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9163" y="4889500"/>
                        <a:ext cx="3960812" cy="11684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矩形 40"/>
          <p:cNvSpPr/>
          <p:nvPr/>
        </p:nvSpPr>
        <p:spPr>
          <a:xfrm>
            <a:off x="7045326" y="1579563"/>
            <a:ext cx="3140075" cy="400110"/>
          </a:xfrm>
          <a:prstGeom prst="rect">
            <a:avLst/>
          </a:prstGeom>
        </p:spPr>
        <p:txBody>
          <a:bodyPr>
            <a:spAutoFit/>
          </a:bodyPr>
          <a:lstStyle/>
          <a:p>
            <a:pPr marL="361950" indent="-361950" eaLnBrk="1" hangingPunct="1">
              <a:spcBef>
                <a:spcPts val="0"/>
              </a:spcBef>
              <a:buFont typeface="Wingdings" pitchFamily="2" charset="2"/>
              <a:buChar char="p"/>
              <a:defRPr/>
            </a:pPr>
            <a:r>
              <a:rPr lang="zh-CN" altLang="en-US" sz="2000" b="1">
                <a:latin typeface="+mn-lt"/>
                <a:ea typeface="黑体" pitchFamily="49" charset="-122"/>
              </a:rPr>
              <a:t>计算校正值</a:t>
            </a:r>
            <a:endParaRPr lang="en-US" altLang="zh-CN" sz="2000" b="1">
              <a:latin typeface="+mn-lt"/>
              <a:ea typeface="黑体" pitchFamily="49" charset="-122"/>
            </a:endParaRPr>
          </a:p>
        </p:txBody>
      </p:sp>
      <p:sp>
        <p:nvSpPr>
          <p:cNvPr id="30759" name="Rectangle 11"/>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46794" name="Object 10" descr="水滴"/>
          <p:cNvGraphicFramePr>
            <a:graphicFrameLocks noChangeAspect="1"/>
          </p:cNvGraphicFramePr>
          <p:nvPr>
            <p:extLst>
              <p:ext uri="{D42A27DB-BD31-4B8C-83A1-F6EECF244321}">
                <p14:modId xmlns:p14="http://schemas.microsoft.com/office/powerpoint/2010/main" val="3051461365"/>
              </p:ext>
            </p:extLst>
          </p:nvPr>
        </p:nvGraphicFramePr>
        <p:xfrm>
          <a:off x="7307263" y="2406650"/>
          <a:ext cx="2767012" cy="889000"/>
        </p:xfrm>
        <a:graphic>
          <a:graphicData uri="http://schemas.openxmlformats.org/presentationml/2006/ole">
            <mc:AlternateContent xmlns:mc="http://schemas.openxmlformats.org/markup-compatibility/2006">
              <mc:Choice xmlns:v="urn:schemas-microsoft-com:vml" Requires="v">
                <p:oleObj spid="_x0000_s357411" name="公式" r:id="rId9" imgW="1384300" imgH="444500" progId="Equation.3">
                  <p:embed/>
                </p:oleObj>
              </mc:Choice>
              <mc:Fallback>
                <p:oleObj name="公式" r:id="rId9" imgW="1384300" imgH="444500" progId="Equation.3">
                  <p:embed/>
                  <p:pic>
                    <p:nvPicPr>
                      <p:cNvPr id="246794" name="Object 10" descr="水滴"/>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7263" y="2406650"/>
                        <a:ext cx="2767012" cy="8890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61" name="Rectangle 13"/>
          <p:cNvSpPr>
            <a:spLocks noChangeArrowheads="1"/>
          </p:cNvSpPr>
          <p:nvPr/>
        </p:nvSpPr>
        <p:spPr bwMode="auto">
          <a:xfrm>
            <a:off x="1524001"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Arial" panose="020B0604020202020204" pitchFamily="34" charset="0"/>
            </a:endParaRPr>
          </a:p>
        </p:txBody>
      </p:sp>
      <p:graphicFrame>
        <p:nvGraphicFramePr>
          <p:cNvPr id="246796" name="Object 12" descr="水滴"/>
          <p:cNvGraphicFramePr>
            <a:graphicFrameLocks noChangeAspect="1"/>
          </p:cNvGraphicFramePr>
          <p:nvPr>
            <p:extLst>
              <p:ext uri="{D42A27DB-BD31-4B8C-83A1-F6EECF244321}">
                <p14:modId xmlns:p14="http://schemas.microsoft.com/office/powerpoint/2010/main" val="430175440"/>
              </p:ext>
            </p:extLst>
          </p:nvPr>
        </p:nvGraphicFramePr>
        <p:xfrm>
          <a:off x="7300913" y="3794125"/>
          <a:ext cx="2817812" cy="889000"/>
        </p:xfrm>
        <a:graphic>
          <a:graphicData uri="http://schemas.openxmlformats.org/presentationml/2006/ole">
            <mc:AlternateContent xmlns:mc="http://schemas.openxmlformats.org/markup-compatibility/2006">
              <mc:Choice xmlns:v="urn:schemas-microsoft-com:vml" Requires="v">
                <p:oleObj spid="_x0000_s357412" name="公式" r:id="rId11" imgW="1409088" imgH="444307" progId="Equation.3">
                  <p:embed/>
                </p:oleObj>
              </mc:Choice>
              <mc:Fallback>
                <p:oleObj name="公式" r:id="rId11" imgW="1409088" imgH="444307" progId="Equation.3">
                  <p:embed/>
                  <p:pic>
                    <p:nvPicPr>
                      <p:cNvPr id="246796" name="Object 12" descr="水滴"/>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00913" y="3794125"/>
                        <a:ext cx="2817812" cy="8890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798" name="Object 14" descr="水滴"/>
          <p:cNvGraphicFramePr>
            <a:graphicFrameLocks noChangeAspect="1"/>
          </p:cNvGraphicFramePr>
          <p:nvPr>
            <p:extLst>
              <p:ext uri="{D42A27DB-BD31-4B8C-83A1-F6EECF244321}">
                <p14:modId xmlns:p14="http://schemas.microsoft.com/office/powerpoint/2010/main" val="1179586836"/>
              </p:ext>
            </p:extLst>
          </p:nvPr>
        </p:nvGraphicFramePr>
        <p:xfrm>
          <a:off x="7307263" y="5072063"/>
          <a:ext cx="2767012" cy="889000"/>
        </p:xfrm>
        <a:graphic>
          <a:graphicData uri="http://schemas.openxmlformats.org/presentationml/2006/ole">
            <mc:AlternateContent xmlns:mc="http://schemas.openxmlformats.org/markup-compatibility/2006">
              <mc:Choice xmlns:v="urn:schemas-microsoft-com:vml" Requires="v">
                <p:oleObj spid="_x0000_s357413" name="公式" r:id="rId13" imgW="1384300" imgH="444500" progId="Equation.3">
                  <p:embed/>
                </p:oleObj>
              </mc:Choice>
              <mc:Fallback>
                <p:oleObj name="公式" r:id="rId13" imgW="1384300" imgH="444500" progId="Equation.3">
                  <p:embed/>
                  <p:pic>
                    <p:nvPicPr>
                      <p:cNvPr id="246798" name="Object 14" descr="水滴"/>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07263" y="5072063"/>
                        <a:ext cx="2767012" cy="889000"/>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64296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lide(fromTop)">
                                      <p:cBhvr>
                                        <p:cTn id="7" dur="1000"/>
                                        <p:tgtEl>
                                          <p:spTgt spid="37"/>
                                        </p:tgtEl>
                                      </p:cBhvr>
                                    </p:animEffect>
                                  </p:childTnLst>
                                </p:cTn>
                              </p:par>
                            </p:childTnLst>
                          </p:cTn>
                        </p:par>
                        <p:par>
                          <p:cTn id="8" fill="hold" nodeType="afterGroup">
                            <p:stCondLst>
                              <p:cond delay="1500"/>
                            </p:stCondLst>
                            <p:childTnLst>
                              <p:par>
                                <p:cTn id="9" presetID="12" presetClass="entr" presetSubtype="1" fill="hold" nodeType="afterEffect">
                                  <p:stCondLst>
                                    <p:cond delay="0"/>
                                  </p:stCondLst>
                                  <p:childTnLst>
                                    <p:set>
                                      <p:cBhvr>
                                        <p:cTn id="10" dur="1" fill="hold">
                                          <p:stCondLst>
                                            <p:cond delay="0"/>
                                          </p:stCondLst>
                                        </p:cTn>
                                        <p:tgtEl>
                                          <p:spTgt spid="246788"/>
                                        </p:tgtEl>
                                        <p:attrNameLst>
                                          <p:attrName>style.visibility</p:attrName>
                                        </p:attrNameLst>
                                      </p:cBhvr>
                                      <p:to>
                                        <p:strVal val="visible"/>
                                      </p:to>
                                    </p:set>
                                    <p:animEffect transition="in" filter="slide(fromTop)">
                                      <p:cBhvr>
                                        <p:cTn id="11" dur="1000"/>
                                        <p:tgtEl>
                                          <p:spTgt spid="246788"/>
                                        </p:tgtEl>
                                      </p:cBhvr>
                                    </p:animEffect>
                                  </p:childTnLst>
                                </p:cTn>
                              </p:par>
                            </p:childTnLst>
                          </p:cTn>
                        </p:par>
                        <p:par>
                          <p:cTn id="12" fill="hold" nodeType="afterGroup">
                            <p:stCondLst>
                              <p:cond delay="2500"/>
                            </p:stCondLst>
                            <p:childTnLst>
                              <p:par>
                                <p:cTn id="13" presetID="12" presetClass="entr" presetSubtype="1" fill="hold" nodeType="afterEffect">
                                  <p:stCondLst>
                                    <p:cond delay="0"/>
                                  </p:stCondLst>
                                  <p:childTnLst>
                                    <p:set>
                                      <p:cBhvr>
                                        <p:cTn id="14" dur="1" fill="hold">
                                          <p:stCondLst>
                                            <p:cond delay="0"/>
                                          </p:stCondLst>
                                        </p:cTn>
                                        <p:tgtEl>
                                          <p:spTgt spid="246790"/>
                                        </p:tgtEl>
                                        <p:attrNameLst>
                                          <p:attrName>style.visibility</p:attrName>
                                        </p:attrNameLst>
                                      </p:cBhvr>
                                      <p:to>
                                        <p:strVal val="visible"/>
                                      </p:to>
                                    </p:set>
                                    <p:animEffect transition="in" filter="slide(fromTop)">
                                      <p:cBhvr>
                                        <p:cTn id="15" dur="1000"/>
                                        <p:tgtEl>
                                          <p:spTgt spid="246790"/>
                                        </p:tgtEl>
                                      </p:cBhvr>
                                    </p:animEffect>
                                  </p:childTnLst>
                                </p:cTn>
                              </p:par>
                            </p:childTnLst>
                          </p:cTn>
                        </p:par>
                        <p:par>
                          <p:cTn id="16" fill="hold" nodeType="afterGroup">
                            <p:stCondLst>
                              <p:cond delay="3500"/>
                            </p:stCondLst>
                            <p:childTnLst>
                              <p:par>
                                <p:cTn id="17" presetID="12" presetClass="entr" presetSubtype="1" fill="hold" nodeType="afterEffect">
                                  <p:stCondLst>
                                    <p:cond delay="0"/>
                                  </p:stCondLst>
                                  <p:childTnLst>
                                    <p:set>
                                      <p:cBhvr>
                                        <p:cTn id="18" dur="1" fill="hold">
                                          <p:stCondLst>
                                            <p:cond delay="0"/>
                                          </p:stCondLst>
                                        </p:cTn>
                                        <p:tgtEl>
                                          <p:spTgt spid="246792"/>
                                        </p:tgtEl>
                                        <p:attrNameLst>
                                          <p:attrName>style.visibility</p:attrName>
                                        </p:attrNameLst>
                                      </p:cBhvr>
                                      <p:to>
                                        <p:strVal val="visible"/>
                                      </p:to>
                                    </p:set>
                                    <p:animEffect transition="in" filter="slide(fromTop)">
                                      <p:cBhvr>
                                        <p:cTn id="19" dur="1000"/>
                                        <p:tgtEl>
                                          <p:spTgt spid="24679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slide(fromTop)">
                                      <p:cBhvr>
                                        <p:cTn id="24" dur="1000"/>
                                        <p:tgtEl>
                                          <p:spTgt spid="41"/>
                                        </p:tgtEl>
                                      </p:cBhvr>
                                    </p:animEffect>
                                  </p:childTnLst>
                                </p:cTn>
                              </p:par>
                            </p:childTnLst>
                          </p:cTn>
                        </p:par>
                        <p:par>
                          <p:cTn id="25" fill="hold" nodeType="afterGroup">
                            <p:stCondLst>
                              <p:cond delay="1000"/>
                            </p:stCondLst>
                            <p:childTnLst>
                              <p:par>
                                <p:cTn id="26" presetID="12" presetClass="entr" presetSubtype="1" fill="hold" nodeType="afterEffect">
                                  <p:stCondLst>
                                    <p:cond delay="0"/>
                                  </p:stCondLst>
                                  <p:childTnLst>
                                    <p:set>
                                      <p:cBhvr>
                                        <p:cTn id="27" dur="1" fill="hold">
                                          <p:stCondLst>
                                            <p:cond delay="0"/>
                                          </p:stCondLst>
                                        </p:cTn>
                                        <p:tgtEl>
                                          <p:spTgt spid="246794"/>
                                        </p:tgtEl>
                                        <p:attrNameLst>
                                          <p:attrName>style.visibility</p:attrName>
                                        </p:attrNameLst>
                                      </p:cBhvr>
                                      <p:to>
                                        <p:strVal val="visible"/>
                                      </p:to>
                                    </p:set>
                                    <p:animEffect transition="in" filter="slide(fromTop)">
                                      <p:cBhvr>
                                        <p:cTn id="28" dur="1000"/>
                                        <p:tgtEl>
                                          <p:spTgt spid="246794"/>
                                        </p:tgtEl>
                                      </p:cBhvr>
                                    </p:animEffect>
                                  </p:childTnLst>
                                </p:cTn>
                              </p:par>
                            </p:childTnLst>
                          </p:cTn>
                        </p:par>
                        <p:par>
                          <p:cTn id="29" fill="hold" nodeType="afterGroup">
                            <p:stCondLst>
                              <p:cond delay="2000"/>
                            </p:stCondLst>
                            <p:childTnLst>
                              <p:par>
                                <p:cTn id="30" presetID="12" presetClass="entr" presetSubtype="1" fill="hold" nodeType="afterEffect">
                                  <p:stCondLst>
                                    <p:cond delay="0"/>
                                  </p:stCondLst>
                                  <p:childTnLst>
                                    <p:set>
                                      <p:cBhvr>
                                        <p:cTn id="31" dur="1" fill="hold">
                                          <p:stCondLst>
                                            <p:cond delay="0"/>
                                          </p:stCondLst>
                                        </p:cTn>
                                        <p:tgtEl>
                                          <p:spTgt spid="246796"/>
                                        </p:tgtEl>
                                        <p:attrNameLst>
                                          <p:attrName>style.visibility</p:attrName>
                                        </p:attrNameLst>
                                      </p:cBhvr>
                                      <p:to>
                                        <p:strVal val="visible"/>
                                      </p:to>
                                    </p:set>
                                    <p:animEffect transition="in" filter="slide(fromTop)">
                                      <p:cBhvr>
                                        <p:cTn id="32" dur="1000"/>
                                        <p:tgtEl>
                                          <p:spTgt spid="246796"/>
                                        </p:tgtEl>
                                      </p:cBhvr>
                                    </p:animEffect>
                                  </p:childTnLst>
                                </p:cTn>
                              </p:par>
                            </p:childTnLst>
                          </p:cTn>
                        </p:par>
                        <p:par>
                          <p:cTn id="33" fill="hold" nodeType="afterGroup">
                            <p:stCondLst>
                              <p:cond delay="3000"/>
                            </p:stCondLst>
                            <p:childTnLst>
                              <p:par>
                                <p:cTn id="34" presetID="12" presetClass="entr" presetSubtype="1" fill="hold" nodeType="afterEffect">
                                  <p:stCondLst>
                                    <p:cond delay="0"/>
                                  </p:stCondLst>
                                  <p:childTnLst>
                                    <p:set>
                                      <p:cBhvr>
                                        <p:cTn id="35" dur="1" fill="hold">
                                          <p:stCondLst>
                                            <p:cond delay="0"/>
                                          </p:stCondLst>
                                        </p:cTn>
                                        <p:tgtEl>
                                          <p:spTgt spid="246798"/>
                                        </p:tgtEl>
                                        <p:attrNameLst>
                                          <p:attrName>style.visibility</p:attrName>
                                        </p:attrNameLst>
                                      </p:cBhvr>
                                      <p:to>
                                        <p:strVal val="visible"/>
                                      </p:to>
                                    </p:set>
                                    <p:animEffect transition="in" filter="slide(fromTop)">
                                      <p:cBhvr>
                                        <p:cTn id="36" dur="1000"/>
                                        <p:tgtEl>
                                          <p:spTgt spid="246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p:bldP spid="41" grpId="0" autoUpdateAnimBg="0"/>
    </p:bldLst>
  </p:timing>
</p:sld>
</file>

<file path=ppt/theme/theme1.xml><?xml version="1.0" encoding="utf-8"?>
<a:theme xmlns:a="http://schemas.openxmlformats.org/drawingml/2006/main" name="024betty_wave">
  <a:themeElements>
    <a:clrScheme name="024betty_wave 3">
      <a:dk1>
        <a:srgbClr val="000000"/>
      </a:dk1>
      <a:lt1>
        <a:srgbClr val="FFFFFF"/>
      </a:lt1>
      <a:dk2>
        <a:srgbClr val="003468"/>
      </a:dk2>
      <a:lt2>
        <a:srgbClr val="969696"/>
      </a:lt2>
      <a:accent1>
        <a:srgbClr val="99CC00"/>
      </a:accent1>
      <a:accent2>
        <a:srgbClr val="6699FF"/>
      </a:accent2>
      <a:accent3>
        <a:srgbClr val="FFFFFF"/>
      </a:accent3>
      <a:accent4>
        <a:srgbClr val="000000"/>
      </a:accent4>
      <a:accent5>
        <a:srgbClr val="CAE2AA"/>
      </a:accent5>
      <a:accent6>
        <a:srgbClr val="5C8AE7"/>
      </a:accent6>
      <a:hlink>
        <a:srgbClr val="99CCFF"/>
      </a:hlink>
      <a:folHlink>
        <a:srgbClr val="CCFFFF"/>
      </a:folHlink>
    </a:clrScheme>
    <a:fontScheme name="024betty_wav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024betty_wave 1">
        <a:dk1>
          <a:srgbClr val="000000"/>
        </a:dk1>
        <a:lt1>
          <a:srgbClr val="FFFFFF"/>
        </a:lt1>
        <a:dk2>
          <a:srgbClr val="003060"/>
        </a:dk2>
        <a:lt2>
          <a:srgbClr val="969696"/>
        </a:lt2>
        <a:accent1>
          <a:srgbClr val="FF9900"/>
        </a:accent1>
        <a:accent2>
          <a:srgbClr val="336387"/>
        </a:accent2>
        <a:accent3>
          <a:srgbClr val="FFFFFF"/>
        </a:accent3>
        <a:accent4>
          <a:srgbClr val="000000"/>
        </a:accent4>
        <a:accent5>
          <a:srgbClr val="FFCAAA"/>
        </a:accent5>
        <a:accent6>
          <a:srgbClr val="2D597A"/>
        </a:accent6>
        <a:hlink>
          <a:srgbClr val="66CAE2"/>
        </a:hlink>
        <a:folHlink>
          <a:srgbClr val="CCECFF"/>
        </a:folHlink>
      </a:clrScheme>
      <a:clrMap bg1="lt1" tx1="dk1" bg2="lt2" tx2="dk2" accent1="accent1" accent2="accent2" accent3="accent3" accent4="accent4" accent5="accent5" accent6="accent6" hlink="hlink" folHlink="folHlink"/>
    </a:extraClrScheme>
    <a:extraClrScheme>
      <a:clrScheme name="024betty_wave 2">
        <a:dk1>
          <a:srgbClr val="000000"/>
        </a:dk1>
        <a:lt1>
          <a:srgbClr val="FFFFFF"/>
        </a:lt1>
        <a:dk2>
          <a:srgbClr val="000066"/>
        </a:dk2>
        <a:lt2>
          <a:srgbClr val="969696"/>
        </a:lt2>
        <a:accent1>
          <a:srgbClr val="33CCCC"/>
        </a:accent1>
        <a:accent2>
          <a:srgbClr val="333399"/>
        </a:accent2>
        <a:accent3>
          <a:srgbClr val="FFFFFF"/>
        </a:accent3>
        <a:accent4>
          <a:srgbClr val="000000"/>
        </a:accent4>
        <a:accent5>
          <a:srgbClr val="ADE2E2"/>
        </a:accent5>
        <a:accent6>
          <a:srgbClr val="2D2D8A"/>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024betty_wave 3">
        <a:dk1>
          <a:srgbClr val="000000"/>
        </a:dk1>
        <a:lt1>
          <a:srgbClr val="FFFFFF"/>
        </a:lt1>
        <a:dk2>
          <a:srgbClr val="003468"/>
        </a:dk2>
        <a:lt2>
          <a:srgbClr val="969696"/>
        </a:lt2>
        <a:accent1>
          <a:srgbClr val="99CC00"/>
        </a:accent1>
        <a:accent2>
          <a:srgbClr val="6699FF"/>
        </a:accent2>
        <a:accent3>
          <a:srgbClr val="FFFFFF"/>
        </a:accent3>
        <a:accent4>
          <a:srgbClr val="000000"/>
        </a:accent4>
        <a:accent5>
          <a:srgbClr val="CAE2AA"/>
        </a:accent5>
        <a:accent6>
          <a:srgbClr val="5C8AE7"/>
        </a:accent6>
        <a:hlink>
          <a:srgbClr val="99CCFF"/>
        </a:hlink>
        <a:folHlink>
          <a:srgbClr val="CCFFFF"/>
        </a:folHlink>
      </a:clrScheme>
      <a:clrMap bg1="lt1" tx1="dk1" bg2="lt2" tx2="dk2" accent1="accent1" accent2="accent2" accent3="accent3" accent4="accent4" accent5="accent5" accent6="accent6" hlink="hlink" folHlink="folHlink"/>
    </a:extraClrScheme>
    <a:extraClrScheme>
      <a:clrScheme name="024betty_wave 4">
        <a:dk1>
          <a:srgbClr val="000000"/>
        </a:dk1>
        <a:lt1>
          <a:srgbClr val="FFFFFF"/>
        </a:lt1>
        <a:dk2>
          <a:srgbClr val="003060"/>
        </a:dk2>
        <a:lt2>
          <a:srgbClr val="969696"/>
        </a:lt2>
        <a:accent1>
          <a:srgbClr val="CCCC00"/>
        </a:accent1>
        <a:accent2>
          <a:srgbClr val="336387"/>
        </a:accent2>
        <a:accent3>
          <a:srgbClr val="FFFFFF"/>
        </a:accent3>
        <a:accent4>
          <a:srgbClr val="000000"/>
        </a:accent4>
        <a:accent5>
          <a:srgbClr val="E2E2AA"/>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经典PPT教学模板.ppt [兼容模式]" id="{D9083A99-5511-4E92-9E24-9983C54A92C8}" vid="{49B2D637-67D3-4D1E-A42D-AE53299A7F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3266</TotalTime>
  <Words>2097</Words>
  <Application>Microsoft Office PowerPoint</Application>
  <PresentationFormat>宽屏</PresentationFormat>
  <Paragraphs>204</Paragraphs>
  <Slides>31</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2" baseType="lpstr">
      <vt:lpstr>Gulim</vt:lpstr>
      <vt:lpstr>等线</vt:lpstr>
      <vt:lpstr>黑体</vt:lpstr>
      <vt:lpstr>宋体</vt:lpstr>
      <vt:lpstr>Arial</vt:lpstr>
      <vt:lpstr>Lucida Sans Unicode</vt:lpstr>
      <vt:lpstr>Times New Roman</vt:lpstr>
      <vt:lpstr>Verdana</vt:lpstr>
      <vt:lpstr>Wingdings</vt:lpstr>
      <vt:lpstr>024betty_wave</vt:lpstr>
      <vt:lpstr>公式</vt:lpstr>
      <vt:lpstr>第3部分 计算流体力学的应用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窄带过程及白噪声过程的功率谱密度</dc:title>
  <dc:creator>User</dc:creator>
  <cp:lastModifiedBy>lee_HW</cp:lastModifiedBy>
  <cp:revision>209</cp:revision>
  <dcterms:created xsi:type="dcterms:W3CDTF">2012-04-20T03:08:51Z</dcterms:created>
  <dcterms:modified xsi:type="dcterms:W3CDTF">2021-04-05T14:28:57Z</dcterms:modified>
</cp:coreProperties>
</file>