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77"/>
  </p:notesMasterIdLst>
  <p:handoutMasterIdLst>
    <p:handoutMasterId r:id="rId78"/>
  </p:handoutMasterIdLst>
  <p:sldIdLst>
    <p:sldId id="640" r:id="rId2"/>
    <p:sldId id="987" r:id="rId3"/>
    <p:sldId id="988" r:id="rId4"/>
    <p:sldId id="989" r:id="rId5"/>
    <p:sldId id="990" r:id="rId6"/>
    <p:sldId id="991" r:id="rId7"/>
    <p:sldId id="992" r:id="rId8"/>
    <p:sldId id="993" r:id="rId9"/>
    <p:sldId id="994" r:id="rId10"/>
    <p:sldId id="980" r:id="rId11"/>
    <p:sldId id="981" r:id="rId12"/>
    <p:sldId id="982" r:id="rId13"/>
    <p:sldId id="984" r:id="rId14"/>
    <p:sldId id="985" r:id="rId15"/>
    <p:sldId id="986" r:id="rId16"/>
    <p:sldId id="858" r:id="rId17"/>
    <p:sldId id="859" r:id="rId18"/>
    <p:sldId id="860" r:id="rId19"/>
    <p:sldId id="861" r:id="rId20"/>
    <p:sldId id="862" r:id="rId21"/>
    <p:sldId id="863" r:id="rId22"/>
    <p:sldId id="864" r:id="rId23"/>
    <p:sldId id="865" r:id="rId24"/>
    <p:sldId id="869" r:id="rId25"/>
    <p:sldId id="871" r:id="rId26"/>
    <p:sldId id="872" r:id="rId27"/>
    <p:sldId id="873" r:id="rId28"/>
    <p:sldId id="874" r:id="rId29"/>
    <p:sldId id="878" r:id="rId30"/>
    <p:sldId id="879" r:id="rId31"/>
    <p:sldId id="888" r:id="rId32"/>
    <p:sldId id="889" r:id="rId33"/>
    <p:sldId id="896" r:id="rId34"/>
    <p:sldId id="897" r:id="rId35"/>
    <p:sldId id="898" r:id="rId36"/>
    <p:sldId id="899" r:id="rId37"/>
    <p:sldId id="900" r:id="rId38"/>
    <p:sldId id="901" r:id="rId39"/>
    <p:sldId id="911" r:id="rId40"/>
    <p:sldId id="912" r:id="rId41"/>
    <p:sldId id="913" r:id="rId42"/>
    <p:sldId id="914" r:id="rId43"/>
    <p:sldId id="915" r:id="rId44"/>
    <p:sldId id="916" r:id="rId45"/>
    <p:sldId id="917" r:id="rId46"/>
    <p:sldId id="919" r:id="rId47"/>
    <p:sldId id="920" r:id="rId48"/>
    <p:sldId id="921" r:id="rId49"/>
    <p:sldId id="922" r:id="rId50"/>
    <p:sldId id="923" r:id="rId51"/>
    <p:sldId id="924" r:id="rId52"/>
    <p:sldId id="925" r:id="rId53"/>
    <p:sldId id="926" r:id="rId54"/>
    <p:sldId id="927" r:id="rId55"/>
    <p:sldId id="928" r:id="rId56"/>
    <p:sldId id="929" r:id="rId57"/>
    <p:sldId id="930" r:id="rId58"/>
    <p:sldId id="931" r:id="rId59"/>
    <p:sldId id="932" r:id="rId60"/>
    <p:sldId id="933" r:id="rId61"/>
    <p:sldId id="934" r:id="rId62"/>
    <p:sldId id="935" r:id="rId63"/>
    <p:sldId id="936" r:id="rId64"/>
    <p:sldId id="937" r:id="rId65"/>
    <p:sldId id="938" r:id="rId66"/>
    <p:sldId id="939" r:id="rId67"/>
    <p:sldId id="940" r:id="rId68"/>
    <p:sldId id="941" r:id="rId69"/>
    <p:sldId id="942" r:id="rId70"/>
    <p:sldId id="943" r:id="rId71"/>
    <p:sldId id="944" r:id="rId72"/>
    <p:sldId id="945" r:id="rId73"/>
    <p:sldId id="946" r:id="rId74"/>
    <p:sldId id="947" r:id="rId75"/>
    <p:sldId id="948" r:id="rId7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CC3300"/>
    <a:srgbClr val="FFFFCC"/>
    <a:srgbClr val="FF0000"/>
    <a:srgbClr val="E5F2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282" autoAdjust="0"/>
    <p:restoredTop sz="94622" autoAdjust="0"/>
  </p:normalViewPr>
  <p:slideViewPr>
    <p:cSldViewPr snapToObjects="1">
      <p:cViewPr varScale="1">
        <p:scale>
          <a:sx n="55" d="100"/>
          <a:sy n="55" d="100"/>
        </p:scale>
        <p:origin x="43" y="763"/>
      </p:cViewPr>
      <p:guideLst>
        <p:guide orient="horz" pos="2160"/>
        <p:guide pos="3840"/>
      </p:guideLst>
    </p:cSldViewPr>
  </p:slid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Gulim" panose="020B0600000101010101" pitchFamily="34" charset="-127"/>
              </a:defRPr>
            </a:lvl1pPr>
          </a:lstStyle>
          <a:p>
            <a:endParaRPr lang="en-US" altLang="ko-KR"/>
          </a:p>
        </p:txBody>
      </p:sp>
      <p:sp>
        <p:nvSpPr>
          <p:cNvPr id="686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Gulim" panose="020B0600000101010101" pitchFamily="34" charset="-127"/>
              </a:defRPr>
            </a:lvl1pPr>
          </a:lstStyle>
          <a:p>
            <a:endParaRPr lang="en-US" altLang="ko-KR"/>
          </a:p>
        </p:txBody>
      </p:sp>
      <p:sp>
        <p:nvSpPr>
          <p:cNvPr id="686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Gulim" panose="020B0600000101010101" pitchFamily="34" charset="-127"/>
              </a:defRPr>
            </a:lvl1pPr>
          </a:lstStyle>
          <a:p>
            <a:endParaRPr lang="en-US" altLang="ko-KR"/>
          </a:p>
        </p:txBody>
      </p:sp>
      <p:sp>
        <p:nvSpPr>
          <p:cNvPr id="686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Gulim" panose="020B0600000101010101" pitchFamily="34" charset="-127"/>
              </a:defRPr>
            </a:lvl1pPr>
          </a:lstStyle>
          <a:p>
            <a:fld id="{5CCE2E0B-C97E-4F5A-AF75-666DB64C633E}" type="slidenum">
              <a:rPr lang="ko-KR" altLang="en-US"/>
              <a:pPr/>
              <a:t>‹#›</a:t>
            </a:fld>
            <a:endParaRPr lang="en-US" altLang="ko-KR"/>
          </a:p>
        </p:txBody>
      </p:sp>
    </p:spTree>
    <p:extLst>
      <p:ext uri="{BB962C8B-B14F-4D97-AF65-F5344CB8AC3E}">
        <p14:creationId xmlns:p14="http://schemas.microsoft.com/office/powerpoint/2010/main" val="542062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2C06D-275C-4E23-BBDC-F963799BABA5}" type="datetimeFigureOut">
              <a:rPr lang="zh-CN" altLang="en-US" smtClean="0"/>
              <a:t>2021/3/17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22413-A725-4DE8-AD79-70975F14C485}" type="slidenum">
              <a:rPr lang="zh-CN" altLang="en-US" smtClean="0"/>
              <a:t>‹#›</a:t>
            </a:fld>
            <a:endParaRPr lang="zh-CN" altLang="en-US"/>
          </a:p>
        </p:txBody>
      </p:sp>
    </p:spTree>
    <p:extLst>
      <p:ext uri="{BB962C8B-B14F-4D97-AF65-F5344CB8AC3E}">
        <p14:creationId xmlns:p14="http://schemas.microsoft.com/office/powerpoint/2010/main" val="269408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6F9F0-1EEB-4E31-9FD3-6D6DDC971902}" type="slidenum">
              <a:rPr lang="en-US" altLang="zh-CN"/>
              <a:pPr/>
              <a:t>3</a:t>
            </a:fld>
            <a:endParaRPr lang="en-US" altLang="zh-CN"/>
          </a:p>
        </p:txBody>
      </p:sp>
      <p:sp>
        <p:nvSpPr>
          <p:cNvPr id="101378" name="Rectangle 2"/>
          <p:cNvSpPr>
            <a:spLocks noRot="1" noChangeArrowheads="1" noTextEdit="1"/>
          </p:cNvSpPr>
          <p:nvPr>
            <p:ph type="sldImg"/>
          </p:nvPr>
        </p:nvSpPr>
        <p:spPr>
          <a:xfrm>
            <a:off x="333375" y="676275"/>
            <a:ext cx="6137275" cy="3452813"/>
          </a:xfrm>
          <a:ln/>
        </p:spPr>
      </p:sp>
      <p:sp>
        <p:nvSpPr>
          <p:cNvPr id="101379" name="Rectangle 3"/>
          <p:cNvSpPr>
            <a:spLocks noGrp="1" noChangeArrowheads="1"/>
          </p:cNvSpPr>
          <p:nvPr>
            <p:ph type="body" idx="1"/>
          </p:nvPr>
        </p:nvSpPr>
        <p:spPr>
          <a:xfrm>
            <a:off x="896938" y="4352925"/>
            <a:ext cx="5083175" cy="4130675"/>
          </a:xfrm>
        </p:spPr>
        <p:txBody>
          <a:bodyPr/>
          <a:lstStyle/>
          <a:p>
            <a:r>
              <a:rPr lang="en-US" altLang="zh-CN"/>
              <a:t>The two most common volume element types are tet and hex, reasons for </a:t>
            </a:r>
          </a:p>
          <a:p>
            <a:r>
              <a:rPr lang="en-US" altLang="zh-CN"/>
              <a:t>using them are explained in the following slides.  This helps the user answer </a:t>
            </a:r>
          </a:p>
          <a:p>
            <a:r>
              <a:rPr lang="en-US" altLang="zh-CN">
                <a:latin typeface="Times New Roman" panose="02020603050405020304" pitchFamily="18" charset="0"/>
              </a:rPr>
              <a:t>‘</a:t>
            </a:r>
            <a:r>
              <a:rPr lang="en-US" altLang="zh-CN"/>
              <a:t>should I use Hexa or Tetra</a:t>
            </a:r>
            <a:r>
              <a:rPr lang="en-US" altLang="zh-CN">
                <a:latin typeface="Times New Roman" panose="02020603050405020304" pitchFamily="18" charset="0"/>
              </a:rPr>
              <a:t>’</a:t>
            </a:r>
            <a:endParaRPr lang="en-US" altLang="zh-CN"/>
          </a:p>
        </p:txBody>
      </p:sp>
    </p:spTree>
    <p:extLst>
      <p:ext uri="{BB962C8B-B14F-4D97-AF65-F5344CB8AC3E}">
        <p14:creationId xmlns:p14="http://schemas.microsoft.com/office/powerpoint/2010/main" val="179423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4AC74-31B9-4ABC-B3FF-87C276FB6096}" type="slidenum">
              <a:rPr lang="en-US" altLang="zh-CN"/>
              <a:pPr/>
              <a:t>4</a:t>
            </a:fld>
            <a:endParaRPr lang="en-US" altLang="zh-CN"/>
          </a:p>
        </p:txBody>
      </p:sp>
      <p:sp>
        <p:nvSpPr>
          <p:cNvPr id="103426" name="Rectangle 2"/>
          <p:cNvSpPr>
            <a:spLocks noRot="1" noChangeArrowheads="1" noTextEdit="1"/>
          </p:cNvSpPr>
          <p:nvPr>
            <p:ph type="sldImg"/>
          </p:nvPr>
        </p:nvSpPr>
        <p:spPr>
          <a:xfrm>
            <a:off x="333375" y="676275"/>
            <a:ext cx="6137275" cy="3452813"/>
          </a:xfrm>
          <a:ln/>
        </p:spPr>
      </p:sp>
      <p:sp>
        <p:nvSpPr>
          <p:cNvPr id="103427" name="Rectangle 3"/>
          <p:cNvSpPr>
            <a:spLocks noGrp="1" noChangeArrowheads="1"/>
          </p:cNvSpPr>
          <p:nvPr>
            <p:ph type="body" idx="1"/>
          </p:nvPr>
        </p:nvSpPr>
        <p:spPr>
          <a:xfrm>
            <a:off x="896938" y="4352925"/>
            <a:ext cx="5083175" cy="4130675"/>
          </a:xfrm>
        </p:spPr>
        <p:txBody>
          <a:bodyPr/>
          <a:lstStyle/>
          <a:p>
            <a:endParaRPr lang="zh-CN" altLang="zh-CN"/>
          </a:p>
        </p:txBody>
      </p:sp>
    </p:spTree>
    <p:extLst>
      <p:ext uri="{BB962C8B-B14F-4D97-AF65-F5344CB8AC3E}">
        <p14:creationId xmlns:p14="http://schemas.microsoft.com/office/powerpoint/2010/main" val="28898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0D771-8455-463F-91CE-AD1BE8D3316A}" type="slidenum">
              <a:rPr lang="en-US" altLang="zh-CN"/>
              <a:pPr/>
              <a:t>5</a:t>
            </a:fld>
            <a:endParaRPr lang="en-US" altLang="zh-CN"/>
          </a:p>
        </p:txBody>
      </p:sp>
      <p:sp>
        <p:nvSpPr>
          <p:cNvPr id="105474" name="Rectangle 2"/>
          <p:cNvSpPr>
            <a:spLocks noRot="1" noChangeArrowheads="1" noTextEdit="1"/>
          </p:cNvSpPr>
          <p:nvPr>
            <p:ph type="sldImg"/>
          </p:nvPr>
        </p:nvSpPr>
        <p:spPr>
          <a:xfrm>
            <a:off x="333375" y="676275"/>
            <a:ext cx="6137275" cy="3452813"/>
          </a:xfrm>
          <a:ln/>
        </p:spPr>
      </p:sp>
      <p:sp>
        <p:nvSpPr>
          <p:cNvPr id="105475" name="Rectangle 3"/>
          <p:cNvSpPr>
            <a:spLocks noGrp="1" noChangeArrowheads="1"/>
          </p:cNvSpPr>
          <p:nvPr>
            <p:ph type="body" idx="1"/>
          </p:nvPr>
        </p:nvSpPr>
        <p:spPr>
          <a:xfrm>
            <a:off x="896938" y="4352925"/>
            <a:ext cx="5083175" cy="4130675"/>
          </a:xfrm>
        </p:spPr>
        <p:txBody>
          <a:bodyPr/>
          <a:lstStyle/>
          <a:p>
            <a:endParaRPr lang="zh-CN" altLang="zh-CN"/>
          </a:p>
        </p:txBody>
      </p:sp>
    </p:spTree>
    <p:extLst>
      <p:ext uri="{BB962C8B-B14F-4D97-AF65-F5344CB8AC3E}">
        <p14:creationId xmlns:p14="http://schemas.microsoft.com/office/powerpoint/2010/main" val="3216737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75FB5-EDB0-4B60-8CDA-E50111373E08}" type="slidenum">
              <a:rPr lang="en-US" altLang="zh-CN"/>
              <a:pPr/>
              <a:t>6</a:t>
            </a:fld>
            <a:endParaRPr lang="en-US" altLang="zh-CN"/>
          </a:p>
        </p:txBody>
      </p:sp>
      <p:sp>
        <p:nvSpPr>
          <p:cNvPr id="107522" name="Rectangle 2"/>
          <p:cNvSpPr>
            <a:spLocks noRot="1" noChangeArrowheads="1" noTextEdit="1"/>
          </p:cNvSpPr>
          <p:nvPr>
            <p:ph type="sldImg"/>
          </p:nvPr>
        </p:nvSpPr>
        <p:spPr>
          <a:xfrm>
            <a:off x="333375" y="676275"/>
            <a:ext cx="6137275" cy="3452813"/>
          </a:xfrm>
          <a:ln/>
        </p:spPr>
      </p:sp>
      <p:sp>
        <p:nvSpPr>
          <p:cNvPr id="107523" name="Rectangle 3"/>
          <p:cNvSpPr>
            <a:spLocks noGrp="1" noChangeArrowheads="1"/>
          </p:cNvSpPr>
          <p:nvPr>
            <p:ph type="body" idx="1"/>
          </p:nvPr>
        </p:nvSpPr>
        <p:spPr>
          <a:xfrm>
            <a:off x="896938" y="4352925"/>
            <a:ext cx="5083175" cy="4130675"/>
          </a:xfrm>
        </p:spPr>
        <p:txBody>
          <a:bodyPr/>
          <a:lstStyle/>
          <a:p>
            <a:r>
              <a:rPr lang="en-US" altLang="zh-CN"/>
              <a:t>Explain that emerging technology is trying to use the best of both worlds.</a:t>
            </a:r>
          </a:p>
          <a:p>
            <a:endParaRPr lang="en-US" altLang="zh-CN"/>
          </a:p>
          <a:p>
            <a:endParaRPr lang="en-US" altLang="zh-CN"/>
          </a:p>
          <a:p>
            <a:endParaRPr lang="en-US" altLang="zh-CN"/>
          </a:p>
        </p:txBody>
      </p:sp>
    </p:spTree>
    <p:extLst>
      <p:ext uri="{BB962C8B-B14F-4D97-AF65-F5344CB8AC3E}">
        <p14:creationId xmlns:p14="http://schemas.microsoft.com/office/powerpoint/2010/main" val="123595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7CB4E-5181-4F3B-8E1B-56AC6D3F3D9A}" type="slidenum">
              <a:rPr lang="en-US" altLang="zh-CN"/>
              <a:pPr/>
              <a:t>7</a:t>
            </a:fld>
            <a:endParaRPr lang="en-US" altLang="zh-CN"/>
          </a:p>
        </p:txBody>
      </p:sp>
      <p:sp>
        <p:nvSpPr>
          <p:cNvPr id="111618" name="Rectangle 2"/>
          <p:cNvSpPr>
            <a:spLocks noRot="1" noChangeArrowheads="1" noTextEdit="1"/>
          </p:cNvSpPr>
          <p:nvPr>
            <p:ph type="sldImg"/>
          </p:nvPr>
        </p:nvSpPr>
        <p:spPr>
          <a:xfrm>
            <a:off x="333375" y="676275"/>
            <a:ext cx="6137275" cy="3452813"/>
          </a:xfrm>
          <a:ln/>
        </p:spPr>
      </p:sp>
      <p:sp>
        <p:nvSpPr>
          <p:cNvPr id="111619" name="Rectangle 3"/>
          <p:cNvSpPr>
            <a:spLocks noGrp="1" noChangeArrowheads="1"/>
          </p:cNvSpPr>
          <p:nvPr>
            <p:ph type="body" idx="1"/>
          </p:nvPr>
        </p:nvSpPr>
        <p:spPr>
          <a:xfrm>
            <a:off x="896938" y="4352925"/>
            <a:ext cx="5083175" cy="4130675"/>
          </a:xfrm>
        </p:spPr>
        <p:txBody>
          <a:bodyPr/>
          <a:lstStyle/>
          <a:p>
            <a:r>
              <a:rPr lang="en-US" altLang="zh-CN"/>
              <a:t>For Hexa users, this is an early lead-in to the concept of index control.</a:t>
            </a:r>
          </a:p>
        </p:txBody>
      </p:sp>
    </p:spTree>
    <p:extLst>
      <p:ext uri="{BB962C8B-B14F-4D97-AF65-F5344CB8AC3E}">
        <p14:creationId xmlns:p14="http://schemas.microsoft.com/office/powerpoint/2010/main" val="67357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7B7EC-34D3-45B3-883A-CBAE9A5EBF13}" type="slidenum">
              <a:rPr lang="en-US" altLang="zh-CN"/>
              <a:pPr/>
              <a:t>8</a:t>
            </a:fld>
            <a:endParaRPr lang="en-US" altLang="zh-CN"/>
          </a:p>
        </p:txBody>
      </p:sp>
      <p:sp>
        <p:nvSpPr>
          <p:cNvPr id="113666" name="Rectangle 2"/>
          <p:cNvSpPr>
            <a:spLocks noRot="1" noChangeArrowheads="1" noTextEdit="1"/>
          </p:cNvSpPr>
          <p:nvPr>
            <p:ph type="sldImg"/>
          </p:nvPr>
        </p:nvSpPr>
        <p:spPr>
          <a:xfrm>
            <a:off x="333375" y="676275"/>
            <a:ext cx="6137275" cy="3452813"/>
          </a:xfrm>
          <a:ln/>
        </p:spPr>
      </p:sp>
      <p:sp>
        <p:nvSpPr>
          <p:cNvPr id="113667" name="Rectangle 3"/>
          <p:cNvSpPr>
            <a:spLocks noGrp="1" noChangeArrowheads="1"/>
          </p:cNvSpPr>
          <p:nvPr>
            <p:ph type="body" idx="1"/>
          </p:nvPr>
        </p:nvSpPr>
        <p:spPr>
          <a:xfrm>
            <a:off x="896938" y="4352925"/>
            <a:ext cx="5083175" cy="4130675"/>
          </a:xfrm>
        </p:spPr>
        <p:txBody>
          <a:bodyPr/>
          <a:lstStyle/>
          <a:p>
            <a:endParaRPr lang="zh-CN" altLang="zh-CN"/>
          </a:p>
        </p:txBody>
      </p:sp>
    </p:spTree>
    <p:extLst>
      <p:ext uri="{BB962C8B-B14F-4D97-AF65-F5344CB8AC3E}">
        <p14:creationId xmlns:p14="http://schemas.microsoft.com/office/powerpoint/2010/main" val="219150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696081-8E35-4DC8-A31B-84F713064336}" type="slidenum">
              <a:rPr lang="en-US" altLang="zh-CN"/>
              <a:pPr/>
              <a:t>9</a:t>
            </a:fld>
            <a:endParaRPr lang="en-US" altLang="zh-CN"/>
          </a:p>
        </p:txBody>
      </p:sp>
      <p:sp>
        <p:nvSpPr>
          <p:cNvPr id="109570" name="Rectangle 2"/>
          <p:cNvSpPr>
            <a:spLocks noRot="1" noChangeArrowheads="1" noTextEdit="1"/>
          </p:cNvSpPr>
          <p:nvPr>
            <p:ph type="sldImg"/>
          </p:nvPr>
        </p:nvSpPr>
        <p:spPr>
          <a:xfrm>
            <a:off x="333375" y="676275"/>
            <a:ext cx="6137275" cy="3452813"/>
          </a:xfrm>
          <a:ln/>
        </p:spPr>
      </p:sp>
      <p:sp>
        <p:nvSpPr>
          <p:cNvPr id="109571" name="Rectangle 3"/>
          <p:cNvSpPr>
            <a:spLocks noGrp="1" noChangeArrowheads="1"/>
          </p:cNvSpPr>
          <p:nvPr>
            <p:ph type="body" idx="1"/>
          </p:nvPr>
        </p:nvSpPr>
        <p:spPr>
          <a:xfrm>
            <a:off x="896938" y="4352925"/>
            <a:ext cx="5083175" cy="4130675"/>
          </a:xfrm>
        </p:spPr>
        <p:txBody>
          <a:bodyPr/>
          <a:lstStyle/>
          <a:p>
            <a:r>
              <a:rPr lang="en-US" altLang="zh-CN"/>
              <a:t>These two slides are intended to explain confusion which occurs over what is</a:t>
            </a:r>
          </a:p>
          <a:p>
            <a:r>
              <a:rPr lang="en-US" altLang="zh-CN"/>
              <a:t>meant by </a:t>
            </a:r>
            <a:r>
              <a:rPr lang="en-US" altLang="zh-CN">
                <a:latin typeface="Times New Roman" panose="02020603050405020304" pitchFamily="18" charset="0"/>
              </a:rPr>
              <a:t>‘</a:t>
            </a:r>
            <a:r>
              <a:rPr lang="en-US" altLang="zh-CN"/>
              <a:t>unstructured</a:t>
            </a:r>
            <a:r>
              <a:rPr lang="en-US" altLang="zh-CN">
                <a:latin typeface="Times New Roman" panose="02020603050405020304" pitchFamily="18" charset="0"/>
              </a:rPr>
              <a:t>’</a:t>
            </a:r>
            <a:r>
              <a:rPr lang="en-US" altLang="zh-CN"/>
              <a:t>, </a:t>
            </a:r>
            <a:r>
              <a:rPr lang="en-US" altLang="zh-CN">
                <a:latin typeface="Times New Roman" panose="02020603050405020304" pitchFamily="18" charset="0"/>
              </a:rPr>
              <a:t>‘</a:t>
            </a:r>
            <a:r>
              <a:rPr lang="en-US" altLang="zh-CN"/>
              <a:t>structured</a:t>
            </a:r>
            <a:r>
              <a:rPr lang="en-US" altLang="zh-CN">
                <a:latin typeface="Times New Roman" panose="02020603050405020304" pitchFamily="18" charset="0"/>
              </a:rPr>
              <a:t>’</a:t>
            </a:r>
            <a:r>
              <a:rPr lang="en-US" altLang="zh-CN"/>
              <a:t>, </a:t>
            </a:r>
            <a:r>
              <a:rPr lang="en-US" altLang="zh-CN">
                <a:latin typeface="Times New Roman" panose="02020603050405020304" pitchFamily="18" charset="0"/>
              </a:rPr>
              <a:t>‘</a:t>
            </a:r>
            <a:r>
              <a:rPr lang="en-US" altLang="zh-CN"/>
              <a:t>multi-block</a:t>
            </a:r>
            <a:r>
              <a:rPr lang="en-US" altLang="zh-CN">
                <a:latin typeface="Times New Roman" panose="02020603050405020304" pitchFamily="18" charset="0"/>
              </a:rPr>
              <a:t>’</a:t>
            </a:r>
            <a:r>
              <a:rPr lang="en-US" altLang="zh-CN"/>
              <a:t>, etc.</a:t>
            </a:r>
          </a:p>
        </p:txBody>
      </p:sp>
    </p:spTree>
    <p:extLst>
      <p:ext uri="{BB962C8B-B14F-4D97-AF65-F5344CB8AC3E}">
        <p14:creationId xmlns:p14="http://schemas.microsoft.com/office/powerpoint/2010/main" val="42091984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68085" name="Group 2549"/>
          <p:cNvGrpSpPr>
            <a:grpSpLocks/>
          </p:cNvGrpSpPr>
          <p:nvPr/>
        </p:nvGrpSpPr>
        <p:grpSpPr bwMode="auto">
          <a:xfrm>
            <a:off x="0" y="0"/>
            <a:ext cx="12600517" cy="6324600"/>
            <a:chOff x="0" y="0"/>
            <a:chExt cx="5953" cy="3984"/>
          </a:xfrm>
        </p:grpSpPr>
        <p:sp>
          <p:nvSpPr>
            <p:cNvPr id="67941" name="AutoShape 2405"/>
            <p:cNvSpPr>
              <a:spLocks noChangeArrowheads="1"/>
            </p:cNvSpPr>
            <p:nvPr userDrawn="1"/>
          </p:nvSpPr>
          <p:spPr bwMode="gray">
            <a:xfrm>
              <a:off x="0" y="1104"/>
              <a:ext cx="5760" cy="1584"/>
            </a:xfrm>
            <a:prstGeom prst="flowChartDocumen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2" name="AutoShape 2396"/>
            <p:cNvSpPr>
              <a:spLocks noChangeArrowheads="1"/>
            </p:cNvSpPr>
            <p:nvPr userDrawn="1"/>
          </p:nvSpPr>
          <p:spPr bwMode="gray">
            <a:xfrm>
              <a:off x="193" y="1104"/>
              <a:ext cx="5760" cy="1488"/>
            </a:xfrm>
            <a:prstGeom prst="flowChartDocument">
              <a:avLst/>
            </a:prstGeom>
            <a:gradFill rotWithShape="0">
              <a:gsLst>
                <a:gs pos="0">
                  <a:schemeClr val="accent1">
                    <a:gamma/>
                    <a:shade val="84706"/>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40" name="AutoShape 2404"/>
            <p:cNvSpPr>
              <a:spLocks noChangeArrowheads="1"/>
            </p:cNvSpPr>
            <p:nvPr userDrawn="1"/>
          </p:nvSpPr>
          <p:spPr bwMode="gray">
            <a:xfrm>
              <a:off x="0" y="192"/>
              <a:ext cx="5760" cy="1392"/>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1" name="AutoShape 2395"/>
            <p:cNvSpPr>
              <a:spLocks noChangeArrowheads="1"/>
            </p:cNvSpPr>
            <p:nvPr userDrawn="1"/>
          </p:nvSpPr>
          <p:spPr bwMode="gray">
            <a:xfrm>
              <a:off x="0" y="0"/>
              <a:ext cx="5760" cy="1296"/>
            </a:xfrm>
            <a:prstGeom prst="flowChartDocument">
              <a:avLst/>
            </a:prstGeom>
            <a:gradFill rotWithShape="0">
              <a:gsLst>
                <a:gs pos="0">
                  <a:schemeClr val="accent2"/>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8100000" algn="ctr" rotWithShape="0">
                      <a:schemeClr val="bg2"/>
                    </a:outerShdw>
                  </a:effectLst>
                </a14:hiddenEffects>
              </a:ext>
            </a:extLst>
          </p:spPr>
          <p:txBody>
            <a:bodyPr wrap="none" anchor="ctr"/>
            <a:lstStyle/>
            <a:p>
              <a:endParaRPr lang="zh-CN" altLang="en-US"/>
            </a:p>
          </p:txBody>
        </p:sp>
        <p:sp>
          <p:nvSpPr>
            <p:cNvPr id="67930" name="Oval 2394"/>
            <p:cNvSpPr>
              <a:spLocks noChangeArrowheads="1"/>
            </p:cNvSpPr>
            <p:nvPr userDrawn="1"/>
          </p:nvSpPr>
          <p:spPr bwMode="gray">
            <a:xfrm>
              <a:off x="455" y="1104"/>
              <a:ext cx="348" cy="320"/>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4" name="Oval 2398"/>
            <p:cNvSpPr>
              <a:spLocks noChangeArrowheads="1"/>
            </p:cNvSpPr>
            <p:nvPr userDrawn="1"/>
          </p:nvSpPr>
          <p:spPr bwMode="gray">
            <a:xfrm>
              <a:off x="1872" y="1117"/>
              <a:ext cx="145" cy="131"/>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935" name="Oval 2399"/>
            <p:cNvSpPr>
              <a:spLocks noChangeArrowheads="1"/>
            </p:cNvSpPr>
            <p:nvPr userDrawn="1"/>
          </p:nvSpPr>
          <p:spPr bwMode="gray">
            <a:xfrm>
              <a:off x="1416" y="1431"/>
              <a:ext cx="339" cy="312"/>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083" name="Group 2547"/>
            <p:cNvGrpSpPr>
              <a:grpSpLocks/>
            </p:cNvGrpSpPr>
            <p:nvPr userDrawn="1"/>
          </p:nvGrpSpPr>
          <p:grpSpPr bwMode="auto">
            <a:xfrm>
              <a:off x="171" y="2549"/>
              <a:ext cx="5434" cy="1435"/>
              <a:chOff x="171" y="2549"/>
              <a:chExt cx="5434" cy="1435"/>
            </a:xfrm>
          </p:grpSpPr>
          <p:sp>
            <p:nvSpPr>
              <p:cNvPr id="67944" name="Oval 2408"/>
              <p:cNvSpPr>
                <a:spLocks noChangeArrowheads="1"/>
              </p:cNvSpPr>
              <p:nvPr userDrawn="1"/>
            </p:nvSpPr>
            <p:spPr bwMode="gray">
              <a:xfrm>
                <a:off x="171"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5" name="Oval 2409"/>
              <p:cNvSpPr>
                <a:spLocks noChangeArrowheads="1"/>
              </p:cNvSpPr>
              <p:nvPr userDrawn="1"/>
            </p:nvSpPr>
            <p:spPr bwMode="gray">
              <a:xfrm>
                <a:off x="46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8" name="Oval 2412"/>
              <p:cNvSpPr>
                <a:spLocks noChangeArrowheads="1"/>
              </p:cNvSpPr>
              <p:nvPr userDrawn="1"/>
            </p:nvSpPr>
            <p:spPr bwMode="gray">
              <a:xfrm>
                <a:off x="73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49" name="Oval 2413"/>
              <p:cNvSpPr>
                <a:spLocks noChangeArrowheads="1"/>
              </p:cNvSpPr>
              <p:nvPr userDrawn="1"/>
            </p:nvSpPr>
            <p:spPr bwMode="gray">
              <a:xfrm>
                <a:off x="1024"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1" name="Oval 2415"/>
              <p:cNvSpPr>
                <a:spLocks noChangeArrowheads="1"/>
              </p:cNvSpPr>
              <p:nvPr userDrawn="1"/>
            </p:nvSpPr>
            <p:spPr bwMode="gray">
              <a:xfrm>
                <a:off x="130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2" name="Oval 2416"/>
              <p:cNvSpPr>
                <a:spLocks noChangeArrowheads="1"/>
              </p:cNvSpPr>
              <p:nvPr userDrawn="1"/>
            </p:nvSpPr>
            <p:spPr bwMode="gray">
              <a:xfrm>
                <a:off x="1600"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3" name="Oval 2417"/>
              <p:cNvSpPr>
                <a:spLocks noChangeArrowheads="1"/>
              </p:cNvSpPr>
              <p:nvPr userDrawn="1"/>
            </p:nvSpPr>
            <p:spPr bwMode="gray">
              <a:xfrm>
                <a:off x="1877"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4" name="Oval 2418"/>
              <p:cNvSpPr>
                <a:spLocks noChangeArrowheads="1"/>
              </p:cNvSpPr>
              <p:nvPr userDrawn="1"/>
            </p:nvSpPr>
            <p:spPr bwMode="gray">
              <a:xfrm>
                <a:off x="216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5" name="Oval 2419"/>
              <p:cNvSpPr>
                <a:spLocks noChangeArrowheads="1"/>
              </p:cNvSpPr>
              <p:nvPr userDrawn="1"/>
            </p:nvSpPr>
            <p:spPr bwMode="gray">
              <a:xfrm>
                <a:off x="2425"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6" name="Oval 2420"/>
              <p:cNvSpPr>
                <a:spLocks noChangeArrowheads="1"/>
              </p:cNvSpPr>
              <p:nvPr userDrawn="1"/>
            </p:nvSpPr>
            <p:spPr bwMode="gray">
              <a:xfrm>
                <a:off x="2716"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7" name="Oval 2421"/>
              <p:cNvSpPr>
                <a:spLocks noChangeArrowheads="1"/>
              </p:cNvSpPr>
              <p:nvPr userDrawn="1"/>
            </p:nvSpPr>
            <p:spPr bwMode="gray">
              <a:xfrm>
                <a:off x="2993"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8" name="Oval 2422"/>
              <p:cNvSpPr>
                <a:spLocks noChangeArrowheads="1"/>
              </p:cNvSpPr>
              <p:nvPr userDrawn="1"/>
            </p:nvSpPr>
            <p:spPr bwMode="gray">
              <a:xfrm>
                <a:off x="3278"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59" name="Oval 2423"/>
              <p:cNvSpPr>
                <a:spLocks noChangeArrowheads="1"/>
              </p:cNvSpPr>
              <p:nvPr userDrawn="1"/>
            </p:nvSpPr>
            <p:spPr bwMode="gray">
              <a:xfrm>
                <a:off x="3541"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0" name="Oval 2424"/>
              <p:cNvSpPr>
                <a:spLocks noChangeArrowheads="1"/>
              </p:cNvSpPr>
              <p:nvPr userDrawn="1"/>
            </p:nvSpPr>
            <p:spPr bwMode="gray">
              <a:xfrm>
                <a:off x="383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1" name="Oval 2425"/>
              <p:cNvSpPr>
                <a:spLocks noChangeArrowheads="1"/>
              </p:cNvSpPr>
              <p:nvPr userDrawn="1"/>
            </p:nvSpPr>
            <p:spPr bwMode="gray">
              <a:xfrm>
                <a:off x="4109"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2" name="Oval 2426"/>
              <p:cNvSpPr>
                <a:spLocks noChangeArrowheads="1"/>
              </p:cNvSpPr>
              <p:nvPr userDrawn="1"/>
            </p:nvSpPr>
            <p:spPr bwMode="gray">
              <a:xfrm>
                <a:off x="4394"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3" name="Oval 2427"/>
              <p:cNvSpPr>
                <a:spLocks noChangeArrowheads="1"/>
              </p:cNvSpPr>
              <p:nvPr userDrawn="1"/>
            </p:nvSpPr>
            <p:spPr bwMode="gray">
              <a:xfrm>
                <a:off x="4672"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4" name="Oval 2428"/>
              <p:cNvSpPr>
                <a:spLocks noChangeArrowheads="1"/>
              </p:cNvSpPr>
              <p:nvPr userDrawn="1"/>
            </p:nvSpPr>
            <p:spPr bwMode="gray">
              <a:xfrm>
                <a:off x="4963"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5" name="Oval 2429"/>
              <p:cNvSpPr>
                <a:spLocks noChangeArrowheads="1"/>
              </p:cNvSpPr>
              <p:nvPr userDrawn="1"/>
            </p:nvSpPr>
            <p:spPr bwMode="gray">
              <a:xfrm>
                <a:off x="5240"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6" name="Oval 2430"/>
              <p:cNvSpPr>
                <a:spLocks noChangeArrowheads="1"/>
              </p:cNvSpPr>
              <p:nvPr userDrawn="1"/>
            </p:nvSpPr>
            <p:spPr bwMode="gray">
              <a:xfrm>
                <a:off x="5525" y="278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7" name="Oval 2431"/>
              <p:cNvSpPr>
                <a:spLocks noChangeArrowheads="1"/>
              </p:cNvSpPr>
              <p:nvPr userDrawn="1"/>
            </p:nvSpPr>
            <p:spPr bwMode="gray">
              <a:xfrm>
                <a:off x="171"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8" name="Oval 2432"/>
              <p:cNvSpPr>
                <a:spLocks noChangeArrowheads="1"/>
              </p:cNvSpPr>
              <p:nvPr userDrawn="1"/>
            </p:nvSpPr>
            <p:spPr bwMode="gray">
              <a:xfrm>
                <a:off x="46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69" name="Oval 2433"/>
              <p:cNvSpPr>
                <a:spLocks noChangeArrowheads="1"/>
              </p:cNvSpPr>
              <p:nvPr userDrawn="1"/>
            </p:nvSpPr>
            <p:spPr bwMode="gray">
              <a:xfrm>
                <a:off x="73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0" name="Oval 2434"/>
              <p:cNvSpPr>
                <a:spLocks noChangeArrowheads="1"/>
              </p:cNvSpPr>
              <p:nvPr userDrawn="1"/>
            </p:nvSpPr>
            <p:spPr bwMode="gray">
              <a:xfrm>
                <a:off x="1024"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1" name="Oval 2435"/>
              <p:cNvSpPr>
                <a:spLocks noChangeArrowheads="1"/>
              </p:cNvSpPr>
              <p:nvPr userDrawn="1"/>
            </p:nvSpPr>
            <p:spPr bwMode="gray">
              <a:xfrm>
                <a:off x="130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2" name="Oval 2436"/>
              <p:cNvSpPr>
                <a:spLocks noChangeArrowheads="1"/>
              </p:cNvSpPr>
              <p:nvPr userDrawn="1"/>
            </p:nvSpPr>
            <p:spPr bwMode="gray">
              <a:xfrm>
                <a:off x="1600"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3" name="Oval 2437"/>
              <p:cNvSpPr>
                <a:spLocks noChangeArrowheads="1"/>
              </p:cNvSpPr>
              <p:nvPr userDrawn="1"/>
            </p:nvSpPr>
            <p:spPr bwMode="gray">
              <a:xfrm>
                <a:off x="1877"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4" name="Oval 2438"/>
              <p:cNvSpPr>
                <a:spLocks noChangeArrowheads="1"/>
              </p:cNvSpPr>
              <p:nvPr userDrawn="1"/>
            </p:nvSpPr>
            <p:spPr bwMode="gray">
              <a:xfrm>
                <a:off x="216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5" name="Oval 2439"/>
              <p:cNvSpPr>
                <a:spLocks noChangeArrowheads="1"/>
              </p:cNvSpPr>
              <p:nvPr userDrawn="1"/>
            </p:nvSpPr>
            <p:spPr bwMode="gray">
              <a:xfrm>
                <a:off x="2425"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6" name="Oval 2440"/>
              <p:cNvSpPr>
                <a:spLocks noChangeArrowheads="1"/>
              </p:cNvSpPr>
              <p:nvPr userDrawn="1"/>
            </p:nvSpPr>
            <p:spPr bwMode="gray">
              <a:xfrm>
                <a:off x="2716"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7" name="Oval 2441"/>
              <p:cNvSpPr>
                <a:spLocks noChangeArrowheads="1"/>
              </p:cNvSpPr>
              <p:nvPr userDrawn="1"/>
            </p:nvSpPr>
            <p:spPr bwMode="gray">
              <a:xfrm>
                <a:off x="2993"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8" name="Oval 2442"/>
              <p:cNvSpPr>
                <a:spLocks noChangeArrowheads="1"/>
              </p:cNvSpPr>
              <p:nvPr userDrawn="1"/>
            </p:nvSpPr>
            <p:spPr bwMode="gray">
              <a:xfrm>
                <a:off x="3278"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79" name="Oval 2443"/>
              <p:cNvSpPr>
                <a:spLocks noChangeArrowheads="1"/>
              </p:cNvSpPr>
              <p:nvPr userDrawn="1"/>
            </p:nvSpPr>
            <p:spPr bwMode="gray">
              <a:xfrm>
                <a:off x="3541"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0" name="Oval 2444"/>
              <p:cNvSpPr>
                <a:spLocks noChangeArrowheads="1"/>
              </p:cNvSpPr>
              <p:nvPr userDrawn="1"/>
            </p:nvSpPr>
            <p:spPr bwMode="gray">
              <a:xfrm>
                <a:off x="383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1" name="Oval 2445"/>
              <p:cNvSpPr>
                <a:spLocks noChangeArrowheads="1"/>
              </p:cNvSpPr>
              <p:nvPr userDrawn="1"/>
            </p:nvSpPr>
            <p:spPr bwMode="gray">
              <a:xfrm>
                <a:off x="4109"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2" name="Oval 2446"/>
              <p:cNvSpPr>
                <a:spLocks noChangeArrowheads="1"/>
              </p:cNvSpPr>
              <p:nvPr userDrawn="1"/>
            </p:nvSpPr>
            <p:spPr bwMode="gray">
              <a:xfrm>
                <a:off x="4394"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3" name="Oval 2447"/>
              <p:cNvSpPr>
                <a:spLocks noChangeArrowheads="1"/>
              </p:cNvSpPr>
              <p:nvPr userDrawn="1"/>
            </p:nvSpPr>
            <p:spPr bwMode="gray">
              <a:xfrm>
                <a:off x="4672"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4" name="Oval 2448"/>
              <p:cNvSpPr>
                <a:spLocks noChangeArrowheads="1"/>
              </p:cNvSpPr>
              <p:nvPr userDrawn="1"/>
            </p:nvSpPr>
            <p:spPr bwMode="gray">
              <a:xfrm>
                <a:off x="4963"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5" name="Oval 2449"/>
              <p:cNvSpPr>
                <a:spLocks noChangeArrowheads="1"/>
              </p:cNvSpPr>
              <p:nvPr userDrawn="1"/>
            </p:nvSpPr>
            <p:spPr bwMode="gray">
              <a:xfrm>
                <a:off x="5240"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6" name="Oval 2450"/>
              <p:cNvSpPr>
                <a:spLocks noChangeArrowheads="1"/>
              </p:cNvSpPr>
              <p:nvPr userDrawn="1"/>
            </p:nvSpPr>
            <p:spPr bwMode="gray">
              <a:xfrm>
                <a:off x="5525" y="3005"/>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7" name="Oval 2451"/>
              <p:cNvSpPr>
                <a:spLocks noChangeArrowheads="1"/>
              </p:cNvSpPr>
              <p:nvPr userDrawn="1"/>
            </p:nvSpPr>
            <p:spPr bwMode="gray">
              <a:xfrm>
                <a:off x="171"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8" name="Oval 2452"/>
              <p:cNvSpPr>
                <a:spLocks noChangeArrowheads="1"/>
              </p:cNvSpPr>
              <p:nvPr userDrawn="1"/>
            </p:nvSpPr>
            <p:spPr bwMode="gray">
              <a:xfrm>
                <a:off x="46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89" name="Oval 2453"/>
              <p:cNvSpPr>
                <a:spLocks noChangeArrowheads="1"/>
              </p:cNvSpPr>
              <p:nvPr userDrawn="1"/>
            </p:nvSpPr>
            <p:spPr bwMode="gray">
              <a:xfrm>
                <a:off x="73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0" name="Oval 2454"/>
              <p:cNvSpPr>
                <a:spLocks noChangeArrowheads="1"/>
              </p:cNvSpPr>
              <p:nvPr userDrawn="1"/>
            </p:nvSpPr>
            <p:spPr bwMode="gray">
              <a:xfrm>
                <a:off x="1024"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1" name="Oval 2455"/>
              <p:cNvSpPr>
                <a:spLocks noChangeArrowheads="1"/>
              </p:cNvSpPr>
              <p:nvPr userDrawn="1"/>
            </p:nvSpPr>
            <p:spPr bwMode="gray">
              <a:xfrm>
                <a:off x="130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2" name="Oval 2456"/>
              <p:cNvSpPr>
                <a:spLocks noChangeArrowheads="1"/>
              </p:cNvSpPr>
              <p:nvPr userDrawn="1"/>
            </p:nvSpPr>
            <p:spPr bwMode="gray">
              <a:xfrm>
                <a:off x="1600"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3" name="Oval 2457"/>
              <p:cNvSpPr>
                <a:spLocks noChangeArrowheads="1"/>
              </p:cNvSpPr>
              <p:nvPr userDrawn="1"/>
            </p:nvSpPr>
            <p:spPr bwMode="gray">
              <a:xfrm>
                <a:off x="1877"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4" name="Oval 2458"/>
              <p:cNvSpPr>
                <a:spLocks noChangeArrowheads="1"/>
              </p:cNvSpPr>
              <p:nvPr userDrawn="1"/>
            </p:nvSpPr>
            <p:spPr bwMode="gray">
              <a:xfrm>
                <a:off x="216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5" name="Oval 2459"/>
              <p:cNvSpPr>
                <a:spLocks noChangeArrowheads="1"/>
              </p:cNvSpPr>
              <p:nvPr userDrawn="1"/>
            </p:nvSpPr>
            <p:spPr bwMode="gray">
              <a:xfrm>
                <a:off x="2425"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6" name="Oval 2460"/>
              <p:cNvSpPr>
                <a:spLocks noChangeArrowheads="1"/>
              </p:cNvSpPr>
              <p:nvPr userDrawn="1"/>
            </p:nvSpPr>
            <p:spPr bwMode="gray">
              <a:xfrm>
                <a:off x="2716"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7" name="Oval 2461"/>
              <p:cNvSpPr>
                <a:spLocks noChangeArrowheads="1"/>
              </p:cNvSpPr>
              <p:nvPr userDrawn="1"/>
            </p:nvSpPr>
            <p:spPr bwMode="gray">
              <a:xfrm>
                <a:off x="2993"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8" name="Oval 2462"/>
              <p:cNvSpPr>
                <a:spLocks noChangeArrowheads="1"/>
              </p:cNvSpPr>
              <p:nvPr userDrawn="1"/>
            </p:nvSpPr>
            <p:spPr bwMode="gray">
              <a:xfrm>
                <a:off x="3278"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7999" name="Oval 2463"/>
              <p:cNvSpPr>
                <a:spLocks noChangeArrowheads="1"/>
              </p:cNvSpPr>
              <p:nvPr userDrawn="1"/>
            </p:nvSpPr>
            <p:spPr bwMode="gray">
              <a:xfrm>
                <a:off x="3541"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0" name="Oval 2464"/>
              <p:cNvSpPr>
                <a:spLocks noChangeArrowheads="1"/>
              </p:cNvSpPr>
              <p:nvPr userDrawn="1"/>
            </p:nvSpPr>
            <p:spPr bwMode="gray">
              <a:xfrm>
                <a:off x="383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1" name="Oval 2465"/>
              <p:cNvSpPr>
                <a:spLocks noChangeArrowheads="1"/>
              </p:cNvSpPr>
              <p:nvPr userDrawn="1"/>
            </p:nvSpPr>
            <p:spPr bwMode="gray">
              <a:xfrm>
                <a:off x="4109"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2" name="Oval 2466"/>
              <p:cNvSpPr>
                <a:spLocks noChangeArrowheads="1"/>
              </p:cNvSpPr>
              <p:nvPr userDrawn="1"/>
            </p:nvSpPr>
            <p:spPr bwMode="gray">
              <a:xfrm>
                <a:off x="4394"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3" name="Oval 2467"/>
              <p:cNvSpPr>
                <a:spLocks noChangeArrowheads="1"/>
              </p:cNvSpPr>
              <p:nvPr userDrawn="1"/>
            </p:nvSpPr>
            <p:spPr bwMode="gray">
              <a:xfrm>
                <a:off x="4672"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4" name="Oval 2468"/>
              <p:cNvSpPr>
                <a:spLocks noChangeArrowheads="1"/>
              </p:cNvSpPr>
              <p:nvPr userDrawn="1"/>
            </p:nvSpPr>
            <p:spPr bwMode="gray">
              <a:xfrm>
                <a:off x="4963"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5" name="Oval 2469"/>
              <p:cNvSpPr>
                <a:spLocks noChangeArrowheads="1"/>
              </p:cNvSpPr>
              <p:nvPr userDrawn="1"/>
            </p:nvSpPr>
            <p:spPr bwMode="gray">
              <a:xfrm>
                <a:off x="5240"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6" name="Oval 2470"/>
              <p:cNvSpPr>
                <a:spLocks noChangeArrowheads="1"/>
              </p:cNvSpPr>
              <p:nvPr userDrawn="1"/>
            </p:nvSpPr>
            <p:spPr bwMode="gray">
              <a:xfrm>
                <a:off x="5525" y="3246"/>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7" name="Oval 2471"/>
              <p:cNvSpPr>
                <a:spLocks noChangeArrowheads="1"/>
              </p:cNvSpPr>
              <p:nvPr userDrawn="1"/>
            </p:nvSpPr>
            <p:spPr bwMode="gray">
              <a:xfrm>
                <a:off x="171"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8" name="Oval 2472"/>
              <p:cNvSpPr>
                <a:spLocks noChangeArrowheads="1"/>
              </p:cNvSpPr>
              <p:nvPr userDrawn="1"/>
            </p:nvSpPr>
            <p:spPr bwMode="gray">
              <a:xfrm>
                <a:off x="46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09" name="Oval 2473"/>
              <p:cNvSpPr>
                <a:spLocks noChangeArrowheads="1"/>
              </p:cNvSpPr>
              <p:nvPr userDrawn="1"/>
            </p:nvSpPr>
            <p:spPr bwMode="gray">
              <a:xfrm>
                <a:off x="73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0" name="Oval 2474"/>
              <p:cNvSpPr>
                <a:spLocks noChangeArrowheads="1"/>
              </p:cNvSpPr>
              <p:nvPr userDrawn="1"/>
            </p:nvSpPr>
            <p:spPr bwMode="gray">
              <a:xfrm>
                <a:off x="1024"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1" name="Oval 2475"/>
              <p:cNvSpPr>
                <a:spLocks noChangeArrowheads="1"/>
              </p:cNvSpPr>
              <p:nvPr userDrawn="1"/>
            </p:nvSpPr>
            <p:spPr bwMode="gray">
              <a:xfrm>
                <a:off x="130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2" name="Oval 2476"/>
              <p:cNvSpPr>
                <a:spLocks noChangeArrowheads="1"/>
              </p:cNvSpPr>
              <p:nvPr userDrawn="1"/>
            </p:nvSpPr>
            <p:spPr bwMode="gray">
              <a:xfrm>
                <a:off x="1600"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3" name="Oval 2477"/>
              <p:cNvSpPr>
                <a:spLocks noChangeArrowheads="1"/>
              </p:cNvSpPr>
              <p:nvPr userDrawn="1"/>
            </p:nvSpPr>
            <p:spPr bwMode="gray">
              <a:xfrm>
                <a:off x="1877"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4" name="Oval 2478"/>
              <p:cNvSpPr>
                <a:spLocks noChangeArrowheads="1"/>
              </p:cNvSpPr>
              <p:nvPr userDrawn="1"/>
            </p:nvSpPr>
            <p:spPr bwMode="gray">
              <a:xfrm>
                <a:off x="216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5" name="Oval 2479"/>
              <p:cNvSpPr>
                <a:spLocks noChangeArrowheads="1"/>
              </p:cNvSpPr>
              <p:nvPr userDrawn="1"/>
            </p:nvSpPr>
            <p:spPr bwMode="gray">
              <a:xfrm>
                <a:off x="2425"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6" name="Oval 2480"/>
              <p:cNvSpPr>
                <a:spLocks noChangeArrowheads="1"/>
              </p:cNvSpPr>
              <p:nvPr userDrawn="1"/>
            </p:nvSpPr>
            <p:spPr bwMode="gray">
              <a:xfrm>
                <a:off x="2716"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7" name="Oval 2481"/>
              <p:cNvSpPr>
                <a:spLocks noChangeArrowheads="1"/>
              </p:cNvSpPr>
              <p:nvPr userDrawn="1"/>
            </p:nvSpPr>
            <p:spPr bwMode="gray">
              <a:xfrm>
                <a:off x="2993"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8" name="Oval 2482"/>
              <p:cNvSpPr>
                <a:spLocks noChangeArrowheads="1"/>
              </p:cNvSpPr>
              <p:nvPr userDrawn="1"/>
            </p:nvSpPr>
            <p:spPr bwMode="gray">
              <a:xfrm>
                <a:off x="3278"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19" name="Oval 2483"/>
              <p:cNvSpPr>
                <a:spLocks noChangeArrowheads="1"/>
              </p:cNvSpPr>
              <p:nvPr userDrawn="1"/>
            </p:nvSpPr>
            <p:spPr bwMode="gray">
              <a:xfrm>
                <a:off x="3541"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0" name="Oval 2484"/>
              <p:cNvSpPr>
                <a:spLocks noChangeArrowheads="1"/>
              </p:cNvSpPr>
              <p:nvPr userDrawn="1"/>
            </p:nvSpPr>
            <p:spPr bwMode="gray">
              <a:xfrm>
                <a:off x="383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1" name="Oval 2485"/>
              <p:cNvSpPr>
                <a:spLocks noChangeArrowheads="1"/>
              </p:cNvSpPr>
              <p:nvPr userDrawn="1"/>
            </p:nvSpPr>
            <p:spPr bwMode="gray">
              <a:xfrm>
                <a:off x="4109"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2" name="Oval 2486"/>
              <p:cNvSpPr>
                <a:spLocks noChangeArrowheads="1"/>
              </p:cNvSpPr>
              <p:nvPr userDrawn="1"/>
            </p:nvSpPr>
            <p:spPr bwMode="gray">
              <a:xfrm>
                <a:off x="4394"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3" name="Oval 2487"/>
              <p:cNvSpPr>
                <a:spLocks noChangeArrowheads="1"/>
              </p:cNvSpPr>
              <p:nvPr userDrawn="1"/>
            </p:nvSpPr>
            <p:spPr bwMode="gray">
              <a:xfrm>
                <a:off x="4672"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4" name="Oval 2488"/>
              <p:cNvSpPr>
                <a:spLocks noChangeArrowheads="1"/>
              </p:cNvSpPr>
              <p:nvPr userDrawn="1"/>
            </p:nvSpPr>
            <p:spPr bwMode="gray">
              <a:xfrm>
                <a:off x="4963"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5" name="Oval 2489"/>
              <p:cNvSpPr>
                <a:spLocks noChangeArrowheads="1"/>
              </p:cNvSpPr>
              <p:nvPr userDrawn="1"/>
            </p:nvSpPr>
            <p:spPr bwMode="gray">
              <a:xfrm>
                <a:off x="5240"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6" name="Oval 2490"/>
              <p:cNvSpPr>
                <a:spLocks noChangeArrowheads="1"/>
              </p:cNvSpPr>
              <p:nvPr userDrawn="1"/>
            </p:nvSpPr>
            <p:spPr bwMode="gray">
              <a:xfrm>
                <a:off x="5525" y="3442"/>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7" name="Oval 2491"/>
              <p:cNvSpPr>
                <a:spLocks noChangeArrowheads="1"/>
              </p:cNvSpPr>
              <p:nvPr userDrawn="1"/>
            </p:nvSpPr>
            <p:spPr bwMode="gray">
              <a:xfrm>
                <a:off x="171"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8" name="Oval 2492"/>
              <p:cNvSpPr>
                <a:spLocks noChangeArrowheads="1"/>
              </p:cNvSpPr>
              <p:nvPr userDrawn="1"/>
            </p:nvSpPr>
            <p:spPr bwMode="gray">
              <a:xfrm>
                <a:off x="46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29" name="Oval 2493"/>
              <p:cNvSpPr>
                <a:spLocks noChangeArrowheads="1"/>
              </p:cNvSpPr>
              <p:nvPr userDrawn="1"/>
            </p:nvSpPr>
            <p:spPr bwMode="gray">
              <a:xfrm>
                <a:off x="73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0" name="Oval 2494"/>
              <p:cNvSpPr>
                <a:spLocks noChangeArrowheads="1"/>
              </p:cNvSpPr>
              <p:nvPr userDrawn="1"/>
            </p:nvSpPr>
            <p:spPr bwMode="gray">
              <a:xfrm>
                <a:off x="1024"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1" name="Oval 2495"/>
              <p:cNvSpPr>
                <a:spLocks noChangeArrowheads="1"/>
              </p:cNvSpPr>
              <p:nvPr userDrawn="1"/>
            </p:nvSpPr>
            <p:spPr bwMode="gray">
              <a:xfrm>
                <a:off x="130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2" name="Oval 2496"/>
              <p:cNvSpPr>
                <a:spLocks noChangeArrowheads="1"/>
              </p:cNvSpPr>
              <p:nvPr userDrawn="1"/>
            </p:nvSpPr>
            <p:spPr bwMode="gray">
              <a:xfrm>
                <a:off x="1600"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3" name="Oval 2497"/>
              <p:cNvSpPr>
                <a:spLocks noChangeArrowheads="1"/>
              </p:cNvSpPr>
              <p:nvPr userDrawn="1"/>
            </p:nvSpPr>
            <p:spPr bwMode="gray">
              <a:xfrm>
                <a:off x="1877"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4" name="Oval 2498"/>
              <p:cNvSpPr>
                <a:spLocks noChangeArrowheads="1"/>
              </p:cNvSpPr>
              <p:nvPr userDrawn="1"/>
            </p:nvSpPr>
            <p:spPr bwMode="gray">
              <a:xfrm>
                <a:off x="216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5" name="Oval 2499"/>
              <p:cNvSpPr>
                <a:spLocks noChangeArrowheads="1"/>
              </p:cNvSpPr>
              <p:nvPr userDrawn="1"/>
            </p:nvSpPr>
            <p:spPr bwMode="gray">
              <a:xfrm>
                <a:off x="2425"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6" name="Oval 2500"/>
              <p:cNvSpPr>
                <a:spLocks noChangeArrowheads="1"/>
              </p:cNvSpPr>
              <p:nvPr userDrawn="1"/>
            </p:nvSpPr>
            <p:spPr bwMode="gray">
              <a:xfrm>
                <a:off x="2716"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7" name="Oval 2501"/>
              <p:cNvSpPr>
                <a:spLocks noChangeArrowheads="1"/>
              </p:cNvSpPr>
              <p:nvPr userDrawn="1"/>
            </p:nvSpPr>
            <p:spPr bwMode="gray">
              <a:xfrm>
                <a:off x="2993"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8" name="Oval 2502"/>
              <p:cNvSpPr>
                <a:spLocks noChangeArrowheads="1"/>
              </p:cNvSpPr>
              <p:nvPr userDrawn="1"/>
            </p:nvSpPr>
            <p:spPr bwMode="gray">
              <a:xfrm>
                <a:off x="3278"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39" name="Oval 2503"/>
              <p:cNvSpPr>
                <a:spLocks noChangeArrowheads="1"/>
              </p:cNvSpPr>
              <p:nvPr userDrawn="1"/>
            </p:nvSpPr>
            <p:spPr bwMode="gray">
              <a:xfrm>
                <a:off x="3541"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0" name="Oval 2504"/>
              <p:cNvSpPr>
                <a:spLocks noChangeArrowheads="1"/>
              </p:cNvSpPr>
              <p:nvPr userDrawn="1"/>
            </p:nvSpPr>
            <p:spPr bwMode="gray">
              <a:xfrm>
                <a:off x="383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1" name="Oval 2505"/>
              <p:cNvSpPr>
                <a:spLocks noChangeArrowheads="1"/>
              </p:cNvSpPr>
              <p:nvPr userDrawn="1"/>
            </p:nvSpPr>
            <p:spPr bwMode="gray">
              <a:xfrm>
                <a:off x="4109"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2" name="Oval 2506"/>
              <p:cNvSpPr>
                <a:spLocks noChangeArrowheads="1"/>
              </p:cNvSpPr>
              <p:nvPr userDrawn="1"/>
            </p:nvSpPr>
            <p:spPr bwMode="gray">
              <a:xfrm>
                <a:off x="4394"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3" name="Oval 2507"/>
              <p:cNvSpPr>
                <a:spLocks noChangeArrowheads="1"/>
              </p:cNvSpPr>
              <p:nvPr userDrawn="1"/>
            </p:nvSpPr>
            <p:spPr bwMode="gray">
              <a:xfrm>
                <a:off x="4672"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4" name="Oval 2508"/>
              <p:cNvSpPr>
                <a:spLocks noChangeArrowheads="1"/>
              </p:cNvSpPr>
              <p:nvPr userDrawn="1"/>
            </p:nvSpPr>
            <p:spPr bwMode="gray">
              <a:xfrm>
                <a:off x="4963"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5" name="Oval 2509"/>
              <p:cNvSpPr>
                <a:spLocks noChangeArrowheads="1"/>
              </p:cNvSpPr>
              <p:nvPr userDrawn="1"/>
            </p:nvSpPr>
            <p:spPr bwMode="gray">
              <a:xfrm>
                <a:off x="5240"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6" name="Oval 2510"/>
              <p:cNvSpPr>
                <a:spLocks noChangeArrowheads="1"/>
              </p:cNvSpPr>
              <p:nvPr userDrawn="1"/>
            </p:nvSpPr>
            <p:spPr bwMode="gray">
              <a:xfrm>
                <a:off x="5525" y="3663"/>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7" name="Oval 2511"/>
              <p:cNvSpPr>
                <a:spLocks noChangeArrowheads="1"/>
              </p:cNvSpPr>
              <p:nvPr userDrawn="1"/>
            </p:nvSpPr>
            <p:spPr bwMode="gray">
              <a:xfrm>
                <a:off x="171"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8" name="Oval 2512"/>
              <p:cNvSpPr>
                <a:spLocks noChangeArrowheads="1"/>
              </p:cNvSpPr>
              <p:nvPr userDrawn="1"/>
            </p:nvSpPr>
            <p:spPr bwMode="gray">
              <a:xfrm>
                <a:off x="46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49" name="Oval 2513"/>
              <p:cNvSpPr>
                <a:spLocks noChangeArrowheads="1"/>
              </p:cNvSpPr>
              <p:nvPr userDrawn="1"/>
            </p:nvSpPr>
            <p:spPr bwMode="gray">
              <a:xfrm>
                <a:off x="73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0" name="Oval 2514"/>
              <p:cNvSpPr>
                <a:spLocks noChangeArrowheads="1"/>
              </p:cNvSpPr>
              <p:nvPr userDrawn="1"/>
            </p:nvSpPr>
            <p:spPr bwMode="gray">
              <a:xfrm>
                <a:off x="1024"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1" name="Oval 2515"/>
              <p:cNvSpPr>
                <a:spLocks noChangeArrowheads="1"/>
              </p:cNvSpPr>
              <p:nvPr userDrawn="1"/>
            </p:nvSpPr>
            <p:spPr bwMode="gray">
              <a:xfrm>
                <a:off x="130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2" name="Oval 2516"/>
              <p:cNvSpPr>
                <a:spLocks noChangeArrowheads="1"/>
              </p:cNvSpPr>
              <p:nvPr userDrawn="1"/>
            </p:nvSpPr>
            <p:spPr bwMode="gray">
              <a:xfrm>
                <a:off x="1600"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3" name="Oval 2517"/>
              <p:cNvSpPr>
                <a:spLocks noChangeArrowheads="1"/>
              </p:cNvSpPr>
              <p:nvPr userDrawn="1"/>
            </p:nvSpPr>
            <p:spPr bwMode="gray">
              <a:xfrm>
                <a:off x="1877"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4" name="Oval 2518"/>
              <p:cNvSpPr>
                <a:spLocks noChangeArrowheads="1"/>
              </p:cNvSpPr>
              <p:nvPr userDrawn="1"/>
            </p:nvSpPr>
            <p:spPr bwMode="gray">
              <a:xfrm>
                <a:off x="216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5" name="Oval 2519"/>
              <p:cNvSpPr>
                <a:spLocks noChangeArrowheads="1"/>
              </p:cNvSpPr>
              <p:nvPr userDrawn="1"/>
            </p:nvSpPr>
            <p:spPr bwMode="gray">
              <a:xfrm>
                <a:off x="2425"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6" name="Oval 2520"/>
              <p:cNvSpPr>
                <a:spLocks noChangeArrowheads="1"/>
              </p:cNvSpPr>
              <p:nvPr userDrawn="1"/>
            </p:nvSpPr>
            <p:spPr bwMode="gray">
              <a:xfrm>
                <a:off x="2716"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7" name="Oval 2521"/>
              <p:cNvSpPr>
                <a:spLocks noChangeArrowheads="1"/>
              </p:cNvSpPr>
              <p:nvPr userDrawn="1"/>
            </p:nvSpPr>
            <p:spPr bwMode="gray">
              <a:xfrm>
                <a:off x="2993"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8" name="Oval 2522"/>
              <p:cNvSpPr>
                <a:spLocks noChangeArrowheads="1"/>
              </p:cNvSpPr>
              <p:nvPr userDrawn="1"/>
            </p:nvSpPr>
            <p:spPr bwMode="gray">
              <a:xfrm>
                <a:off x="3278"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59" name="Oval 2523"/>
              <p:cNvSpPr>
                <a:spLocks noChangeArrowheads="1"/>
              </p:cNvSpPr>
              <p:nvPr userDrawn="1"/>
            </p:nvSpPr>
            <p:spPr bwMode="gray">
              <a:xfrm>
                <a:off x="3541"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0" name="Oval 2524"/>
              <p:cNvSpPr>
                <a:spLocks noChangeArrowheads="1"/>
              </p:cNvSpPr>
              <p:nvPr userDrawn="1"/>
            </p:nvSpPr>
            <p:spPr bwMode="gray">
              <a:xfrm>
                <a:off x="383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1" name="Oval 2525"/>
              <p:cNvSpPr>
                <a:spLocks noChangeArrowheads="1"/>
              </p:cNvSpPr>
              <p:nvPr userDrawn="1"/>
            </p:nvSpPr>
            <p:spPr bwMode="gray">
              <a:xfrm>
                <a:off x="4109"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2" name="Oval 2526"/>
              <p:cNvSpPr>
                <a:spLocks noChangeArrowheads="1"/>
              </p:cNvSpPr>
              <p:nvPr userDrawn="1"/>
            </p:nvSpPr>
            <p:spPr bwMode="gray">
              <a:xfrm>
                <a:off x="4394"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3" name="Oval 2527"/>
              <p:cNvSpPr>
                <a:spLocks noChangeArrowheads="1"/>
              </p:cNvSpPr>
              <p:nvPr userDrawn="1"/>
            </p:nvSpPr>
            <p:spPr bwMode="gray">
              <a:xfrm>
                <a:off x="4672"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4" name="Oval 2528"/>
              <p:cNvSpPr>
                <a:spLocks noChangeArrowheads="1"/>
              </p:cNvSpPr>
              <p:nvPr userDrawn="1"/>
            </p:nvSpPr>
            <p:spPr bwMode="gray">
              <a:xfrm>
                <a:off x="4963"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5" name="Oval 2529"/>
              <p:cNvSpPr>
                <a:spLocks noChangeArrowheads="1"/>
              </p:cNvSpPr>
              <p:nvPr userDrawn="1"/>
            </p:nvSpPr>
            <p:spPr bwMode="gray">
              <a:xfrm>
                <a:off x="5240"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66" name="Oval 2530"/>
              <p:cNvSpPr>
                <a:spLocks noChangeArrowheads="1"/>
              </p:cNvSpPr>
              <p:nvPr userDrawn="1"/>
            </p:nvSpPr>
            <p:spPr bwMode="gray">
              <a:xfrm>
                <a:off x="5525" y="3904"/>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4" name="Oval 2538"/>
              <p:cNvSpPr>
                <a:spLocks noChangeArrowheads="1"/>
              </p:cNvSpPr>
              <p:nvPr userDrawn="1"/>
            </p:nvSpPr>
            <p:spPr bwMode="gray">
              <a:xfrm>
                <a:off x="3278"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5" name="Oval 2539"/>
              <p:cNvSpPr>
                <a:spLocks noChangeArrowheads="1"/>
              </p:cNvSpPr>
              <p:nvPr userDrawn="1"/>
            </p:nvSpPr>
            <p:spPr bwMode="gray">
              <a:xfrm>
                <a:off x="3541"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6" name="Oval 2540"/>
              <p:cNvSpPr>
                <a:spLocks noChangeArrowheads="1"/>
              </p:cNvSpPr>
              <p:nvPr userDrawn="1"/>
            </p:nvSpPr>
            <p:spPr bwMode="gray">
              <a:xfrm>
                <a:off x="3832"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7" name="Oval 2541"/>
              <p:cNvSpPr>
                <a:spLocks noChangeArrowheads="1"/>
              </p:cNvSpPr>
              <p:nvPr userDrawn="1"/>
            </p:nvSpPr>
            <p:spPr bwMode="gray">
              <a:xfrm>
                <a:off x="4109"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8" name="Oval 2542"/>
              <p:cNvSpPr>
                <a:spLocks noChangeArrowheads="1"/>
              </p:cNvSpPr>
              <p:nvPr userDrawn="1"/>
            </p:nvSpPr>
            <p:spPr bwMode="gray">
              <a:xfrm>
                <a:off x="4394"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79" name="Oval 2543"/>
              <p:cNvSpPr>
                <a:spLocks noChangeArrowheads="1"/>
              </p:cNvSpPr>
              <p:nvPr userDrawn="1"/>
            </p:nvSpPr>
            <p:spPr bwMode="gray">
              <a:xfrm>
                <a:off x="4672"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0" name="Oval 2544"/>
              <p:cNvSpPr>
                <a:spLocks noChangeArrowheads="1"/>
              </p:cNvSpPr>
              <p:nvPr userDrawn="1"/>
            </p:nvSpPr>
            <p:spPr bwMode="gray">
              <a:xfrm>
                <a:off x="4963"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1" name="Oval 2545"/>
              <p:cNvSpPr>
                <a:spLocks noChangeArrowheads="1"/>
              </p:cNvSpPr>
              <p:nvPr userDrawn="1"/>
            </p:nvSpPr>
            <p:spPr bwMode="gray">
              <a:xfrm>
                <a:off x="5240"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68082" name="Oval 2546"/>
              <p:cNvSpPr>
                <a:spLocks noChangeArrowheads="1"/>
              </p:cNvSpPr>
              <p:nvPr userDrawn="1"/>
            </p:nvSpPr>
            <p:spPr bwMode="gray">
              <a:xfrm>
                <a:off x="5525" y="2549"/>
                <a:ext cx="80" cy="80"/>
              </a:xfrm>
              <a:prstGeom prst="ellipse">
                <a:avLst/>
              </a:prstGeom>
              <a:solidFill>
                <a:schemeClr val="bg1"/>
              </a:solidFill>
              <a:ln>
                <a:noFill/>
              </a:ln>
              <a:effectLst>
                <a:prstShdw prst="shdw17" dist="40161" dir="1106097">
                  <a:schemeClr val="hlink"/>
                </a:prst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grpSp>
      <p:sp>
        <p:nvSpPr>
          <p:cNvPr id="13335" name="Rectangle 23"/>
          <p:cNvSpPr>
            <a:spLocks noGrp="1" noChangeArrowheads="1"/>
          </p:cNvSpPr>
          <p:nvPr>
            <p:ph type="dt" sz="quarter" idx="2"/>
          </p:nvPr>
        </p:nvSpPr>
        <p:spPr bwMode="auto">
          <a:xfrm>
            <a:off x="609600" y="6553200"/>
            <a:ext cx="28448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C0C0C0"/>
                  </a:outerShdw>
                </a:effectLst>
                <a:ea typeface="Gulim" panose="020B0600000101010101" pitchFamily="34" charset="-127"/>
              </a:defRPr>
            </a:lvl1pPr>
          </a:lstStyle>
          <a:p>
            <a:endParaRPr lang="en-US" altLang="ko-KR"/>
          </a:p>
        </p:txBody>
      </p:sp>
      <p:sp>
        <p:nvSpPr>
          <p:cNvPr id="13336" name="Rectangle 24"/>
          <p:cNvSpPr>
            <a:spLocks noGrp="1" noChangeArrowheads="1"/>
          </p:cNvSpPr>
          <p:nvPr>
            <p:ph type="ftr" sz="quarter" idx="3"/>
          </p:nvPr>
        </p:nvSpPr>
        <p:spPr bwMode="auto">
          <a:xfrm>
            <a:off x="4267200" y="6629400"/>
            <a:ext cx="3860800" cy="152400"/>
          </a:xfrm>
        </p:spPr>
        <p:txBody>
          <a:bodyPr/>
          <a:lstStyle>
            <a:lvl1pPr algn="ctr">
              <a:defRPr b="0">
                <a:solidFill>
                  <a:schemeClr val="tx1"/>
                </a:solidFill>
                <a:effectLst>
                  <a:outerShdw blurRad="38100" dist="38100" dir="2700000" algn="tl">
                    <a:srgbClr val="C0C0C0"/>
                  </a:outerShdw>
                </a:effectLst>
                <a:latin typeface="Times New Roman" panose="02020603050405020304" pitchFamily="18" charset="0"/>
              </a:defRPr>
            </a:lvl1pPr>
          </a:lstStyle>
          <a:p>
            <a:endParaRPr lang="en-US" altLang="ko-KR"/>
          </a:p>
        </p:txBody>
      </p:sp>
      <p:sp>
        <p:nvSpPr>
          <p:cNvPr id="13337" name="Rectangle 25"/>
          <p:cNvSpPr>
            <a:spLocks noGrp="1" noChangeArrowheads="1"/>
          </p:cNvSpPr>
          <p:nvPr>
            <p:ph type="sldNum" sz="quarter" idx="4"/>
          </p:nvPr>
        </p:nvSpPr>
        <p:spPr bwMode="auto">
          <a:xfrm>
            <a:off x="8813800" y="6553200"/>
            <a:ext cx="28448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fld id="{769ECAE7-5CA4-4344-877A-B8875D5752FE}" type="slidenum">
              <a:rPr lang="ko-KR" altLang="en-US"/>
              <a:pPr/>
              <a:t>‹#›</a:t>
            </a:fld>
            <a:endParaRPr lang="en-US" altLang="ko-KR"/>
          </a:p>
        </p:txBody>
      </p:sp>
      <p:sp>
        <p:nvSpPr>
          <p:cNvPr id="13850" name="Text Box 538"/>
          <p:cNvSpPr txBox="1">
            <a:spLocks noChangeArrowheads="1"/>
          </p:cNvSpPr>
          <p:nvPr/>
        </p:nvSpPr>
        <p:spPr bwMode="gray">
          <a:xfrm>
            <a:off x="4722284" y="632460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ko-KR" sz="2000" b="1">
                <a:solidFill>
                  <a:schemeClr val="tx2"/>
                </a:solidFill>
                <a:latin typeface="Lucida Sans Unicode" panose="020B0602030504020204" pitchFamily="34" charset="0"/>
                <a:ea typeface="Gulim" panose="020B0600000101010101" pitchFamily="34" charset="-127"/>
              </a:rPr>
              <a:t>Company Logo</a:t>
            </a:r>
          </a:p>
        </p:txBody>
      </p:sp>
      <p:sp>
        <p:nvSpPr>
          <p:cNvPr id="13848" name="Rectangle 536"/>
          <p:cNvSpPr>
            <a:spLocks noGrp="1" noChangeArrowheads="1"/>
          </p:cNvSpPr>
          <p:nvPr>
            <p:ph type="ctrTitle" sz="quarter"/>
          </p:nvPr>
        </p:nvSpPr>
        <p:spPr bwMode="black">
          <a:xfrm>
            <a:off x="1" y="2533650"/>
            <a:ext cx="11631084" cy="1123950"/>
          </a:xfrm>
        </p:spPr>
        <p:txBody>
          <a:bodyPr/>
          <a:lstStyle>
            <a:lvl1pPr algn="r">
              <a:defRPr sz="4800">
                <a:solidFill>
                  <a:schemeClr val="bg1"/>
                </a:solidFill>
                <a:ea typeface="Gulim" panose="020B0600000101010101" pitchFamily="34" charset="-127"/>
              </a:defRPr>
            </a:lvl1pPr>
          </a:lstStyle>
          <a:p>
            <a:pPr lvl="0"/>
            <a:r>
              <a:rPr lang="en-US" altLang="ko-KR" noProof="0"/>
              <a:t>PowerPoint Template</a:t>
            </a:r>
          </a:p>
        </p:txBody>
      </p:sp>
      <p:sp>
        <p:nvSpPr>
          <p:cNvPr id="13849" name="Text Box 537"/>
          <p:cNvSpPr txBox="1">
            <a:spLocks noChangeArrowheads="1"/>
          </p:cNvSpPr>
          <p:nvPr/>
        </p:nvSpPr>
        <p:spPr bwMode="gray">
          <a:xfrm>
            <a:off x="6170084" y="2452688"/>
            <a:ext cx="546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r>
              <a:rPr lang="en-US" altLang="ko-KR" b="1">
                <a:latin typeface="Verdana" panose="020B0604030504040204" pitchFamily="34" charset="0"/>
                <a:ea typeface="Gulim" panose="020B0600000101010101" pitchFamily="34" charset="-127"/>
              </a:rPr>
              <a:t>Add Your Company Slogan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C8A8EB7B-99F4-4531-984E-14ACDC220503}" type="slidenum">
              <a:rPr lang="ko-KR" altLang="en-US"/>
              <a:pPr/>
              <a:t>‹#›</a:t>
            </a:fld>
            <a:endParaRPr lang="en-US" altLang="ko-KR"/>
          </a:p>
        </p:txBody>
      </p:sp>
    </p:spTree>
    <p:extLst>
      <p:ext uri="{BB962C8B-B14F-4D97-AF65-F5344CB8AC3E}">
        <p14:creationId xmlns:p14="http://schemas.microsoft.com/office/powerpoint/2010/main" val="24234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152400"/>
            <a:ext cx="28448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6400" y="152400"/>
            <a:ext cx="83312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2878567E-D6FE-4B07-A9A3-78BC51C07C01}" type="slidenum">
              <a:rPr lang="ko-KR" altLang="en-US"/>
              <a:pPr/>
              <a:t>‹#›</a:t>
            </a:fld>
            <a:endParaRPr lang="en-US" altLang="ko-KR"/>
          </a:p>
        </p:txBody>
      </p:sp>
    </p:spTree>
    <p:extLst>
      <p:ext uri="{BB962C8B-B14F-4D97-AF65-F5344CB8AC3E}">
        <p14:creationId xmlns:p14="http://schemas.microsoft.com/office/powerpoint/2010/main" val="228331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152400"/>
            <a:ext cx="10363200" cy="609600"/>
          </a:xfrm>
        </p:spPr>
        <p:txBody>
          <a:bodyPr/>
          <a:lstStyle/>
          <a:p>
            <a:r>
              <a:rPr lang="zh-CN" altLang="en-US"/>
              <a:t>单击此处编辑母版标题样式</a:t>
            </a:r>
          </a:p>
        </p:txBody>
      </p:sp>
      <p:sp>
        <p:nvSpPr>
          <p:cNvPr id="3" name="文本占位符 2"/>
          <p:cNvSpPr>
            <a:spLocks noGrp="1"/>
          </p:cNvSpPr>
          <p:nvPr>
            <p:ph type="body" sz="half" idx="1"/>
          </p:nvPr>
        </p:nvSpPr>
        <p:spPr>
          <a:xfrm>
            <a:off x="5080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0"/>
          </p:nvPr>
        </p:nvSpPr>
        <p:spPr>
          <a:xfrm>
            <a:off x="7823200" y="6477000"/>
            <a:ext cx="3657600" cy="304800"/>
          </a:xfrm>
        </p:spPr>
        <p:txBody>
          <a:bodyPr/>
          <a:lstStyle>
            <a:lvl1pPr>
              <a:defRPr/>
            </a:lvl1pPr>
          </a:lstStyle>
          <a:p>
            <a:r>
              <a:rPr lang="en-US" altLang="ko-KR"/>
              <a:t>Company Logo</a:t>
            </a:r>
          </a:p>
        </p:txBody>
      </p:sp>
      <p:sp>
        <p:nvSpPr>
          <p:cNvPr id="7" name="灯片编号占位符 6"/>
          <p:cNvSpPr>
            <a:spLocks noGrp="1"/>
          </p:cNvSpPr>
          <p:nvPr>
            <p:ph type="sldNum" sz="quarter" idx="11"/>
          </p:nvPr>
        </p:nvSpPr>
        <p:spPr>
          <a:xfrm>
            <a:off x="11480800" y="6477000"/>
            <a:ext cx="711200" cy="304800"/>
          </a:xfrm>
        </p:spPr>
        <p:txBody>
          <a:bodyPr/>
          <a:lstStyle>
            <a:lvl1pPr>
              <a:defRPr/>
            </a:lvl1pPr>
          </a:lstStyle>
          <a:p>
            <a:fld id="{8503E6F0-574E-4838-86FF-D3000B28DF51}" type="slidenum">
              <a:rPr lang="ko-KR" altLang="en-US"/>
              <a:pPr/>
              <a:t>‹#›</a:t>
            </a:fld>
            <a:endParaRPr lang="en-US" altLang="ko-KR"/>
          </a:p>
        </p:txBody>
      </p:sp>
    </p:spTree>
    <p:extLst>
      <p:ext uri="{BB962C8B-B14F-4D97-AF65-F5344CB8AC3E}">
        <p14:creationId xmlns:p14="http://schemas.microsoft.com/office/powerpoint/2010/main" val="1935320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10363200" cy="609600"/>
          </a:xfrm>
        </p:spPr>
        <p:txBody>
          <a:bodyPr/>
          <a:lstStyle/>
          <a:p>
            <a:r>
              <a:rPr lang="zh-CN" altLang="en-US"/>
              <a:t>单击此处编辑母版标题样式</a:t>
            </a:r>
          </a:p>
        </p:txBody>
      </p:sp>
      <p:sp>
        <p:nvSpPr>
          <p:cNvPr id="3" name="内容占位符 2"/>
          <p:cNvSpPr>
            <a:spLocks noGrp="1"/>
          </p:cNvSpPr>
          <p:nvPr>
            <p:ph sz="quarter" idx="1"/>
          </p:nvPr>
        </p:nvSpPr>
        <p:spPr>
          <a:xfrm>
            <a:off x="5080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430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80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248400" y="3695700"/>
            <a:ext cx="5537200"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a:xfrm>
            <a:off x="7823200" y="6477000"/>
            <a:ext cx="3657600" cy="304800"/>
          </a:xfrm>
        </p:spPr>
        <p:txBody>
          <a:bodyPr/>
          <a:lstStyle>
            <a:lvl1pPr>
              <a:defRPr/>
            </a:lvl1pPr>
          </a:lstStyle>
          <a:p>
            <a:r>
              <a:rPr lang="en-US" altLang="ko-KR"/>
              <a:t>Company Logo</a:t>
            </a:r>
          </a:p>
        </p:txBody>
      </p:sp>
      <p:sp>
        <p:nvSpPr>
          <p:cNvPr id="8" name="灯片编号占位符 7"/>
          <p:cNvSpPr>
            <a:spLocks noGrp="1"/>
          </p:cNvSpPr>
          <p:nvPr>
            <p:ph type="sldNum" sz="quarter" idx="11"/>
          </p:nvPr>
        </p:nvSpPr>
        <p:spPr>
          <a:xfrm>
            <a:off x="11480800" y="6477000"/>
            <a:ext cx="711200" cy="304800"/>
          </a:xfrm>
        </p:spPr>
        <p:txBody>
          <a:bodyPr/>
          <a:lstStyle>
            <a:lvl1pPr>
              <a:defRPr/>
            </a:lvl1pPr>
          </a:lstStyle>
          <a:p>
            <a:fld id="{12AFD788-A8DF-481A-901A-EFB152911654}" type="slidenum">
              <a:rPr lang="ko-KR" altLang="en-US"/>
              <a:pPr/>
              <a:t>‹#›</a:t>
            </a:fld>
            <a:endParaRPr lang="en-US" altLang="ko-KR"/>
          </a:p>
        </p:txBody>
      </p:sp>
    </p:spTree>
    <p:extLst>
      <p:ext uri="{BB962C8B-B14F-4D97-AF65-F5344CB8AC3E}">
        <p14:creationId xmlns:p14="http://schemas.microsoft.com/office/powerpoint/2010/main" val="343665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D388CF35-F36B-4C2F-A9AF-D718C6948C09}" type="slidenum">
              <a:rPr lang="en-US" altLang="zh-CN"/>
              <a:pPr/>
              <a:t>‹#›</a:t>
            </a:fld>
            <a:endParaRPr lang="en-US" altLang="zh-CN"/>
          </a:p>
        </p:txBody>
      </p:sp>
    </p:spTree>
    <p:extLst>
      <p:ext uri="{BB962C8B-B14F-4D97-AF65-F5344CB8AC3E}">
        <p14:creationId xmlns:p14="http://schemas.microsoft.com/office/powerpoint/2010/main" val="2563586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E38EFF8-7F1A-4060-AAA0-B6CBD2053E97}" type="slidenum">
              <a:rPr lang="en-US" altLang="zh-CN"/>
              <a:pPr/>
              <a:t>‹#›</a:t>
            </a:fld>
            <a:endParaRPr lang="en-US" altLang="zh-CN"/>
          </a:p>
        </p:txBody>
      </p:sp>
    </p:spTree>
    <p:extLst>
      <p:ext uri="{BB962C8B-B14F-4D97-AF65-F5344CB8AC3E}">
        <p14:creationId xmlns:p14="http://schemas.microsoft.com/office/powerpoint/2010/main" val="2325413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22239"/>
            <a:ext cx="10972800" cy="600868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6248400"/>
            <a:ext cx="28448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844800" cy="457200"/>
          </a:xfrm>
        </p:spPr>
        <p:txBody>
          <a:bodyPr/>
          <a:lstStyle>
            <a:lvl1pPr>
              <a:defRPr/>
            </a:lvl1pPr>
          </a:lstStyle>
          <a:p>
            <a:fld id="{32599DC7-7ECC-4050-BE17-49DBE2840333}" type="slidenum">
              <a:rPr lang="en-US" altLang="zh-CN"/>
              <a:pPr/>
              <a:t>‹#›</a:t>
            </a:fld>
            <a:endParaRPr lang="en-US" altLang="zh-CN"/>
          </a:p>
        </p:txBody>
      </p:sp>
    </p:spTree>
    <p:extLst>
      <p:ext uri="{BB962C8B-B14F-4D97-AF65-F5344CB8AC3E}">
        <p14:creationId xmlns:p14="http://schemas.microsoft.com/office/powerpoint/2010/main" val="365584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A042993F-BE55-4E61-AC96-021B3B9EFFB2}" type="slidenum">
              <a:rPr lang="ko-KR" altLang="en-US"/>
              <a:pPr/>
              <a:t>‹#›</a:t>
            </a:fld>
            <a:endParaRPr lang="en-US" altLang="ko-KR"/>
          </a:p>
        </p:txBody>
      </p:sp>
    </p:spTree>
    <p:extLst>
      <p:ext uri="{BB962C8B-B14F-4D97-AF65-F5344CB8AC3E}">
        <p14:creationId xmlns:p14="http://schemas.microsoft.com/office/powerpoint/2010/main" val="116045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ko-KR"/>
              <a:t>Company Logo</a:t>
            </a:r>
          </a:p>
        </p:txBody>
      </p:sp>
      <p:sp>
        <p:nvSpPr>
          <p:cNvPr id="5" name="灯片编号占位符 4"/>
          <p:cNvSpPr>
            <a:spLocks noGrp="1"/>
          </p:cNvSpPr>
          <p:nvPr>
            <p:ph type="sldNum" sz="quarter" idx="11"/>
          </p:nvPr>
        </p:nvSpPr>
        <p:spPr/>
        <p:txBody>
          <a:bodyPr/>
          <a:lstStyle>
            <a:lvl1pPr>
              <a:defRPr/>
            </a:lvl1pPr>
          </a:lstStyle>
          <a:p>
            <a:fld id="{7350FC75-B1BA-4983-A660-6528F50639A4}" type="slidenum">
              <a:rPr lang="ko-KR" altLang="en-US"/>
              <a:pPr/>
              <a:t>‹#›</a:t>
            </a:fld>
            <a:endParaRPr lang="en-US" altLang="ko-KR"/>
          </a:p>
        </p:txBody>
      </p:sp>
    </p:spTree>
    <p:extLst>
      <p:ext uri="{BB962C8B-B14F-4D97-AF65-F5344CB8AC3E}">
        <p14:creationId xmlns:p14="http://schemas.microsoft.com/office/powerpoint/2010/main" val="3462072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43000"/>
            <a:ext cx="55372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7292D4E3-F227-4DB4-9EB4-B6477ECE111E}" type="slidenum">
              <a:rPr lang="ko-KR" altLang="en-US"/>
              <a:pPr/>
              <a:t>‹#›</a:t>
            </a:fld>
            <a:endParaRPr lang="en-US" altLang="ko-KR"/>
          </a:p>
        </p:txBody>
      </p:sp>
    </p:spTree>
    <p:extLst>
      <p:ext uri="{BB962C8B-B14F-4D97-AF65-F5344CB8AC3E}">
        <p14:creationId xmlns:p14="http://schemas.microsoft.com/office/powerpoint/2010/main" val="257910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lvl1pPr>
              <a:defRPr/>
            </a:lvl1pPr>
          </a:lstStyle>
          <a:p>
            <a:r>
              <a:rPr lang="en-US" altLang="ko-KR"/>
              <a:t>Company Logo</a:t>
            </a:r>
          </a:p>
        </p:txBody>
      </p:sp>
      <p:sp>
        <p:nvSpPr>
          <p:cNvPr id="8" name="灯片编号占位符 7"/>
          <p:cNvSpPr>
            <a:spLocks noGrp="1"/>
          </p:cNvSpPr>
          <p:nvPr>
            <p:ph type="sldNum" sz="quarter" idx="11"/>
          </p:nvPr>
        </p:nvSpPr>
        <p:spPr/>
        <p:txBody>
          <a:bodyPr/>
          <a:lstStyle>
            <a:lvl1pPr>
              <a:defRPr/>
            </a:lvl1pPr>
          </a:lstStyle>
          <a:p>
            <a:fld id="{7F49065C-6691-4672-B700-85726963BAEA}" type="slidenum">
              <a:rPr lang="ko-KR" altLang="en-US"/>
              <a:pPr/>
              <a:t>‹#›</a:t>
            </a:fld>
            <a:endParaRPr lang="en-US" altLang="ko-KR"/>
          </a:p>
        </p:txBody>
      </p:sp>
    </p:spTree>
    <p:extLst>
      <p:ext uri="{BB962C8B-B14F-4D97-AF65-F5344CB8AC3E}">
        <p14:creationId xmlns:p14="http://schemas.microsoft.com/office/powerpoint/2010/main" val="115458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r>
              <a:rPr lang="en-US" altLang="ko-KR"/>
              <a:t>Company Logo</a:t>
            </a:r>
          </a:p>
        </p:txBody>
      </p:sp>
      <p:sp>
        <p:nvSpPr>
          <p:cNvPr id="4" name="灯片编号占位符 3"/>
          <p:cNvSpPr>
            <a:spLocks noGrp="1"/>
          </p:cNvSpPr>
          <p:nvPr>
            <p:ph type="sldNum" sz="quarter" idx="11"/>
          </p:nvPr>
        </p:nvSpPr>
        <p:spPr/>
        <p:txBody>
          <a:bodyPr/>
          <a:lstStyle>
            <a:lvl1pPr>
              <a:defRPr/>
            </a:lvl1pPr>
          </a:lstStyle>
          <a:p>
            <a:fld id="{F5A6545C-EEDC-467A-8859-03D24AE0CADB}" type="slidenum">
              <a:rPr lang="ko-KR" altLang="en-US"/>
              <a:pPr/>
              <a:t>‹#›</a:t>
            </a:fld>
            <a:endParaRPr lang="en-US" altLang="ko-KR"/>
          </a:p>
        </p:txBody>
      </p:sp>
    </p:spTree>
    <p:extLst>
      <p:ext uri="{BB962C8B-B14F-4D97-AF65-F5344CB8AC3E}">
        <p14:creationId xmlns:p14="http://schemas.microsoft.com/office/powerpoint/2010/main" val="263520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ko-KR"/>
              <a:t>Company Logo</a:t>
            </a:r>
          </a:p>
        </p:txBody>
      </p:sp>
      <p:sp>
        <p:nvSpPr>
          <p:cNvPr id="3" name="灯片编号占位符 2"/>
          <p:cNvSpPr>
            <a:spLocks noGrp="1"/>
          </p:cNvSpPr>
          <p:nvPr>
            <p:ph type="sldNum" sz="quarter" idx="11"/>
          </p:nvPr>
        </p:nvSpPr>
        <p:spPr/>
        <p:txBody>
          <a:bodyPr/>
          <a:lstStyle>
            <a:lvl1pPr>
              <a:defRPr/>
            </a:lvl1pPr>
          </a:lstStyle>
          <a:p>
            <a:fld id="{1879FB25-3AAC-439E-BEBC-57F32A160E91}" type="slidenum">
              <a:rPr lang="ko-KR" altLang="en-US"/>
              <a:pPr/>
              <a:t>‹#›</a:t>
            </a:fld>
            <a:endParaRPr lang="en-US" altLang="ko-KR"/>
          </a:p>
        </p:txBody>
      </p:sp>
    </p:spTree>
    <p:extLst>
      <p:ext uri="{BB962C8B-B14F-4D97-AF65-F5344CB8AC3E}">
        <p14:creationId xmlns:p14="http://schemas.microsoft.com/office/powerpoint/2010/main" val="188068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F367F759-360B-4F59-AC18-DF1BD12FAFC7}" type="slidenum">
              <a:rPr lang="ko-KR" altLang="en-US"/>
              <a:pPr/>
              <a:t>‹#›</a:t>
            </a:fld>
            <a:endParaRPr lang="en-US" altLang="ko-KR"/>
          </a:p>
        </p:txBody>
      </p:sp>
    </p:spTree>
    <p:extLst>
      <p:ext uri="{BB962C8B-B14F-4D97-AF65-F5344CB8AC3E}">
        <p14:creationId xmlns:p14="http://schemas.microsoft.com/office/powerpoint/2010/main" val="333960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ko-KR"/>
              <a:t>Company Logo</a:t>
            </a:r>
          </a:p>
        </p:txBody>
      </p:sp>
      <p:sp>
        <p:nvSpPr>
          <p:cNvPr id="6" name="灯片编号占位符 5"/>
          <p:cNvSpPr>
            <a:spLocks noGrp="1"/>
          </p:cNvSpPr>
          <p:nvPr>
            <p:ph type="sldNum" sz="quarter" idx="11"/>
          </p:nvPr>
        </p:nvSpPr>
        <p:spPr/>
        <p:txBody>
          <a:bodyPr/>
          <a:lstStyle>
            <a:lvl1pPr>
              <a:defRPr/>
            </a:lvl1pPr>
          </a:lstStyle>
          <a:p>
            <a:fld id="{C3F2B7D3-5EE6-4746-B5A4-325E35130B7A}" type="slidenum">
              <a:rPr lang="ko-KR" altLang="en-US"/>
              <a:pPr/>
              <a:t>‹#›</a:t>
            </a:fld>
            <a:endParaRPr lang="en-US" altLang="ko-KR"/>
          </a:p>
        </p:txBody>
      </p:sp>
    </p:spTree>
    <p:extLst>
      <p:ext uri="{BB962C8B-B14F-4D97-AF65-F5344CB8AC3E}">
        <p14:creationId xmlns:p14="http://schemas.microsoft.com/office/powerpoint/2010/main" val="246890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2"/>
        </a:solidFill>
        <a:effectLst/>
      </p:bgPr>
    </p:bg>
    <p:spTree>
      <p:nvGrpSpPr>
        <p:cNvPr id="1" name=""/>
        <p:cNvGrpSpPr/>
        <p:nvPr/>
      </p:nvGrpSpPr>
      <p:grpSpPr>
        <a:xfrm>
          <a:off x="0" y="0"/>
          <a:ext cx="0" cy="0"/>
          <a:chOff x="0" y="0"/>
          <a:chExt cx="0" cy="0"/>
        </a:xfrm>
      </p:grpSpPr>
      <p:sp>
        <p:nvSpPr>
          <p:cNvPr id="12534" name="Rectangle 246"/>
          <p:cNvSpPr>
            <a:spLocks noChangeArrowheads="1"/>
          </p:cNvSpPr>
          <p:nvPr/>
        </p:nvSpPr>
        <p:spPr bwMode="gray">
          <a:xfrm>
            <a:off x="0" y="0"/>
            <a:ext cx="12192000" cy="838200"/>
          </a:xfrm>
          <a:prstGeom prst="rect">
            <a:avLst/>
          </a:prstGeom>
          <a:gradFill rotWithShape="0">
            <a:gsLst>
              <a:gs pos="0">
                <a:schemeClr val="hlink"/>
              </a:gs>
              <a:gs pos="100000">
                <a:schemeClr val="hlink">
                  <a:gamma/>
                  <a:tint val="2117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8" name="Rectangle 250"/>
          <p:cNvSpPr>
            <a:spLocks noChangeArrowheads="1"/>
          </p:cNvSpPr>
          <p:nvPr/>
        </p:nvSpPr>
        <p:spPr bwMode="white">
          <a:xfrm>
            <a:off x="0" y="990600"/>
            <a:ext cx="12192000" cy="3657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37" name="AutoShape 249"/>
          <p:cNvSpPr>
            <a:spLocks noChangeArrowheads="1"/>
          </p:cNvSpPr>
          <p:nvPr/>
        </p:nvSpPr>
        <p:spPr bwMode="white">
          <a:xfrm>
            <a:off x="0" y="3886200"/>
            <a:ext cx="12192000" cy="2971800"/>
          </a:xfrm>
          <a:prstGeom prst="flowChartDocumen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0" name="Rectangle 22"/>
          <p:cNvSpPr>
            <a:spLocks noGrp="1" noChangeArrowheads="1"/>
          </p:cNvSpPr>
          <p:nvPr>
            <p:ph type="body" idx="1"/>
          </p:nvPr>
        </p:nvSpPr>
        <p:spPr bwMode="auto">
          <a:xfrm>
            <a:off x="508000" y="1143000"/>
            <a:ext cx="11277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 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2312" name="Rectangle 24"/>
          <p:cNvSpPr>
            <a:spLocks noGrp="1" noChangeArrowheads="1"/>
          </p:cNvSpPr>
          <p:nvPr>
            <p:ph type="ftr" sz="quarter" idx="3"/>
          </p:nvPr>
        </p:nvSpPr>
        <p:spPr bwMode="ltGray">
          <a:xfrm>
            <a:off x="7823200" y="6477000"/>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a:solidFill>
                  <a:schemeClr val="hlink"/>
                </a:solidFill>
                <a:latin typeface="+mn-lt"/>
                <a:ea typeface="Gulim" panose="020B0600000101010101" pitchFamily="34" charset="-127"/>
              </a:defRPr>
            </a:lvl1pPr>
          </a:lstStyle>
          <a:p>
            <a:r>
              <a:rPr lang="en-US" altLang="ko-KR"/>
              <a:t>Company Logo</a:t>
            </a:r>
          </a:p>
        </p:txBody>
      </p:sp>
      <p:sp>
        <p:nvSpPr>
          <p:cNvPr id="12313" name="Rectangle 25"/>
          <p:cNvSpPr>
            <a:spLocks noGrp="1" noChangeArrowheads="1"/>
          </p:cNvSpPr>
          <p:nvPr>
            <p:ph type="sldNum" sz="quarter" idx="4"/>
          </p:nvPr>
        </p:nvSpPr>
        <p:spPr bwMode="ltGray">
          <a:xfrm>
            <a:off x="11480800" y="6477000"/>
            <a:ext cx="711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1">
                <a:solidFill>
                  <a:schemeClr val="hlink"/>
                </a:solidFill>
                <a:latin typeface="+mn-lt"/>
                <a:ea typeface="Gulim" panose="020B0600000101010101" pitchFamily="34" charset="-127"/>
              </a:defRPr>
            </a:lvl1pPr>
          </a:lstStyle>
          <a:p>
            <a:fld id="{8EAB9C04-D3B7-4DE1-A7E6-14AA061D8906}" type="slidenum">
              <a:rPr lang="ko-KR" altLang="en-US"/>
              <a:pPr/>
              <a:t>‹#›</a:t>
            </a:fld>
            <a:endParaRPr lang="en-US" altLang="ko-KR"/>
          </a:p>
        </p:txBody>
      </p:sp>
      <p:sp>
        <p:nvSpPr>
          <p:cNvPr id="12309" name="Rectangle 21"/>
          <p:cNvSpPr>
            <a:spLocks noGrp="1" noChangeArrowheads="1"/>
          </p:cNvSpPr>
          <p:nvPr>
            <p:ph type="title"/>
          </p:nvPr>
        </p:nvSpPr>
        <p:spPr bwMode="gray">
          <a:xfrm>
            <a:off x="406400" y="152400"/>
            <a:ext cx="10363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2542" name="Oval 254"/>
          <p:cNvSpPr>
            <a:spLocks noChangeArrowheads="1"/>
          </p:cNvSpPr>
          <p:nvPr/>
        </p:nvSpPr>
        <p:spPr bwMode="gray">
          <a:xfrm>
            <a:off x="9855201" y="152401"/>
            <a:ext cx="345017" cy="238125"/>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43" name="Oval 255"/>
          <p:cNvSpPr>
            <a:spLocks noChangeArrowheads="1"/>
          </p:cNvSpPr>
          <p:nvPr/>
        </p:nvSpPr>
        <p:spPr bwMode="gray">
          <a:xfrm>
            <a:off x="10259485" y="611188"/>
            <a:ext cx="478367" cy="322262"/>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44" name="Oval 256"/>
          <p:cNvSpPr>
            <a:spLocks noChangeArrowheads="1"/>
          </p:cNvSpPr>
          <p:nvPr/>
        </p:nvSpPr>
        <p:spPr bwMode="gray">
          <a:xfrm>
            <a:off x="11140018" y="120651"/>
            <a:ext cx="679449" cy="468313"/>
          </a:xfrm>
          <a:prstGeom prst="ellipse">
            <a:avLst/>
          </a:prstGeom>
          <a:gradFill rotWithShape="0">
            <a:gsLst>
              <a:gs pos="0">
                <a:schemeClr val="hlink"/>
              </a:gs>
              <a:gs pos="100000">
                <a:schemeClr val="accent2"/>
              </a:gs>
            </a:gsLst>
            <a:path path="rect">
              <a:fillToRect r="100000" b="10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4" r:id="rId16"/>
  </p:sldLayoutIdLst>
  <p:hf sldNum="0" hdr="0" dt="0"/>
  <p:txStyles>
    <p:titleStyle>
      <a:lvl1pPr algn="l" rtl="0" fontAlgn="base">
        <a:spcBef>
          <a:spcPct val="0"/>
        </a:spcBef>
        <a:spcAft>
          <a:spcPct val="0"/>
        </a:spcAft>
        <a:defRPr sz="3200" b="1" kern="1200">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anose="020B0604030504040204" pitchFamily="34" charset="0"/>
        </a:defRPr>
      </a:lvl2pPr>
      <a:lvl3pPr algn="l" rtl="0" fontAlgn="base">
        <a:spcBef>
          <a:spcPct val="0"/>
        </a:spcBef>
        <a:spcAft>
          <a:spcPct val="0"/>
        </a:spcAft>
        <a:defRPr sz="3200" b="1">
          <a:solidFill>
            <a:schemeClr val="tx1"/>
          </a:solidFill>
          <a:latin typeface="Verdana" panose="020B0604030504040204" pitchFamily="34" charset="0"/>
        </a:defRPr>
      </a:lvl3pPr>
      <a:lvl4pPr algn="l" rtl="0" fontAlgn="base">
        <a:spcBef>
          <a:spcPct val="0"/>
        </a:spcBef>
        <a:spcAft>
          <a:spcPct val="0"/>
        </a:spcAft>
        <a:defRPr sz="3200" b="1">
          <a:solidFill>
            <a:schemeClr val="tx1"/>
          </a:solidFill>
          <a:latin typeface="Verdana" panose="020B0604030504040204" pitchFamily="34" charset="0"/>
        </a:defRPr>
      </a:lvl4pPr>
      <a:lvl5pPr algn="l" rtl="0" fontAlgn="base">
        <a:spcBef>
          <a:spcPct val="0"/>
        </a:spcBef>
        <a:spcAft>
          <a:spcPct val="0"/>
        </a:spcAft>
        <a:defRPr sz="3200" b="1">
          <a:solidFill>
            <a:schemeClr val="tx1"/>
          </a:solidFill>
          <a:latin typeface="Verdana" panose="020B0604030504040204" pitchFamily="34" charset="0"/>
        </a:defRPr>
      </a:lvl5pPr>
      <a:lvl6pPr marL="457200" algn="l" rtl="0" fontAlgn="base">
        <a:spcBef>
          <a:spcPct val="0"/>
        </a:spcBef>
        <a:spcAft>
          <a:spcPct val="0"/>
        </a:spcAft>
        <a:defRPr sz="3200" b="1">
          <a:solidFill>
            <a:schemeClr val="tx1"/>
          </a:solidFill>
          <a:latin typeface="Verdana" panose="020B0604030504040204" pitchFamily="34" charset="0"/>
        </a:defRPr>
      </a:lvl6pPr>
      <a:lvl7pPr marL="914400" algn="l" rtl="0" fontAlgn="base">
        <a:spcBef>
          <a:spcPct val="0"/>
        </a:spcBef>
        <a:spcAft>
          <a:spcPct val="0"/>
        </a:spcAft>
        <a:defRPr sz="3200" b="1">
          <a:solidFill>
            <a:schemeClr val="tx1"/>
          </a:solidFill>
          <a:latin typeface="Verdana" panose="020B0604030504040204" pitchFamily="34" charset="0"/>
        </a:defRPr>
      </a:lvl7pPr>
      <a:lvl8pPr marL="1371600" algn="l" rtl="0" fontAlgn="base">
        <a:spcBef>
          <a:spcPct val="0"/>
        </a:spcBef>
        <a:spcAft>
          <a:spcPct val="0"/>
        </a:spcAft>
        <a:defRPr sz="3200" b="1">
          <a:solidFill>
            <a:schemeClr val="tx1"/>
          </a:solidFill>
          <a:latin typeface="Verdana" panose="020B0604030504040204" pitchFamily="34" charset="0"/>
        </a:defRPr>
      </a:lvl8pPr>
      <a:lvl9pPr marL="1828800" algn="l" rtl="0" fontAlgn="base">
        <a:spcBef>
          <a:spcPct val="0"/>
        </a:spcBef>
        <a:spcAft>
          <a:spcPct val="0"/>
        </a:spcAft>
        <a:defRPr sz="3200" b="1">
          <a:solidFill>
            <a:schemeClr val="tx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60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1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17.bin"/><Relationship Id="rId7"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18.bin"/><Relationship Id="rId4" Type="http://schemas.openxmlformats.org/officeDocument/2006/relationships/image" Target="../media/image3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20.bin"/><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23.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7.bin"/><Relationship Id="rId14" Type="http://schemas.openxmlformats.org/officeDocument/2006/relationships/image" Target="../media/image47.wmf"/></Relationships>
</file>

<file path=ppt/slides/_rels/slide28.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52.wmf"/><Relationship Id="rId17" Type="http://schemas.openxmlformats.org/officeDocument/2006/relationships/image" Target="../media/image55.png"/><Relationship Id="rId2" Type="http://schemas.openxmlformats.org/officeDocument/2006/relationships/slideLayout" Target="../slideLayouts/slideLayout7.xml"/><Relationship Id="rId16" Type="http://schemas.openxmlformats.org/officeDocument/2006/relationships/image" Target="../media/image54.wmf"/><Relationship Id="rId1" Type="http://schemas.openxmlformats.org/officeDocument/2006/relationships/vmlDrawing" Target="../drawings/vmlDrawing15.vml"/><Relationship Id="rId6" Type="http://schemas.openxmlformats.org/officeDocument/2006/relationships/image" Target="../media/image49.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3.bin"/><Relationship Id="rId14" Type="http://schemas.openxmlformats.org/officeDocument/2006/relationships/image" Target="../media/image5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6.wmf"/></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39.bin"/><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6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43.bin"/><Relationship Id="rId4" Type="http://schemas.openxmlformats.org/officeDocument/2006/relationships/image" Target="../media/image61.wmf"/></Relationships>
</file>

<file path=ppt/slides/_rels/slide3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4.wmf"/><Relationship Id="rId5" Type="http://schemas.openxmlformats.org/officeDocument/2006/relationships/oleObject" Target="../embeddings/oleObject45.bin"/><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8.wmf"/></Relationships>
</file>

<file path=ppt/slides/_rels/slide38.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0.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6.wmf"/><Relationship Id="rId5" Type="http://schemas.openxmlformats.org/officeDocument/2006/relationships/oleObject" Target="../embeddings/oleObject54.bin"/><Relationship Id="rId4" Type="http://schemas.openxmlformats.org/officeDocument/2006/relationships/image" Target="../media/image75.wmf"/></Relationships>
</file>

<file path=ppt/slides/_rels/slide41.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9.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9.bin"/><Relationship Id="rId14" Type="http://schemas.openxmlformats.org/officeDocument/2006/relationships/image" Target="../media/image83.wmf"/></Relationships>
</file>

<file path=ppt/slides/_rels/slide4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8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87.wmf"/><Relationship Id="rId5" Type="http://schemas.openxmlformats.org/officeDocument/2006/relationships/oleObject" Target="../embeddings/oleObject64.bin"/><Relationship Id="rId4" Type="http://schemas.openxmlformats.org/officeDocument/2006/relationships/image" Target="../media/image86.wmf"/></Relationships>
</file>

<file path=ppt/slides/_rels/slide4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89.wmf"/></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4.wmf"/><Relationship Id="rId5" Type="http://schemas.openxmlformats.org/officeDocument/2006/relationships/oleObject" Target="../embeddings/oleObject67.bin"/><Relationship Id="rId4" Type="http://schemas.openxmlformats.org/officeDocument/2006/relationships/image" Target="../media/image93.wmf"/></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98.png"/><Relationship Id="rId7" Type="http://schemas.openxmlformats.org/officeDocument/2006/relationships/image" Target="../media/image96.wmf"/><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oleObject" Target="../embeddings/oleObject69.bin"/><Relationship Id="rId5" Type="http://schemas.openxmlformats.org/officeDocument/2006/relationships/image" Target="../media/image95.wmf"/><Relationship Id="rId4" Type="http://schemas.openxmlformats.org/officeDocument/2006/relationships/oleObject" Target="../embeddings/oleObject68.bin"/><Relationship Id="rId9" Type="http://schemas.openxmlformats.org/officeDocument/2006/relationships/image" Target="../media/image97.wmf"/></Relationships>
</file>

<file path=ppt/slides/_rels/slide5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103.wmf"/><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100.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74.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image" Target="../media/image105.wmf"/><Relationship Id="rId5" Type="http://schemas.openxmlformats.org/officeDocument/2006/relationships/oleObject" Target="../embeddings/oleObject77.bin"/><Relationship Id="rId4" Type="http://schemas.openxmlformats.org/officeDocument/2006/relationships/image" Target="../media/image104.wmf"/></Relationships>
</file>

<file path=ppt/slides/_rels/slide5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110.wmf"/><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107.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81.bin"/></Relationships>
</file>

<file path=ppt/slides/_rels/slide58.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112.wmf"/><Relationship Id="rId5" Type="http://schemas.openxmlformats.org/officeDocument/2006/relationships/oleObject" Target="../embeddings/oleObject84.bin"/><Relationship Id="rId4" Type="http://schemas.openxmlformats.org/officeDocument/2006/relationships/image" Target="../media/image111.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115.wmf"/><Relationship Id="rId5" Type="http://schemas.openxmlformats.org/officeDocument/2006/relationships/oleObject" Target="../embeddings/oleObject87.bin"/><Relationship Id="rId4" Type="http://schemas.openxmlformats.org/officeDocument/2006/relationships/image" Target="../media/image114.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117.wmf"/><Relationship Id="rId5" Type="http://schemas.openxmlformats.org/officeDocument/2006/relationships/oleObject" Target="../embeddings/oleObject89.bin"/><Relationship Id="rId4" Type="http://schemas.openxmlformats.org/officeDocument/2006/relationships/image" Target="../media/image11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119.wmf"/><Relationship Id="rId5" Type="http://schemas.openxmlformats.org/officeDocument/2006/relationships/oleObject" Target="../embeddings/oleObject91.bin"/><Relationship Id="rId4" Type="http://schemas.openxmlformats.org/officeDocument/2006/relationships/image" Target="../media/image118.wmf"/></Relationships>
</file>

<file path=ppt/slides/_rels/slide62.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image" Target="../media/image121.wmf"/><Relationship Id="rId5" Type="http://schemas.openxmlformats.org/officeDocument/2006/relationships/oleObject" Target="../embeddings/oleObject93.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95.bin"/></Relationships>
</file>

<file path=ppt/slides/_rels/slide6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25.wmf"/><Relationship Id="rId5" Type="http://schemas.openxmlformats.org/officeDocument/2006/relationships/oleObject" Target="../embeddings/oleObject97.bin"/><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99.bin"/></Relationships>
</file>

<file path=ppt/slides/_rels/slide64.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29.wmf"/><Relationship Id="rId5" Type="http://schemas.openxmlformats.org/officeDocument/2006/relationships/oleObject" Target="../embeddings/oleObject101.bin"/><Relationship Id="rId4" Type="http://schemas.openxmlformats.org/officeDocument/2006/relationships/image" Target="../media/image128.wmf"/></Relationships>
</file>

<file path=ppt/slides/_rels/slide65.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35.wmf"/><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132.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06.bin"/><Relationship Id="rId14" Type="http://schemas.openxmlformats.org/officeDocument/2006/relationships/image" Target="../media/image136.wmf"/></Relationships>
</file>

<file path=ppt/slides/_rels/slide6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5720" y="2996952"/>
            <a:ext cx="5904656" cy="609600"/>
          </a:xfrm>
        </p:spPr>
        <p:txBody>
          <a:bodyPr/>
          <a:lstStyle/>
          <a:p>
            <a:r>
              <a:rPr lang="zh-CN" altLang="en-US" dirty="0" smtClean="0"/>
              <a:t>第</a:t>
            </a:r>
            <a:r>
              <a:rPr lang="en-US" altLang="zh-CN" dirty="0" smtClean="0"/>
              <a:t>2</a:t>
            </a:r>
            <a:r>
              <a:rPr lang="zh-CN" altLang="en-US" dirty="0" smtClean="0"/>
              <a:t>部分 基本的数值方法</a:t>
            </a:r>
            <a:endParaRPr lang="zh-CN" altLang="en-US" dirty="0"/>
          </a:p>
        </p:txBody>
      </p:sp>
    </p:spTree>
    <p:extLst>
      <p:ext uri="{BB962C8B-B14F-4D97-AF65-F5344CB8AC3E}">
        <p14:creationId xmlns:p14="http://schemas.microsoft.com/office/powerpoint/2010/main" val="162717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sz="half" idx="1"/>
          </p:nvPr>
        </p:nvSpPr>
        <p:spPr>
          <a:xfrm>
            <a:off x="1992312" y="1196752"/>
            <a:ext cx="8856215" cy="44935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spAutoFit/>
          </a:bodyPr>
          <a:lstStyle/>
          <a:p>
            <a:pPr marL="0" indent="0">
              <a:spcBef>
                <a:spcPct val="50000"/>
              </a:spcBef>
              <a:buNone/>
            </a:pPr>
            <a:r>
              <a:rPr lang="zh-CN" altLang="en-US" b="0" dirty="0">
                <a:solidFill>
                  <a:schemeClr val="accent2"/>
                </a:solidFill>
                <a:latin typeface="黑体" panose="02010609060101010101" pitchFamily="49" charset="-122"/>
                <a:ea typeface="黑体" panose="02010609060101010101" pitchFamily="49" charset="-122"/>
              </a:rPr>
              <a:t>矩形网格</a:t>
            </a:r>
          </a:p>
          <a:p>
            <a:pPr marL="0" indent="0">
              <a:spcBef>
                <a:spcPct val="50000"/>
              </a:spcBef>
              <a:buNone/>
            </a:pPr>
            <a:r>
              <a:rPr lang="zh-CN" altLang="en-US" sz="2400" b="0" dirty="0">
                <a:latin typeface="黑体" panose="02010609060101010101" pitchFamily="49" charset="-122"/>
                <a:ea typeface="黑体" panose="02010609060101010101" pitchFamily="49" charset="-122"/>
              </a:rPr>
              <a:t>在处理复杂形状的求解域时有困难：</a:t>
            </a:r>
          </a:p>
          <a:p>
            <a:pPr marL="0" indent="0">
              <a:spcBef>
                <a:spcPct val="50000"/>
              </a:spcBef>
            </a:pPr>
            <a:r>
              <a:rPr lang="zh-CN" altLang="en-US" sz="2400" b="0" dirty="0">
                <a:latin typeface="黑体" panose="02010609060101010101" pitchFamily="49" charset="-122"/>
                <a:ea typeface="黑体" panose="02010609060101010101" pitchFamily="49" charset="-122"/>
              </a:rPr>
              <a:t>  比较复杂、通用性差；</a:t>
            </a:r>
          </a:p>
          <a:p>
            <a:pPr marL="0" indent="0">
              <a:spcBef>
                <a:spcPct val="50000"/>
              </a:spcBef>
            </a:pPr>
            <a:r>
              <a:rPr lang="zh-CN" altLang="en-US" sz="2400" b="0" dirty="0">
                <a:latin typeface="黑体" panose="02010609060101010101" pitchFamily="49" charset="-122"/>
                <a:ea typeface="黑体" panose="02010609060101010101" pitchFamily="49" charset="-122"/>
              </a:rPr>
              <a:t>  边界及其附近结点的差分格式精度难以提高。</a:t>
            </a:r>
          </a:p>
          <a:p>
            <a:pPr marL="0" indent="0">
              <a:spcBef>
                <a:spcPct val="50000"/>
              </a:spcBef>
              <a:buNone/>
            </a:pPr>
            <a:r>
              <a:rPr lang="zh-CN" altLang="en-US" b="0" dirty="0">
                <a:solidFill>
                  <a:schemeClr val="accent2"/>
                </a:solidFill>
                <a:latin typeface="黑体" panose="02010609060101010101" pitchFamily="49" charset="-122"/>
                <a:ea typeface="黑体" panose="02010609060101010101" pitchFamily="49" charset="-122"/>
              </a:rPr>
              <a:t>贴体网格（</a:t>
            </a:r>
            <a:r>
              <a:rPr lang="en-US" altLang="zh-CN" b="0" dirty="0">
                <a:solidFill>
                  <a:schemeClr val="accent2"/>
                </a:solidFill>
                <a:latin typeface="黑体" panose="02010609060101010101" pitchFamily="49" charset="-122"/>
                <a:ea typeface="黑体" panose="02010609060101010101" pitchFamily="49" charset="-122"/>
              </a:rPr>
              <a:t>body-fitting-grid</a:t>
            </a:r>
            <a:r>
              <a:rPr lang="zh-CN" altLang="en-US" b="0" dirty="0">
                <a:solidFill>
                  <a:schemeClr val="accent2"/>
                </a:solidFill>
                <a:latin typeface="黑体" panose="02010609060101010101" pitchFamily="49" charset="-122"/>
                <a:ea typeface="黑体" panose="02010609060101010101" pitchFamily="49" charset="-122"/>
              </a:rPr>
              <a:t>）</a:t>
            </a:r>
          </a:p>
          <a:p>
            <a:pPr marL="0" indent="0">
              <a:spcBef>
                <a:spcPct val="50000"/>
              </a:spcBef>
              <a:buNone/>
            </a:pPr>
            <a:r>
              <a:rPr lang="zh-CN" altLang="en-US" sz="2400" b="0" dirty="0">
                <a:latin typeface="黑体" panose="02010609060101010101" pitchFamily="49" charset="-122"/>
                <a:ea typeface="黑体" panose="02010609060101010101" pitchFamily="49" charset="-122"/>
              </a:rPr>
              <a:t>定义：可以看做由任意曲线坐标系中的坐标线构成的网格。</a:t>
            </a:r>
          </a:p>
          <a:p>
            <a:pPr marL="0" indent="0">
              <a:spcBef>
                <a:spcPct val="50000"/>
              </a:spcBef>
              <a:buNone/>
            </a:pPr>
            <a:r>
              <a:rPr lang="zh-CN" altLang="en-US" sz="2400" b="0" dirty="0">
                <a:latin typeface="黑体" panose="02010609060101010101" pitchFamily="49" charset="-122"/>
                <a:ea typeface="黑体" panose="02010609060101010101" pitchFamily="49" charset="-122"/>
              </a:rPr>
              <a:t>计算区域的所有边界均为一条曲线坐标的网格线。</a:t>
            </a:r>
          </a:p>
          <a:p>
            <a:pPr marL="0" indent="0">
              <a:spcBef>
                <a:spcPct val="50000"/>
              </a:spcBef>
              <a:buNone/>
            </a:pPr>
            <a:r>
              <a:rPr lang="zh-CN" altLang="en-US" sz="2400" b="0" dirty="0">
                <a:latin typeface="黑体" panose="02010609060101010101" pitchFamily="49" charset="-122"/>
                <a:ea typeface="黑体" panose="02010609060101010101" pitchFamily="49" charset="-122"/>
              </a:rPr>
              <a:t>相应的曲线坐标称为贴体坐标（</a:t>
            </a:r>
            <a:r>
              <a:rPr lang="en-US" altLang="zh-CN" sz="2400" b="0" dirty="0">
                <a:latin typeface="黑体" panose="02010609060101010101" pitchFamily="49" charset="-122"/>
                <a:ea typeface="黑体" panose="02010609060101010101" pitchFamily="49" charset="-122"/>
              </a:rPr>
              <a:t>body-fitting-coordinate</a:t>
            </a:r>
            <a:r>
              <a:rPr lang="zh-CN" altLang="en-US" sz="2400" b="0" dirty="0">
                <a:latin typeface="黑体" panose="02010609060101010101" pitchFamily="49" charset="-122"/>
                <a:ea typeface="黑体" panose="02010609060101010101" pitchFamily="49" charset="-122"/>
              </a:rPr>
              <a:t>）。</a:t>
            </a:r>
          </a:p>
        </p:txBody>
      </p:sp>
      <p:sp>
        <p:nvSpPr>
          <p:cNvPr id="4" name="Rectangle 7"/>
          <p:cNvSpPr>
            <a:spLocks noGrp="1" noChangeArrowheads="1"/>
          </p:cNvSpPr>
          <p:nvPr>
            <p:ph type="title"/>
          </p:nvPr>
        </p:nvSpPr>
        <p:spPr>
          <a:xfrm>
            <a:off x="1992313" y="116632"/>
            <a:ext cx="7416800" cy="796925"/>
          </a:xfrm>
        </p:spPr>
        <p:txBody>
          <a:bodyPr/>
          <a:lstStyle/>
          <a:p>
            <a:r>
              <a:rPr lang="zh-CN" altLang="en-US" sz="3600" dirty="0">
                <a:latin typeface="黑体" panose="02010609060101010101" pitchFamily="49" charset="-122"/>
                <a:ea typeface="黑体" panose="02010609060101010101" pitchFamily="49" charset="-122"/>
              </a:rPr>
              <a:t>第五章 网格生成与坐标变换</a:t>
            </a:r>
          </a:p>
        </p:txBody>
      </p:sp>
    </p:spTree>
    <p:extLst>
      <p:ext uri="{BB962C8B-B14F-4D97-AF65-F5344CB8AC3E}">
        <p14:creationId xmlns:p14="http://schemas.microsoft.com/office/powerpoint/2010/main" val="1278721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1992315" y="260351"/>
            <a:ext cx="381565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黑体" panose="02010609060101010101" pitchFamily="49" charset="-122"/>
                <a:ea typeface="黑体" panose="02010609060101010101" pitchFamily="49" charset="-122"/>
              </a:rPr>
              <a:t>贴体网格的常见类型</a:t>
            </a:r>
          </a:p>
        </p:txBody>
      </p:sp>
      <p:pic>
        <p:nvPicPr>
          <p:cNvPr id="1239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9" y="908050"/>
            <a:ext cx="7096125"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4" y="3933826"/>
            <a:ext cx="70389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12" name="Text Box 8"/>
          <p:cNvSpPr txBox="1">
            <a:spLocks noChangeArrowheads="1"/>
          </p:cNvSpPr>
          <p:nvPr/>
        </p:nvSpPr>
        <p:spPr bwMode="auto">
          <a:xfrm>
            <a:off x="1992314" y="3043238"/>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FF0000"/>
                </a:solidFill>
              </a:rPr>
              <a:t>O</a:t>
            </a:r>
            <a:r>
              <a:rPr lang="zh-CN" altLang="en-US" sz="2400">
                <a:solidFill>
                  <a:srgbClr val="FF0000"/>
                </a:solidFill>
              </a:rPr>
              <a:t>型网格</a:t>
            </a:r>
          </a:p>
        </p:txBody>
      </p:sp>
      <p:sp>
        <p:nvSpPr>
          <p:cNvPr id="123913" name="Text Box 9"/>
          <p:cNvSpPr txBox="1">
            <a:spLocks noChangeArrowheads="1"/>
          </p:cNvSpPr>
          <p:nvPr/>
        </p:nvSpPr>
        <p:spPr bwMode="auto">
          <a:xfrm>
            <a:off x="1992314" y="5995988"/>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FF0000"/>
                </a:solidFill>
              </a:rPr>
              <a:t>C</a:t>
            </a:r>
            <a:r>
              <a:rPr lang="zh-CN" altLang="en-US" sz="2400">
                <a:solidFill>
                  <a:srgbClr val="FF0000"/>
                </a:solidFill>
              </a:rPr>
              <a:t>型网格</a:t>
            </a:r>
          </a:p>
        </p:txBody>
      </p:sp>
    </p:spTree>
    <p:extLst>
      <p:ext uri="{BB962C8B-B14F-4D97-AF65-F5344CB8AC3E}">
        <p14:creationId xmlns:p14="http://schemas.microsoft.com/office/powerpoint/2010/main" val="1983058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951" y="160338"/>
            <a:ext cx="65055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9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3184526"/>
            <a:ext cx="68865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935" name="Text Box 7"/>
          <p:cNvSpPr txBox="1">
            <a:spLocks noChangeArrowheads="1"/>
          </p:cNvSpPr>
          <p:nvPr/>
        </p:nvSpPr>
        <p:spPr bwMode="auto">
          <a:xfrm>
            <a:off x="1992314" y="2727325"/>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FF0000"/>
                </a:solidFill>
              </a:rPr>
              <a:t>H</a:t>
            </a:r>
            <a:r>
              <a:rPr lang="zh-CN" altLang="en-US" sz="2400">
                <a:solidFill>
                  <a:srgbClr val="FF0000"/>
                </a:solidFill>
              </a:rPr>
              <a:t>型网格</a:t>
            </a:r>
          </a:p>
        </p:txBody>
      </p:sp>
      <p:sp>
        <p:nvSpPr>
          <p:cNvPr id="124936" name="Text Box 8"/>
          <p:cNvSpPr txBox="1">
            <a:spLocks noChangeArrowheads="1"/>
          </p:cNvSpPr>
          <p:nvPr/>
        </p:nvSpPr>
        <p:spPr bwMode="auto">
          <a:xfrm>
            <a:off x="1992314" y="6211888"/>
            <a:ext cx="820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solidFill>
                  <a:srgbClr val="FF0000"/>
                </a:solidFill>
              </a:rPr>
              <a:t>多块（</a:t>
            </a:r>
            <a:r>
              <a:rPr lang="en-US" altLang="zh-CN" sz="2400">
                <a:solidFill>
                  <a:srgbClr val="FF0000"/>
                </a:solidFill>
              </a:rPr>
              <a:t>3C</a:t>
            </a:r>
            <a:r>
              <a:rPr lang="zh-CN" altLang="en-US" sz="2400">
                <a:solidFill>
                  <a:srgbClr val="FF0000"/>
                </a:solidFill>
              </a:rPr>
              <a:t>型）网格</a:t>
            </a:r>
          </a:p>
        </p:txBody>
      </p:sp>
    </p:spTree>
    <p:extLst>
      <p:ext uri="{BB962C8B-B14F-4D97-AF65-F5344CB8AC3E}">
        <p14:creationId xmlns:p14="http://schemas.microsoft.com/office/powerpoint/2010/main" val="501299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420888"/>
            <a:ext cx="6934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981" name="Rectangle 5"/>
          <p:cNvSpPr>
            <a:spLocks noChangeArrowheads="1"/>
          </p:cNvSpPr>
          <p:nvPr/>
        </p:nvSpPr>
        <p:spPr bwMode="auto">
          <a:xfrm>
            <a:off x="1703512" y="1124744"/>
            <a:ext cx="8218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400">
                <a:solidFill>
                  <a:schemeClr val="tx1"/>
                </a:solidFill>
                <a:latin typeface="Arial" panose="020B0604020202020204" pitchFamily="34" charset="0"/>
                <a:ea typeface="宋体" panose="02010600030101010101" pitchFamily="2" charset="-122"/>
              </a:defRPr>
            </a:lvl2pPr>
            <a:lvl3pPr>
              <a:spcBef>
                <a:spcPct val="20000"/>
              </a:spcBef>
              <a:buChar char="•"/>
              <a:defRPr sz="2000">
                <a:solidFill>
                  <a:schemeClr val="tx1"/>
                </a:solidFill>
                <a:latin typeface="Arial" panose="020B0604020202020204" pitchFamily="34" charset="0"/>
                <a:ea typeface="宋体" panose="02010600030101010101" pitchFamily="2" charset="-122"/>
              </a:defRPr>
            </a:lvl3pPr>
            <a:lvl4pPr>
              <a:spcBef>
                <a:spcPct val="20000"/>
              </a:spcBef>
              <a:buChar char="–"/>
              <a:defRPr>
                <a:solidFill>
                  <a:schemeClr val="tx1"/>
                </a:solidFill>
                <a:latin typeface="Arial" panose="020B0604020202020204" pitchFamily="34" charset="0"/>
                <a:ea typeface="宋体" panose="02010600030101010101" pitchFamily="2" charset="-122"/>
              </a:defRPr>
            </a:lvl4pPr>
            <a:lvl5pPr>
              <a:spcBef>
                <a:spcPct val="20000"/>
              </a:spcBef>
              <a:buChar char="»"/>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zh-CN" altLang="en-US" sz="2400">
                <a:latin typeface="黑体" panose="02010609060101010101" pitchFamily="49" charset="-122"/>
                <a:ea typeface="黑体" panose="02010609060101010101" pitchFamily="49" charset="-122"/>
              </a:rPr>
              <a:t>通过坐标变换，把物理平面（旧坐标系）上的任意区域转换成计算平面（新坐标系）上的矩形区域。</a:t>
            </a:r>
          </a:p>
        </p:txBody>
      </p:sp>
    </p:spTree>
    <p:extLst>
      <p:ext uri="{BB962C8B-B14F-4D97-AF65-F5344CB8AC3E}">
        <p14:creationId xmlns:p14="http://schemas.microsoft.com/office/powerpoint/2010/main" val="395043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4" name="Group 4"/>
          <p:cNvGrpSpPr>
            <a:grpSpLocks/>
          </p:cNvGrpSpPr>
          <p:nvPr/>
        </p:nvGrpSpPr>
        <p:grpSpPr bwMode="auto">
          <a:xfrm>
            <a:off x="2208213" y="1557339"/>
            <a:ext cx="3867150" cy="3741737"/>
            <a:chOff x="431" y="1389"/>
            <a:chExt cx="2436" cy="2357"/>
          </a:xfrm>
        </p:grpSpPr>
        <p:sp>
          <p:nvSpPr>
            <p:cNvPr id="122885" name="Oval 5"/>
            <p:cNvSpPr>
              <a:spLocks noChangeArrowheads="1"/>
            </p:cNvSpPr>
            <p:nvPr/>
          </p:nvSpPr>
          <p:spPr bwMode="auto">
            <a:xfrm>
              <a:off x="431" y="1706"/>
              <a:ext cx="2040" cy="2040"/>
            </a:xfrm>
            <a:prstGeom prst="ellipse">
              <a:avLst/>
            </a:prstGeom>
            <a:solidFill>
              <a:schemeClr val="accent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6" name="Oval 6"/>
            <p:cNvSpPr>
              <a:spLocks noChangeArrowheads="1"/>
            </p:cNvSpPr>
            <p:nvPr/>
          </p:nvSpPr>
          <p:spPr bwMode="auto">
            <a:xfrm>
              <a:off x="939" y="2205"/>
              <a:ext cx="1020" cy="1020"/>
            </a:xfrm>
            <a:prstGeom prst="ellipse">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7" name="Text Box 7"/>
            <p:cNvSpPr txBox="1">
              <a:spLocks noChangeArrowheads="1"/>
            </p:cNvSpPr>
            <p:nvPr/>
          </p:nvSpPr>
          <p:spPr bwMode="auto">
            <a:xfrm>
              <a:off x="1662" y="2138"/>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r</a:t>
              </a:r>
              <a:endParaRPr lang="en-US" altLang="zh-CN" i="1">
                <a:latin typeface="Arial" panose="020B0604020202020204" pitchFamily="34" charset="0"/>
                <a:ea typeface="宋体" panose="02010600030101010101" pitchFamily="2" charset="-122"/>
              </a:endParaRPr>
            </a:p>
          </p:txBody>
        </p:sp>
        <p:sp>
          <p:nvSpPr>
            <p:cNvPr id="122888" name="Text Box 8"/>
            <p:cNvSpPr txBox="1">
              <a:spLocks noChangeArrowheads="1"/>
            </p:cNvSpPr>
            <p:nvPr/>
          </p:nvSpPr>
          <p:spPr bwMode="auto">
            <a:xfrm>
              <a:off x="1300" y="34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D</a:t>
              </a:r>
              <a:endParaRPr lang="en-US" altLang="zh-CN" i="1">
                <a:latin typeface="Arial" panose="020B0604020202020204" pitchFamily="34" charset="0"/>
                <a:ea typeface="宋体" panose="02010600030101010101" pitchFamily="2" charset="-122"/>
              </a:endParaRPr>
            </a:p>
          </p:txBody>
        </p:sp>
        <p:sp>
          <p:nvSpPr>
            <p:cNvPr id="122889" name="Text Box 9"/>
            <p:cNvSpPr txBox="1">
              <a:spLocks noChangeArrowheads="1"/>
            </p:cNvSpPr>
            <p:nvPr/>
          </p:nvSpPr>
          <p:spPr bwMode="auto">
            <a:xfrm>
              <a:off x="2346" y="2567"/>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B</a:t>
              </a:r>
              <a:endParaRPr lang="en-US" altLang="zh-CN" i="1">
                <a:latin typeface="Arial" panose="020B0604020202020204" pitchFamily="34" charset="0"/>
                <a:ea typeface="宋体" panose="02010600030101010101" pitchFamily="2" charset="-122"/>
              </a:endParaRPr>
            </a:p>
          </p:txBody>
        </p:sp>
        <p:sp>
          <p:nvSpPr>
            <p:cNvPr id="122890" name="Text Box 10"/>
            <p:cNvSpPr txBox="1">
              <a:spLocks noChangeArrowheads="1"/>
            </p:cNvSpPr>
            <p:nvPr/>
          </p:nvSpPr>
          <p:spPr bwMode="auto">
            <a:xfrm>
              <a:off x="2039" y="2493"/>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3</a:t>
              </a:r>
              <a:endParaRPr lang="en-US" altLang="zh-CN" baseline="-25000">
                <a:latin typeface="Arial" panose="020B0604020202020204" pitchFamily="34" charset="0"/>
                <a:ea typeface="宋体" panose="02010600030101010101" pitchFamily="2" charset="-122"/>
              </a:endParaRPr>
            </a:p>
          </p:txBody>
        </p:sp>
        <p:sp>
          <p:nvSpPr>
            <p:cNvPr id="122891" name="Text Box 11"/>
            <p:cNvSpPr txBox="1">
              <a:spLocks noChangeArrowheads="1"/>
            </p:cNvSpPr>
            <p:nvPr/>
          </p:nvSpPr>
          <p:spPr bwMode="auto">
            <a:xfrm>
              <a:off x="1059" y="2474"/>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r</a:t>
              </a:r>
              <a:r>
                <a:rPr lang="en-US" altLang="zh-CN" sz="1400" baseline="-25000">
                  <a:ea typeface="宋体" panose="02010600030101010101" pitchFamily="2" charset="-122"/>
                </a:rPr>
                <a:t>1</a:t>
              </a:r>
              <a:endParaRPr lang="en-US" altLang="zh-CN" baseline="-25000">
                <a:latin typeface="Arial" panose="020B0604020202020204" pitchFamily="34" charset="0"/>
                <a:ea typeface="宋体" panose="02010600030101010101" pitchFamily="2" charset="-122"/>
              </a:endParaRPr>
            </a:p>
          </p:txBody>
        </p:sp>
        <p:sp>
          <p:nvSpPr>
            <p:cNvPr id="122892" name="Text Box 12"/>
            <p:cNvSpPr txBox="1">
              <a:spLocks noChangeArrowheads="1"/>
            </p:cNvSpPr>
            <p:nvPr/>
          </p:nvSpPr>
          <p:spPr bwMode="auto">
            <a:xfrm>
              <a:off x="765" y="3173"/>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r</a:t>
              </a:r>
              <a:r>
                <a:rPr lang="en-US" altLang="zh-CN" sz="1400" baseline="-25000">
                  <a:ea typeface="宋体" panose="02010600030101010101" pitchFamily="2" charset="-122"/>
                </a:rPr>
                <a:t>2</a:t>
              </a:r>
              <a:endParaRPr lang="en-US" altLang="zh-CN" baseline="-25000">
                <a:latin typeface="Arial" panose="020B0604020202020204" pitchFamily="34" charset="0"/>
                <a:ea typeface="宋体" panose="02010600030101010101" pitchFamily="2" charset="-122"/>
              </a:endParaRPr>
            </a:p>
          </p:txBody>
        </p:sp>
        <p:sp>
          <p:nvSpPr>
            <p:cNvPr id="122893" name="Line 13"/>
            <p:cNvSpPr>
              <a:spLocks noChangeShapeType="1"/>
            </p:cNvSpPr>
            <p:nvPr/>
          </p:nvSpPr>
          <p:spPr bwMode="auto">
            <a:xfrm>
              <a:off x="1455" y="2722"/>
              <a:ext cx="1247"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2894" name="Line 14"/>
            <p:cNvSpPr>
              <a:spLocks noChangeShapeType="1"/>
            </p:cNvSpPr>
            <p:nvPr/>
          </p:nvSpPr>
          <p:spPr bwMode="auto">
            <a:xfrm rot="16200000">
              <a:off x="831" y="2095"/>
              <a:ext cx="1247"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22895" name="Text Box 15"/>
            <p:cNvSpPr txBox="1">
              <a:spLocks noChangeArrowheads="1"/>
            </p:cNvSpPr>
            <p:nvPr/>
          </p:nvSpPr>
          <p:spPr bwMode="auto">
            <a:xfrm>
              <a:off x="2507" y="2694"/>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x</a:t>
              </a:r>
              <a:endParaRPr lang="en-US" altLang="zh-CN">
                <a:latin typeface="Arial" panose="020B0604020202020204" pitchFamily="34" charset="0"/>
                <a:ea typeface="宋体" panose="02010600030101010101" pitchFamily="2" charset="-122"/>
              </a:endParaRPr>
            </a:p>
          </p:txBody>
        </p:sp>
        <p:sp>
          <p:nvSpPr>
            <p:cNvPr id="122896" name="Text Box 16"/>
            <p:cNvSpPr txBox="1">
              <a:spLocks noChangeArrowheads="1"/>
            </p:cNvSpPr>
            <p:nvPr/>
          </p:nvSpPr>
          <p:spPr bwMode="auto">
            <a:xfrm>
              <a:off x="1300" y="2701"/>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O</a:t>
              </a:r>
              <a:endParaRPr lang="en-US" altLang="zh-CN">
                <a:latin typeface="Arial" panose="020B0604020202020204" pitchFamily="34" charset="0"/>
                <a:ea typeface="宋体" panose="02010600030101010101" pitchFamily="2" charset="-122"/>
              </a:endParaRPr>
            </a:p>
          </p:txBody>
        </p:sp>
        <p:sp>
          <p:nvSpPr>
            <p:cNvPr id="122897" name="Text Box 17"/>
            <p:cNvSpPr txBox="1">
              <a:spLocks noChangeArrowheads="1"/>
            </p:cNvSpPr>
            <p:nvPr/>
          </p:nvSpPr>
          <p:spPr bwMode="auto">
            <a:xfrm>
              <a:off x="1226" y="138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y</a:t>
              </a:r>
              <a:endParaRPr lang="en-US" altLang="zh-CN">
                <a:latin typeface="Arial" panose="020B0604020202020204" pitchFamily="34" charset="0"/>
                <a:ea typeface="宋体" panose="02010600030101010101" pitchFamily="2" charset="-122"/>
              </a:endParaRPr>
            </a:p>
          </p:txBody>
        </p:sp>
        <p:sp>
          <p:nvSpPr>
            <p:cNvPr id="122898" name="Line 18"/>
            <p:cNvSpPr>
              <a:spLocks noChangeShapeType="1"/>
            </p:cNvSpPr>
            <p:nvPr/>
          </p:nvSpPr>
          <p:spPr bwMode="auto">
            <a:xfrm>
              <a:off x="1956" y="2690"/>
              <a:ext cx="52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9" name="Line 19"/>
            <p:cNvSpPr>
              <a:spLocks noChangeShapeType="1"/>
            </p:cNvSpPr>
            <p:nvPr/>
          </p:nvSpPr>
          <p:spPr bwMode="auto">
            <a:xfrm>
              <a:off x="1949" y="2757"/>
              <a:ext cx="521"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0" name="Line 20"/>
            <p:cNvSpPr>
              <a:spLocks noChangeShapeType="1"/>
            </p:cNvSpPr>
            <p:nvPr/>
          </p:nvSpPr>
          <p:spPr bwMode="auto">
            <a:xfrm rot="2700000" flipH="1">
              <a:off x="1016" y="2544"/>
              <a:ext cx="510" cy="0"/>
            </a:xfrm>
            <a:prstGeom prst="line">
              <a:avLst/>
            </a:prstGeom>
            <a:noFill/>
            <a:ln w="19050">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1" name="Line 21"/>
            <p:cNvSpPr>
              <a:spLocks noChangeShapeType="1"/>
            </p:cNvSpPr>
            <p:nvPr/>
          </p:nvSpPr>
          <p:spPr bwMode="auto">
            <a:xfrm rot="18300000" flipH="1">
              <a:off x="646" y="3147"/>
              <a:ext cx="1020" cy="0"/>
            </a:xfrm>
            <a:prstGeom prst="line">
              <a:avLst/>
            </a:prstGeom>
            <a:noFill/>
            <a:ln w="19050">
              <a:solidFill>
                <a:srgbClr val="0000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2" name="Line 22"/>
            <p:cNvSpPr>
              <a:spLocks noChangeShapeType="1"/>
            </p:cNvSpPr>
            <p:nvPr/>
          </p:nvSpPr>
          <p:spPr bwMode="auto">
            <a:xfrm rot="8100000" flipH="1">
              <a:off x="1335" y="2451"/>
              <a:ext cx="759" cy="0"/>
            </a:xfrm>
            <a:prstGeom prst="line">
              <a:avLst/>
            </a:prstGeom>
            <a:noFill/>
            <a:ln w="19050">
              <a:solidFill>
                <a:srgbClr val="000099"/>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03" name="Text Box 23"/>
            <p:cNvSpPr txBox="1">
              <a:spLocks noChangeArrowheads="1"/>
            </p:cNvSpPr>
            <p:nvPr/>
          </p:nvSpPr>
          <p:spPr bwMode="auto">
            <a:xfrm>
              <a:off x="1729" y="2572"/>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A</a:t>
              </a:r>
              <a:endParaRPr lang="en-US" altLang="zh-CN" i="1">
                <a:latin typeface="Arial" panose="020B0604020202020204" pitchFamily="34" charset="0"/>
                <a:ea typeface="宋体" panose="02010600030101010101" pitchFamily="2" charset="-122"/>
              </a:endParaRPr>
            </a:p>
          </p:txBody>
        </p:sp>
        <p:sp>
          <p:nvSpPr>
            <p:cNvPr id="122904" name="Text Box 24"/>
            <p:cNvSpPr txBox="1">
              <a:spLocks noChangeArrowheads="1"/>
            </p:cNvSpPr>
            <p:nvPr/>
          </p:nvSpPr>
          <p:spPr bwMode="auto">
            <a:xfrm>
              <a:off x="1715" y="2713"/>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A</a:t>
              </a:r>
              <a:r>
                <a:rPr lang="en-US" altLang="zh-CN" i="1" baseline="30000">
                  <a:ea typeface="宋体" panose="02010600030101010101" pitchFamily="2" charset="-122"/>
                </a:rPr>
                <a:t>′</a:t>
              </a:r>
            </a:p>
          </p:txBody>
        </p:sp>
        <p:sp>
          <p:nvSpPr>
            <p:cNvPr id="122905" name="Text Box 25"/>
            <p:cNvSpPr txBox="1">
              <a:spLocks noChangeArrowheads="1"/>
            </p:cNvSpPr>
            <p:nvPr/>
          </p:nvSpPr>
          <p:spPr bwMode="auto">
            <a:xfrm>
              <a:off x="2381" y="2715"/>
              <a:ext cx="36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B</a:t>
              </a:r>
              <a:r>
                <a:rPr lang="en-US" altLang="zh-CN" i="1" baseline="30000">
                  <a:ea typeface="宋体" panose="02010600030101010101" pitchFamily="2" charset="-122"/>
                </a:rPr>
                <a:t>′</a:t>
              </a:r>
            </a:p>
          </p:txBody>
        </p:sp>
        <p:sp>
          <p:nvSpPr>
            <p:cNvPr id="122906" name="Text Box 26"/>
            <p:cNvSpPr txBox="1">
              <a:spLocks noChangeArrowheads="1"/>
            </p:cNvSpPr>
            <p:nvPr/>
          </p:nvSpPr>
          <p:spPr bwMode="auto">
            <a:xfrm>
              <a:off x="2032" y="2722"/>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4</a:t>
              </a:r>
              <a:endParaRPr lang="en-US" altLang="zh-CN" baseline="-25000">
                <a:latin typeface="Arial" panose="020B0604020202020204" pitchFamily="34" charset="0"/>
                <a:ea typeface="宋体" panose="02010600030101010101" pitchFamily="2" charset="-122"/>
              </a:endParaRPr>
            </a:p>
          </p:txBody>
        </p:sp>
        <p:sp>
          <p:nvSpPr>
            <p:cNvPr id="122907" name="Text Box 27"/>
            <p:cNvSpPr txBox="1">
              <a:spLocks noChangeArrowheads="1"/>
            </p:cNvSpPr>
            <p:nvPr/>
          </p:nvSpPr>
          <p:spPr bwMode="auto">
            <a:xfrm>
              <a:off x="1030" y="2024"/>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1</a:t>
              </a:r>
              <a:endParaRPr lang="en-US" altLang="zh-CN" baseline="-25000">
                <a:latin typeface="Arial" panose="020B0604020202020204" pitchFamily="34" charset="0"/>
                <a:ea typeface="宋体" panose="02010600030101010101" pitchFamily="2" charset="-122"/>
              </a:endParaRPr>
            </a:p>
          </p:txBody>
        </p:sp>
        <p:sp>
          <p:nvSpPr>
            <p:cNvPr id="122908" name="Text Box 28"/>
            <p:cNvSpPr txBox="1">
              <a:spLocks noChangeArrowheads="1"/>
            </p:cNvSpPr>
            <p:nvPr/>
          </p:nvSpPr>
          <p:spPr bwMode="auto">
            <a:xfrm>
              <a:off x="483" y="179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2</a:t>
              </a:r>
              <a:endParaRPr lang="en-US" altLang="zh-CN" baseline="-25000">
                <a:latin typeface="Arial" panose="020B0604020202020204" pitchFamily="34" charset="0"/>
                <a:ea typeface="宋体" panose="02010600030101010101" pitchFamily="2" charset="-122"/>
              </a:endParaRPr>
            </a:p>
          </p:txBody>
        </p:sp>
      </p:grpSp>
      <p:sp>
        <p:nvSpPr>
          <p:cNvPr id="122909" name="AutoShape 29"/>
          <p:cNvSpPr>
            <a:spLocks noChangeArrowheads="1"/>
          </p:cNvSpPr>
          <p:nvPr/>
        </p:nvSpPr>
        <p:spPr bwMode="auto">
          <a:xfrm>
            <a:off x="6022976" y="3495676"/>
            <a:ext cx="936625" cy="360363"/>
          </a:xfrm>
          <a:prstGeom prst="rightArrow">
            <a:avLst>
              <a:gd name="adj1" fmla="val 50000"/>
              <a:gd name="adj2" fmla="val 6497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10" name="Text Box 30"/>
          <p:cNvSpPr txBox="1">
            <a:spLocks noChangeArrowheads="1"/>
          </p:cNvSpPr>
          <p:nvPr/>
        </p:nvSpPr>
        <p:spPr bwMode="auto">
          <a:xfrm>
            <a:off x="5808663" y="313531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solidFill>
                  <a:srgbClr val="000099"/>
                </a:solidFill>
                <a:latin typeface="Arial" panose="020B0604020202020204" pitchFamily="34" charset="0"/>
                <a:ea typeface="宋体" panose="02010600030101010101" pitchFamily="2" charset="-122"/>
              </a:rPr>
              <a:t>坐标变换</a:t>
            </a:r>
          </a:p>
        </p:txBody>
      </p:sp>
      <p:graphicFrame>
        <p:nvGraphicFramePr>
          <p:cNvPr id="122911" name="Object 31"/>
          <p:cNvGraphicFramePr>
            <a:graphicFrameLocks noChangeAspect="1"/>
          </p:cNvGraphicFramePr>
          <p:nvPr>
            <p:ph sz="half" idx="2"/>
            <p:extLst>
              <p:ext uri="{D42A27DB-BD31-4B8C-83A1-F6EECF244321}">
                <p14:modId xmlns:p14="http://schemas.microsoft.com/office/powerpoint/2010/main" val="1314511992"/>
              </p:ext>
            </p:extLst>
          </p:nvPr>
        </p:nvGraphicFramePr>
        <p:xfrm>
          <a:off x="5123218" y="4715972"/>
          <a:ext cx="1994526" cy="1430338"/>
        </p:xfrm>
        <a:graphic>
          <a:graphicData uri="http://schemas.openxmlformats.org/presentationml/2006/ole">
            <mc:AlternateContent xmlns:mc="http://schemas.openxmlformats.org/markup-compatibility/2006">
              <mc:Choice xmlns:v="urn:schemas-microsoft-com:vml" Requires="v">
                <p:oleObj spid="_x0000_s168966" name="公式" r:id="rId3" imgW="990360" imgH="711000" progId="Equation.3">
                  <p:embed/>
                </p:oleObj>
              </mc:Choice>
              <mc:Fallback>
                <p:oleObj name="公式" r:id="rId3" imgW="990360" imgH="711000" progId="Equation.3">
                  <p:embed/>
                  <p:pic>
                    <p:nvPicPr>
                      <p:cNvPr id="122911"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3218" y="4715972"/>
                        <a:ext cx="1994526" cy="1430338"/>
                      </a:xfrm>
                      <a:prstGeom prst="rect">
                        <a:avLst/>
                      </a:prstGeom>
                      <a:noFill/>
                      <a:ln>
                        <a:noFill/>
                      </a:ln>
                      <a:effectLst/>
                    </p:spPr>
                  </p:pic>
                </p:oleObj>
              </mc:Fallback>
            </mc:AlternateContent>
          </a:graphicData>
        </a:graphic>
      </p:graphicFrame>
      <p:grpSp>
        <p:nvGrpSpPr>
          <p:cNvPr id="122912" name="Group 32"/>
          <p:cNvGrpSpPr>
            <a:grpSpLocks/>
          </p:cNvGrpSpPr>
          <p:nvPr/>
        </p:nvGrpSpPr>
        <p:grpSpPr bwMode="auto">
          <a:xfrm>
            <a:off x="6915150" y="1695450"/>
            <a:ext cx="3284538" cy="3467100"/>
            <a:chOff x="3396" y="1570"/>
            <a:chExt cx="2069" cy="2184"/>
          </a:xfrm>
        </p:grpSpPr>
        <p:sp>
          <p:nvSpPr>
            <p:cNvPr id="122913" name="Line 33"/>
            <p:cNvSpPr>
              <a:spLocks noChangeShapeType="1"/>
            </p:cNvSpPr>
            <p:nvPr/>
          </p:nvSpPr>
          <p:spPr bwMode="auto">
            <a:xfrm>
              <a:off x="3658" y="3580"/>
              <a:ext cx="17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4" name="Line 34"/>
            <p:cNvSpPr>
              <a:spLocks noChangeShapeType="1"/>
            </p:cNvSpPr>
            <p:nvPr/>
          </p:nvSpPr>
          <p:spPr bwMode="auto">
            <a:xfrm rot="16200000">
              <a:off x="2693" y="2612"/>
              <a:ext cx="192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5" name="Line 35"/>
            <p:cNvSpPr>
              <a:spLocks noChangeShapeType="1"/>
            </p:cNvSpPr>
            <p:nvPr/>
          </p:nvSpPr>
          <p:spPr bwMode="auto">
            <a:xfrm rot="16200000">
              <a:off x="3522" y="2900"/>
              <a:ext cx="1360"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6" name="Line 36"/>
            <p:cNvSpPr>
              <a:spLocks noChangeShapeType="1"/>
            </p:cNvSpPr>
            <p:nvPr/>
          </p:nvSpPr>
          <p:spPr bwMode="auto">
            <a:xfrm rot="16200000">
              <a:off x="4094" y="2900"/>
              <a:ext cx="1360"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7" name="Line 37"/>
            <p:cNvSpPr>
              <a:spLocks noChangeShapeType="1"/>
            </p:cNvSpPr>
            <p:nvPr/>
          </p:nvSpPr>
          <p:spPr bwMode="auto">
            <a:xfrm>
              <a:off x="4202" y="2219"/>
              <a:ext cx="567"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8" name="Line 38"/>
            <p:cNvSpPr>
              <a:spLocks noChangeShapeType="1"/>
            </p:cNvSpPr>
            <p:nvPr/>
          </p:nvSpPr>
          <p:spPr bwMode="auto">
            <a:xfrm>
              <a:off x="3651" y="2219"/>
              <a:ext cx="567" cy="0"/>
            </a:xfrm>
            <a:prstGeom prst="line">
              <a:avLst/>
            </a:prstGeom>
            <a:noFill/>
            <a:ln w="9525">
              <a:solidFill>
                <a:schemeClr val="tx1"/>
              </a:solidFill>
              <a:prstDash val="dash"/>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9" name="Text Box 39"/>
            <p:cNvSpPr txBox="1">
              <a:spLocks noChangeArrowheads="1"/>
            </p:cNvSpPr>
            <p:nvPr/>
          </p:nvSpPr>
          <p:spPr bwMode="auto">
            <a:xfrm>
              <a:off x="3431" y="3479"/>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O</a:t>
              </a:r>
            </a:p>
          </p:txBody>
        </p:sp>
        <p:sp>
          <p:nvSpPr>
            <p:cNvPr id="122920" name="Text Box 40"/>
            <p:cNvSpPr txBox="1">
              <a:spLocks noChangeArrowheads="1"/>
            </p:cNvSpPr>
            <p:nvPr/>
          </p:nvSpPr>
          <p:spPr bwMode="auto">
            <a:xfrm>
              <a:off x="5147" y="3562"/>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r</a:t>
              </a:r>
            </a:p>
          </p:txBody>
        </p:sp>
        <p:sp>
          <p:nvSpPr>
            <p:cNvPr id="122921" name="Text Box 41"/>
            <p:cNvSpPr txBox="1">
              <a:spLocks noChangeArrowheads="1"/>
            </p:cNvSpPr>
            <p:nvPr/>
          </p:nvSpPr>
          <p:spPr bwMode="auto">
            <a:xfrm>
              <a:off x="3424" y="1570"/>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θ</a:t>
              </a:r>
            </a:p>
          </p:txBody>
        </p:sp>
        <p:sp>
          <p:nvSpPr>
            <p:cNvPr id="122922" name="Text Box 42"/>
            <p:cNvSpPr txBox="1">
              <a:spLocks noChangeArrowheads="1"/>
            </p:cNvSpPr>
            <p:nvPr/>
          </p:nvSpPr>
          <p:spPr bwMode="auto">
            <a:xfrm>
              <a:off x="4052" y="3528"/>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1</a:t>
              </a:r>
            </a:p>
          </p:txBody>
        </p:sp>
        <p:sp>
          <p:nvSpPr>
            <p:cNvPr id="122923" name="Text Box 43"/>
            <p:cNvSpPr txBox="1">
              <a:spLocks noChangeArrowheads="1"/>
            </p:cNvSpPr>
            <p:nvPr/>
          </p:nvSpPr>
          <p:spPr bwMode="auto">
            <a:xfrm>
              <a:off x="4621" y="3528"/>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r</a:t>
              </a:r>
              <a:r>
                <a:rPr lang="en-US" altLang="zh-CN" sz="1400" baseline="-25000">
                  <a:ea typeface="宋体" panose="02010600030101010101" pitchFamily="2" charset="-122"/>
                </a:rPr>
                <a:t>2</a:t>
              </a:r>
            </a:p>
          </p:txBody>
        </p:sp>
        <p:sp>
          <p:nvSpPr>
            <p:cNvPr id="122924" name="Text Box 44"/>
            <p:cNvSpPr txBox="1">
              <a:spLocks noChangeArrowheads="1"/>
            </p:cNvSpPr>
            <p:nvPr/>
          </p:nvSpPr>
          <p:spPr bwMode="auto">
            <a:xfrm>
              <a:off x="3909" y="2809"/>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1</a:t>
              </a:r>
              <a:r>
                <a:rPr lang="en-US" altLang="zh-CN" sz="1400" baseline="30000">
                  <a:ea typeface="宋体" panose="02010600030101010101" pitchFamily="2" charset="-122"/>
                </a:rPr>
                <a:t>*</a:t>
              </a:r>
            </a:p>
          </p:txBody>
        </p:sp>
        <p:sp>
          <p:nvSpPr>
            <p:cNvPr id="122925" name="Text Box 45"/>
            <p:cNvSpPr txBox="1">
              <a:spLocks noChangeArrowheads="1"/>
            </p:cNvSpPr>
            <p:nvPr/>
          </p:nvSpPr>
          <p:spPr bwMode="auto">
            <a:xfrm>
              <a:off x="4320" y="2809"/>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D</a:t>
              </a:r>
              <a:r>
                <a:rPr lang="en-US" altLang="zh-CN" sz="1400" i="1" baseline="30000">
                  <a:ea typeface="宋体" panose="02010600030101010101" pitchFamily="2" charset="-122"/>
                </a:rPr>
                <a:t>*</a:t>
              </a:r>
            </a:p>
          </p:txBody>
        </p:sp>
        <p:sp>
          <p:nvSpPr>
            <p:cNvPr id="122926" name="Text Box 46"/>
            <p:cNvSpPr txBox="1">
              <a:spLocks noChangeArrowheads="1"/>
            </p:cNvSpPr>
            <p:nvPr/>
          </p:nvSpPr>
          <p:spPr bwMode="auto">
            <a:xfrm>
              <a:off x="4701" y="2809"/>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2</a:t>
              </a:r>
              <a:r>
                <a:rPr lang="en-US" altLang="zh-CN" sz="1400" baseline="30000">
                  <a:ea typeface="宋体" panose="02010600030101010101" pitchFamily="2" charset="-122"/>
                </a:rPr>
                <a:t>*</a:t>
              </a:r>
            </a:p>
          </p:txBody>
        </p:sp>
        <p:sp>
          <p:nvSpPr>
            <p:cNvPr id="122927" name="Text Box 47"/>
            <p:cNvSpPr txBox="1">
              <a:spLocks noChangeArrowheads="1"/>
            </p:cNvSpPr>
            <p:nvPr/>
          </p:nvSpPr>
          <p:spPr bwMode="auto">
            <a:xfrm>
              <a:off x="4320" y="3528"/>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3</a:t>
              </a:r>
              <a:r>
                <a:rPr lang="en-US" altLang="zh-CN" sz="1400" baseline="30000">
                  <a:ea typeface="宋体" panose="02010600030101010101" pitchFamily="2" charset="-122"/>
                </a:rPr>
                <a:t>*</a:t>
              </a:r>
            </a:p>
          </p:txBody>
        </p:sp>
        <p:sp>
          <p:nvSpPr>
            <p:cNvPr id="122928" name="Text Box 48"/>
            <p:cNvSpPr txBox="1">
              <a:spLocks noChangeArrowheads="1"/>
            </p:cNvSpPr>
            <p:nvPr/>
          </p:nvSpPr>
          <p:spPr bwMode="auto">
            <a:xfrm>
              <a:off x="4319" y="2020"/>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4</a:t>
              </a:r>
              <a:r>
                <a:rPr lang="en-US" altLang="zh-CN" sz="1400" baseline="30000">
                  <a:ea typeface="宋体" panose="02010600030101010101" pitchFamily="2" charset="-122"/>
                </a:rPr>
                <a:t>*</a:t>
              </a:r>
            </a:p>
          </p:txBody>
        </p:sp>
        <p:sp>
          <p:nvSpPr>
            <p:cNvPr id="122929" name="Text Box 49"/>
            <p:cNvSpPr txBox="1">
              <a:spLocks noChangeArrowheads="1"/>
            </p:cNvSpPr>
            <p:nvPr/>
          </p:nvSpPr>
          <p:spPr bwMode="auto">
            <a:xfrm>
              <a:off x="3396" y="2129"/>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a:t>2</a:t>
              </a:r>
              <a:r>
                <a:rPr lang="en-US" altLang="zh-CN" sz="1400" i="1"/>
                <a:t>π</a:t>
              </a:r>
              <a:endParaRPr lang="en-US" altLang="zh-CN" sz="1400" baseline="-25000"/>
            </a:p>
          </p:txBody>
        </p:sp>
        <p:sp>
          <p:nvSpPr>
            <p:cNvPr id="122930" name="Line 50"/>
            <p:cNvSpPr>
              <a:spLocks noChangeShapeType="1"/>
            </p:cNvSpPr>
            <p:nvPr/>
          </p:nvSpPr>
          <p:spPr bwMode="auto">
            <a:xfrm>
              <a:off x="4195" y="3580"/>
              <a:ext cx="567"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32" name="Rectangle 52"/>
          <p:cNvSpPr>
            <a:spLocks noGrp="1" noChangeArrowheads="1"/>
          </p:cNvSpPr>
          <p:nvPr>
            <p:ph type="body" idx="1"/>
          </p:nvPr>
        </p:nvSpPr>
        <p:spPr>
          <a:xfrm>
            <a:off x="1710532" y="1022843"/>
            <a:ext cx="3305348" cy="457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spAutoFit/>
          </a:bodyPr>
          <a:lstStyle/>
          <a:p>
            <a:pPr marL="0" indent="0">
              <a:spcBef>
                <a:spcPct val="50000"/>
              </a:spcBef>
              <a:buNone/>
            </a:pPr>
            <a:r>
              <a:rPr lang="zh-CN" altLang="en-US" sz="2400" b="0" dirty="0">
                <a:latin typeface="黑体" panose="02010609060101010101" pitchFamily="49" charset="-122"/>
                <a:ea typeface="黑体" panose="02010609060101010101" pitchFamily="49" charset="-122"/>
              </a:rPr>
              <a:t>例如，圆环形流场。</a:t>
            </a:r>
          </a:p>
        </p:txBody>
      </p:sp>
    </p:spTree>
    <p:extLst>
      <p:ext uri="{BB962C8B-B14F-4D97-AF65-F5344CB8AC3E}">
        <p14:creationId xmlns:p14="http://schemas.microsoft.com/office/powerpoint/2010/main" val="282842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595439" y="1033497"/>
            <a:ext cx="6752306" cy="457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spAutoFit/>
          </a:bodyPr>
          <a:lstStyle/>
          <a:p>
            <a:pPr marL="0" indent="0">
              <a:spcBef>
                <a:spcPct val="50000"/>
              </a:spcBef>
              <a:buNone/>
            </a:pPr>
            <a:r>
              <a:rPr lang="zh-CN" altLang="en-US" sz="2400" b="0" dirty="0">
                <a:latin typeface="黑体" panose="02010609060101010101" pitchFamily="49" charset="-122"/>
                <a:ea typeface="黑体" panose="02010609060101010101" pitchFamily="49" charset="-122"/>
              </a:rPr>
              <a:t>绕翼型的流场，也可按圆环形流场做类似处理。</a:t>
            </a:r>
          </a:p>
        </p:txBody>
      </p:sp>
      <p:sp>
        <p:nvSpPr>
          <p:cNvPr id="75822" name="AutoShape 46"/>
          <p:cNvSpPr>
            <a:spLocks noChangeArrowheads="1"/>
          </p:cNvSpPr>
          <p:nvPr/>
        </p:nvSpPr>
        <p:spPr bwMode="auto">
          <a:xfrm>
            <a:off x="6564314" y="3663951"/>
            <a:ext cx="936625" cy="360363"/>
          </a:xfrm>
          <a:prstGeom prst="rightArrow">
            <a:avLst>
              <a:gd name="adj1" fmla="val 50000"/>
              <a:gd name="adj2" fmla="val 64978"/>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23" name="Text Box 47"/>
          <p:cNvSpPr txBox="1">
            <a:spLocks noChangeArrowheads="1"/>
          </p:cNvSpPr>
          <p:nvPr/>
        </p:nvSpPr>
        <p:spPr bwMode="auto">
          <a:xfrm>
            <a:off x="6350000" y="3230563"/>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solidFill>
                  <a:srgbClr val="000099"/>
                </a:solidFill>
                <a:latin typeface="Arial" panose="020B0604020202020204" pitchFamily="34" charset="0"/>
                <a:ea typeface="宋体" panose="02010600030101010101" pitchFamily="2" charset="-122"/>
              </a:rPr>
              <a:t>坐标变换</a:t>
            </a:r>
          </a:p>
        </p:txBody>
      </p:sp>
      <p:grpSp>
        <p:nvGrpSpPr>
          <p:cNvPr id="75852" name="Group 76"/>
          <p:cNvGrpSpPr>
            <a:grpSpLocks/>
          </p:cNvGrpSpPr>
          <p:nvPr/>
        </p:nvGrpSpPr>
        <p:grpSpPr bwMode="auto">
          <a:xfrm>
            <a:off x="1595439" y="1773239"/>
            <a:ext cx="5032375" cy="3551237"/>
            <a:chOff x="22" y="1148"/>
            <a:chExt cx="3170" cy="2237"/>
          </a:xfrm>
        </p:grpSpPr>
        <p:sp>
          <p:nvSpPr>
            <p:cNvPr id="75784" name="Text Box 8"/>
            <p:cNvSpPr txBox="1">
              <a:spLocks noChangeArrowheads="1"/>
            </p:cNvSpPr>
            <p:nvPr/>
          </p:nvSpPr>
          <p:spPr bwMode="auto">
            <a:xfrm>
              <a:off x="1143" y="3095"/>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D</a:t>
              </a:r>
              <a:endParaRPr lang="en-US" altLang="zh-CN" i="1">
                <a:latin typeface="Arial" panose="020B0604020202020204" pitchFamily="34" charset="0"/>
                <a:ea typeface="宋体" panose="02010600030101010101" pitchFamily="2" charset="-122"/>
              </a:endParaRPr>
            </a:p>
          </p:txBody>
        </p:sp>
        <p:sp>
          <p:nvSpPr>
            <p:cNvPr id="75785" name="Text Box 9"/>
            <p:cNvSpPr txBox="1">
              <a:spLocks noChangeArrowheads="1"/>
            </p:cNvSpPr>
            <p:nvPr/>
          </p:nvSpPr>
          <p:spPr bwMode="auto">
            <a:xfrm>
              <a:off x="2656" y="2627"/>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B</a:t>
              </a:r>
              <a:endParaRPr lang="en-US" altLang="zh-CN" i="1">
                <a:latin typeface="Arial" panose="020B0604020202020204" pitchFamily="34" charset="0"/>
                <a:ea typeface="宋体" panose="02010600030101010101" pitchFamily="2" charset="-122"/>
              </a:endParaRPr>
            </a:p>
          </p:txBody>
        </p:sp>
        <p:sp>
          <p:nvSpPr>
            <p:cNvPr id="75786" name="Text Box 10"/>
            <p:cNvSpPr txBox="1">
              <a:spLocks noChangeArrowheads="1"/>
            </p:cNvSpPr>
            <p:nvPr/>
          </p:nvSpPr>
          <p:spPr bwMode="auto">
            <a:xfrm>
              <a:off x="2141" y="2606"/>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3</a:t>
              </a:r>
              <a:endParaRPr lang="en-US" altLang="zh-CN" baseline="-25000">
                <a:latin typeface="Arial" panose="020B0604020202020204" pitchFamily="34" charset="0"/>
                <a:ea typeface="宋体" panose="02010600030101010101" pitchFamily="2" charset="-122"/>
              </a:endParaRPr>
            </a:p>
          </p:txBody>
        </p:sp>
        <p:sp>
          <p:nvSpPr>
            <p:cNvPr id="75787" name="Text Box 11"/>
            <p:cNvSpPr txBox="1">
              <a:spLocks noChangeArrowheads="1"/>
            </p:cNvSpPr>
            <p:nvPr/>
          </p:nvSpPr>
          <p:spPr bwMode="auto">
            <a:xfrm>
              <a:off x="1000" y="2371"/>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r</a:t>
              </a:r>
              <a:r>
                <a:rPr lang="en-US" altLang="zh-CN" sz="1400" baseline="-25000">
                  <a:ea typeface="宋体" panose="02010600030101010101" pitchFamily="2" charset="-122"/>
                </a:rPr>
                <a:t>1</a:t>
              </a:r>
              <a:endParaRPr lang="en-US" altLang="zh-CN" baseline="-25000">
                <a:latin typeface="Arial" panose="020B0604020202020204" pitchFamily="34" charset="0"/>
                <a:ea typeface="宋体" panose="02010600030101010101" pitchFamily="2" charset="-122"/>
              </a:endParaRPr>
            </a:p>
          </p:txBody>
        </p:sp>
        <p:sp>
          <p:nvSpPr>
            <p:cNvPr id="75791" name="Text Box 15"/>
            <p:cNvSpPr txBox="1">
              <a:spLocks noChangeArrowheads="1"/>
            </p:cNvSpPr>
            <p:nvPr/>
          </p:nvSpPr>
          <p:spPr bwMode="auto">
            <a:xfrm>
              <a:off x="2832" y="2285"/>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x</a:t>
              </a:r>
              <a:endParaRPr lang="en-US" altLang="zh-CN">
                <a:latin typeface="Arial" panose="020B0604020202020204" pitchFamily="34" charset="0"/>
                <a:ea typeface="宋体" panose="02010600030101010101" pitchFamily="2" charset="-122"/>
              </a:endParaRPr>
            </a:p>
          </p:txBody>
        </p:sp>
        <p:sp>
          <p:nvSpPr>
            <p:cNvPr id="75793" name="Text Box 17"/>
            <p:cNvSpPr txBox="1">
              <a:spLocks noChangeArrowheads="1"/>
            </p:cNvSpPr>
            <p:nvPr/>
          </p:nvSpPr>
          <p:spPr bwMode="auto">
            <a:xfrm>
              <a:off x="1021" y="114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y</a:t>
              </a:r>
              <a:endParaRPr lang="en-US" altLang="zh-CN">
                <a:latin typeface="Arial" panose="020B0604020202020204" pitchFamily="34" charset="0"/>
                <a:ea typeface="宋体" panose="02010600030101010101" pitchFamily="2" charset="-122"/>
              </a:endParaRPr>
            </a:p>
          </p:txBody>
        </p:sp>
        <p:sp>
          <p:nvSpPr>
            <p:cNvPr id="75794" name="Line 18"/>
            <p:cNvSpPr>
              <a:spLocks noChangeShapeType="1"/>
            </p:cNvSpPr>
            <p:nvPr/>
          </p:nvSpPr>
          <p:spPr bwMode="auto">
            <a:xfrm>
              <a:off x="1911" y="2594"/>
              <a:ext cx="861" cy="0"/>
            </a:xfrm>
            <a:prstGeom prst="line">
              <a:avLst/>
            </a:prstGeom>
            <a:noFill/>
            <a:ln w="19050">
              <a:solidFill>
                <a:srgbClr val="FF0000"/>
              </a:solidFill>
              <a:prstDash val="dash"/>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5" name="Line 19"/>
            <p:cNvSpPr>
              <a:spLocks noChangeShapeType="1"/>
            </p:cNvSpPr>
            <p:nvPr/>
          </p:nvSpPr>
          <p:spPr bwMode="auto">
            <a:xfrm>
              <a:off x="1918" y="2640"/>
              <a:ext cx="861" cy="0"/>
            </a:xfrm>
            <a:prstGeom prst="line">
              <a:avLst/>
            </a:prstGeom>
            <a:noFill/>
            <a:ln w="1905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99" name="Text Box 23"/>
            <p:cNvSpPr txBox="1">
              <a:spLocks noChangeArrowheads="1"/>
            </p:cNvSpPr>
            <p:nvPr/>
          </p:nvSpPr>
          <p:spPr bwMode="auto">
            <a:xfrm>
              <a:off x="1735" y="2627"/>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A</a:t>
              </a:r>
              <a:endParaRPr lang="en-US" altLang="zh-CN" i="1">
                <a:latin typeface="Arial" panose="020B0604020202020204" pitchFamily="34" charset="0"/>
                <a:ea typeface="宋体" panose="02010600030101010101" pitchFamily="2" charset="-122"/>
              </a:endParaRPr>
            </a:p>
          </p:txBody>
        </p:sp>
        <p:sp>
          <p:nvSpPr>
            <p:cNvPr id="75800" name="Text Box 24"/>
            <p:cNvSpPr txBox="1">
              <a:spLocks noChangeArrowheads="1"/>
            </p:cNvSpPr>
            <p:nvPr/>
          </p:nvSpPr>
          <p:spPr bwMode="auto">
            <a:xfrm>
              <a:off x="1781" y="2406"/>
              <a:ext cx="36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A</a:t>
              </a:r>
              <a:r>
                <a:rPr lang="en-US" altLang="zh-CN" i="1" baseline="30000">
                  <a:ea typeface="宋体" panose="02010600030101010101" pitchFamily="2" charset="-122"/>
                </a:rPr>
                <a:t>′</a:t>
              </a:r>
            </a:p>
          </p:txBody>
        </p:sp>
        <p:sp>
          <p:nvSpPr>
            <p:cNvPr id="75801" name="Text Box 25"/>
            <p:cNvSpPr txBox="1">
              <a:spLocks noChangeArrowheads="1"/>
            </p:cNvSpPr>
            <p:nvPr/>
          </p:nvSpPr>
          <p:spPr bwMode="auto">
            <a:xfrm>
              <a:off x="2699" y="2406"/>
              <a:ext cx="36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B</a:t>
              </a:r>
              <a:r>
                <a:rPr lang="en-US" altLang="zh-CN" i="1" baseline="30000">
                  <a:ea typeface="宋体" panose="02010600030101010101" pitchFamily="2" charset="-122"/>
                </a:rPr>
                <a:t>′</a:t>
              </a:r>
            </a:p>
          </p:txBody>
        </p:sp>
        <p:sp>
          <p:nvSpPr>
            <p:cNvPr id="75802" name="Text Box 26"/>
            <p:cNvSpPr txBox="1">
              <a:spLocks noChangeArrowheads="1"/>
            </p:cNvSpPr>
            <p:nvPr/>
          </p:nvSpPr>
          <p:spPr bwMode="auto">
            <a:xfrm>
              <a:off x="2137" y="2409"/>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4</a:t>
              </a:r>
              <a:endParaRPr lang="en-US" altLang="zh-CN" baseline="-25000">
                <a:latin typeface="Arial" panose="020B0604020202020204" pitchFamily="34" charset="0"/>
                <a:ea typeface="宋体" panose="02010600030101010101" pitchFamily="2" charset="-122"/>
              </a:endParaRPr>
            </a:p>
          </p:txBody>
        </p:sp>
        <p:sp>
          <p:nvSpPr>
            <p:cNvPr id="75803" name="Text Box 27"/>
            <p:cNvSpPr txBox="1">
              <a:spLocks noChangeArrowheads="1"/>
            </p:cNvSpPr>
            <p:nvPr/>
          </p:nvSpPr>
          <p:spPr bwMode="auto">
            <a:xfrm>
              <a:off x="1370" y="2516"/>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1</a:t>
              </a:r>
              <a:endParaRPr lang="en-US" altLang="zh-CN" baseline="-25000">
                <a:latin typeface="Arial" panose="020B0604020202020204" pitchFamily="34" charset="0"/>
                <a:ea typeface="宋体" panose="02010600030101010101" pitchFamily="2" charset="-122"/>
              </a:endParaRPr>
            </a:p>
          </p:txBody>
        </p:sp>
        <p:sp>
          <p:nvSpPr>
            <p:cNvPr id="75804" name="Text Box 28"/>
            <p:cNvSpPr txBox="1">
              <a:spLocks noChangeArrowheads="1"/>
            </p:cNvSpPr>
            <p:nvPr/>
          </p:nvSpPr>
          <p:spPr bwMode="auto">
            <a:xfrm>
              <a:off x="1645" y="1504"/>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Γ</a:t>
              </a:r>
              <a:r>
                <a:rPr lang="en-US" altLang="zh-CN" sz="1400" baseline="-25000">
                  <a:ea typeface="宋体" panose="02010600030101010101" pitchFamily="2" charset="-122"/>
                </a:rPr>
                <a:t>2</a:t>
              </a:r>
              <a:endParaRPr lang="en-US" altLang="zh-CN" baseline="-25000">
                <a:latin typeface="Arial" panose="020B0604020202020204" pitchFamily="34" charset="0"/>
                <a:ea typeface="宋体" panose="02010600030101010101" pitchFamily="2" charset="-122"/>
              </a:endParaRPr>
            </a:p>
          </p:txBody>
        </p:sp>
        <p:sp>
          <p:nvSpPr>
            <p:cNvPr id="75825" name="Freeform 49"/>
            <p:cNvSpPr>
              <a:spLocks/>
            </p:cNvSpPr>
            <p:nvPr/>
          </p:nvSpPr>
          <p:spPr bwMode="auto">
            <a:xfrm>
              <a:off x="916" y="2373"/>
              <a:ext cx="1005" cy="264"/>
            </a:xfrm>
            <a:custGeom>
              <a:avLst/>
              <a:gdLst>
                <a:gd name="T0" fmla="*/ 91 w 1005"/>
                <a:gd name="T1" fmla="*/ 23 h 355"/>
                <a:gd name="T2" fmla="*/ 0 w 1005"/>
                <a:gd name="T3" fmla="*/ 113 h 355"/>
                <a:gd name="T4" fmla="*/ 91 w 1005"/>
                <a:gd name="T5" fmla="*/ 204 h 355"/>
                <a:gd name="T6" fmla="*/ 409 w 1005"/>
                <a:gd name="T7" fmla="*/ 249 h 355"/>
                <a:gd name="T8" fmla="*/ 681 w 1005"/>
                <a:gd name="T9" fmla="*/ 249 h 355"/>
                <a:gd name="T10" fmla="*/ 998 w 1005"/>
                <a:gd name="T11" fmla="*/ 340 h 355"/>
                <a:gd name="T12" fmla="*/ 726 w 1005"/>
                <a:gd name="T13" fmla="*/ 159 h 355"/>
                <a:gd name="T14" fmla="*/ 409 w 1005"/>
                <a:gd name="T15" fmla="*/ 23 h 355"/>
                <a:gd name="T16" fmla="*/ 91 w 1005"/>
                <a:gd name="T17" fmla="*/ 23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5" h="355">
                  <a:moveTo>
                    <a:pt x="91" y="23"/>
                  </a:moveTo>
                  <a:cubicBezTo>
                    <a:pt x="23" y="38"/>
                    <a:pt x="0" y="83"/>
                    <a:pt x="0" y="113"/>
                  </a:cubicBezTo>
                  <a:cubicBezTo>
                    <a:pt x="0" y="143"/>
                    <a:pt x="23" y="181"/>
                    <a:pt x="91" y="204"/>
                  </a:cubicBezTo>
                  <a:cubicBezTo>
                    <a:pt x="159" y="227"/>
                    <a:pt x="311" y="242"/>
                    <a:pt x="409" y="249"/>
                  </a:cubicBezTo>
                  <a:cubicBezTo>
                    <a:pt x="507" y="256"/>
                    <a:pt x="583" y="234"/>
                    <a:pt x="681" y="249"/>
                  </a:cubicBezTo>
                  <a:cubicBezTo>
                    <a:pt x="779" y="264"/>
                    <a:pt x="991" y="355"/>
                    <a:pt x="998" y="340"/>
                  </a:cubicBezTo>
                  <a:cubicBezTo>
                    <a:pt x="1005" y="325"/>
                    <a:pt x="824" y="212"/>
                    <a:pt x="726" y="159"/>
                  </a:cubicBezTo>
                  <a:cubicBezTo>
                    <a:pt x="628" y="106"/>
                    <a:pt x="515" y="46"/>
                    <a:pt x="409" y="23"/>
                  </a:cubicBezTo>
                  <a:cubicBezTo>
                    <a:pt x="303" y="0"/>
                    <a:pt x="159" y="8"/>
                    <a:pt x="91" y="23"/>
                  </a:cubicBezTo>
                  <a:close/>
                </a:path>
              </a:pathLst>
            </a:custGeom>
            <a:solidFill>
              <a:schemeClr val="accent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8" name="Freeform 52"/>
            <p:cNvSpPr>
              <a:spLocks/>
            </p:cNvSpPr>
            <p:nvPr/>
          </p:nvSpPr>
          <p:spPr bwMode="auto">
            <a:xfrm>
              <a:off x="689" y="2191"/>
              <a:ext cx="1475" cy="621"/>
            </a:xfrm>
            <a:custGeom>
              <a:avLst/>
              <a:gdLst>
                <a:gd name="T0" fmla="*/ 136 w 1475"/>
                <a:gd name="T1" fmla="*/ 53 h 621"/>
                <a:gd name="T2" fmla="*/ 45 w 1475"/>
                <a:gd name="T3" fmla="*/ 190 h 621"/>
                <a:gd name="T4" fmla="*/ 45 w 1475"/>
                <a:gd name="T5" fmla="*/ 416 h 621"/>
                <a:gd name="T6" fmla="*/ 318 w 1475"/>
                <a:gd name="T7" fmla="*/ 552 h 621"/>
                <a:gd name="T8" fmla="*/ 726 w 1475"/>
                <a:gd name="T9" fmla="*/ 598 h 621"/>
                <a:gd name="T10" fmla="*/ 1089 w 1475"/>
                <a:gd name="T11" fmla="*/ 598 h 621"/>
                <a:gd name="T12" fmla="*/ 1452 w 1475"/>
                <a:gd name="T13" fmla="*/ 462 h 621"/>
                <a:gd name="T14" fmla="*/ 1225 w 1475"/>
                <a:gd name="T15" fmla="*/ 190 h 621"/>
                <a:gd name="T16" fmla="*/ 907 w 1475"/>
                <a:gd name="T17" fmla="*/ 53 h 621"/>
                <a:gd name="T18" fmla="*/ 635 w 1475"/>
                <a:gd name="T19" fmla="*/ 8 h 621"/>
                <a:gd name="T20" fmla="*/ 499 w 1475"/>
                <a:gd name="T21" fmla="*/ 8 h 621"/>
                <a:gd name="T22" fmla="*/ 363 w 1475"/>
                <a:gd name="T23" fmla="*/ 8 h 621"/>
                <a:gd name="T24" fmla="*/ 136 w 1475"/>
                <a:gd name="T25" fmla="*/ 53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5" h="621">
                  <a:moveTo>
                    <a:pt x="136" y="53"/>
                  </a:moveTo>
                  <a:cubicBezTo>
                    <a:pt x="83" y="83"/>
                    <a:pt x="60" y="130"/>
                    <a:pt x="45" y="190"/>
                  </a:cubicBezTo>
                  <a:cubicBezTo>
                    <a:pt x="30" y="250"/>
                    <a:pt x="0" y="356"/>
                    <a:pt x="45" y="416"/>
                  </a:cubicBezTo>
                  <a:cubicBezTo>
                    <a:pt x="90" y="476"/>
                    <a:pt x="205" y="522"/>
                    <a:pt x="318" y="552"/>
                  </a:cubicBezTo>
                  <a:cubicBezTo>
                    <a:pt x="431" y="582"/>
                    <a:pt x="598" y="590"/>
                    <a:pt x="726" y="598"/>
                  </a:cubicBezTo>
                  <a:cubicBezTo>
                    <a:pt x="854" y="606"/>
                    <a:pt x="968" y="621"/>
                    <a:pt x="1089" y="598"/>
                  </a:cubicBezTo>
                  <a:cubicBezTo>
                    <a:pt x="1210" y="575"/>
                    <a:pt x="1429" y="530"/>
                    <a:pt x="1452" y="462"/>
                  </a:cubicBezTo>
                  <a:cubicBezTo>
                    <a:pt x="1475" y="394"/>
                    <a:pt x="1316" y="258"/>
                    <a:pt x="1225" y="190"/>
                  </a:cubicBezTo>
                  <a:cubicBezTo>
                    <a:pt x="1134" y="122"/>
                    <a:pt x="1005" y="83"/>
                    <a:pt x="907" y="53"/>
                  </a:cubicBezTo>
                  <a:cubicBezTo>
                    <a:pt x="809" y="23"/>
                    <a:pt x="703" y="16"/>
                    <a:pt x="635" y="8"/>
                  </a:cubicBezTo>
                  <a:cubicBezTo>
                    <a:pt x="567" y="0"/>
                    <a:pt x="544" y="8"/>
                    <a:pt x="499" y="8"/>
                  </a:cubicBezTo>
                  <a:cubicBezTo>
                    <a:pt x="454" y="8"/>
                    <a:pt x="424" y="0"/>
                    <a:pt x="363" y="8"/>
                  </a:cubicBezTo>
                  <a:cubicBezTo>
                    <a:pt x="302" y="16"/>
                    <a:pt x="189" y="23"/>
                    <a:pt x="136" y="53"/>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29" name="Freeform 53"/>
            <p:cNvSpPr>
              <a:spLocks/>
            </p:cNvSpPr>
            <p:nvPr/>
          </p:nvSpPr>
          <p:spPr bwMode="auto">
            <a:xfrm>
              <a:off x="455" y="1904"/>
              <a:ext cx="2040" cy="1164"/>
            </a:xfrm>
            <a:custGeom>
              <a:avLst/>
              <a:gdLst>
                <a:gd name="T0" fmla="*/ 325 w 2040"/>
                <a:gd name="T1" fmla="*/ 60 h 1164"/>
                <a:gd name="T2" fmla="*/ 143 w 2040"/>
                <a:gd name="T3" fmla="*/ 196 h 1164"/>
                <a:gd name="T4" fmla="*/ 53 w 2040"/>
                <a:gd name="T5" fmla="*/ 469 h 1164"/>
                <a:gd name="T6" fmla="*/ 53 w 2040"/>
                <a:gd name="T7" fmla="*/ 786 h 1164"/>
                <a:gd name="T8" fmla="*/ 370 w 2040"/>
                <a:gd name="T9" fmla="*/ 1013 h 1164"/>
                <a:gd name="T10" fmla="*/ 1232 w 2040"/>
                <a:gd name="T11" fmla="*/ 1149 h 1164"/>
                <a:gd name="T12" fmla="*/ 1912 w 2040"/>
                <a:gd name="T13" fmla="*/ 922 h 1164"/>
                <a:gd name="T14" fmla="*/ 2003 w 2040"/>
                <a:gd name="T15" fmla="*/ 650 h 1164"/>
                <a:gd name="T16" fmla="*/ 1867 w 2040"/>
                <a:gd name="T17" fmla="*/ 378 h 1164"/>
                <a:gd name="T18" fmla="*/ 1459 w 2040"/>
                <a:gd name="T19" fmla="*/ 151 h 1164"/>
                <a:gd name="T20" fmla="*/ 869 w 2040"/>
                <a:gd name="T21" fmla="*/ 15 h 1164"/>
                <a:gd name="T22" fmla="*/ 325 w 2040"/>
                <a:gd name="T23" fmla="*/ 6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40" h="1164">
                  <a:moveTo>
                    <a:pt x="325" y="60"/>
                  </a:moveTo>
                  <a:cubicBezTo>
                    <a:pt x="204" y="90"/>
                    <a:pt x="188" y="128"/>
                    <a:pt x="143" y="196"/>
                  </a:cubicBezTo>
                  <a:cubicBezTo>
                    <a:pt x="98" y="264"/>
                    <a:pt x="68" y="371"/>
                    <a:pt x="53" y="469"/>
                  </a:cubicBezTo>
                  <a:cubicBezTo>
                    <a:pt x="38" y="567"/>
                    <a:pt x="0" y="695"/>
                    <a:pt x="53" y="786"/>
                  </a:cubicBezTo>
                  <a:cubicBezTo>
                    <a:pt x="106" y="877"/>
                    <a:pt x="174" y="953"/>
                    <a:pt x="370" y="1013"/>
                  </a:cubicBezTo>
                  <a:cubicBezTo>
                    <a:pt x="566" y="1073"/>
                    <a:pt x="975" y="1164"/>
                    <a:pt x="1232" y="1149"/>
                  </a:cubicBezTo>
                  <a:cubicBezTo>
                    <a:pt x="1489" y="1134"/>
                    <a:pt x="1784" y="1005"/>
                    <a:pt x="1912" y="922"/>
                  </a:cubicBezTo>
                  <a:cubicBezTo>
                    <a:pt x="2040" y="839"/>
                    <a:pt x="2011" y="741"/>
                    <a:pt x="2003" y="650"/>
                  </a:cubicBezTo>
                  <a:cubicBezTo>
                    <a:pt x="1995" y="559"/>
                    <a:pt x="1958" y="461"/>
                    <a:pt x="1867" y="378"/>
                  </a:cubicBezTo>
                  <a:cubicBezTo>
                    <a:pt x="1776" y="295"/>
                    <a:pt x="1625" y="211"/>
                    <a:pt x="1459" y="151"/>
                  </a:cubicBezTo>
                  <a:cubicBezTo>
                    <a:pt x="1293" y="91"/>
                    <a:pt x="1058" y="30"/>
                    <a:pt x="869" y="15"/>
                  </a:cubicBezTo>
                  <a:cubicBezTo>
                    <a:pt x="680" y="0"/>
                    <a:pt x="446" y="30"/>
                    <a:pt x="325" y="60"/>
                  </a:cubicBez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0" name="Freeform 54"/>
            <p:cNvSpPr>
              <a:spLocks/>
            </p:cNvSpPr>
            <p:nvPr/>
          </p:nvSpPr>
          <p:spPr bwMode="auto">
            <a:xfrm>
              <a:off x="152" y="1594"/>
              <a:ext cx="2631" cy="1791"/>
            </a:xfrm>
            <a:custGeom>
              <a:avLst/>
              <a:gdLst>
                <a:gd name="T0" fmla="*/ 492 w 2631"/>
                <a:gd name="T1" fmla="*/ 98 h 1791"/>
                <a:gd name="T2" fmla="*/ 220 w 2631"/>
                <a:gd name="T3" fmla="*/ 280 h 1791"/>
                <a:gd name="T4" fmla="*/ 84 w 2631"/>
                <a:gd name="T5" fmla="*/ 597 h 1791"/>
                <a:gd name="T6" fmla="*/ 38 w 2631"/>
                <a:gd name="T7" fmla="*/ 915 h 1791"/>
                <a:gd name="T8" fmla="*/ 38 w 2631"/>
                <a:gd name="T9" fmla="*/ 1187 h 1791"/>
                <a:gd name="T10" fmla="*/ 265 w 2631"/>
                <a:gd name="T11" fmla="*/ 1459 h 1791"/>
                <a:gd name="T12" fmla="*/ 673 w 2631"/>
                <a:gd name="T13" fmla="*/ 1640 h 1791"/>
                <a:gd name="T14" fmla="*/ 1218 w 2631"/>
                <a:gd name="T15" fmla="*/ 1776 h 1791"/>
                <a:gd name="T16" fmla="*/ 1898 w 2631"/>
                <a:gd name="T17" fmla="*/ 1731 h 1791"/>
                <a:gd name="T18" fmla="*/ 2306 w 2631"/>
                <a:gd name="T19" fmla="*/ 1550 h 1791"/>
                <a:gd name="T20" fmla="*/ 2578 w 2631"/>
                <a:gd name="T21" fmla="*/ 1323 h 1791"/>
                <a:gd name="T22" fmla="*/ 2624 w 2631"/>
                <a:gd name="T23" fmla="*/ 915 h 1791"/>
                <a:gd name="T24" fmla="*/ 2533 w 2631"/>
                <a:gd name="T25" fmla="*/ 642 h 1791"/>
                <a:gd name="T26" fmla="*/ 2261 w 2631"/>
                <a:gd name="T27" fmla="*/ 325 h 1791"/>
                <a:gd name="T28" fmla="*/ 1853 w 2631"/>
                <a:gd name="T29" fmla="*/ 143 h 1791"/>
                <a:gd name="T30" fmla="*/ 1354 w 2631"/>
                <a:gd name="T31" fmla="*/ 53 h 1791"/>
                <a:gd name="T32" fmla="*/ 900 w 2631"/>
                <a:gd name="T33" fmla="*/ 7 h 1791"/>
                <a:gd name="T34" fmla="*/ 492 w 2631"/>
                <a:gd name="T35" fmla="*/ 98 h 1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1" h="1791">
                  <a:moveTo>
                    <a:pt x="492" y="98"/>
                  </a:moveTo>
                  <a:cubicBezTo>
                    <a:pt x="379" y="143"/>
                    <a:pt x="288" y="197"/>
                    <a:pt x="220" y="280"/>
                  </a:cubicBezTo>
                  <a:cubicBezTo>
                    <a:pt x="152" y="363"/>
                    <a:pt x="114" y="491"/>
                    <a:pt x="84" y="597"/>
                  </a:cubicBezTo>
                  <a:cubicBezTo>
                    <a:pt x="54" y="703"/>
                    <a:pt x="46" y="817"/>
                    <a:pt x="38" y="915"/>
                  </a:cubicBezTo>
                  <a:cubicBezTo>
                    <a:pt x="30" y="1013"/>
                    <a:pt x="0" y="1096"/>
                    <a:pt x="38" y="1187"/>
                  </a:cubicBezTo>
                  <a:cubicBezTo>
                    <a:pt x="76" y="1278"/>
                    <a:pt x="159" y="1384"/>
                    <a:pt x="265" y="1459"/>
                  </a:cubicBezTo>
                  <a:cubicBezTo>
                    <a:pt x="371" y="1534"/>
                    <a:pt x="514" y="1587"/>
                    <a:pt x="673" y="1640"/>
                  </a:cubicBezTo>
                  <a:cubicBezTo>
                    <a:pt x="832" y="1693"/>
                    <a:pt x="1014" y="1761"/>
                    <a:pt x="1218" y="1776"/>
                  </a:cubicBezTo>
                  <a:cubicBezTo>
                    <a:pt x="1422" y="1791"/>
                    <a:pt x="1717" y="1769"/>
                    <a:pt x="1898" y="1731"/>
                  </a:cubicBezTo>
                  <a:cubicBezTo>
                    <a:pt x="2079" y="1693"/>
                    <a:pt x="2193" y="1618"/>
                    <a:pt x="2306" y="1550"/>
                  </a:cubicBezTo>
                  <a:cubicBezTo>
                    <a:pt x="2419" y="1482"/>
                    <a:pt x="2525" y="1429"/>
                    <a:pt x="2578" y="1323"/>
                  </a:cubicBezTo>
                  <a:cubicBezTo>
                    <a:pt x="2631" y="1217"/>
                    <a:pt x="2631" y="1028"/>
                    <a:pt x="2624" y="915"/>
                  </a:cubicBezTo>
                  <a:cubicBezTo>
                    <a:pt x="2617" y="802"/>
                    <a:pt x="2593" y="740"/>
                    <a:pt x="2533" y="642"/>
                  </a:cubicBezTo>
                  <a:cubicBezTo>
                    <a:pt x="2473" y="544"/>
                    <a:pt x="2374" y="408"/>
                    <a:pt x="2261" y="325"/>
                  </a:cubicBezTo>
                  <a:cubicBezTo>
                    <a:pt x="2148" y="242"/>
                    <a:pt x="2004" y="188"/>
                    <a:pt x="1853" y="143"/>
                  </a:cubicBezTo>
                  <a:cubicBezTo>
                    <a:pt x="1702" y="98"/>
                    <a:pt x="1513" y="76"/>
                    <a:pt x="1354" y="53"/>
                  </a:cubicBezTo>
                  <a:cubicBezTo>
                    <a:pt x="1195" y="30"/>
                    <a:pt x="1044" y="0"/>
                    <a:pt x="900" y="7"/>
                  </a:cubicBezTo>
                  <a:cubicBezTo>
                    <a:pt x="756" y="14"/>
                    <a:pt x="605" y="53"/>
                    <a:pt x="492" y="98"/>
                  </a:cubicBezTo>
                  <a:close/>
                </a:path>
              </a:pathLst>
            </a:cu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1" name="Freeform 55"/>
            <p:cNvSpPr>
              <a:spLocks/>
            </p:cNvSpPr>
            <p:nvPr/>
          </p:nvSpPr>
          <p:spPr bwMode="auto">
            <a:xfrm>
              <a:off x="1324" y="1661"/>
              <a:ext cx="272" cy="725"/>
            </a:xfrm>
            <a:custGeom>
              <a:avLst/>
              <a:gdLst>
                <a:gd name="T0" fmla="*/ 0 w 272"/>
                <a:gd name="T1" fmla="*/ 726 h 726"/>
                <a:gd name="T2" fmla="*/ 45 w 272"/>
                <a:gd name="T3" fmla="*/ 544 h 726"/>
                <a:gd name="T4" fmla="*/ 90 w 272"/>
                <a:gd name="T5" fmla="*/ 454 h 726"/>
                <a:gd name="T6" fmla="*/ 181 w 272"/>
                <a:gd name="T7" fmla="*/ 272 h 726"/>
                <a:gd name="T8" fmla="*/ 226 w 272"/>
                <a:gd name="T9" fmla="*/ 91 h 726"/>
                <a:gd name="T10" fmla="*/ 272 w 272"/>
                <a:gd name="T11" fmla="*/ 0 h 726"/>
              </a:gdLst>
              <a:ahLst/>
              <a:cxnLst>
                <a:cxn ang="0">
                  <a:pos x="T0" y="T1"/>
                </a:cxn>
                <a:cxn ang="0">
                  <a:pos x="T2" y="T3"/>
                </a:cxn>
                <a:cxn ang="0">
                  <a:pos x="T4" y="T5"/>
                </a:cxn>
                <a:cxn ang="0">
                  <a:pos x="T6" y="T7"/>
                </a:cxn>
                <a:cxn ang="0">
                  <a:pos x="T8" y="T9"/>
                </a:cxn>
                <a:cxn ang="0">
                  <a:pos x="T10" y="T11"/>
                </a:cxn>
              </a:cxnLst>
              <a:rect l="0" t="0" r="r" b="b"/>
              <a:pathLst>
                <a:path w="272" h="726">
                  <a:moveTo>
                    <a:pt x="0" y="726"/>
                  </a:moveTo>
                  <a:cubicBezTo>
                    <a:pt x="15" y="657"/>
                    <a:pt x="30" y="589"/>
                    <a:pt x="45" y="544"/>
                  </a:cubicBezTo>
                  <a:cubicBezTo>
                    <a:pt x="60" y="499"/>
                    <a:pt x="67" y="499"/>
                    <a:pt x="90" y="454"/>
                  </a:cubicBezTo>
                  <a:cubicBezTo>
                    <a:pt x="113" y="409"/>
                    <a:pt x="158" y="333"/>
                    <a:pt x="181" y="272"/>
                  </a:cubicBezTo>
                  <a:cubicBezTo>
                    <a:pt x="204" y="211"/>
                    <a:pt x="211" y="136"/>
                    <a:pt x="226" y="91"/>
                  </a:cubicBezTo>
                  <a:cubicBezTo>
                    <a:pt x="241" y="46"/>
                    <a:pt x="256" y="23"/>
                    <a:pt x="2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3" name="Freeform 57"/>
            <p:cNvSpPr>
              <a:spLocks/>
            </p:cNvSpPr>
            <p:nvPr/>
          </p:nvSpPr>
          <p:spPr bwMode="auto">
            <a:xfrm>
              <a:off x="734" y="1661"/>
              <a:ext cx="273" cy="726"/>
            </a:xfrm>
            <a:custGeom>
              <a:avLst/>
              <a:gdLst>
                <a:gd name="T0" fmla="*/ 273 w 273"/>
                <a:gd name="T1" fmla="*/ 726 h 726"/>
                <a:gd name="T2" fmla="*/ 227 w 273"/>
                <a:gd name="T3" fmla="*/ 589 h 726"/>
                <a:gd name="T4" fmla="*/ 182 w 273"/>
                <a:gd name="T5" fmla="*/ 453 h 726"/>
                <a:gd name="T6" fmla="*/ 137 w 273"/>
                <a:gd name="T7" fmla="*/ 317 h 726"/>
                <a:gd name="T8" fmla="*/ 46 w 273"/>
                <a:gd name="T9" fmla="*/ 136 h 726"/>
                <a:gd name="T10" fmla="*/ 0 w 273"/>
                <a:gd name="T11" fmla="*/ 0 h 726"/>
              </a:gdLst>
              <a:ahLst/>
              <a:cxnLst>
                <a:cxn ang="0">
                  <a:pos x="T0" y="T1"/>
                </a:cxn>
                <a:cxn ang="0">
                  <a:pos x="T2" y="T3"/>
                </a:cxn>
                <a:cxn ang="0">
                  <a:pos x="T4" y="T5"/>
                </a:cxn>
                <a:cxn ang="0">
                  <a:pos x="T6" y="T7"/>
                </a:cxn>
                <a:cxn ang="0">
                  <a:pos x="T8" y="T9"/>
                </a:cxn>
                <a:cxn ang="0">
                  <a:pos x="T10" y="T11"/>
                </a:cxn>
              </a:cxnLst>
              <a:rect l="0" t="0" r="r" b="b"/>
              <a:pathLst>
                <a:path w="273" h="726">
                  <a:moveTo>
                    <a:pt x="273" y="726"/>
                  </a:moveTo>
                  <a:cubicBezTo>
                    <a:pt x="257" y="680"/>
                    <a:pt x="242" y="634"/>
                    <a:pt x="227" y="589"/>
                  </a:cubicBezTo>
                  <a:cubicBezTo>
                    <a:pt x="212" y="544"/>
                    <a:pt x="197" y="498"/>
                    <a:pt x="182" y="453"/>
                  </a:cubicBezTo>
                  <a:cubicBezTo>
                    <a:pt x="167" y="408"/>
                    <a:pt x="160" y="370"/>
                    <a:pt x="137" y="317"/>
                  </a:cubicBezTo>
                  <a:cubicBezTo>
                    <a:pt x="114" y="264"/>
                    <a:pt x="69" y="189"/>
                    <a:pt x="46" y="136"/>
                  </a:cubicBezTo>
                  <a:cubicBezTo>
                    <a:pt x="23" y="83"/>
                    <a:pt x="11" y="41"/>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4" name="Freeform 58"/>
            <p:cNvSpPr>
              <a:spLocks/>
            </p:cNvSpPr>
            <p:nvPr/>
          </p:nvSpPr>
          <p:spPr bwMode="auto">
            <a:xfrm>
              <a:off x="190" y="2463"/>
              <a:ext cx="726" cy="1"/>
            </a:xfrm>
            <a:custGeom>
              <a:avLst/>
              <a:gdLst>
                <a:gd name="T0" fmla="*/ 726 w 726"/>
                <a:gd name="T1" fmla="*/ 0 h 1"/>
                <a:gd name="T2" fmla="*/ 544 w 726"/>
                <a:gd name="T3" fmla="*/ 0 h 1"/>
                <a:gd name="T4" fmla="*/ 408 w 726"/>
                <a:gd name="T5" fmla="*/ 0 h 1"/>
                <a:gd name="T6" fmla="*/ 182 w 726"/>
                <a:gd name="T7" fmla="*/ 0 h 1"/>
                <a:gd name="T8" fmla="*/ 0 w 726"/>
                <a:gd name="T9" fmla="*/ 0 h 1"/>
              </a:gdLst>
              <a:ahLst/>
              <a:cxnLst>
                <a:cxn ang="0">
                  <a:pos x="T0" y="T1"/>
                </a:cxn>
                <a:cxn ang="0">
                  <a:pos x="T2" y="T3"/>
                </a:cxn>
                <a:cxn ang="0">
                  <a:pos x="T4" y="T5"/>
                </a:cxn>
                <a:cxn ang="0">
                  <a:pos x="T6" y="T7"/>
                </a:cxn>
                <a:cxn ang="0">
                  <a:pos x="T8" y="T9"/>
                </a:cxn>
              </a:cxnLst>
              <a:rect l="0" t="0" r="r" b="b"/>
              <a:pathLst>
                <a:path w="726" h="1">
                  <a:moveTo>
                    <a:pt x="726" y="0"/>
                  </a:moveTo>
                  <a:cubicBezTo>
                    <a:pt x="661" y="0"/>
                    <a:pt x="597" y="0"/>
                    <a:pt x="544" y="0"/>
                  </a:cubicBezTo>
                  <a:cubicBezTo>
                    <a:pt x="491" y="0"/>
                    <a:pt x="468" y="0"/>
                    <a:pt x="408" y="0"/>
                  </a:cubicBezTo>
                  <a:cubicBezTo>
                    <a:pt x="348" y="0"/>
                    <a:pt x="250" y="0"/>
                    <a:pt x="182" y="0"/>
                  </a:cubicBezTo>
                  <a:cubicBezTo>
                    <a:pt x="114" y="0"/>
                    <a:pt x="57" y="0"/>
                    <a:pt x="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5" name="Freeform 59"/>
            <p:cNvSpPr>
              <a:spLocks/>
            </p:cNvSpPr>
            <p:nvPr/>
          </p:nvSpPr>
          <p:spPr bwMode="auto">
            <a:xfrm>
              <a:off x="598" y="2530"/>
              <a:ext cx="409" cy="621"/>
            </a:xfrm>
            <a:custGeom>
              <a:avLst/>
              <a:gdLst>
                <a:gd name="T0" fmla="*/ 409 w 409"/>
                <a:gd name="T1" fmla="*/ 0 h 635"/>
                <a:gd name="T2" fmla="*/ 363 w 409"/>
                <a:gd name="T3" fmla="*/ 136 h 635"/>
                <a:gd name="T4" fmla="*/ 318 w 409"/>
                <a:gd name="T5" fmla="*/ 226 h 635"/>
                <a:gd name="T6" fmla="*/ 227 w 409"/>
                <a:gd name="T7" fmla="*/ 317 h 635"/>
                <a:gd name="T8" fmla="*/ 136 w 409"/>
                <a:gd name="T9" fmla="*/ 453 h 635"/>
                <a:gd name="T10" fmla="*/ 91 w 409"/>
                <a:gd name="T11" fmla="*/ 499 h 635"/>
                <a:gd name="T12" fmla="*/ 0 w 409"/>
                <a:gd name="T13" fmla="*/ 635 h 635"/>
              </a:gdLst>
              <a:ahLst/>
              <a:cxnLst>
                <a:cxn ang="0">
                  <a:pos x="T0" y="T1"/>
                </a:cxn>
                <a:cxn ang="0">
                  <a:pos x="T2" y="T3"/>
                </a:cxn>
                <a:cxn ang="0">
                  <a:pos x="T4" y="T5"/>
                </a:cxn>
                <a:cxn ang="0">
                  <a:pos x="T6" y="T7"/>
                </a:cxn>
                <a:cxn ang="0">
                  <a:pos x="T8" y="T9"/>
                </a:cxn>
                <a:cxn ang="0">
                  <a:pos x="T10" y="T11"/>
                </a:cxn>
                <a:cxn ang="0">
                  <a:pos x="T12" y="T13"/>
                </a:cxn>
              </a:cxnLst>
              <a:rect l="0" t="0" r="r" b="b"/>
              <a:pathLst>
                <a:path w="409" h="635">
                  <a:moveTo>
                    <a:pt x="409" y="0"/>
                  </a:moveTo>
                  <a:cubicBezTo>
                    <a:pt x="393" y="49"/>
                    <a:pt x="378" y="98"/>
                    <a:pt x="363" y="136"/>
                  </a:cubicBezTo>
                  <a:cubicBezTo>
                    <a:pt x="348" y="174"/>
                    <a:pt x="341" y="196"/>
                    <a:pt x="318" y="226"/>
                  </a:cubicBezTo>
                  <a:cubicBezTo>
                    <a:pt x="295" y="256"/>
                    <a:pt x="257" y="279"/>
                    <a:pt x="227" y="317"/>
                  </a:cubicBezTo>
                  <a:cubicBezTo>
                    <a:pt x="197" y="355"/>
                    <a:pt x="159" y="423"/>
                    <a:pt x="136" y="453"/>
                  </a:cubicBezTo>
                  <a:cubicBezTo>
                    <a:pt x="113" y="483"/>
                    <a:pt x="114" y="469"/>
                    <a:pt x="91" y="499"/>
                  </a:cubicBezTo>
                  <a:cubicBezTo>
                    <a:pt x="68" y="529"/>
                    <a:pt x="34" y="582"/>
                    <a:pt x="0" y="635"/>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36" name="Freeform 60"/>
            <p:cNvSpPr>
              <a:spLocks/>
            </p:cNvSpPr>
            <p:nvPr/>
          </p:nvSpPr>
          <p:spPr bwMode="auto">
            <a:xfrm>
              <a:off x="1324" y="2554"/>
              <a:ext cx="181" cy="816"/>
            </a:xfrm>
            <a:custGeom>
              <a:avLst/>
              <a:gdLst>
                <a:gd name="T0" fmla="*/ 0 w 181"/>
                <a:gd name="T1" fmla="*/ 0 h 816"/>
                <a:gd name="T2" fmla="*/ 45 w 181"/>
                <a:gd name="T3" fmla="*/ 227 h 816"/>
                <a:gd name="T4" fmla="*/ 90 w 181"/>
                <a:gd name="T5" fmla="*/ 408 h 816"/>
                <a:gd name="T6" fmla="*/ 136 w 181"/>
                <a:gd name="T7" fmla="*/ 635 h 816"/>
                <a:gd name="T8" fmla="*/ 181 w 181"/>
                <a:gd name="T9" fmla="*/ 816 h 816"/>
              </a:gdLst>
              <a:ahLst/>
              <a:cxnLst>
                <a:cxn ang="0">
                  <a:pos x="T0" y="T1"/>
                </a:cxn>
                <a:cxn ang="0">
                  <a:pos x="T2" y="T3"/>
                </a:cxn>
                <a:cxn ang="0">
                  <a:pos x="T4" y="T5"/>
                </a:cxn>
                <a:cxn ang="0">
                  <a:pos x="T6" y="T7"/>
                </a:cxn>
                <a:cxn ang="0">
                  <a:pos x="T8" y="T9"/>
                </a:cxn>
              </a:cxnLst>
              <a:rect l="0" t="0" r="r" b="b"/>
              <a:pathLst>
                <a:path w="181" h="816">
                  <a:moveTo>
                    <a:pt x="0" y="0"/>
                  </a:moveTo>
                  <a:cubicBezTo>
                    <a:pt x="15" y="79"/>
                    <a:pt x="30" y="159"/>
                    <a:pt x="45" y="227"/>
                  </a:cubicBezTo>
                  <a:cubicBezTo>
                    <a:pt x="60" y="295"/>
                    <a:pt x="75" y="340"/>
                    <a:pt x="90" y="408"/>
                  </a:cubicBezTo>
                  <a:cubicBezTo>
                    <a:pt x="105" y="476"/>
                    <a:pt x="121" y="567"/>
                    <a:pt x="136" y="635"/>
                  </a:cubicBezTo>
                  <a:cubicBezTo>
                    <a:pt x="151" y="703"/>
                    <a:pt x="166" y="759"/>
                    <a:pt x="181" y="8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789" name="Line 13"/>
            <p:cNvSpPr>
              <a:spLocks noChangeShapeType="1"/>
            </p:cNvSpPr>
            <p:nvPr/>
          </p:nvSpPr>
          <p:spPr bwMode="auto">
            <a:xfrm>
              <a:off x="1257" y="2463"/>
              <a:ext cx="1814"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790" name="Line 14"/>
            <p:cNvSpPr>
              <a:spLocks noChangeShapeType="1"/>
            </p:cNvSpPr>
            <p:nvPr/>
          </p:nvSpPr>
          <p:spPr bwMode="auto">
            <a:xfrm rot="16200000">
              <a:off x="634" y="1831"/>
              <a:ext cx="1247"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75792" name="Text Box 16"/>
            <p:cNvSpPr txBox="1">
              <a:spLocks noChangeArrowheads="1"/>
            </p:cNvSpPr>
            <p:nvPr/>
          </p:nvSpPr>
          <p:spPr bwMode="auto">
            <a:xfrm>
              <a:off x="1020" y="2387"/>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i="1">
                  <a:ea typeface="宋体" panose="02010600030101010101" pitchFamily="2" charset="-122"/>
                </a:rPr>
                <a:t>O</a:t>
              </a:r>
              <a:endParaRPr lang="en-US" altLang="zh-CN">
                <a:latin typeface="Arial" panose="020B0604020202020204" pitchFamily="34" charset="0"/>
                <a:ea typeface="宋体" panose="02010600030101010101" pitchFamily="2" charset="-122"/>
              </a:endParaRPr>
            </a:p>
          </p:txBody>
        </p:sp>
        <p:sp>
          <p:nvSpPr>
            <p:cNvPr id="75839" name="Freeform 63"/>
            <p:cNvSpPr>
              <a:spLocks/>
            </p:cNvSpPr>
            <p:nvPr/>
          </p:nvSpPr>
          <p:spPr bwMode="auto">
            <a:xfrm rot="600000">
              <a:off x="1826" y="1770"/>
              <a:ext cx="272" cy="793"/>
            </a:xfrm>
            <a:custGeom>
              <a:avLst/>
              <a:gdLst>
                <a:gd name="T0" fmla="*/ 0 w 272"/>
                <a:gd name="T1" fmla="*/ 726 h 726"/>
                <a:gd name="T2" fmla="*/ 45 w 272"/>
                <a:gd name="T3" fmla="*/ 544 h 726"/>
                <a:gd name="T4" fmla="*/ 90 w 272"/>
                <a:gd name="T5" fmla="*/ 454 h 726"/>
                <a:gd name="T6" fmla="*/ 181 w 272"/>
                <a:gd name="T7" fmla="*/ 272 h 726"/>
                <a:gd name="T8" fmla="*/ 226 w 272"/>
                <a:gd name="T9" fmla="*/ 91 h 726"/>
                <a:gd name="T10" fmla="*/ 272 w 272"/>
                <a:gd name="T11" fmla="*/ 0 h 726"/>
              </a:gdLst>
              <a:ahLst/>
              <a:cxnLst>
                <a:cxn ang="0">
                  <a:pos x="T0" y="T1"/>
                </a:cxn>
                <a:cxn ang="0">
                  <a:pos x="T2" y="T3"/>
                </a:cxn>
                <a:cxn ang="0">
                  <a:pos x="T4" y="T5"/>
                </a:cxn>
                <a:cxn ang="0">
                  <a:pos x="T6" y="T7"/>
                </a:cxn>
                <a:cxn ang="0">
                  <a:pos x="T8" y="T9"/>
                </a:cxn>
                <a:cxn ang="0">
                  <a:pos x="T10" y="T11"/>
                </a:cxn>
              </a:cxnLst>
              <a:rect l="0" t="0" r="r" b="b"/>
              <a:pathLst>
                <a:path w="272" h="726">
                  <a:moveTo>
                    <a:pt x="0" y="726"/>
                  </a:moveTo>
                  <a:cubicBezTo>
                    <a:pt x="15" y="657"/>
                    <a:pt x="30" y="589"/>
                    <a:pt x="45" y="544"/>
                  </a:cubicBezTo>
                  <a:cubicBezTo>
                    <a:pt x="60" y="499"/>
                    <a:pt x="67" y="499"/>
                    <a:pt x="90" y="454"/>
                  </a:cubicBezTo>
                  <a:cubicBezTo>
                    <a:pt x="113" y="409"/>
                    <a:pt x="158" y="333"/>
                    <a:pt x="181" y="272"/>
                  </a:cubicBezTo>
                  <a:cubicBezTo>
                    <a:pt x="204" y="211"/>
                    <a:pt x="211" y="136"/>
                    <a:pt x="226" y="91"/>
                  </a:cubicBezTo>
                  <a:cubicBezTo>
                    <a:pt x="241" y="46"/>
                    <a:pt x="256" y="23"/>
                    <a:pt x="27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40" name="Freeform 64"/>
            <p:cNvSpPr>
              <a:spLocks/>
            </p:cNvSpPr>
            <p:nvPr/>
          </p:nvSpPr>
          <p:spPr bwMode="auto">
            <a:xfrm rot="21000000">
              <a:off x="1833" y="2574"/>
              <a:ext cx="181" cy="771"/>
            </a:xfrm>
            <a:custGeom>
              <a:avLst/>
              <a:gdLst>
                <a:gd name="T0" fmla="*/ 0 w 181"/>
                <a:gd name="T1" fmla="*/ 0 h 816"/>
                <a:gd name="T2" fmla="*/ 45 w 181"/>
                <a:gd name="T3" fmla="*/ 227 h 816"/>
                <a:gd name="T4" fmla="*/ 90 w 181"/>
                <a:gd name="T5" fmla="*/ 408 h 816"/>
                <a:gd name="T6" fmla="*/ 136 w 181"/>
                <a:gd name="T7" fmla="*/ 635 h 816"/>
                <a:gd name="T8" fmla="*/ 181 w 181"/>
                <a:gd name="T9" fmla="*/ 816 h 816"/>
              </a:gdLst>
              <a:ahLst/>
              <a:cxnLst>
                <a:cxn ang="0">
                  <a:pos x="T0" y="T1"/>
                </a:cxn>
                <a:cxn ang="0">
                  <a:pos x="T2" y="T3"/>
                </a:cxn>
                <a:cxn ang="0">
                  <a:pos x="T4" y="T5"/>
                </a:cxn>
                <a:cxn ang="0">
                  <a:pos x="T6" y="T7"/>
                </a:cxn>
                <a:cxn ang="0">
                  <a:pos x="T8" y="T9"/>
                </a:cxn>
              </a:cxnLst>
              <a:rect l="0" t="0" r="r" b="b"/>
              <a:pathLst>
                <a:path w="181" h="816">
                  <a:moveTo>
                    <a:pt x="0" y="0"/>
                  </a:moveTo>
                  <a:cubicBezTo>
                    <a:pt x="15" y="79"/>
                    <a:pt x="30" y="159"/>
                    <a:pt x="45" y="227"/>
                  </a:cubicBezTo>
                  <a:cubicBezTo>
                    <a:pt x="60" y="295"/>
                    <a:pt x="75" y="340"/>
                    <a:pt x="90" y="408"/>
                  </a:cubicBezTo>
                  <a:cubicBezTo>
                    <a:pt x="105" y="476"/>
                    <a:pt x="121" y="567"/>
                    <a:pt x="136" y="635"/>
                  </a:cubicBezTo>
                  <a:cubicBezTo>
                    <a:pt x="151" y="703"/>
                    <a:pt x="166" y="759"/>
                    <a:pt x="181" y="81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42" name="AutoShape 66"/>
            <p:cNvSpPr>
              <a:spLocks/>
            </p:cNvSpPr>
            <p:nvPr/>
          </p:nvSpPr>
          <p:spPr bwMode="auto">
            <a:xfrm>
              <a:off x="2482" y="1473"/>
              <a:ext cx="576" cy="208"/>
            </a:xfrm>
            <a:prstGeom prst="borderCallout1">
              <a:avLst>
                <a:gd name="adj1" fmla="val 34616"/>
                <a:gd name="adj2" fmla="val -8333"/>
                <a:gd name="adj3" fmla="val 230769"/>
                <a:gd name="adj4" fmla="val -71356"/>
              </a:avLst>
            </a:prstGeom>
            <a:solidFill>
              <a:srgbClr val="00FF00"/>
            </a:solidFill>
            <a:ln w="9525">
              <a:solidFill>
                <a:schemeClr val="tx1"/>
              </a:solidFill>
              <a:miter lim="800000"/>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400" i="1">
                  <a:ea typeface="宋体" panose="02010600030101010101" pitchFamily="2" charset="-122"/>
                </a:rPr>
                <a:t>ξ</a:t>
              </a:r>
              <a:r>
                <a:rPr lang="zh-CN" altLang="en-US" sz="1400">
                  <a:ea typeface="宋体" panose="02010600030101010101" pitchFamily="2" charset="-122"/>
                </a:rPr>
                <a:t>为常数</a:t>
              </a:r>
            </a:p>
          </p:txBody>
        </p:sp>
        <p:sp>
          <p:nvSpPr>
            <p:cNvPr id="75843" name="AutoShape 67"/>
            <p:cNvSpPr>
              <a:spLocks/>
            </p:cNvSpPr>
            <p:nvPr/>
          </p:nvSpPr>
          <p:spPr bwMode="auto">
            <a:xfrm>
              <a:off x="22" y="1246"/>
              <a:ext cx="576" cy="219"/>
            </a:xfrm>
            <a:prstGeom prst="borderCallout1">
              <a:avLst>
                <a:gd name="adj1" fmla="val 32875"/>
                <a:gd name="adj2" fmla="val 108333"/>
                <a:gd name="adj3" fmla="val 335616"/>
                <a:gd name="adj4" fmla="val 121704"/>
              </a:avLst>
            </a:prstGeom>
            <a:solidFill>
              <a:srgbClr val="00FF00"/>
            </a:solidFill>
            <a:ln w="9525">
              <a:solidFill>
                <a:schemeClr val="tx1"/>
              </a:solidFill>
              <a:miter lim="800000"/>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altLang="zh-CN" sz="1400" i="1">
                  <a:ea typeface="宋体" panose="02010600030101010101" pitchFamily="2" charset="-122"/>
                </a:rPr>
                <a:t>η</a:t>
              </a:r>
              <a:r>
                <a:rPr lang="zh-CN" altLang="en-US" sz="1400">
                  <a:ea typeface="宋体" panose="02010600030101010101" pitchFamily="2" charset="-122"/>
                </a:rPr>
                <a:t>为常数</a:t>
              </a:r>
            </a:p>
            <a:p>
              <a:pPr algn="ctr"/>
              <a:endParaRPr lang="en-US" altLang="zh-CN" sz="1400">
                <a:ea typeface="宋体" panose="02010600030101010101" pitchFamily="2" charset="-122"/>
              </a:endParaRPr>
            </a:p>
          </p:txBody>
        </p:sp>
        <p:sp>
          <p:nvSpPr>
            <p:cNvPr id="75846" name="Line 70"/>
            <p:cNvSpPr>
              <a:spLocks noChangeShapeType="1"/>
            </p:cNvSpPr>
            <p:nvPr/>
          </p:nvSpPr>
          <p:spPr bwMode="auto">
            <a:xfrm rot="21300000" flipV="1">
              <a:off x="1491" y="1706"/>
              <a:ext cx="91" cy="227"/>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47" name="Line 71"/>
            <p:cNvSpPr>
              <a:spLocks noChangeShapeType="1"/>
            </p:cNvSpPr>
            <p:nvPr/>
          </p:nvSpPr>
          <p:spPr bwMode="auto">
            <a:xfrm rot="4800000" flipV="1">
              <a:off x="1570" y="1851"/>
              <a:ext cx="91" cy="227"/>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49" name="Text Box 73"/>
            <p:cNvSpPr txBox="1">
              <a:spLocks noChangeArrowheads="1"/>
            </p:cNvSpPr>
            <p:nvPr/>
          </p:nvSpPr>
          <p:spPr bwMode="auto">
            <a:xfrm>
              <a:off x="1575" y="1828"/>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i="1">
                  <a:solidFill>
                    <a:srgbClr val="66FF66"/>
                  </a:solidFill>
                  <a:ea typeface="宋体" panose="02010600030101010101" pitchFamily="2" charset="-122"/>
                </a:rPr>
                <a:t>ξ</a:t>
              </a:r>
              <a:endParaRPr lang="en-US" altLang="zh-CN" sz="1400" b="1">
                <a:solidFill>
                  <a:srgbClr val="66FF66"/>
                </a:solidFill>
                <a:latin typeface="Arial" panose="020B0604020202020204" pitchFamily="34" charset="0"/>
                <a:ea typeface="宋体" panose="02010600030101010101" pitchFamily="2" charset="-122"/>
              </a:endParaRPr>
            </a:p>
          </p:txBody>
        </p:sp>
        <p:sp>
          <p:nvSpPr>
            <p:cNvPr id="75850" name="Text Box 74"/>
            <p:cNvSpPr txBox="1">
              <a:spLocks noChangeArrowheads="1"/>
            </p:cNvSpPr>
            <p:nvPr/>
          </p:nvSpPr>
          <p:spPr bwMode="auto">
            <a:xfrm>
              <a:off x="1313" y="1591"/>
              <a:ext cx="3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1400" b="1" i="1">
                  <a:solidFill>
                    <a:srgbClr val="66FF66"/>
                  </a:solidFill>
                  <a:ea typeface="宋体" panose="02010600030101010101" pitchFamily="2" charset="-122"/>
                </a:rPr>
                <a:t>η</a:t>
              </a:r>
              <a:endParaRPr lang="en-US" altLang="zh-CN" sz="1400" b="1">
                <a:solidFill>
                  <a:srgbClr val="66FF66"/>
                </a:solidFill>
                <a:latin typeface="Arial" panose="020B0604020202020204" pitchFamily="34" charset="0"/>
                <a:ea typeface="宋体" panose="02010600030101010101" pitchFamily="2" charset="-122"/>
              </a:endParaRPr>
            </a:p>
          </p:txBody>
        </p:sp>
      </p:grpSp>
      <p:grpSp>
        <p:nvGrpSpPr>
          <p:cNvPr id="75855" name="Group 79"/>
          <p:cNvGrpSpPr>
            <a:grpSpLocks/>
          </p:cNvGrpSpPr>
          <p:nvPr/>
        </p:nvGrpSpPr>
        <p:grpSpPr bwMode="auto">
          <a:xfrm>
            <a:off x="7380289" y="1808164"/>
            <a:ext cx="3324225" cy="3482975"/>
            <a:chOff x="3666" y="1288"/>
            <a:chExt cx="2094" cy="2194"/>
          </a:xfrm>
        </p:grpSpPr>
        <p:sp>
          <p:nvSpPr>
            <p:cNvPr id="75806" name="Line 30"/>
            <p:cNvSpPr>
              <a:spLocks noChangeShapeType="1"/>
            </p:cNvSpPr>
            <p:nvPr/>
          </p:nvSpPr>
          <p:spPr bwMode="auto">
            <a:xfrm>
              <a:off x="3953" y="3308"/>
              <a:ext cx="17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7" name="Line 31"/>
            <p:cNvSpPr>
              <a:spLocks noChangeShapeType="1"/>
            </p:cNvSpPr>
            <p:nvPr/>
          </p:nvSpPr>
          <p:spPr bwMode="auto">
            <a:xfrm rot="16200000">
              <a:off x="2988" y="2341"/>
              <a:ext cx="1927"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9" name="Line 33"/>
            <p:cNvSpPr>
              <a:spLocks noChangeShapeType="1"/>
            </p:cNvSpPr>
            <p:nvPr/>
          </p:nvSpPr>
          <p:spPr bwMode="auto">
            <a:xfrm rot="16200000">
              <a:off x="4416" y="2627"/>
              <a:ext cx="1360"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0" name="Line 34"/>
            <p:cNvSpPr>
              <a:spLocks noChangeShapeType="1"/>
            </p:cNvSpPr>
            <p:nvPr/>
          </p:nvSpPr>
          <p:spPr bwMode="auto">
            <a:xfrm>
              <a:off x="3960" y="1947"/>
              <a:ext cx="1134"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12" name="Text Box 36"/>
            <p:cNvSpPr txBox="1">
              <a:spLocks noChangeArrowheads="1"/>
            </p:cNvSpPr>
            <p:nvPr/>
          </p:nvSpPr>
          <p:spPr bwMode="auto">
            <a:xfrm>
              <a:off x="3726" y="3207"/>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O</a:t>
              </a:r>
            </a:p>
          </p:txBody>
        </p:sp>
        <p:sp>
          <p:nvSpPr>
            <p:cNvPr id="75813" name="Text Box 37"/>
            <p:cNvSpPr txBox="1">
              <a:spLocks noChangeArrowheads="1"/>
            </p:cNvSpPr>
            <p:nvPr/>
          </p:nvSpPr>
          <p:spPr bwMode="auto">
            <a:xfrm>
              <a:off x="5442" y="3290"/>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ξ</a:t>
              </a:r>
            </a:p>
          </p:txBody>
        </p:sp>
        <p:sp>
          <p:nvSpPr>
            <p:cNvPr id="75814" name="Text Box 38"/>
            <p:cNvSpPr txBox="1">
              <a:spLocks noChangeArrowheads="1"/>
            </p:cNvSpPr>
            <p:nvPr/>
          </p:nvSpPr>
          <p:spPr bwMode="auto">
            <a:xfrm>
              <a:off x="3719" y="1288"/>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t>η</a:t>
              </a:r>
            </a:p>
          </p:txBody>
        </p:sp>
        <p:sp>
          <p:nvSpPr>
            <p:cNvPr id="75816" name="Text Box 40"/>
            <p:cNvSpPr txBox="1">
              <a:spLocks noChangeArrowheads="1"/>
            </p:cNvSpPr>
            <p:nvPr/>
          </p:nvSpPr>
          <p:spPr bwMode="auto">
            <a:xfrm>
              <a:off x="4916" y="3284"/>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ξ</a:t>
              </a:r>
              <a:r>
                <a:rPr lang="en-US" altLang="zh-CN" sz="1400" baseline="-25000">
                  <a:ea typeface="宋体" panose="02010600030101010101" pitchFamily="2" charset="-122"/>
                </a:rPr>
                <a:t>2</a:t>
              </a:r>
            </a:p>
          </p:txBody>
        </p:sp>
        <p:sp>
          <p:nvSpPr>
            <p:cNvPr id="75817" name="Text Box 41"/>
            <p:cNvSpPr txBox="1">
              <a:spLocks noChangeArrowheads="1"/>
            </p:cNvSpPr>
            <p:nvPr/>
          </p:nvSpPr>
          <p:spPr bwMode="auto">
            <a:xfrm>
              <a:off x="3666" y="2537"/>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3</a:t>
              </a:r>
              <a:r>
                <a:rPr lang="en-US" altLang="zh-CN" sz="1400" baseline="30000">
                  <a:ea typeface="宋体" panose="02010600030101010101" pitchFamily="2" charset="-122"/>
                </a:rPr>
                <a:t>*</a:t>
              </a:r>
            </a:p>
          </p:txBody>
        </p:sp>
        <p:sp>
          <p:nvSpPr>
            <p:cNvPr id="75818" name="Text Box 42"/>
            <p:cNvSpPr txBox="1">
              <a:spLocks noChangeArrowheads="1"/>
            </p:cNvSpPr>
            <p:nvPr/>
          </p:nvSpPr>
          <p:spPr bwMode="auto">
            <a:xfrm>
              <a:off x="4354" y="2537"/>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D</a:t>
              </a:r>
              <a:r>
                <a:rPr lang="en-US" altLang="zh-CN" sz="1400" i="1" baseline="30000">
                  <a:ea typeface="宋体" panose="02010600030101010101" pitchFamily="2" charset="-122"/>
                </a:rPr>
                <a:t>*</a:t>
              </a:r>
            </a:p>
          </p:txBody>
        </p:sp>
        <p:sp>
          <p:nvSpPr>
            <p:cNvPr id="75819" name="Text Box 43"/>
            <p:cNvSpPr txBox="1">
              <a:spLocks noChangeArrowheads="1"/>
            </p:cNvSpPr>
            <p:nvPr/>
          </p:nvSpPr>
          <p:spPr bwMode="auto">
            <a:xfrm>
              <a:off x="5024" y="2537"/>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4</a:t>
              </a:r>
              <a:r>
                <a:rPr lang="en-US" altLang="zh-CN" sz="1400" baseline="30000">
                  <a:ea typeface="宋体" panose="02010600030101010101" pitchFamily="2" charset="-122"/>
                </a:rPr>
                <a:t>*</a:t>
              </a:r>
            </a:p>
          </p:txBody>
        </p:sp>
        <p:sp>
          <p:nvSpPr>
            <p:cNvPr id="75820" name="Text Box 44"/>
            <p:cNvSpPr txBox="1">
              <a:spLocks noChangeArrowheads="1"/>
            </p:cNvSpPr>
            <p:nvPr/>
          </p:nvSpPr>
          <p:spPr bwMode="auto">
            <a:xfrm>
              <a:off x="4354" y="3284"/>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1</a:t>
              </a:r>
              <a:r>
                <a:rPr lang="en-US" altLang="zh-CN" sz="1400" baseline="30000">
                  <a:ea typeface="宋体" panose="02010600030101010101" pitchFamily="2" charset="-122"/>
                </a:rPr>
                <a:t>*</a:t>
              </a:r>
            </a:p>
          </p:txBody>
        </p:sp>
        <p:sp>
          <p:nvSpPr>
            <p:cNvPr id="75821" name="Text Box 45"/>
            <p:cNvSpPr txBox="1">
              <a:spLocks noChangeArrowheads="1"/>
            </p:cNvSpPr>
            <p:nvPr/>
          </p:nvSpPr>
          <p:spPr bwMode="auto">
            <a:xfrm>
              <a:off x="4354" y="1748"/>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Γ</a:t>
              </a:r>
              <a:r>
                <a:rPr lang="en-US" altLang="zh-CN" sz="1400" baseline="-25000">
                  <a:ea typeface="宋体" panose="02010600030101010101" pitchFamily="2" charset="-122"/>
                </a:rPr>
                <a:t>2</a:t>
              </a:r>
              <a:r>
                <a:rPr lang="en-US" altLang="zh-CN" sz="1400" baseline="30000">
                  <a:ea typeface="宋体" panose="02010600030101010101" pitchFamily="2" charset="-122"/>
                </a:rPr>
                <a:t>*</a:t>
              </a:r>
            </a:p>
          </p:txBody>
        </p:sp>
        <p:sp>
          <p:nvSpPr>
            <p:cNvPr id="75824" name="Text Box 48"/>
            <p:cNvSpPr txBox="1">
              <a:spLocks noChangeArrowheads="1"/>
            </p:cNvSpPr>
            <p:nvPr/>
          </p:nvSpPr>
          <p:spPr bwMode="auto">
            <a:xfrm>
              <a:off x="3695" y="1843"/>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i="1">
                  <a:ea typeface="宋体" panose="02010600030101010101" pitchFamily="2" charset="-122"/>
                </a:rPr>
                <a:t>η</a:t>
              </a:r>
              <a:r>
                <a:rPr lang="en-US" altLang="zh-CN" sz="1400" baseline="-25000">
                  <a:ea typeface="宋体" panose="02010600030101010101" pitchFamily="2" charset="-122"/>
                </a:rPr>
                <a:t>2</a:t>
              </a:r>
            </a:p>
          </p:txBody>
        </p:sp>
        <p:sp>
          <p:nvSpPr>
            <p:cNvPr id="75853" name="Line 77"/>
            <p:cNvSpPr>
              <a:spLocks noChangeShapeType="1"/>
            </p:cNvSpPr>
            <p:nvPr/>
          </p:nvSpPr>
          <p:spPr bwMode="auto">
            <a:xfrm>
              <a:off x="3962" y="3308"/>
              <a:ext cx="1134"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54" name="Line 78"/>
            <p:cNvSpPr>
              <a:spLocks noChangeShapeType="1"/>
            </p:cNvSpPr>
            <p:nvPr/>
          </p:nvSpPr>
          <p:spPr bwMode="auto">
            <a:xfrm rot="16200000">
              <a:off x="3275" y="2627"/>
              <a:ext cx="1360" cy="0"/>
            </a:xfrm>
            <a:prstGeom prst="line">
              <a:avLst/>
            </a:prstGeom>
            <a:noFill/>
            <a:ln w="19050">
              <a:solidFill>
                <a:srgbClr val="FF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347437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fld id="{5DFCFA73-184B-4C42-85A4-F269B72F84DD}" type="slidenum">
              <a:rPr lang="en-US" altLang="zh-CN"/>
              <a:pPr/>
              <a:t>16</a:t>
            </a:fld>
            <a:endParaRPr lang="en-US" altLang="zh-CN"/>
          </a:p>
        </p:txBody>
      </p:sp>
      <p:sp>
        <p:nvSpPr>
          <p:cNvPr id="331783" name="Rectangle 7"/>
          <p:cNvSpPr>
            <a:spLocks noGrp="1" noChangeArrowheads="1"/>
          </p:cNvSpPr>
          <p:nvPr>
            <p:ph type="title"/>
          </p:nvPr>
        </p:nvSpPr>
        <p:spPr>
          <a:xfrm>
            <a:off x="1992313" y="116632"/>
            <a:ext cx="7416800" cy="796925"/>
          </a:xfrm>
        </p:spPr>
        <p:txBody>
          <a:bodyPr/>
          <a:lstStyle/>
          <a:p>
            <a:r>
              <a:rPr lang="zh-CN" altLang="en-US" sz="3600" dirty="0">
                <a:latin typeface="黑体" panose="02010609060101010101" pitchFamily="49" charset="-122"/>
                <a:ea typeface="黑体" panose="02010609060101010101" pitchFamily="49" charset="-122"/>
              </a:rPr>
              <a:t>第五章 网格生成与坐标变换</a:t>
            </a:r>
          </a:p>
        </p:txBody>
      </p:sp>
      <p:sp>
        <p:nvSpPr>
          <p:cNvPr id="331784" name="Rectangle 8"/>
          <p:cNvSpPr>
            <a:spLocks noGrp="1" noChangeArrowheads="1"/>
          </p:cNvSpPr>
          <p:nvPr>
            <p:ph type="body" idx="1"/>
          </p:nvPr>
        </p:nvSpPr>
        <p:spPr>
          <a:xfrm>
            <a:off x="1703512" y="1052736"/>
            <a:ext cx="8229600" cy="4524315"/>
          </a:xfrm>
          <a:noFill/>
        </p:spPr>
        <p:txBody>
          <a:bodyPr wrap="square" rtlCol="0">
            <a:spAutoFit/>
          </a:bodyPr>
          <a:lstStyle/>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方程的一般变换</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度量和雅可比行列式</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再论适合</a:t>
            </a:r>
            <a:r>
              <a:rPr lang="en-US" altLang="zh-CN" sz="2400" dirty="0">
                <a:ea typeface="黑体" panose="02010609060101010101" pitchFamily="49" charset="-122"/>
              </a:rPr>
              <a:t>CFD</a:t>
            </a:r>
            <a:r>
              <a:rPr lang="zh-CN" altLang="en-US" sz="2400" dirty="0">
                <a:ea typeface="黑体" panose="02010609060101010101" pitchFamily="49" charset="-122"/>
              </a:rPr>
              <a:t>使用的控制</a:t>
            </a:r>
            <a:r>
              <a:rPr lang="zh-CN" altLang="en-US" sz="2400" dirty="0" smtClean="0">
                <a:ea typeface="黑体" panose="02010609060101010101" pitchFamily="49" charset="-122"/>
              </a:rPr>
              <a:t>方程</a:t>
            </a:r>
            <a:endParaRPr lang="zh-CN" altLang="en-US" sz="2400" dirty="0">
              <a:ea typeface="黑体" panose="02010609060101010101" pitchFamily="49" charset="-122"/>
            </a:endParaRP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拉伸</a:t>
            </a:r>
            <a:r>
              <a:rPr lang="en-US" altLang="zh-CN" sz="2400" dirty="0">
                <a:ea typeface="黑体" panose="02010609060101010101" pitchFamily="49" charset="-122"/>
              </a:rPr>
              <a:t>(</a:t>
            </a:r>
            <a:r>
              <a:rPr lang="zh-CN" altLang="en-US" sz="2400" dirty="0">
                <a:ea typeface="黑体" panose="02010609060101010101" pitchFamily="49" charset="-122"/>
              </a:rPr>
              <a:t>压缩</a:t>
            </a:r>
            <a:r>
              <a:rPr lang="en-US" altLang="zh-CN" sz="2400" dirty="0">
                <a:ea typeface="黑体" panose="02010609060101010101" pitchFamily="49" charset="-122"/>
              </a:rPr>
              <a:t>)</a:t>
            </a:r>
            <a:r>
              <a:rPr lang="zh-CN" altLang="en-US" sz="2400" dirty="0">
                <a:ea typeface="黑体" panose="02010609060101010101" pitchFamily="49" charset="-122"/>
              </a:rPr>
              <a:t>网格</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贴体坐标系</a:t>
            </a:r>
            <a:r>
              <a:rPr lang="en-US" altLang="zh-CN" sz="2400" dirty="0">
                <a:ea typeface="黑体" panose="02010609060101010101" pitchFamily="49" charset="-122"/>
              </a:rPr>
              <a:t>:</a:t>
            </a:r>
            <a:r>
              <a:rPr lang="zh-CN" altLang="en-US" sz="2400" dirty="0">
                <a:ea typeface="黑体" panose="02010609060101010101" pitchFamily="49" charset="-122"/>
              </a:rPr>
              <a:t>椭圆型网格生成</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自适应网格</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网格生成的进展</a:t>
            </a:r>
          </a:p>
          <a:p>
            <a:pPr>
              <a:lnSpc>
                <a:spcPct val="150000"/>
              </a:lnSpc>
              <a:spcBef>
                <a:spcPct val="0"/>
              </a:spcBef>
              <a:buClr>
                <a:schemeClr val="accent2">
                  <a:lumMod val="50000"/>
                </a:schemeClr>
              </a:buClr>
              <a:buFont typeface="Wingdings" panose="05000000000000000000" pitchFamily="2" charset="2"/>
              <a:buChar char="u"/>
            </a:pPr>
            <a:r>
              <a:rPr lang="zh-CN" altLang="en-US" sz="2400" dirty="0">
                <a:ea typeface="黑体" panose="02010609060101010101" pitchFamily="49" charset="-122"/>
              </a:rPr>
              <a:t>有限体积网格生成的进展</a:t>
            </a:r>
          </a:p>
        </p:txBody>
      </p:sp>
      <p:sp>
        <p:nvSpPr>
          <p:cNvPr id="331785" name="Rectangle 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帛顷炳娘枣球摊哨譬亡渭果哺尤谈聪蜗期铱烃郎崖幢纠践篱眩搁哲屉穿脆第五章网格生成与坐标变换第五章网格生成与坐标变换</a:t>
            </a:r>
          </a:p>
        </p:txBody>
      </p:sp>
    </p:spTree>
    <p:extLst>
      <p:ext uri="{BB962C8B-B14F-4D97-AF65-F5344CB8AC3E}">
        <p14:creationId xmlns:p14="http://schemas.microsoft.com/office/powerpoint/2010/main" val="1499890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4294967295"/>
          </p:nvPr>
        </p:nvSpPr>
        <p:spPr/>
        <p:txBody>
          <a:bodyPr/>
          <a:lstStyle/>
          <a:p>
            <a:fld id="{B0E5FEA3-7894-40D6-91CF-1B7C75569277}" type="slidenum">
              <a:rPr lang="en-US" altLang="zh-CN"/>
              <a:pPr/>
              <a:t>17</a:t>
            </a:fld>
            <a:endParaRPr lang="en-US" altLang="zh-CN"/>
          </a:p>
        </p:txBody>
      </p:sp>
      <p:sp>
        <p:nvSpPr>
          <p:cNvPr id="336904" name="Rectangle 8"/>
          <p:cNvSpPr>
            <a:spLocks noChangeArrowheads="1"/>
          </p:cNvSpPr>
          <p:nvPr/>
        </p:nvSpPr>
        <p:spPr bwMode="auto">
          <a:xfrm>
            <a:off x="1024138" y="0"/>
            <a:ext cx="3068469"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方程的一般变换</a:t>
            </a:r>
          </a:p>
        </p:txBody>
      </p:sp>
      <p:graphicFrame>
        <p:nvGraphicFramePr>
          <p:cNvPr id="336908" name="Object 12"/>
          <p:cNvGraphicFramePr>
            <a:graphicFrameLocks noChangeAspect="1"/>
          </p:cNvGraphicFramePr>
          <p:nvPr>
            <p:extLst>
              <p:ext uri="{D42A27DB-BD31-4B8C-83A1-F6EECF244321}">
                <p14:modId xmlns:p14="http://schemas.microsoft.com/office/powerpoint/2010/main" val="2687852325"/>
              </p:ext>
            </p:extLst>
          </p:nvPr>
        </p:nvGraphicFramePr>
        <p:xfrm>
          <a:off x="3719736" y="2672422"/>
          <a:ext cx="1979612" cy="496887"/>
        </p:xfrm>
        <a:graphic>
          <a:graphicData uri="http://schemas.openxmlformats.org/presentationml/2006/ole">
            <mc:AlternateContent xmlns:mc="http://schemas.openxmlformats.org/markup-compatibility/2006">
              <mc:Choice xmlns:v="urn:schemas-microsoft-com:vml" Requires="v">
                <p:oleObj spid="_x0000_s184343" name="Equation" r:id="rId3" imgW="799920" imgH="203040" progId="Equation.DSMT4">
                  <p:embed/>
                </p:oleObj>
              </mc:Choice>
              <mc:Fallback>
                <p:oleObj name="Equation" r:id="rId3" imgW="799920" imgH="203040" progId="Equation.DSMT4">
                  <p:embed/>
                  <p:pic>
                    <p:nvPicPr>
                      <p:cNvPr id="3369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2672422"/>
                        <a:ext cx="1979612"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6909" name="Object 13"/>
          <p:cNvGraphicFramePr>
            <a:graphicFrameLocks noChangeAspect="1"/>
          </p:cNvGraphicFramePr>
          <p:nvPr>
            <p:extLst>
              <p:ext uri="{D42A27DB-BD31-4B8C-83A1-F6EECF244321}">
                <p14:modId xmlns:p14="http://schemas.microsoft.com/office/powerpoint/2010/main" val="3551288098"/>
              </p:ext>
            </p:extLst>
          </p:nvPr>
        </p:nvGraphicFramePr>
        <p:xfrm>
          <a:off x="3719737" y="3140733"/>
          <a:ext cx="2016125" cy="515938"/>
        </p:xfrm>
        <a:graphic>
          <a:graphicData uri="http://schemas.openxmlformats.org/presentationml/2006/ole">
            <mc:AlternateContent xmlns:mc="http://schemas.openxmlformats.org/markup-compatibility/2006">
              <mc:Choice xmlns:v="urn:schemas-microsoft-com:vml" Requires="v">
                <p:oleObj spid="_x0000_s184344" name="Equation" r:id="rId5" imgW="799920" imgH="203040" progId="Equation.DSMT4">
                  <p:embed/>
                </p:oleObj>
              </mc:Choice>
              <mc:Fallback>
                <p:oleObj name="Equation" r:id="rId5" imgW="799920" imgH="203040" progId="Equation.DSMT4">
                  <p:embed/>
                  <p:pic>
                    <p:nvPicPr>
                      <p:cNvPr id="336909"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737" y="3140733"/>
                        <a:ext cx="2016125"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6910" name="Object 14"/>
          <p:cNvGraphicFramePr>
            <a:graphicFrameLocks noChangeAspect="1"/>
          </p:cNvGraphicFramePr>
          <p:nvPr>
            <p:extLst>
              <p:ext uri="{D42A27DB-BD31-4B8C-83A1-F6EECF244321}">
                <p14:modId xmlns:p14="http://schemas.microsoft.com/office/powerpoint/2010/main" val="1680640386"/>
              </p:ext>
            </p:extLst>
          </p:nvPr>
        </p:nvGraphicFramePr>
        <p:xfrm>
          <a:off x="3756248" y="3643972"/>
          <a:ext cx="1836738" cy="612775"/>
        </p:xfrm>
        <a:graphic>
          <a:graphicData uri="http://schemas.openxmlformats.org/presentationml/2006/ole">
            <mc:AlternateContent xmlns:mc="http://schemas.openxmlformats.org/markup-compatibility/2006">
              <mc:Choice xmlns:v="urn:schemas-microsoft-com:vml" Requires="v">
                <p:oleObj spid="_x0000_s184345" name="Equation" r:id="rId7" imgW="507960" imgH="203040" progId="Equation.DSMT4">
                  <p:embed/>
                </p:oleObj>
              </mc:Choice>
              <mc:Fallback>
                <p:oleObj name="Equation" r:id="rId7" imgW="507960" imgH="203040" progId="Equation.DSMT4">
                  <p:embed/>
                  <p:pic>
                    <p:nvPicPr>
                      <p:cNvPr id="33691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6248" y="3643972"/>
                        <a:ext cx="1836738"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6912" name="Text Box 16"/>
          <p:cNvSpPr txBox="1">
            <a:spLocks noChangeArrowheads="1"/>
          </p:cNvSpPr>
          <p:nvPr/>
        </p:nvSpPr>
        <p:spPr bwMode="auto">
          <a:xfrm>
            <a:off x="1919536" y="1247504"/>
            <a:ext cx="9073008"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latin typeface="黑体" panose="02010609060101010101" pitchFamily="49" charset="-122"/>
                <a:ea typeface="黑体" panose="02010609060101010101" pitchFamily="49" charset="-122"/>
              </a:rPr>
              <a:t>考虑二维非定常流场</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其自变量为</a:t>
            </a:r>
            <a:r>
              <a:rPr lang="en-US" altLang="zh-CN" sz="2400" dirty="0">
                <a:latin typeface="黑体" panose="02010609060101010101" pitchFamily="49" charset="-122"/>
                <a:ea typeface="黑体" panose="02010609060101010101" pitchFamily="49" charset="-122"/>
              </a:rPr>
              <a:t>x, y</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我们要将物理平面中的自变量</a:t>
            </a:r>
            <a:r>
              <a:rPr lang="en-US" altLang="zh-CN" sz="2400" dirty="0">
                <a:latin typeface="黑体" panose="02010609060101010101" pitchFamily="49" charset="-122"/>
                <a:ea typeface="黑体" panose="02010609060101010101" pitchFamily="49" charset="-122"/>
              </a:rPr>
              <a:t>(x, y, t)</a:t>
            </a:r>
            <a:r>
              <a:rPr lang="zh-CN" altLang="en-US" sz="2400" dirty="0">
                <a:latin typeface="黑体" panose="02010609060101010101" pitchFamily="49" charset="-122"/>
                <a:ea typeface="黑体" panose="02010609060101010101" pitchFamily="49" charset="-122"/>
              </a:rPr>
              <a:t>变换成计算平面中的一组新自变量</a:t>
            </a:r>
            <a:r>
              <a:rPr lang="en-US" altLang="zh-CN" sz="2400" dirty="0">
                <a:latin typeface="黑体" panose="02010609060101010101" pitchFamily="49" charset="-122"/>
                <a:ea typeface="黑体" panose="02010609060101010101" pitchFamily="49" charset="-122"/>
              </a:rPr>
              <a:t>(ξ, η, τ),</a:t>
            </a:r>
            <a:r>
              <a:rPr lang="zh-CN" altLang="en-US" sz="2400" dirty="0">
                <a:latin typeface="黑体" panose="02010609060101010101" pitchFamily="49" charset="-122"/>
                <a:ea typeface="黑体" panose="02010609060101010101" pitchFamily="49" charset="-122"/>
              </a:rPr>
              <a:t>用方程</a:t>
            </a:r>
          </a:p>
        </p:txBody>
      </p:sp>
      <p:sp>
        <p:nvSpPr>
          <p:cNvPr id="336913" name="Text Box 17"/>
          <p:cNvSpPr txBox="1">
            <a:spLocks noChangeArrowheads="1"/>
          </p:cNvSpPr>
          <p:nvPr/>
        </p:nvSpPr>
        <p:spPr bwMode="auto">
          <a:xfrm>
            <a:off x="1867123" y="4545261"/>
            <a:ext cx="8621365"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latin typeface="黑体" panose="02010609060101010101" pitchFamily="49" charset="-122"/>
                <a:ea typeface="黑体" panose="02010609060101010101" pitchFamily="49" charset="-122"/>
              </a:rPr>
              <a:t>目前这个变换是以一般形式写出来的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对于实际应用必须用具体的解析关系给出</a:t>
            </a:r>
            <a:r>
              <a:rPr lang="en-US" altLang="zh-CN" sz="2400" dirty="0">
                <a:latin typeface="黑体" panose="02010609060101010101" pitchFamily="49" charset="-122"/>
                <a:ea typeface="黑体" panose="02010609060101010101" pitchFamily="49" charset="-122"/>
              </a:rPr>
              <a:t>.</a:t>
            </a:r>
          </a:p>
        </p:txBody>
      </p:sp>
      <p:sp>
        <p:nvSpPr>
          <p:cNvPr id="336915" name="Text Box 19"/>
          <p:cNvSpPr txBox="1">
            <a:spLocks noChangeArrowheads="1"/>
          </p:cNvSpPr>
          <p:nvPr/>
        </p:nvSpPr>
        <p:spPr bwMode="auto">
          <a:xfrm>
            <a:off x="6385149" y="2707347"/>
            <a:ext cx="11160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66FF33"/>
                </a:solidFill>
              </a:rPr>
              <a:t>(5-1a)</a:t>
            </a:r>
          </a:p>
        </p:txBody>
      </p:sp>
      <p:sp>
        <p:nvSpPr>
          <p:cNvPr id="336916" name="Text Box 20"/>
          <p:cNvSpPr txBox="1">
            <a:spLocks noChangeArrowheads="1"/>
          </p:cNvSpPr>
          <p:nvPr/>
        </p:nvSpPr>
        <p:spPr bwMode="auto">
          <a:xfrm>
            <a:off x="6385149" y="3212171"/>
            <a:ext cx="1116013"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a:solidFill>
                  <a:srgbClr val="66FF33"/>
                </a:solidFill>
              </a:rPr>
              <a:t>(5-1b)</a:t>
            </a:r>
          </a:p>
        </p:txBody>
      </p:sp>
      <p:sp>
        <p:nvSpPr>
          <p:cNvPr id="336917" name="Text Box 21"/>
          <p:cNvSpPr txBox="1">
            <a:spLocks noChangeArrowheads="1"/>
          </p:cNvSpPr>
          <p:nvPr/>
        </p:nvSpPr>
        <p:spPr bwMode="auto">
          <a:xfrm>
            <a:off x="6385149" y="3694586"/>
            <a:ext cx="1187450"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(5-1c)</a:t>
            </a:r>
          </a:p>
        </p:txBody>
      </p:sp>
      <p:sp>
        <p:nvSpPr>
          <p:cNvPr id="336918"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扫车牵畏惧每买洋佑搓牙舒浑硕区涌蒋踏抄渭繁阔鹏鸡橡幼捉呀谅针揭缮第五章网格生成与坐标变换第五章网格生成与坐标变换</a:t>
            </a:r>
          </a:p>
        </p:txBody>
      </p:sp>
    </p:spTree>
    <p:extLst>
      <p:ext uri="{BB962C8B-B14F-4D97-AF65-F5344CB8AC3E}">
        <p14:creationId xmlns:p14="http://schemas.microsoft.com/office/powerpoint/2010/main" val="28022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6"/>
          <p:cNvSpPr>
            <a:spLocks noGrp="1"/>
          </p:cNvSpPr>
          <p:nvPr>
            <p:ph type="sldNum" sz="quarter" idx="4294967295"/>
          </p:nvPr>
        </p:nvSpPr>
        <p:spPr/>
        <p:txBody>
          <a:bodyPr/>
          <a:lstStyle/>
          <a:p>
            <a:fld id="{C036AADC-948E-4D02-8B48-18BA095C4ED2}" type="slidenum">
              <a:rPr lang="en-US" altLang="zh-CN"/>
              <a:pPr/>
              <a:t>18</a:t>
            </a:fld>
            <a:endParaRPr lang="en-US" altLang="zh-CN"/>
          </a:p>
        </p:txBody>
      </p:sp>
      <p:sp>
        <p:nvSpPr>
          <p:cNvPr id="470021" name="Text Box 5"/>
          <p:cNvSpPr txBox="1">
            <a:spLocks noChangeArrowheads="1"/>
          </p:cNvSpPr>
          <p:nvPr/>
        </p:nvSpPr>
        <p:spPr bwMode="auto">
          <a:xfrm>
            <a:off x="1847528" y="1052736"/>
            <a:ext cx="3167062"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latin typeface="黑体" panose="02010609060101010101" pitchFamily="49" charset="-122"/>
                <a:ea typeface="黑体" panose="02010609060101010101" pitchFamily="49" charset="-122"/>
              </a:rPr>
              <a:t>求导的链式法则</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有</a:t>
            </a:r>
          </a:p>
        </p:txBody>
      </p:sp>
      <p:graphicFrame>
        <p:nvGraphicFramePr>
          <p:cNvPr id="470022" name="Object 6"/>
          <p:cNvGraphicFramePr>
            <a:graphicFrameLocks noChangeAspect="1"/>
          </p:cNvGraphicFramePr>
          <p:nvPr>
            <p:ph sz="half" idx="1"/>
            <p:extLst>
              <p:ext uri="{D42A27DB-BD31-4B8C-83A1-F6EECF244321}">
                <p14:modId xmlns:p14="http://schemas.microsoft.com/office/powerpoint/2010/main" val="647653320"/>
              </p:ext>
            </p:extLst>
          </p:nvPr>
        </p:nvGraphicFramePr>
        <p:xfrm>
          <a:off x="2182048" y="1830839"/>
          <a:ext cx="6913562" cy="1042987"/>
        </p:xfrm>
        <a:graphic>
          <a:graphicData uri="http://schemas.openxmlformats.org/presentationml/2006/ole">
            <mc:AlternateContent xmlns:mc="http://schemas.openxmlformats.org/markup-compatibility/2006">
              <mc:Choice xmlns:v="urn:schemas-microsoft-com:vml" Requires="v">
                <p:oleObj spid="_x0000_s185354" name="Equation" r:id="rId3" imgW="3466800" imgH="419040" progId="Equation.DSMT4">
                  <p:embed/>
                </p:oleObj>
              </mc:Choice>
              <mc:Fallback>
                <p:oleObj name="Equation" r:id="rId3" imgW="3466800" imgH="419040" progId="Equation.DSMT4">
                  <p:embed/>
                  <p:pic>
                    <p:nvPicPr>
                      <p:cNvPr id="4700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48" y="1830839"/>
                        <a:ext cx="6913562" cy="1042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0024" name="Object 8"/>
          <p:cNvGraphicFramePr>
            <a:graphicFrameLocks noChangeAspect="1"/>
          </p:cNvGraphicFramePr>
          <p:nvPr>
            <p:ph sz="half" idx="2"/>
            <p:extLst>
              <p:ext uri="{D42A27DB-BD31-4B8C-83A1-F6EECF244321}">
                <p14:modId xmlns:p14="http://schemas.microsoft.com/office/powerpoint/2010/main" val="3873969566"/>
              </p:ext>
            </p:extLst>
          </p:nvPr>
        </p:nvGraphicFramePr>
        <p:xfrm>
          <a:off x="2188306" y="3082533"/>
          <a:ext cx="6983412" cy="936625"/>
        </p:xfrm>
        <a:graphic>
          <a:graphicData uri="http://schemas.openxmlformats.org/presentationml/2006/ole">
            <mc:AlternateContent xmlns:mc="http://schemas.openxmlformats.org/markup-compatibility/2006">
              <mc:Choice xmlns:v="urn:schemas-microsoft-com:vml" Requires="v">
                <p:oleObj spid="_x0000_s185355" name="Equation" r:id="rId5" imgW="3517560" imgH="419040" progId="Equation.DSMT4">
                  <p:embed/>
                </p:oleObj>
              </mc:Choice>
              <mc:Fallback>
                <p:oleObj name="Equation" r:id="rId5" imgW="3517560" imgH="419040" progId="Equation.DSMT4">
                  <p:embed/>
                  <p:pic>
                    <p:nvPicPr>
                      <p:cNvPr id="47002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8306" y="3082533"/>
                        <a:ext cx="6983412" cy="936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0027" name="Text Box 11"/>
          <p:cNvSpPr txBox="1">
            <a:spLocks noChangeArrowheads="1"/>
          </p:cNvSpPr>
          <p:nvPr/>
        </p:nvSpPr>
        <p:spPr bwMode="auto">
          <a:xfrm>
            <a:off x="1886395" y="4365104"/>
            <a:ext cx="7848600"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在上述表达式中添加下标是为了强调求偏导数的过程中哪些变量保持不变</a:t>
            </a:r>
          </a:p>
        </p:txBody>
      </p:sp>
      <p:sp>
        <p:nvSpPr>
          <p:cNvPr id="470028" name="Text Box 12"/>
          <p:cNvSpPr txBox="1">
            <a:spLocks noChangeArrowheads="1"/>
          </p:cNvSpPr>
          <p:nvPr/>
        </p:nvSpPr>
        <p:spPr bwMode="auto">
          <a:xfrm>
            <a:off x="9408073" y="3431671"/>
            <a:ext cx="900112"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66FF33"/>
                </a:solidFill>
              </a:rPr>
              <a:t>(5-2)</a:t>
            </a:r>
          </a:p>
          <a:p>
            <a:endParaRPr lang="en-US" altLang="zh-CN" sz="2400" b="1" dirty="0">
              <a:solidFill>
                <a:srgbClr val="66FF33"/>
              </a:solidFill>
            </a:endParaRPr>
          </a:p>
        </p:txBody>
      </p:sp>
      <p:sp>
        <p:nvSpPr>
          <p:cNvPr id="470030" name="Rectangle 14"/>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临分运邮纪汪狱眷楔恼投腑痪逞嚏邮胎笆态鞘妒赎者牌瞅迫军偷咖毁久陶第五章网格生成与坐标变换第五章网格生成与坐标变换</a:t>
            </a:r>
          </a:p>
        </p:txBody>
      </p:sp>
    </p:spTree>
    <p:extLst>
      <p:ext uri="{BB962C8B-B14F-4D97-AF65-F5344CB8AC3E}">
        <p14:creationId xmlns:p14="http://schemas.microsoft.com/office/powerpoint/2010/main" val="4182464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4294967295"/>
          </p:nvPr>
        </p:nvSpPr>
        <p:spPr/>
        <p:txBody>
          <a:bodyPr/>
          <a:lstStyle/>
          <a:p>
            <a:fld id="{9C4E1B67-73CB-40E2-8224-FE83F5C8A88A}" type="slidenum">
              <a:rPr lang="en-US" altLang="zh-CN"/>
              <a:pPr/>
              <a:t>19</a:t>
            </a:fld>
            <a:endParaRPr lang="en-US" altLang="zh-CN"/>
          </a:p>
        </p:txBody>
      </p:sp>
      <p:sp>
        <p:nvSpPr>
          <p:cNvPr id="390154" name="Text Box 10"/>
          <p:cNvSpPr txBox="1">
            <a:spLocks noChangeArrowheads="1"/>
          </p:cNvSpPr>
          <p:nvPr/>
        </p:nvSpPr>
        <p:spPr bwMode="auto">
          <a:xfrm>
            <a:off x="1316850" y="1083868"/>
            <a:ext cx="9243646"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在连续性方程</a:t>
            </a:r>
            <a:r>
              <a:rPr lang="en-US" altLang="zh-CN" dirty="0"/>
              <a:t>,</a:t>
            </a:r>
            <a:r>
              <a:rPr lang="zh-CN" altLang="en-US" dirty="0"/>
              <a:t>动量方程和能量方程中</a:t>
            </a:r>
            <a:r>
              <a:rPr lang="en-US" altLang="zh-CN" dirty="0"/>
              <a:t>,</a:t>
            </a:r>
            <a:r>
              <a:rPr lang="zh-CN" altLang="en-US" dirty="0"/>
              <a:t>未知函数是以导数形式出现</a:t>
            </a:r>
            <a:r>
              <a:rPr lang="en-US" altLang="zh-CN" dirty="0"/>
              <a:t>,</a:t>
            </a:r>
            <a:r>
              <a:rPr lang="zh-CN" altLang="en-US" dirty="0"/>
              <a:t>并且要将方程从</a:t>
            </a:r>
            <a:r>
              <a:rPr lang="en-US" altLang="zh-CN" dirty="0"/>
              <a:t>(x, y, t)</a:t>
            </a:r>
            <a:r>
              <a:rPr lang="zh-CN" altLang="en-US" dirty="0"/>
              <a:t>空间变换到</a:t>
            </a:r>
            <a:r>
              <a:rPr lang="en-US" altLang="zh-CN" dirty="0"/>
              <a:t>(ξ, η, τ)</a:t>
            </a:r>
            <a:r>
              <a:rPr lang="zh-CN" altLang="en-US" dirty="0"/>
              <a:t>空间</a:t>
            </a:r>
            <a:r>
              <a:rPr lang="en-US" altLang="zh-CN" dirty="0"/>
              <a:t>.</a:t>
            </a:r>
            <a:r>
              <a:rPr lang="zh-CN" altLang="en-US" dirty="0"/>
              <a:t>根据求导的链式法则</a:t>
            </a:r>
            <a:r>
              <a:rPr lang="en-US" altLang="zh-CN" dirty="0"/>
              <a:t>,</a:t>
            </a:r>
            <a:r>
              <a:rPr lang="zh-CN" altLang="en-US" dirty="0"/>
              <a:t>有</a:t>
            </a:r>
          </a:p>
        </p:txBody>
      </p:sp>
      <p:graphicFrame>
        <p:nvGraphicFramePr>
          <p:cNvPr id="390155" name="Object 11"/>
          <p:cNvGraphicFramePr>
            <a:graphicFrameLocks noChangeAspect="1"/>
          </p:cNvGraphicFramePr>
          <p:nvPr>
            <p:extLst>
              <p:ext uri="{D42A27DB-BD31-4B8C-83A1-F6EECF244321}">
                <p14:modId xmlns:p14="http://schemas.microsoft.com/office/powerpoint/2010/main" val="1306187818"/>
              </p:ext>
            </p:extLst>
          </p:nvPr>
        </p:nvGraphicFramePr>
        <p:xfrm>
          <a:off x="2713039" y="2702610"/>
          <a:ext cx="3275012" cy="784225"/>
        </p:xfrm>
        <a:graphic>
          <a:graphicData uri="http://schemas.openxmlformats.org/presentationml/2006/ole">
            <mc:AlternateContent xmlns:mc="http://schemas.openxmlformats.org/markup-compatibility/2006">
              <mc:Choice xmlns:v="urn:schemas-microsoft-com:vml" Requires="v">
                <p:oleObj spid="_x0000_s186382" name="Equation" r:id="rId3" imgW="1701720" imgH="419040" progId="Equation.DSMT4">
                  <p:embed/>
                </p:oleObj>
              </mc:Choice>
              <mc:Fallback>
                <p:oleObj name="Equation" r:id="rId3" imgW="1701720" imgH="419040" progId="Equation.DSMT4">
                  <p:embed/>
                  <p:pic>
                    <p:nvPicPr>
                      <p:cNvPr id="39015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9" y="2702610"/>
                        <a:ext cx="3275012"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56" name="Object 12"/>
          <p:cNvGraphicFramePr>
            <a:graphicFrameLocks noChangeAspect="1"/>
          </p:cNvGraphicFramePr>
          <p:nvPr>
            <p:extLst>
              <p:ext uri="{D42A27DB-BD31-4B8C-83A1-F6EECF244321}">
                <p14:modId xmlns:p14="http://schemas.microsoft.com/office/powerpoint/2010/main" val="3265684282"/>
              </p:ext>
            </p:extLst>
          </p:nvPr>
        </p:nvGraphicFramePr>
        <p:xfrm>
          <a:off x="2698586" y="3773137"/>
          <a:ext cx="3240087" cy="731838"/>
        </p:xfrm>
        <a:graphic>
          <a:graphicData uri="http://schemas.openxmlformats.org/presentationml/2006/ole">
            <mc:AlternateContent xmlns:mc="http://schemas.openxmlformats.org/markup-compatibility/2006">
              <mc:Choice xmlns:v="urn:schemas-microsoft-com:vml" Requires="v">
                <p:oleObj spid="_x0000_s186383" name="Equation" r:id="rId5" imgW="1701720" imgH="419040" progId="Equation.DSMT4">
                  <p:embed/>
                </p:oleObj>
              </mc:Choice>
              <mc:Fallback>
                <p:oleObj name="Equation" r:id="rId5" imgW="1701720" imgH="419040" progId="Equation.DSMT4">
                  <p:embed/>
                  <p:pic>
                    <p:nvPicPr>
                      <p:cNvPr id="39015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586" y="3773137"/>
                        <a:ext cx="3240087"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0157" name="Object 13"/>
          <p:cNvGraphicFramePr>
            <a:graphicFrameLocks noChangeAspect="1"/>
          </p:cNvGraphicFramePr>
          <p:nvPr>
            <p:extLst>
              <p:ext uri="{D42A27DB-BD31-4B8C-83A1-F6EECF244321}">
                <p14:modId xmlns:p14="http://schemas.microsoft.com/office/powerpoint/2010/main" val="4271866972"/>
              </p:ext>
            </p:extLst>
          </p:nvPr>
        </p:nvGraphicFramePr>
        <p:xfrm>
          <a:off x="2672189" y="4696656"/>
          <a:ext cx="4752975" cy="833437"/>
        </p:xfrm>
        <a:graphic>
          <a:graphicData uri="http://schemas.openxmlformats.org/presentationml/2006/ole">
            <mc:AlternateContent xmlns:mc="http://schemas.openxmlformats.org/markup-compatibility/2006">
              <mc:Choice xmlns:v="urn:schemas-microsoft-com:vml" Requires="v">
                <p:oleObj spid="_x0000_s186384" name="Equation" r:id="rId7" imgW="2400120" imgH="419040" progId="Equation.DSMT4">
                  <p:embed/>
                </p:oleObj>
              </mc:Choice>
              <mc:Fallback>
                <p:oleObj name="Equation" r:id="rId7" imgW="2400120" imgH="419040" progId="Equation.DSMT4">
                  <p:embed/>
                  <p:pic>
                    <p:nvPicPr>
                      <p:cNvPr id="39015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2189" y="4696656"/>
                        <a:ext cx="4752975"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0159" name="Rectangle 15"/>
          <p:cNvSpPr>
            <a:spLocks noChangeArrowheads="1"/>
          </p:cNvSpPr>
          <p:nvPr/>
        </p:nvSpPr>
        <p:spPr bwMode="auto">
          <a:xfrm>
            <a:off x="8002589" y="2849073"/>
            <a:ext cx="793750"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(5-3)</a:t>
            </a:r>
          </a:p>
        </p:txBody>
      </p:sp>
      <p:sp>
        <p:nvSpPr>
          <p:cNvPr id="390160" name="Text Box 16"/>
          <p:cNvSpPr txBox="1">
            <a:spLocks noChangeArrowheads="1"/>
          </p:cNvSpPr>
          <p:nvPr/>
        </p:nvSpPr>
        <p:spPr bwMode="auto">
          <a:xfrm>
            <a:off x="7984034" y="3908868"/>
            <a:ext cx="973138"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(5-4)</a:t>
            </a:r>
          </a:p>
        </p:txBody>
      </p:sp>
      <p:sp>
        <p:nvSpPr>
          <p:cNvPr id="390162" name="Text Box 18"/>
          <p:cNvSpPr txBox="1">
            <a:spLocks noChangeArrowheads="1"/>
          </p:cNvSpPr>
          <p:nvPr/>
        </p:nvSpPr>
        <p:spPr bwMode="auto">
          <a:xfrm>
            <a:off x="8002589" y="4883186"/>
            <a:ext cx="126047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a:t>
            </a:r>
          </a:p>
        </p:txBody>
      </p:sp>
      <p:sp>
        <p:nvSpPr>
          <p:cNvPr id="390163" name="Rectangle 1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冶准淀翔享绒赵钙蜜羚奔健既蠕符辙琵毫印札箔斜滩矿翟煎初空瑶租辅祁第五章网格生成与坐标变换第五章网格生成与坐标变换</a:t>
            </a:r>
          </a:p>
        </p:txBody>
      </p:sp>
    </p:spTree>
    <p:extLst>
      <p:ext uri="{BB962C8B-B14F-4D97-AF65-F5344CB8AC3E}">
        <p14:creationId xmlns:p14="http://schemas.microsoft.com/office/powerpoint/2010/main" val="2078026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72" name="Text Box 64"/>
          <p:cNvSpPr txBox="1">
            <a:spLocks noChangeArrowheads="1"/>
          </p:cNvSpPr>
          <p:nvPr/>
        </p:nvSpPr>
        <p:spPr bwMode="auto">
          <a:xfrm>
            <a:off x="1925638" y="1052736"/>
            <a:ext cx="813593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solidFill>
                  <a:srgbClr val="000099"/>
                </a:solidFill>
                <a:latin typeface="黑体" panose="02010609060101010101" pitchFamily="49" charset="-122"/>
                <a:ea typeface="黑体" panose="02010609060101010101" pitchFamily="49" charset="-122"/>
              </a:rPr>
              <a:t>网格生成的基本概念</a:t>
            </a:r>
          </a:p>
          <a:p>
            <a:pPr>
              <a:spcBef>
                <a:spcPct val="50000"/>
              </a:spcBef>
              <a:buFontTx/>
              <a:buChar char="•"/>
            </a:pPr>
            <a:r>
              <a:rPr lang="zh-CN" altLang="en-US" sz="2400">
                <a:latin typeface="黑体" panose="02010609060101010101" pitchFamily="49" charset="-122"/>
                <a:ea typeface="黑体" panose="02010609060101010101" pitchFamily="49" charset="-122"/>
              </a:rPr>
              <a:t>单元类型</a:t>
            </a:r>
          </a:p>
          <a:p>
            <a:pPr>
              <a:spcBef>
                <a:spcPct val="50000"/>
              </a:spcBef>
              <a:buFontTx/>
              <a:buChar char="•"/>
            </a:pPr>
            <a:r>
              <a:rPr lang="zh-CN" altLang="en-US" sz="2400">
                <a:latin typeface="黑体" panose="02010609060101010101" pitchFamily="49" charset="-122"/>
                <a:ea typeface="黑体" panose="02010609060101010101" pitchFamily="49" charset="-122"/>
              </a:rPr>
              <a:t>网格类型</a:t>
            </a:r>
          </a:p>
        </p:txBody>
      </p:sp>
      <p:pic>
        <p:nvPicPr>
          <p:cNvPr id="68715" name="Picture 107" descr="x33he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2997200"/>
            <a:ext cx="3817937" cy="2630488"/>
          </a:xfrm>
          <a:prstGeom prst="rect">
            <a:avLst/>
          </a:prstGeom>
          <a:noFill/>
          <a:ln w="9525">
            <a:solidFill>
              <a:srgbClr val="000004"/>
            </a:solidFill>
            <a:miter lim="800000"/>
            <a:headEnd/>
            <a:tailEnd/>
          </a:ln>
          <a:extLst>
            <a:ext uri="{909E8E84-426E-40DD-AFC4-6F175D3DCCD1}">
              <a14:hiddenFill xmlns:a14="http://schemas.microsoft.com/office/drawing/2010/main">
                <a:solidFill>
                  <a:srgbClr val="FFFFFF"/>
                </a:solidFill>
              </a14:hiddenFill>
            </a:ext>
          </a:extLst>
        </p:spPr>
      </p:pic>
      <p:pic>
        <p:nvPicPr>
          <p:cNvPr id="68716" name="Picture 108" descr="truck_tetra"/>
          <p:cNvPicPr>
            <a:picLocks noChangeAspect="1" noChangeArrowheads="1"/>
          </p:cNvPicPr>
          <p:nvPr/>
        </p:nvPicPr>
        <p:blipFill>
          <a:blip r:embed="rId3">
            <a:clrChange>
              <a:clrFrom>
                <a:srgbClr val="208B4A"/>
              </a:clrFrom>
              <a:clrTo>
                <a:srgbClr val="208B4A">
                  <a:alpha val="0"/>
                </a:srgbClr>
              </a:clrTo>
            </a:clrChange>
            <a:extLst>
              <a:ext uri="{28A0092B-C50C-407E-A947-70E740481C1C}">
                <a14:useLocalDpi xmlns:a14="http://schemas.microsoft.com/office/drawing/2010/main" val="0"/>
              </a:ext>
            </a:extLst>
          </a:blip>
          <a:srcRect/>
          <a:stretch>
            <a:fillRect/>
          </a:stretch>
        </p:blipFill>
        <p:spPr bwMode="auto">
          <a:xfrm>
            <a:off x="6311901" y="2997201"/>
            <a:ext cx="3749675" cy="2614613"/>
          </a:xfrm>
          <a:prstGeom prst="rect">
            <a:avLst/>
          </a:prstGeom>
          <a:noFill/>
          <a:ln w="9525">
            <a:solidFill>
              <a:srgbClr val="000004"/>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30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p:txBody>
          <a:bodyPr/>
          <a:lstStyle/>
          <a:p>
            <a:fld id="{DEB612F3-BE47-4EA4-89A6-B9D8FE42BD33}" type="slidenum">
              <a:rPr lang="en-US" altLang="zh-CN"/>
              <a:pPr/>
              <a:t>20</a:t>
            </a:fld>
            <a:endParaRPr lang="en-US" altLang="zh-CN"/>
          </a:p>
        </p:txBody>
      </p:sp>
      <p:sp>
        <p:nvSpPr>
          <p:cNvPr id="391177" name="Text Box 9"/>
          <p:cNvSpPr txBox="1">
            <a:spLocks noChangeArrowheads="1"/>
          </p:cNvSpPr>
          <p:nvPr/>
        </p:nvSpPr>
        <p:spPr bwMode="auto">
          <a:xfrm>
            <a:off x="1343472" y="1052736"/>
            <a:ext cx="9289032"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考虑第二章推导的粘性流动控制</a:t>
            </a:r>
            <a:r>
              <a:rPr lang="en-US" altLang="zh-CN" dirty="0"/>
              <a:t>.</a:t>
            </a:r>
            <a:r>
              <a:rPr lang="zh-CN" altLang="en-US" dirty="0"/>
              <a:t>可以看到方程的粘性项中包含二阶导数</a:t>
            </a:r>
            <a:r>
              <a:rPr lang="en-US" altLang="zh-CN" dirty="0"/>
              <a:t>,</a:t>
            </a:r>
            <a:r>
              <a:rPr lang="zh-CN" altLang="en-US" dirty="0"/>
              <a:t>这些二阶导数导数也要变换</a:t>
            </a:r>
            <a:r>
              <a:rPr lang="en-US" altLang="zh-CN" dirty="0"/>
              <a:t>.</a:t>
            </a:r>
            <a:r>
              <a:rPr lang="zh-CN" altLang="en-US" dirty="0"/>
              <a:t>在式</a:t>
            </a:r>
            <a:r>
              <a:rPr lang="en-US" altLang="zh-CN" dirty="0"/>
              <a:t>(5-3)</a:t>
            </a:r>
            <a:r>
              <a:rPr lang="zh-CN" altLang="en-US" dirty="0"/>
              <a:t>中</a:t>
            </a:r>
            <a:r>
              <a:rPr lang="en-US" altLang="zh-CN" dirty="0"/>
              <a:t>,</a:t>
            </a:r>
            <a:r>
              <a:rPr lang="zh-CN" altLang="en-US" dirty="0"/>
              <a:t>令</a:t>
            </a:r>
          </a:p>
        </p:txBody>
      </p:sp>
      <p:graphicFrame>
        <p:nvGraphicFramePr>
          <p:cNvPr id="391179" name="Object 11"/>
          <p:cNvGraphicFramePr>
            <a:graphicFrameLocks noChangeAspect="1"/>
          </p:cNvGraphicFramePr>
          <p:nvPr>
            <p:extLst>
              <p:ext uri="{D42A27DB-BD31-4B8C-83A1-F6EECF244321}">
                <p14:modId xmlns:p14="http://schemas.microsoft.com/office/powerpoint/2010/main" val="3539868666"/>
              </p:ext>
            </p:extLst>
          </p:nvPr>
        </p:nvGraphicFramePr>
        <p:xfrm>
          <a:off x="2572123" y="2318610"/>
          <a:ext cx="4141787" cy="887412"/>
        </p:xfrm>
        <a:graphic>
          <a:graphicData uri="http://schemas.openxmlformats.org/presentationml/2006/ole">
            <mc:AlternateContent xmlns:mc="http://schemas.openxmlformats.org/markup-compatibility/2006">
              <mc:Choice xmlns:v="urn:schemas-microsoft-com:vml" Requires="v">
                <p:oleObj spid="_x0000_s187402" name="Equation" r:id="rId3" imgW="1955520" imgH="419040" progId="Equation.DSMT4">
                  <p:embed/>
                </p:oleObj>
              </mc:Choice>
              <mc:Fallback>
                <p:oleObj name="Equation" r:id="rId3" imgW="1955520" imgH="419040" progId="Equation.DSMT4">
                  <p:embed/>
                  <p:pic>
                    <p:nvPicPr>
                      <p:cNvPr id="391179"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123" y="2318610"/>
                        <a:ext cx="4141787" cy="8874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1180" name="Object 12"/>
          <p:cNvGraphicFramePr>
            <a:graphicFrameLocks noChangeAspect="1"/>
          </p:cNvGraphicFramePr>
          <p:nvPr>
            <p:extLst>
              <p:ext uri="{D42A27DB-BD31-4B8C-83A1-F6EECF244321}">
                <p14:modId xmlns:p14="http://schemas.microsoft.com/office/powerpoint/2010/main" val="2844709433"/>
              </p:ext>
            </p:extLst>
          </p:nvPr>
        </p:nvGraphicFramePr>
        <p:xfrm>
          <a:off x="2423592" y="3513138"/>
          <a:ext cx="6516687" cy="1774825"/>
        </p:xfrm>
        <a:graphic>
          <a:graphicData uri="http://schemas.openxmlformats.org/presentationml/2006/ole">
            <mc:AlternateContent xmlns:mc="http://schemas.openxmlformats.org/markup-compatibility/2006">
              <mc:Choice xmlns:v="urn:schemas-microsoft-com:vml" Requires="v">
                <p:oleObj spid="_x0000_s187403" name="Equation" r:id="rId5" imgW="3352680" imgH="914400" progId="Equation.DSMT4">
                  <p:embed/>
                </p:oleObj>
              </mc:Choice>
              <mc:Fallback>
                <p:oleObj name="Equation" r:id="rId5" imgW="3352680" imgH="914400" progId="Equation.DSMT4">
                  <p:embed/>
                  <p:pic>
                    <p:nvPicPr>
                      <p:cNvPr id="39118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3592" y="3513138"/>
                        <a:ext cx="6516687"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1181" name="Text Box 13"/>
          <p:cNvSpPr txBox="1">
            <a:spLocks noChangeArrowheads="1"/>
          </p:cNvSpPr>
          <p:nvPr/>
        </p:nvSpPr>
        <p:spPr bwMode="auto">
          <a:xfrm>
            <a:off x="7427913" y="2599496"/>
            <a:ext cx="1223962"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9933"/>
                </a:solidFill>
                <a:latin typeface="华文新魏" panose="02010800040101010101" pitchFamily="2" charset="-122"/>
                <a:ea typeface="华文新魏" panose="02010800040101010101" pitchFamily="2" charset="-122"/>
              </a:rPr>
              <a:t>则有</a:t>
            </a:r>
          </a:p>
        </p:txBody>
      </p:sp>
      <p:sp>
        <p:nvSpPr>
          <p:cNvPr id="391182" name="Text Box 14"/>
          <p:cNvSpPr txBox="1">
            <a:spLocks noChangeArrowheads="1"/>
          </p:cNvSpPr>
          <p:nvPr/>
        </p:nvSpPr>
        <p:spPr bwMode="auto">
          <a:xfrm>
            <a:off x="9191625" y="4210491"/>
            <a:ext cx="1081088"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(5-6)</a:t>
            </a:r>
          </a:p>
        </p:txBody>
      </p:sp>
      <p:sp>
        <p:nvSpPr>
          <p:cNvPr id="391183" name="Rectangle 15"/>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淫爹或奶趟琐茂画卞寝傻戚轻孽氨锡泣缄采呛别拜竿测舔宋明忿课举举烈第五章网格生成与坐标变换第五章网格生成与坐标变换</a:t>
            </a:r>
          </a:p>
        </p:txBody>
      </p:sp>
    </p:spTree>
    <p:extLst>
      <p:ext uri="{BB962C8B-B14F-4D97-AF65-F5344CB8AC3E}">
        <p14:creationId xmlns:p14="http://schemas.microsoft.com/office/powerpoint/2010/main" val="2682700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p:txBody>
          <a:bodyPr/>
          <a:lstStyle/>
          <a:p>
            <a:fld id="{E05893B1-4198-4BFA-9FDD-56904D679C41}" type="slidenum">
              <a:rPr lang="en-US" altLang="zh-CN"/>
              <a:pPr/>
              <a:t>21</a:t>
            </a:fld>
            <a:endParaRPr lang="en-US" altLang="zh-CN"/>
          </a:p>
        </p:txBody>
      </p:sp>
      <p:sp>
        <p:nvSpPr>
          <p:cNvPr id="439307" name="Text Box 11"/>
          <p:cNvSpPr txBox="1">
            <a:spLocks noChangeArrowheads="1"/>
          </p:cNvSpPr>
          <p:nvPr/>
        </p:nvSpPr>
        <p:spPr bwMode="auto">
          <a:xfrm>
            <a:off x="1788674" y="1052736"/>
            <a:ext cx="7559675"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en-US" altLang="zh-CN" dirty="0"/>
              <a:t>B</a:t>
            </a:r>
            <a:r>
              <a:rPr lang="zh-CN" altLang="en-US" dirty="0"/>
              <a:t>和</a:t>
            </a:r>
            <a:r>
              <a:rPr lang="en-US" altLang="zh-CN" dirty="0"/>
              <a:t>C</a:t>
            </a:r>
            <a:r>
              <a:rPr lang="zh-CN" altLang="en-US" dirty="0"/>
              <a:t>是一个”复合导数”</a:t>
            </a:r>
            <a:r>
              <a:rPr lang="en-US" altLang="zh-CN" dirty="0"/>
              <a:t>,</a:t>
            </a:r>
            <a:r>
              <a:rPr lang="zh-CN" altLang="en-US" dirty="0"/>
              <a:t>它们包含了关于</a:t>
            </a:r>
            <a:r>
              <a:rPr lang="en-US" altLang="zh-CN" dirty="0"/>
              <a:t>(x, y, t)</a:t>
            </a:r>
            <a:r>
              <a:rPr lang="zh-CN" altLang="en-US" dirty="0"/>
              <a:t>中的某一个自变量和</a:t>
            </a:r>
            <a:r>
              <a:rPr lang="en-US" altLang="zh-CN" dirty="0"/>
              <a:t>(ξ, η, τ)</a:t>
            </a:r>
            <a:r>
              <a:rPr lang="zh-CN" altLang="en-US" dirty="0"/>
              <a:t>中另一个自变量的导数</a:t>
            </a:r>
            <a:r>
              <a:rPr lang="en-US" altLang="zh-CN" dirty="0"/>
              <a:t>,</a:t>
            </a:r>
            <a:r>
              <a:rPr lang="zh-CN" altLang="en-US" dirty="0"/>
              <a:t>因此还需要进一步推导</a:t>
            </a:r>
            <a:r>
              <a:rPr lang="en-US" altLang="zh-CN" dirty="0"/>
              <a:t>.</a:t>
            </a:r>
            <a:r>
              <a:rPr lang="zh-CN" altLang="en-US" dirty="0"/>
              <a:t>由</a:t>
            </a:r>
            <a:r>
              <a:rPr lang="en-US" altLang="zh-CN" dirty="0"/>
              <a:t>(5-2)</a:t>
            </a:r>
            <a:r>
              <a:rPr lang="zh-CN" altLang="en-US" dirty="0"/>
              <a:t>规则得</a:t>
            </a:r>
          </a:p>
        </p:txBody>
      </p:sp>
      <p:graphicFrame>
        <p:nvGraphicFramePr>
          <p:cNvPr id="439308" name="Object 12"/>
          <p:cNvGraphicFramePr>
            <a:graphicFrameLocks noChangeAspect="1"/>
          </p:cNvGraphicFramePr>
          <p:nvPr>
            <p:extLst>
              <p:ext uri="{D42A27DB-BD31-4B8C-83A1-F6EECF244321}">
                <p14:modId xmlns:p14="http://schemas.microsoft.com/office/powerpoint/2010/main" val="1375960089"/>
              </p:ext>
            </p:extLst>
          </p:nvPr>
        </p:nvGraphicFramePr>
        <p:xfrm>
          <a:off x="2495600" y="2752726"/>
          <a:ext cx="5945187" cy="892175"/>
        </p:xfrm>
        <a:graphic>
          <a:graphicData uri="http://schemas.openxmlformats.org/presentationml/2006/ole">
            <mc:AlternateContent xmlns:mc="http://schemas.openxmlformats.org/markup-compatibility/2006">
              <mc:Choice xmlns:v="urn:schemas-microsoft-com:vml" Requires="v">
                <p:oleObj spid="_x0000_s188428" name="Equation" r:id="rId3" imgW="2971800" imgH="444240" progId="Equation.DSMT4">
                  <p:embed/>
                </p:oleObj>
              </mc:Choice>
              <mc:Fallback>
                <p:oleObj name="Equation" r:id="rId3" imgW="2971800" imgH="444240" progId="Equation.DSMT4">
                  <p:embed/>
                  <p:pic>
                    <p:nvPicPr>
                      <p:cNvPr id="4393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2752726"/>
                        <a:ext cx="59451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9309" name="Object 13"/>
          <p:cNvGraphicFramePr>
            <a:graphicFrameLocks noChangeAspect="1"/>
          </p:cNvGraphicFramePr>
          <p:nvPr>
            <p:extLst>
              <p:ext uri="{D42A27DB-BD31-4B8C-83A1-F6EECF244321}">
                <p14:modId xmlns:p14="http://schemas.microsoft.com/office/powerpoint/2010/main" val="83648520"/>
              </p:ext>
            </p:extLst>
          </p:nvPr>
        </p:nvGraphicFramePr>
        <p:xfrm>
          <a:off x="2499610" y="3846811"/>
          <a:ext cx="6086475" cy="906463"/>
        </p:xfrm>
        <a:graphic>
          <a:graphicData uri="http://schemas.openxmlformats.org/presentationml/2006/ole">
            <mc:AlternateContent xmlns:mc="http://schemas.openxmlformats.org/markup-compatibility/2006">
              <mc:Choice xmlns:v="urn:schemas-microsoft-com:vml" Requires="v">
                <p:oleObj spid="_x0000_s188429" name="Equation" r:id="rId5" imgW="2997000" imgH="444240" progId="Equation.DSMT4">
                  <p:embed/>
                </p:oleObj>
              </mc:Choice>
              <mc:Fallback>
                <p:oleObj name="Equation" r:id="rId5" imgW="2997000" imgH="444240" progId="Equation.DSMT4">
                  <p:embed/>
                  <p:pic>
                    <p:nvPicPr>
                      <p:cNvPr id="439309"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9610" y="3846811"/>
                        <a:ext cx="6086475"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9310" name="Text Box 14"/>
          <p:cNvSpPr txBox="1">
            <a:spLocks noChangeArrowheads="1"/>
          </p:cNvSpPr>
          <p:nvPr/>
        </p:nvSpPr>
        <p:spPr bwMode="auto">
          <a:xfrm>
            <a:off x="8994775" y="3046614"/>
            <a:ext cx="1150937"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(5-7)</a:t>
            </a:r>
          </a:p>
        </p:txBody>
      </p:sp>
      <p:sp>
        <p:nvSpPr>
          <p:cNvPr id="439311" name="Text Box 15"/>
          <p:cNvSpPr txBox="1">
            <a:spLocks noChangeArrowheads="1"/>
          </p:cNvSpPr>
          <p:nvPr/>
        </p:nvSpPr>
        <p:spPr bwMode="auto">
          <a:xfrm>
            <a:off x="8988562" y="4069854"/>
            <a:ext cx="9001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(5-8)</a:t>
            </a:r>
          </a:p>
        </p:txBody>
      </p:sp>
      <p:sp>
        <p:nvSpPr>
          <p:cNvPr id="439312" name="Rectangle 1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渺凑锌毖肃轴仿猎填首蹬胺硼涉杏媳寅梆决父凯丹固疆邪碴磺色象苞思坍第五章网格生成与坐标变换第五章网格生成与坐标变换</a:t>
            </a:r>
          </a:p>
        </p:txBody>
      </p:sp>
    </p:spTree>
    <p:extLst>
      <p:ext uri="{BB962C8B-B14F-4D97-AF65-F5344CB8AC3E}">
        <p14:creationId xmlns:p14="http://schemas.microsoft.com/office/powerpoint/2010/main" val="113414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p:txBody>
          <a:bodyPr/>
          <a:lstStyle/>
          <a:p>
            <a:fld id="{8B401759-A35D-4AEC-A7D6-CCF64096C4D8}" type="slidenum">
              <a:rPr lang="en-US" altLang="zh-CN"/>
              <a:pPr/>
              <a:t>22</a:t>
            </a:fld>
            <a:endParaRPr lang="en-US" altLang="zh-CN"/>
          </a:p>
        </p:txBody>
      </p:sp>
      <p:sp>
        <p:nvSpPr>
          <p:cNvPr id="440330" name="Text Box 10"/>
          <p:cNvSpPr txBox="1">
            <a:spLocks noChangeArrowheads="1"/>
          </p:cNvSpPr>
          <p:nvPr/>
        </p:nvSpPr>
        <p:spPr bwMode="auto">
          <a:xfrm>
            <a:off x="1658128" y="1066495"/>
            <a:ext cx="8902368"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用式</a:t>
            </a:r>
            <a:r>
              <a:rPr lang="en-US" altLang="zh-CN" dirty="0"/>
              <a:t>(5-7)</a:t>
            </a:r>
            <a:r>
              <a:rPr lang="zh-CN" altLang="en-US" dirty="0"/>
              <a:t>和式</a:t>
            </a:r>
            <a:r>
              <a:rPr lang="en-US" altLang="zh-CN" dirty="0"/>
              <a:t>(5-8)</a:t>
            </a:r>
            <a:r>
              <a:rPr lang="zh-CN" altLang="en-US" dirty="0"/>
              <a:t>代替式</a:t>
            </a:r>
            <a:r>
              <a:rPr lang="en-US" altLang="zh-CN" dirty="0"/>
              <a:t>(5-6)</a:t>
            </a:r>
            <a:r>
              <a:rPr lang="zh-CN" altLang="en-US" dirty="0"/>
              <a:t>中</a:t>
            </a:r>
            <a:r>
              <a:rPr lang="en-US" altLang="zh-CN" dirty="0"/>
              <a:t>B</a:t>
            </a:r>
            <a:r>
              <a:rPr lang="zh-CN" altLang="en-US" dirty="0"/>
              <a:t>和</a:t>
            </a:r>
            <a:r>
              <a:rPr lang="en-US" altLang="zh-CN" dirty="0"/>
              <a:t>C</a:t>
            </a:r>
            <a:r>
              <a:rPr lang="zh-CN" altLang="en-US" dirty="0"/>
              <a:t>所代表的项</a:t>
            </a:r>
            <a:r>
              <a:rPr lang="en-US" altLang="zh-CN" dirty="0"/>
              <a:t>,</a:t>
            </a:r>
            <a:r>
              <a:rPr lang="zh-CN" altLang="en-US" dirty="0"/>
              <a:t>并重新排列各项的顺序</a:t>
            </a:r>
            <a:r>
              <a:rPr lang="en-US" altLang="zh-CN" dirty="0"/>
              <a:t>,</a:t>
            </a:r>
            <a:r>
              <a:rPr lang="zh-CN" altLang="en-US" dirty="0"/>
              <a:t>得到</a:t>
            </a:r>
          </a:p>
        </p:txBody>
      </p:sp>
      <p:graphicFrame>
        <p:nvGraphicFramePr>
          <p:cNvPr id="440331" name="Object 11"/>
          <p:cNvGraphicFramePr>
            <a:graphicFrameLocks noChangeAspect="1"/>
          </p:cNvGraphicFramePr>
          <p:nvPr>
            <p:extLst>
              <p:ext uri="{D42A27DB-BD31-4B8C-83A1-F6EECF244321}">
                <p14:modId xmlns:p14="http://schemas.microsoft.com/office/powerpoint/2010/main" val="3748572611"/>
              </p:ext>
            </p:extLst>
          </p:nvPr>
        </p:nvGraphicFramePr>
        <p:xfrm>
          <a:off x="1882776" y="2099808"/>
          <a:ext cx="7453312" cy="1903413"/>
        </p:xfrm>
        <a:graphic>
          <a:graphicData uri="http://schemas.openxmlformats.org/presentationml/2006/ole">
            <mc:AlternateContent xmlns:mc="http://schemas.openxmlformats.org/markup-compatibility/2006">
              <mc:Choice xmlns:v="urn:schemas-microsoft-com:vml" Requires="v">
                <p:oleObj spid="_x0000_s189446" name="Equation" r:id="rId3" imgW="3581280" imgH="914400" progId="Equation.DSMT4">
                  <p:embed/>
                </p:oleObj>
              </mc:Choice>
              <mc:Fallback>
                <p:oleObj name="Equation" r:id="rId3" imgW="3581280" imgH="914400" progId="Equation.DSMT4">
                  <p:embed/>
                  <p:pic>
                    <p:nvPicPr>
                      <p:cNvPr id="44033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776" y="2099808"/>
                        <a:ext cx="7453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32" name="Text Box 12"/>
          <p:cNvSpPr txBox="1">
            <a:spLocks noChangeArrowheads="1"/>
          </p:cNvSpPr>
          <p:nvPr/>
        </p:nvSpPr>
        <p:spPr bwMode="auto">
          <a:xfrm>
            <a:off x="1559594" y="4221468"/>
            <a:ext cx="8928894"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式</a:t>
            </a:r>
            <a:r>
              <a:rPr lang="en-US" altLang="zh-CN" dirty="0"/>
              <a:t>(5-9)</a:t>
            </a:r>
            <a:r>
              <a:rPr lang="zh-CN" altLang="en-US" dirty="0"/>
              <a:t>中利用关于</a:t>
            </a:r>
            <a:r>
              <a:rPr lang="en-US" altLang="zh-CN" dirty="0"/>
              <a:t>ξ</a:t>
            </a:r>
            <a:r>
              <a:rPr lang="zh-CN" altLang="en-US" dirty="0"/>
              <a:t>和</a:t>
            </a:r>
            <a:r>
              <a:rPr lang="en-US" altLang="zh-CN" dirty="0"/>
              <a:t>η</a:t>
            </a:r>
            <a:r>
              <a:rPr lang="zh-CN" altLang="en-US" dirty="0"/>
              <a:t>的一阶偏导数</a:t>
            </a:r>
            <a:r>
              <a:rPr lang="en-US" altLang="zh-CN" dirty="0"/>
              <a:t>,</a:t>
            </a:r>
            <a:r>
              <a:rPr lang="zh-CN" altLang="en-US" dirty="0"/>
              <a:t>和二阶偏导数和混合导数乘以不同的度量给出了关于</a:t>
            </a:r>
            <a:r>
              <a:rPr lang="en-US" altLang="zh-CN" dirty="0"/>
              <a:t>X</a:t>
            </a:r>
            <a:r>
              <a:rPr lang="zh-CN" altLang="en-US" dirty="0"/>
              <a:t>的二阶偏导数</a:t>
            </a:r>
            <a:r>
              <a:rPr lang="en-US" altLang="zh-CN" dirty="0"/>
              <a:t>.</a:t>
            </a:r>
          </a:p>
        </p:txBody>
      </p:sp>
      <p:sp>
        <p:nvSpPr>
          <p:cNvPr id="440333" name="Text Box 13"/>
          <p:cNvSpPr txBox="1">
            <a:spLocks noChangeArrowheads="1"/>
          </p:cNvSpPr>
          <p:nvPr/>
        </p:nvSpPr>
        <p:spPr bwMode="auto">
          <a:xfrm>
            <a:off x="8184232" y="3356992"/>
            <a:ext cx="1511300"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(5-9)</a:t>
            </a:r>
          </a:p>
        </p:txBody>
      </p:sp>
      <p:sp>
        <p:nvSpPr>
          <p:cNvPr id="440334" name="Rectangle 14"/>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娱卸咀冯惹服过拽南攒谩犹剪蚕痈譬痢低涩隙赘扼杠禹愈虏晶属用蕴拟月第五章网格生成与坐标变换第五章网格生成与坐标变换</a:t>
            </a:r>
          </a:p>
        </p:txBody>
      </p:sp>
    </p:spTree>
    <p:extLst>
      <p:ext uri="{BB962C8B-B14F-4D97-AF65-F5344CB8AC3E}">
        <p14:creationId xmlns:p14="http://schemas.microsoft.com/office/powerpoint/2010/main" val="2940874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4294967295"/>
          </p:nvPr>
        </p:nvSpPr>
        <p:spPr/>
        <p:txBody>
          <a:bodyPr/>
          <a:lstStyle/>
          <a:p>
            <a:fld id="{3D31EAC7-E28F-4ABA-B9AA-0F4BA483FC27}" type="slidenum">
              <a:rPr lang="en-US" altLang="zh-CN"/>
              <a:pPr/>
              <a:t>23</a:t>
            </a:fld>
            <a:endParaRPr lang="en-US" altLang="zh-CN"/>
          </a:p>
        </p:txBody>
      </p:sp>
      <p:sp>
        <p:nvSpPr>
          <p:cNvPr id="441352" name="Text Box 8"/>
          <p:cNvSpPr txBox="1">
            <a:spLocks noChangeArrowheads="1"/>
          </p:cNvSpPr>
          <p:nvPr/>
        </p:nvSpPr>
        <p:spPr bwMode="auto">
          <a:xfrm>
            <a:off x="1919536" y="1071564"/>
            <a:ext cx="6805612"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关于</a:t>
            </a:r>
            <a:r>
              <a:rPr lang="en-US" altLang="zh-CN" dirty="0"/>
              <a:t>y</a:t>
            </a:r>
            <a:r>
              <a:rPr lang="zh-CN" altLang="en-US" dirty="0"/>
              <a:t>的二阶偏导数</a:t>
            </a:r>
            <a:r>
              <a:rPr lang="en-US" altLang="zh-CN" dirty="0"/>
              <a:t>.</a:t>
            </a:r>
            <a:r>
              <a:rPr lang="zh-CN" altLang="en-US" dirty="0"/>
              <a:t>令</a:t>
            </a:r>
          </a:p>
        </p:txBody>
      </p:sp>
      <p:sp>
        <p:nvSpPr>
          <p:cNvPr id="441362" name="Rectangle 1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血贫蜒聊提实选贯案萨夏搪竟腔缚碳眷鲍厕置脓冕朗搀创梁滁铺康易债杜第五章网格生成与坐标变换第五章网格生成与坐标变换</a:t>
            </a:r>
          </a:p>
        </p:txBody>
      </p:sp>
      <p:graphicFrame>
        <p:nvGraphicFramePr>
          <p:cNvPr id="15" name="Object 12"/>
          <p:cNvGraphicFramePr>
            <a:graphicFrameLocks noChangeAspect="1"/>
          </p:cNvGraphicFramePr>
          <p:nvPr>
            <p:extLst>
              <p:ext uri="{D42A27DB-BD31-4B8C-83A1-F6EECF244321}">
                <p14:modId xmlns:p14="http://schemas.microsoft.com/office/powerpoint/2010/main" val="2403379793"/>
              </p:ext>
            </p:extLst>
          </p:nvPr>
        </p:nvGraphicFramePr>
        <p:xfrm>
          <a:off x="2279576" y="1645840"/>
          <a:ext cx="5203825" cy="1722438"/>
        </p:xfrm>
        <a:graphic>
          <a:graphicData uri="http://schemas.openxmlformats.org/presentationml/2006/ole">
            <mc:AlternateContent xmlns:mc="http://schemas.openxmlformats.org/markup-compatibility/2006">
              <mc:Choice xmlns:v="urn:schemas-microsoft-com:vml" Requires="v">
                <p:oleObj spid="_x0000_s190478" name="Equation" r:id="rId3" imgW="2705040" imgH="914400" progId="Equation.DSMT4">
                  <p:embed/>
                </p:oleObj>
              </mc:Choice>
              <mc:Fallback>
                <p:oleObj name="Equation" r:id="rId3" imgW="2705040" imgH="914400" progId="Equation.DSMT4">
                  <p:embed/>
                  <p:pic>
                    <p:nvPicPr>
                      <p:cNvPr id="44238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645840"/>
                        <a:ext cx="5203825" cy="172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3"/>
          <p:cNvSpPr txBox="1">
            <a:spLocks noChangeArrowheads="1"/>
          </p:cNvSpPr>
          <p:nvPr/>
        </p:nvSpPr>
        <p:spPr bwMode="auto">
          <a:xfrm>
            <a:off x="8130629" y="2418330"/>
            <a:ext cx="1189038"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(5-13)</a:t>
            </a:r>
          </a:p>
        </p:txBody>
      </p:sp>
      <p:sp>
        <p:nvSpPr>
          <p:cNvPr id="18" name="Text Box 15"/>
          <p:cNvSpPr txBox="1">
            <a:spLocks noChangeArrowheads="1"/>
          </p:cNvSpPr>
          <p:nvPr/>
        </p:nvSpPr>
        <p:spPr bwMode="auto">
          <a:xfrm>
            <a:off x="1919536" y="3480486"/>
            <a:ext cx="8064500"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smtClean="0"/>
              <a:t>推导</a:t>
            </a:r>
            <a:r>
              <a:rPr lang="zh-CN" altLang="en-US" dirty="0"/>
              <a:t>二阶混合偏导数</a:t>
            </a:r>
            <a:r>
              <a:rPr lang="en-US" altLang="zh-CN" dirty="0"/>
              <a:t>,</a:t>
            </a:r>
            <a:r>
              <a:rPr lang="zh-CN" altLang="en-US" dirty="0"/>
              <a:t>即</a:t>
            </a:r>
          </a:p>
        </p:txBody>
      </p:sp>
      <p:graphicFrame>
        <p:nvGraphicFramePr>
          <p:cNvPr id="19" name="Object 16"/>
          <p:cNvGraphicFramePr>
            <a:graphicFrameLocks noChangeAspect="1"/>
          </p:cNvGraphicFramePr>
          <p:nvPr>
            <p:extLst>
              <p:ext uri="{D42A27DB-BD31-4B8C-83A1-F6EECF244321}">
                <p14:modId xmlns:p14="http://schemas.microsoft.com/office/powerpoint/2010/main" val="1707126939"/>
              </p:ext>
            </p:extLst>
          </p:nvPr>
        </p:nvGraphicFramePr>
        <p:xfrm>
          <a:off x="2256991" y="4114624"/>
          <a:ext cx="5076825" cy="1468437"/>
        </p:xfrm>
        <a:graphic>
          <a:graphicData uri="http://schemas.openxmlformats.org/presentationml/2006/ole">
            <mc:AlternateContent xmlns:mc="http://schemas.openxmlformats.org/markup-compatibility/2006">
              <mc:Choice xmlns:v="urn:schemas-microsoft-com:vml" Requires="v">
                <p:oleObj spid="_x0000_s190479" name="Equation" r:id="rId5" imgW="3162240" imgH="914400" progId="Equation.DSMT4">
                  <p:embed/>
                </p:oleObj>
              </mc:Choice>
              <mc:Fallback>
                <p:oleObj name="Equation" r:id="rId5" imgW="3162240" imgH="914400" progId="Equation.DSMT4">
                  <p:embed/>
                  <p:pic>
                    <p:nvPicPr>
                      <p:cNvPr id="445456"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991" y="4114624"/>
                        <a:ext cx="5076825" cy="1468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17"/>
          <p:cNvSpPr txBox="1">
            <a:spLocks noChangeArrowheads="1"/>
          </p:cNvSpPr>
          <p:nvPr/>
        </p:nvSpPr>
        <p:spPr bwMode="auto">
          <a:xfrm>
            <a:off x="8130629" y="4455907"/>
            <a:ext cx="100806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(5-15)</a:t>
            </a:r>
          </a:p>
        </p:txBody>
      </p:sp>
      <mc:AlternateContent xmlns:mc="http://schemas.openxmlformats.org/markup-compatibility/2006">
        <mc:Choice xmlns:a14="http://schemas.microsoft.com/office/drawing/2010/main" Requires="a14">
          <p:sp>
            <p:nvSpPr>
              <p:cNvPr id="2" name="文本框 1"/>
              <p:cNvSpPr txBox="1"/>
              <p:nvPr/>
            </p:nvSpPr>
            <p:spPr>
              <a:xfrm>
                <a:off x="3935760" y="4178908"/>
                <a:ext cx="17735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solidFill>
                            <a:srgbClr val="C00000"/>
                          </a:solidFill>
                          <a:latin typeface="Cambria Math" panose="02040503050406030204" pitchFamily="18" charset="0"/>
                        </a:rPr>
                        <m:t>𝜉</m:t>
                      </m:r>
                    </m:oMath>
                  </m:oMathPara>
                </a14:m>
                <a:endParaRPr lang="zh-CN" altLang="en-US" dirty="0">
                  <a:solidFill>
                    <a:srgbClr val="C00000"/>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3935760" y="4178908"/>
                <a:ext cx="177356" cy="276999"/>
              </a:xfrm>
              <a:prstGeom prst="rect">
                <a:avLst/>
              </a:prstGeom>
              <a:blipFill>
                <a:blip r:embed="rId7"/>
                <a:stretch>
                  <a:fillRect l="-44828" t="-2222" r="-41379" b="-377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5210884" y="4077877"/>
                <a:ext cx="37093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smtClean="0">
                          <a:solidFill>
                            <a:srgbClr val="C00000"/>
                          </a:solidFill>
                          <a:latin typeface="Cambria Math" panose="02040503050406030204" pitchFamily="18" charset="0"/>
                        </a:rPr>
                        <m:t>𝜂</m:t>
                      </m:r>
                    </m:oMath>
                  </m:oMathPara>
                </a14:m>
                <a:endParaRPr lang="zh-CN" altLang="en-US" dirty="0">
                  <a:solidFill>
                    <a:srgbClr val="C00000"/>
                  </a:solidFill>
                </a:endParaRPr>
              </a:p>
            </p:txBody>
          </p:sp>
        </mc:Choice>
        <mc:Fallback>
          <p:sp>
            <p:nvSpPr>
              <p:cNvPr id="3" name="矩形 2"/>
              <p:cNvSpPr>
                <a:spLocks noRot="1" noChangeAspect="1" noMove="1" noResize="1" noEditPoints="1" noAdjustHandles="1" noChangeArrowheads="1" noChangeShapeType="1" noTextEdit="1"/>
              </p:cNvSpPr>
              <p:nvPr/>
            </p:nvSpPr>
            <p:spPr>
              <a:xfrm>
                <a:off x="5210884" y="4077877"/>
                <a:ext cx="370934" cy="369332"/>
              </a:xfrm>
              <a:prstGeom prst="rect">
                <a:avLst/>
              </a:prstGeom>
              <a:blipFill>
                <a:blip r:embed="rId8"/>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098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p:txBody>
          <a:bodyPr/>
          <a:lstStyle/>
          <a:p>
            <a:fld id="{3D20F0A4-04EB-44B4-B406-2C8E19C8E8EF}" type="slidenum">
              <a:rPr lang="en-US" altLang="zh-CN"/>
              <a:pPr/>
              <a:t>24</a:t>
            </a:fld>
            <a:endParaRPr lang="en-US" altLang="zh-CN"/>
          </a:p>
        </p:txBody>
      </p:sp>
      <p:sp>
        <p:nvSpPr>
          <p:cNvPr id="393221" name="Rectangle 5"/>
          <p:cNvSpPr>
            <a:spLocks noChangeArrowheads="1"/>
          </p:cNvSpPr>
          <p:nvPr/>
        </p:nvSpPr>
        <p:spPr bwMode="auto">
          <a:xfrm>
            <a:off x="1770506" y="1105745"/>
            <a:ext cx="6300787"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5-1 </a:t>
            </a:r>
            <a:r>
              <a:rPr lang="zh-CN" altLang="en-US" sz="2400" dirty="0">
                <a:latin typeface="黑体" panose="02010609060101010101" pitchFamily="49" charset="-122"/>
                <a:ea typeface="黑体" panose="02010609060101010101" pitchFamily="49" charset="-122"/>
              </a:rPr>
              <a:t>拉普拉斯方程</a:t>
            </a:r>
          </a:p>
        </p:txBody>
      </p:sp>
      <p:graphicFrame>
        <p:nvGraphicFramePr>
          <p:cNvPr id="393222" name="Object 6"/>
          <p:cNvGraphicFramePr>
            <a:graphicFrameLocks noChangeAspect="1"/>
          </p:cNvGraphicFramePr>
          <p:nvPr>
            <p:ph/>
            <p:extLst>
              <p:ext uri="{D42A27DB-BD31-4B8C-83A1-F6EECF244321}">
                <p14:modId xmlns:p14="http://schemas.microsoft.com/office/powerpoint/2010/main" val="4207260505"/>
              </p:ext>
            </p:extLst>
          </p:nvPr>
        </p:nvGraphicFramePr>
        <p:xfrm>
          <a:off x="3587399" y="1844824"/>
          <a:ext cx="2667000" cy="1333500"/>
        </p:xfrm>
        <a:graphic>
          <a:graphicData uri="http://schemas.openxmlformats.org/presentationml/2006/ole">
            <mc:AlternateContent xmlns:mc="http://schemas.openxmlformats.org/markup-compatibility/2006">
              <mc:Choice xmlns:v="urn:schemas-microsoft-com:vml" Requires="v">
                <p:oleObj spid="_x0000_s194571" name="Equation" r:id="rId3" imgW="888840" imgH="444240" progId="Equation.DSMT4">
                  <p:embed/>
                </p:oleObj>
              </mc:Choice>
              <mc:Fallback>
                <p:oleObj name="Equation" r:id="rId3" imgW="888840" imgH="444240" progId="Equation.DSMT4">
                  <p:embed/>
                  <p:pic>
                    <p:nvPicPr>
                      <p:cNvPr id="3932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399" y="1844824"/>
                        <a:ext cx="266700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41" name="Text Box 25"/>
          <p:cNvSpPr txBox="1">
            <a:spLocks noChangeArrowheads="1"/>
          </p:cNvSpPr>
          <p:nvPr/>
        </p:nvSpPr>
        <p:spPr bwMode="auto">
          <a:xfrm>
            <a:off x="2135560" y="3178324"/>
            <a:ext cx="7200900"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将方程</a:t>
            </a:r>
            <a:r>
              <a:rPr lang="en-US" altLang="zh-CN" dirty="0"/>
              <a:t>(5-16)</a:t>
            </a:r>
            <a:r>
              <a:rPr lang="zh-CN" altLang="en-US" dirty="0"/>
              <a:t>从</a:t>
            </a:r>
            <a:r>
              <a:rPr lang="en-US" altLang="zh-CN" dirty="0"/>
              <a:t>(x, y)</a:t>
            </a:r>
            <a:r>
              <a:rPr lang="zh-CN" altLang="en-US" dirty="0"/>
              <a:t>变换到</a:t>
            </a:r>
            <a:r>
              <a:rPr lang="en-US" altLang="zh-CN" dirty="0"/>
              <a:t>(ξ, η),</a:t>
            </a:r>
            <a:r>
              <a:rPr lang="zh-CN" altLang="en-US" dirty="0"/>
              <a:t>其中</a:t>
            </a:r>
          </a:p>
          <a:p>
            <a:r>
              <a:rPr lang="en-US" altLang="zh-CN" dirty="0"/>
              <a:t>ξ= ξ (x, y), η=η (x, y)</a:t>
            </a:r>
          </a:p>
        </p:txBody>
      </p:sp>
      <p:sp>
        <p:nvSpPr>
          <p:cNvPr id="393242" name="Text Box 26"/>
          <p:cNvSpPr txBox="1">
            <a:spLocks noChangeArrowheads="1"/>
          </p:cNvSpPr>
          <p:nvPr/>
        </p:nvSpPr>
        <p:spPr bwMode="auto">
          <a:xfrm>
            <a:off x="7536657" y="2142679"/>
            <a:ext cx="100806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(5-16)</a:t>
            </a:r>
          </a:p>
        </p:txBody>
      </p:sp>
      <p:sp>
        <p:nvSpPr>
          <p:cNvPr id="393243" name="Rectangle 2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勘库柱爪铸酒旨狡幅酿卓鲍轮喝燕醇票檄拌毛壶热蛰柳纠庄粥伐祷蛊手够第五章网格生成与坐标变换第五章网格生成与坐标变换</a:t>
            </a:r>
          </a:p>
        </p:txBody>
      </p:sp>
      <p:graphicFrame>
        <p:nvGraphicFramePr>
          <p:cNvPr id="9" name="Object 21"/>
          <p:cNvGraphicFramePr>
            <a:graphicFrameLocks noChangeAspect="1"/>
          </p:cNvGraphicFramePr>
          <p:nvPr>
            <p:extLst>
              <p:ext uri="{D42A27DB-BD31-4B8C-83A1-F6EECF244321}">
                <p14:modId xmlns:p14="http://schemas.microsoft.com/office/powerpoint/2010/main" val="1937330561"/>
              </p:ext>
            </p:extLst>
          </p:nvPr>
        </p:nvGraphicFramePr>
        <p:xfrm>
          <a:off x="2135560" y="4252178"/>
          <a:ext cx="7345362" cy="2330450"/>
        </p:xfrm>
        <a:graphic>
          <a:graphicData uri="http://schemas.openxmlformats.org/presentationml/2006/ole">
            <mc:AlternateContent xmlns:mc="http://schemas.openxmlformats.org/markup-compatibility/2006">
              <mc:Choice xmlns:v="urn:schemas-microsoft-com:vml" Requires="v">
                <p:oleObj spid="_x0000_s194572" name="Equation" r:id="rId5" imgW="3797280" imgH="1371600" progId="Equation.DSMT4">
                  <p:embed/>
                </p:oleObj>
              </mc:Choice>
              <mc:Fallback>
                <p:oleObj name="Equation" r:id="rId5" imgW="3797280" imgH="1371600" progId="Equation.DSMT4">
                  <p:embed/>
                  <p:pic>
                    <p:nvPicPr>
                      <p:cNvPr id="444437"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560" y="4252178"/>
                        <a:ext cx="7345362" cy="233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3548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p:txBody>
          <a:bodyPr/>
          <a:lstStyle/>
          <a:p>
            <a:fld id="{176D0073-427D-44A7-9174-3B5596BFB276}" type="slidenum">
              <a:rPr lang="en-US" altLang="zh-CN"/>
              <a:pPr/>
              <a:t>25</a:t>
            </a:fld>
            <a:endParaRPr lang="en-US" altLang="zh-CN"/>
          </a:p>
        </p:txBody>
      </p:sp>
      <p:sp>
        <p:nvSpPr>
          <p:cNvPr id="392198" name="Rectangle 6"/>
          <p:cNvSpPr>
            <a:spLocks noChangeArrowheads="1"/>
          </p:cNvSpPr>
          <p:nvPr/>
        </p:nvSpPr>
        <p:spPr bwMode="auto">
          <a:xfrm>
            <a:off x="1726878" y="1117602"/>
            <a:ext cx="7632700"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将上式合并同类项</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最终得到</a:t>
            </a:r>
          </a:p>
        </p:txBody>
      </p:sp>
      <p:graphicFrame>
        <p:nvGraphicFramePr>
          <p:cNvPr id="392209" name="Object 17"/>
          <p:cNvGraphicFramePr>
            <a:graphicFrameLocks noChangeAspect="1"/>
          </p:cNvGraphicFramePr>
          <p:nvPr>
            <p:extLst>
              <p:ext uri="{D42A27DB-BD31-4B8C-83A1-F6EECF244321}">
                <p14:modId xmlns:p14="http://schemas.microsoft.com/office/powerpoint/2010/main" val="3887785145"/>
              </p:ext>
            </p:extLst>
          </p:nvPr>
        </p:nvGraphicFramePr>
        <p:xfrm>
          <a:off x="2022743" y="1881094"/>
          <a:ext cx="7777162" cy="1927225"/>
        </p:xfrm>
        <a:graphic>
          <a:graphicData uri="http://schemas.openxmlformats.org/presentationml/2006/ole">
            <mc:AlternateContent xmlns:mc="http://schemas.openxmlformats.org/markup-compatibility/2006">
              <mc:Choice xmlns:v="urn:schemas-microsoft-com:vml" Requires="v">
                <p:oleObj spid="_x0000_s196614" name="Equation" r:id="rId3" imgW="4749480" imgH="914400" progId="Equation.DSMT4">
                  <p:embed/>
                </p:oleObj>
              </mc:Choice>
              <mc:Fallback>
                <p:oleObj name="Equation" r:id="rId3" imgW="4749480" imgH="914400" progId="Equation.DSMT4">
                  <p:embed/>
                  <p:pic>
                    <p:nvPicPr>
                      <p:cNvPr id="39220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743" y="1881094"/>
                        <a:ext cx="7777162"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2210" name="Text Box 18"/>
          <p:cNvSpPr txBox="1">
            <a:spLocks noChangeArrowheads="1"/>
          </p:cNvSpPr>
          <p:nvPr/>
        </p:nvSpPr>
        <p:spPr bwMode="auto">
          <a:xfrm>
            <a:off x="8040689" y="3328989"/>
            <a:ext cx="1296987"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(5-17)</a:t>
            </a:r>
          </a:p>
        </p:txBody>
      </p:sp>
      <p:sp>
        <p:nvSpPr>
          <p:cNvPr id="392211" name="Text Box 19"/>
          <p:cNvSpPr txBox="1">
            <a:spLocks noChangeArrowheads="1"/>
          </p:cNvSpPr>
          <p:nvPr/>
        </p:nvSpPr>
        <p:spPr bwMode="auto">
          <a:xfrm>
            <a:off x="1726878" y="4516260"/>
            <a:ext cx="7489825"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考察</a:t>
            </a:r>
            <a:r>
              <a:rPr lang="zh-CN" altLang="en-US" dirty="0"/>
              <a:t>方程式</a:t>
            </a:r>
            <a:r>
              <a:rPr lang="en-US" altLang="zh-CN" dirty="0"/>
              <a:t>(5-16)</a:t>
            </a:r>
            <a:r>
              <a:rPr lang="zh-CN" altLang="en-US" dirty="0"/>
              <a:t>和式</a:t>
            </a:r>
            <a:r>
              <a:rPr lang="en-US" altLang="zh-CN" dirty="0"/>
              <a:t>(5-17).</a:t>
            </a:r>
            <a:r>
              <a:rPr lang="zh-CN" altLang="en-US" dirty="0"/>
              <a:t>前者是物理平面</a:t>
            </a:r>
            <a:r>
              <a:rPr lang="en-US" altLang="zh-CN" dirty="0"/>
              <a:t>(x, y)</a:t>
            </a:r>
            <a:r>
              <a:rPr lang="zh-CN" altLang="en-US" dirty="0"/>
              <a:t>上的拉普拉斯方程</a:t>
            </a:r>
            <a:r>
              <a:rPr lang="en-US" altLang="zh-CN" dirty="0"/>
              <a:t>,</a:t>
            </a:r>
            <a:r>
              <a:rPr lang="zh-CN" altLang="en-US" dirty="0"/>
              <a:t>后者是计算平面</a:t>
            </a:r>
            <a:r>
              <a:rPr lang="en-US" altLang="zh-CN" dirty="0"/>
              <a:t>(ξ, η)</a:t>
            </a:r>
            <a:r>
              <a:rPr lang="zh-CN" altLang="en-US" dirty="0"/>
              <a:t>上经过变换的拉普拉斯方程</a:t>
            </a:r>
            <a:r>
              <a:rPr lang="en-US" altLang="zh-CN" dirty="0"/>
              <a:t>.</a:t>
            </a:r>
          </a:p>
        </p:txBody>
      </p:sp>
      <p:sp>
        <p:nvSpPr>
          <p:cNvPr id="392212" name="Rectangle 2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算狙研操到入拂莲褥矾眉幂限乐滁允老窒嫡掖烯匠计滤卜滓兰迸广筒聪陌第五章网格生成与坐标变换第五章网格生成与坐标变换</a:t>
            </a:r>
          </a:p>
        </p:txBody>
      </p:sp>
    </p:spTree>
    <p:extLst>
      <p:ext uri="{BB962C8B-B14F-4D97-AF65-F5344CB8AC3E}">
        <p14:creationId xmlns:p14="http://schemas.microsoft.com/office/powerpoint/2010/main" val="996154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4294967295"/>
          </p:nvPr>
        </p:nvSpPr>
        <p:spPr/>
        <p:txBody>
          <a:bodyPr/>
          <a:lstStyle/>
          <a:p>
            <a:fld id="{A9DF40C3-87EE-4545-95DE-890FF65AA8FB}" type="slidenum">
              <a:rPr lang="en-US" altLang="zh-CN"/>
              <a:pPr/>
              <a:t>26</a:t>
            </a:fld>
            <a:endParaRPr lang="en-US" altLang="zh-CN"/>
          </a:p>
        </p:txBody>
      </p:sp>
      <p:sp>
        <p:nvSpPr>
          <p:cNvPr id="438276" name="Rectangle 4"/>
          <p:cNvSpPr>
            <a:spLocks noChangeArrowheads="1"/>
          </p:cNvSpPr>
          <p:nvPr/>
        </p:nvSpPr>
        <p:spPr bwMode="auto">
          <a:xfrm>
            <a:off x="1550748" y="188640"/>
            <a:ext cx="3892412" cy="58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mn-lt"/>
                <a:ea typeface="黑体" panose="02010609060101010101" pitchFamily="49" charset="-122"/>
              </a:rPr>
              <a:t>度量和雅可比行列式</a:t>
            </a:r>
          </a:p>
        </p:txBody>
      </p:sp>
      <p:sp>
        <p:nvSpPr>
          <p:cNvPr id="438284" name="Text Box 12"/>
          <p:cNvSpPr txBox="1">
            <a:spLocks noChangeArrowheads="1"/>
          </p:cNvSpPr>
          <p:nvPr/>
        </p:nvSpPr>
        <p:spPr bwMode="auto">
          <a:xfrm>
            <a:off x="1271464" y="1149171"/>
            <a:ext cx="10369152"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在式</a:t>
            </a:r>
            <a:r>
              <a:rPr lang="en-US" altLang="zh-CN" dirty="0"/>
              <a:t>(5-3)</a:t>
            </a:r>
            <a:r>
              <a:rPr lang="zh-CN" altLang="en-US" dirty="0"/>
              <a:t>到式</a:t>
            </a:r>
            <a:r>
              <a:rPr lang="en-US" altLang="zh-CN" dirty="0"/>
              <a:t>(5-15)</a:t>
            </a:r>
            <a:r>
              <a:rPr lang="zh-CN" altLang="en-US" dirty="0"/>
              <a:t>各式中</a:t>
            </a:r>
            <a:r>
              <a:rPr lang="en-US" altLang="zh-CN" dirty="0"/>
              <a:t>,</a:t>
            </a:r>
            <a:r>
              <a:rPr lang="zh-CN" altLang="en-US" dirty="0"/>
              <a:t>涉及网格几何性质的项</a:t>
            </a:r>
            <a:r>
              <a:rPr lang="en-US" altLang="zh-CN" dirty="0"/>
              <a:t>,</a:t>
            </a:r>
            <a:r>
              <a:rPr lang="zh-CN" altLang="en-US" dirty="0"/>
              <a:t>如                                     </a:t>
            </a:r>
            <a:r>
              <a:rPr lang="zh-CN" altLang="en-US" dirty="0" smtClean="0"/>
              <a:t>   </a:t>
            </a:r>
            <a:r>
              <a:rPr lang="en-US" altLang="zh-CN" dirty="0" smtClean="0"/>
              <a:t>,</a:t>
            </a:r>
            <a:r>
              <a:rPr lang="zh-CN" altLang="en-US" dirty="0"/>
              <a:t>称为度量</a:t>
            </a:r>
            <a:r>
              <a:rPr lang="en-US" altLang="zh-CN" dirty="0"/>
              <a:t>.</a:t>
            </a:r>
            <a:r>
              <a:rPr lang="zh-CN" altLang="en-US" dirty="0"/>
              <a:t>在许多应用中</a:t>
            </a:r>
            <a:r>
              <a:rPr lang="en-US" altLang="zh-CN" dirty="0"/>
              <a:t>,</a:t>
            </a:r>
            <a:r>
              <a:rPr lang="zh-CN" altLang="en-US" dirty="0"/>
              <a:t>使用逆变换式</a:t>
            </a:r>
            <a:r>
              <a:rPr lang="en-US" altLang="zh-CN" dirty="0"/>
              <a:t>(5-1a</a:t>
            </a:r>
            <a:r>
              <a:rPr lang="zh-CN" altLang="en-US" dirty="0"/>
              <a:t>～</a:t>
            </a:r>
            <a:r>
              <a:rPr lang="en-US" altLang="zh-CN" dirty="0"/>
              <a:t>c)  </a:t>
            </a:r>
            <a:r>
              <a:rPr lang="zh-CN" altLang="en-US" dirty="0"/>
              <a:t>的逆变换更方便</a:t>
            </a:r>
            <a:r>
              <a:rPr lang="en-US" altLang="zh-CN" dirty="0"/>
              <a:t>.</a:t>
            </a:r>
          </a:p>
        </p:txBody>
      </p:sp>
      <p:graphicFrame>
        <p:nvGraphicFramePr>
          <p:cNvPr id="438285" name="Object 13"/>
          <p:cNvGraphicFramePr>
            <a:graphicFrameLocks noChangeAspect="1"/>
          </p:cNvGraphicFramePr>
          <p:nvPr>
            <p:extLst>
              <p:ext uri="{D42A27DB-BD31-4B8C-83A1-F6EECF244321}">
                <p14:modId xmlns:p14="http://schemas.microsoft.com/office/powerpoint/2010/main" val="1135581491"/>
              </p:ext>
            </p:extLst>
          </p:nvPr>
        </p:nvGraphicFramePr>
        <p:xfrm>
          <a:off x="8904312" y="1169007"/>
          <a:ext cx="3086100" cy="444500"/>
        </p:xfrm>
        <a:graphic>
          <a:graphicData uri="http://schemas.openxmlformats.org/presentationml/2006/ole">
            <mc:AlternateContent xmlns:mc="http://schemas.openxmlformats.org/markup-compatibility/2006">
              <mc:Choice xmlns:v="urn:schemas-microsoft-com:vml" Requires="v">
                <p:oleObj spid="_x0000_s197642" name="Equation" r:id="rId3" imgW="1409400" imgH="203040" progId="Equation.DSMT4">
                  <p:embed/>
                </p:oleObj>
              </mc:Choice>
              <mc:Fallback>
                <p:oleObj name="Equation" r:id="rId3" imgW="1409400" imgH="203040" progId="Equation.DSMT4">
                  <p:embed/>
                  <p:pic>
                    <p:nvPicPr>
                      <p:cNvPr id="43828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312" y="1169007"/>
                        <a:ext cx="30861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8286" name="Object 14"/>
          <p:cNvGraphicFramePr>
            <a:graphicFrameLocks noChangeAspect="1"/>
          </p:cNvGraphicFramePr>
          <p:nvPr>
            <p:extLst>
              <p:ext uri="{D42A27DB-BD31-4B8C-83A1-F6EECF244321}">
                <p14:modId xmlns:p14="http://schemas.microsoft.com/office/powerpoint/2010/main" val="1667901533"/>
              </p:ext>
            </p:extLst>
          </p:nvPr>
        </p:nvGraphicFramePr>
        <p:xfrm>
          <a:off x="3359696" y="2415465"/>
          <a:ext cx="1835150" cy="1447800"/>
        </p:xfrm>
        <a:graphic>
          <a:graphicData uri="http://schemas.openxmlformats.org/presentationml/2006/ole">
            <mc:AlternateContent xmlns:mc="http://schemas.openxmlformats.org/markup-compatibility/2006">
              <mc:Choice xmlns:v="urn:schemas-microsoft-com:vml" Requires="v">
                <p:oleObj spid="_x0000_s197643" name="Equation" r:id="rId5" imgW="838080" imgH="660240" progId="Equation.DSMT4">
                  <p:embed/>
                </p:oleObj>
              </mc:Choice>
              <mc:Fallback>
                <p:oleObj name="Equation" r:id="rId5" imgW="838080" imgH="660240" progId="Equation.DSMT4">
                  <p:embed/>
                  <p:pic>
                    <p:nvPicPr>
                      <p:cNvPr id="438286"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696" y="2415465"/>
                        <a:ext cx="18351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8287" name="Text Box 15"/>
          <p:cNvSpPr txBox="1">
            <a:spLocks noChangeArrowheads="1"/>
          </p:cNvSpPr>
          <p:nvPr/>
        </p:nvSpPr>
        <p:spPr bwMode="auto">
          <a:xfrm>
            <a:off x="6240016" y="2394783"/>
            <a:ext cx="126047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(5-18a)</a:t>
            </a:r>
          </a:p>
        </p:txBody>
      </p:sp>
      <p:sp>
        <p:nvSpPr>
          <p:cNvPr id="438288" name="Text Box 16"/>
          <p:cNvSpPr txBox="1">
            <a:spLocks noChangeArrowheads="1"/>
          </p:cNvSpPr>
          <p:nvPr/>
        </p:nvSpPr>
        <p:spPr bwMode="auto">
          <a:xfrm>
            <a:off x="6240016" y="2928782"/>
            <a:ext cx="1584325"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(5-18b)</a:t>
            </a:r>
          </a:p>
        </p:txBody>
      </p:sp>
      <p:sp>
        <p:nvSpPr>
          <p:cNvPr id="438289" name="Text Box 17"/>
          <p:cNvSpPr txBox="1">
            <a:spLocks noChangeArrowheads="1"/>
          </p:cNvSpPr>
          <p:nvPr/>
        </p:nvSpPr>
        <p:spPr bwMode="auto">
          <a:xfrm>
            <a:off x="6223050" y="3412471"/>
            <a:ext cx="1296987"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(5-18c)</a:t>
            </a:r>
          </a:p>
        </p:txBody>
      </p:sp>
      <p:sp>
        <p:nvSpPr>
          <p:cNvPr id="438290" name="Text Box 18"/>
          <p:cNvSpPr txBox="1">
            <a:spLocks noChangeArrowheads="1"/>
          </p:cNvSpPr>
          <p:nvPr/>
        </p:nvSpPr>
        <p:spPr bwMode="auto">
          <a:xfrm>
            <a:off x="1343472" y="4199326"/>
            <a:ext cx="6950075"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a:t>在式</a:t>
            </a:r>
            <a:r>
              <a:rPr lang="en-US" altLang="zh-CN"/>
              <a:t>(5-18a</a:t>
            </a:r>
            <a:r>
              <a:rPr lang="zh-CN" altLang="en-US"/>
              <a:t>～</a:t>
            </a:r>
            <a:r>
              <a:rPr lang="en-US" altLang="zh-CN"/>
              <a:t>c)</a:t>
            </a:r>
            <a:r>
              <a:rPr lang="zh-CN" altLang="en-US"/>
              <a:t>中</a:t>
            </a:r>
            <a:r>
              <a:rPr lang="en-US" altLang="zh-CN"/>
              <a:t>,ξ, η</a:t>
            </a:r>
            <a:r>
              <a:rPr lang="zh-CN" altLang="en-US"/>
              <a:t>和</a:t>
            </a:r>
            <a:r>
              <a:rPr lang="en-US" altLang="zh-CN"/>
              <a:t>τ</a:t>
            </a:r>
            <a:r>
              <a:rPr lang="zh-CN" altLang="en-US"/>
              <a:t>是自变量</a:t>
            </a:r>
            <a:r>
              <a:rPr lang="en-US" altLang="zh-CN"/>
              <a:t>.</a:t>
            </a:r>
          </a:p>
        </p:txBody>
      </p:sp>
      <p:sp>
        <p:nvSpPr>
          <p:cNvPr id="438291" name="Rectangle 1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撩艰帐服沏胖翰隆秉博捧药北逊瓣稿菱凯盅慌雕绦氏垄迫暑檀兑姆惕鳃族第五章网格生成与坐标变换第五章网格生成与坐标变换</a:t>
            </a:r>
          </a:p>
        </p:txBody>
      </p:sp>
    </p:spTree>
    <p:extLst>
      <p:ext uri="{BB962C8B-B14F-4D97-AF65-F5344CB8AC3E}">
        <p14:creationId xmlns:p14="http://schemas.microsoft.com/office/powerpoint/2010/main" val="2205445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4294967295"/>
          </p:nvPr>
        </p:nvSpPr>
        <p:spPr/>
        <p:txBody>
          <a:bodyPr/>
          <a:lstStyle/>
          <a:p>
            <a:fld id="{3BD7A296-79D4-4287-B856-7F7EEF91C5AD}" type="slidenum">
              <a:rPr lang="en-US" altLang="zh-CN"/>
              <a:pPr/>
              <a:t>27</a:t>
            </a:fld>
            <a:endParaRPr lang="en-US" altLang="zh-CN"/>
          </a:p>
        </p:txBody>
      </p:sp>
      <p:sp>
        <p:nvSpPr>
          <p:cNvPr id="430090" name="Text Box 10"/>
          <p:cNvSpPr txBox="1">
            <a:spLocks noChangeArrowheads="1"/>
          </p:cNvSpPr>
          <p:nvPr/>
        </p:nvSpPr>
        <p:spPr bwMode="auto">
          <a:xfrm>
            <a:off x="1164432" y="1029397"/>
            <a:ext cx="10116144" cy="230832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pPr>
              <a:lnSpc>
                <a:spcPct val="150000"/>
              </a:lnSpc>
            </a:pPr>
            <a:r>
              <a:rPr lang="zh-CN" altLang="en-US" dirty="0"/>
              <a:t>为了用逆变换式计算方程中的度量</a:t>
            </a:r>
            <a:r>
              <a:rPr lang="en-US" altLang="zh-CN" dirty="0"/>
              <a:t>,</a:t>
            </a:r>
            <a:r>
              <a:rPr lang="zh-CN" altLang="en-US" dirty="0"/>
              <a:t>需要建立</a:t>
            </a:r>
            <a:r>
              <a:rPr lang="zh-CN" altLang="en-US" dirty="0" smtClean="0"/>
              <a:t>度量                        </a:t>
            </a:r>
            <a:r>
              <a:rPr lang="zh-CN" altLang="en-US" dirty="0"/>
              <a:t>等与逆度量                </a:t>
            </a:r>
            <a:r>
              <a:rPr lang="zh-CN" altLang="en-US" dirty="0" smtClean="0"/>
              <a:t>等</a:t>
            </a:r>
            <a:r>
              <a:rPr lang="zh-CN" altLang="en-US" dirty="0"/>
              <a:t>的关系式</a:t>
            </a:r>
            <a:r>
              <a:rPr lang="en-US" altLang="zh-CN" dirty="0"/>
              <a:t>.</a:t>
            </a:r>
            <a:r>
              <a:rPr lang="zh-CN" altLang="en-US" dirty="0"/>
              <a:t>考虑流动控制方程中的一个未知函数</a:t>
            </a:r>
            <a:r>
              <a:rPr lang="en-US" altLang="zh-CN" dirty="0"/>
              <a:t>,</a:t>
            </a:r>
            <a:r>
              <a:rPr lang="zh-CN" altLang="en-US" dirty="0"/>
              <a:t>例如速度的</a:t>
            </a:r>
            <a:r>
              <a:rPr lang="en-US" altLang="zh-CN" dirty="0"/>
              <a:t>x</a:t>
            </a:r>
            <a:r>
              <a:rPr lang="zh-CN" altLang="en-US" dirty="0"/>
              <a:t>分量</a:t>
            </a:r>
            <a:r>
              <a:rPr lang="en-US" altLang="zh-CN" dirty="0"/>
              <a:t>u.</a:t>
            </a:r>
            <a:r>
              <a:rPr lang="zh-CN" altLang="en-US" dirty="0" smtClean="0"/>
              <a:t>令               </a:t>
            </a:r>
            <a:r>
              <a:rPr lang="en-US" altLang="zh-CN" dirty="0" smtClean="0"/>
              <a:t>,</a:t>
            </a:r>
            <a:r>
              <a:rPr lang="zh-CN" altLang="en-US" dirty="0"/>
              <a:t>由变换式</a:t>
            </a:r>
            <a:r>
              <a:rPr lang="en-US" altLang="zh-CN" dirty="0"/>
              <a:t>(5-18a)</a:t>
            </a:r>
            <a:r>
              <a:rPr lang="zh-CN" altLang="en-US" dirty="0"/>
              <a:t>～式</a:t>
            </a:r>
            <a:r>
              <a:rPr lang="en-US" altLang="zh-CN" dirty="0"/>
              <a:t>(5-18b),</a:t>
            </a:r>
            <a:r>
              <a:rPr lang="zh-CN" altLang="en-US" dirty="0"/>
              <a:t>即              </a:t>
            </a:r>
            <a:r>
              <a:rPr lang="zh-CN" altLang="en-US" dirty="0" smtClean="0"/>
              <a:t>和                 </a:t>
            </a:r>
            <a:r>
              <a:rPr lang="en-US" altLang="zh-CN" dirty="0" smtClean="0"/>
              <a:t>,</a:t>
            </a:r>
            <a:r>
              <a:rPr lang="en-US" altLang="zh-CN" dirty="0"/>
              <a:t>u</a:t>
            </a:r>
            <a:r>
              <a:rPr lang="zh-CN" altLang="en-US" dirty="0"/>
              <a:t>的全微分为</a:t>
            </a:r>
          </a:p>
        </p:txBody>
      </p:sp>
      <p:graphicFrame>
        <p:nvGraphicFramePr>
          <p:cNvPr id="430091" name="Object 11"/>
          <p:cNvGraphicFramePr>
            <a:graphicFrameLocks noChangeAspect="1"/>
          </p:cNvGraphicFramePr>
          <p:nvPr>
            <p:extLst>
              <p:ext uri="{D42A27DB-BD31-4B8C-83A1-F6EECF244321}">
                <p14:modId xmlns:p14="http://schemas.microsoft.com/office/powerpoint/2010/main" val="3890673476"/>
              </p:ext>
            </p:extLst>
          </p:nvPr>
        </p:nvGraphicFramePr>
        <p:xfrm>
          <a:off x="8112224" y="1081826"/>
          <a:ext cx="2052637" cy="450850"/>
        </p:xfrm>
        <a:graphic>
          <a:graphicData uri="http://schemas.openxmlformats.org/presentationml/2006/ole">
            <mc:AlternateContent xmlns:mc="http://schemas.openxmlformats.org/markup-compatibility/2006">
              <mc:Choice xmlns:v="urn:schemas-microsoft-com:vml" Requires="v">
                <p:oleObj spid="_x0000_s198682" name="Equation" r:id="rId3" imgW="927000" imgH="203040" progId="Equation.DSMT4">
                  <p:embed/>
                </p:oleObj>
              </mc:Choice>
              <mc:Fallback>
                <p:oleObj name="Equation" r:id="rId3" imgW="927000" imgH="203040" progId="Equation.DSMT4">
                  <p:embed/>
                  <p:pic>
                    <p:nvPicPr>
                      <p:cNvPr id="43009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224" y="1081826"/>
                        <a:ext cx="2052637" cy="450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92" name="Object 12"/>
          <p:cNvGraphicFramePr>
            <a:graphicFrameLocks noChangeAspect="1"/>
          </p:cNvGraphicFramePr>
          <p:nvPr>
            <p:extLst>
              <p:ext uri="{D42A27DB-BD31-4B8C-83A1-F6EECF244321}">
                <p14:modId xmlns:p14="http://schemas.microsoft.com/office/powerpoint/2010/main" val="1875036637"/>
              </p:ext>
            </p:extLst>
          </p:nvPr>
        </p:nvGraphicFramePr>
        <p:xfrm>
          <a:off x="2927648" y="1704955"/>
          <a:ext cx="2232025" cy="490538"/>
        </p:xfrm>
        <a:graphic>
          <a:graphicData uri="http://schemas.openxmlformats.org/presentationml/2006/ole">
            <mc:AlternateContent xmlns:mc="http://schemas.openxmlformats.org/markup-compatibility/2006">
              <mc:Choice xmlns:v="urn:schemas-microsoft-com:vml" Requires="v">
                <p:oleObj spid="_x0000_s198683" name="Equation" r:id="rId5" imgW="927000" imgH="203040" progId="Equation.DSMT4">
                  <p:embed/>
                </p:oleObj>
              </mc:Choice>
              <mc:Fallback>
                <p:oleObj name="Equation" r:id="rId5" imgW="927000" imgH="203040" progId="Equation.DSMT4">
                  <p:embed/>
                  <p:pic>
                    <p:nvPicPr>
                      <p:cNvPr id="43009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648" y="1704955"/>
                        <a:ext cx="2232025" cy="4905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93" name="Object 13"/>
          <p:cNvGraphicFramePr>
            <a:graphicFrameLocks noChangeAspect="1"/>
          </p:cNvGraphicFramePr>
          <p:nvPr>
            <p:extLst>
              <p:ext uri="{D42A27DB-BD31-4B8C-83A1-F6EECF244321}">
                <p14:modId xmlns:p14="http://schemas.microsoft.com/office/powerpoint/2010/main" val="2675313268"/>
              </p:ext>
            </p:extLst>
          </p:nvPr>
        </p:nvGraphicFramePr>
        <p:xfrm>
          <a:off x="5149543" y="2297093"/>
          <a:ext cx="1331913" cy="395287"/>
        </p:xfrm>
        <a:graphic>
          <a:graphicData uri="http://schemas.openxmlformats.org/presentationml/2006/ole">
            <mc:AlternateContent xmlns:mc="http://schemas.openxmlformats.org/markup-compatibility/2006">
              <mc:Choice xmlns:v="urn:schemas-microsoft-com:vml" Requires="v">
                <p:oleObj spid="_x0000_s198684" name="Equation" r:id="rId7" imgW="685800" imgH="203040" progId="Equation.DSMT4">
                  <p:embed/>
                </p:oleObj>
              </mc:Choice>
              <mc:Fallback>
                <p:oleObj name="Equation" r:id="rId7" imgW="685800" imgH="203040" progId="Equation.DSMT4">
                  <p:embed/>
                  <p:pic>
                    <p:nvPicPr>
                      <p:cNvPr id="430093"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9543" y="2297093"/>
                        <a:ext cx="1331913" cy="395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94" name="Object 14"/>
          <p:cNvGraphicFramePr>
            <a:graphicFrameLocks noChangeAspect="1"/>
          </p:cNvGraphicFramePr>
          <p:nvPr>
            <p:extLst>
              <p:ext uri="{D42A27DB-BD31-4B8C-83A1-F6EECF244321}">
                <p14:modId xmlns:p14="http://schemas.microsoft.com/office/powerpoint/2010/main" val="2491760983"/>
              </p:ext>
            </p:extLst>
          </p:nvPr>
        </p:nvGraphicFramePr>
        <p:xfrm>
          <a:off x="2783632" y="2813009"/>
          <a:ext cx="1474787" cy="438150"/>
        </p:xfrm>
        <a:graphic>
          <a:graphicData uri="http://schemas.openxmlformats.org/presentationml/2006/ole">
            <mc:AlternateContent xmlns:mc="http://schemas.openxmlformats.org/markup-compatibility/2006">
              <mc:Choice xmlns:v="urn:schemas-microsoft-com:vml" Requires="v">
                <p:oleObj spid="_x0000_s198685" name="Equation" r:id="rId9" imgW="685800" imgH="203040" progId="Equation.DSMT4">
                  <p:embed/>
                </p:oleObj>
              </mc:Choice>
              <mc:Fallback>
                <p:oleObj name="Equation" r:id="rId9" imgW="685800" imgH="203040" progId="Equation.DSMT4">
                  <p:embed/>
                  <p:pic>
                    <p:nvPicPr>
                      <p:cNvPr id="430094"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3632" y="2813009"/>
                        <a:ext cx="1474787" cy="43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95" name="Object 15"/>
          <p:cNvGraphicFramePr>
            <a:graphicFrameLocks noChangeAspect="1"/>
          </p:cNvGraphicFramePr>
          <p:nvPr>
            <p:extLst>
              <p:ext uri="{D42A27DB-BD31-4B8C-83A1-F6EECF244321}">
                <p14:modId xmlns:p14="http://schemas.microsoft.com/office/powerpoint/2010/main" val="2275071179"/>
              </p:ext>
            </p:extLst>
          </p:nvPr>
        </p:nvGraphicFramePr>
        <p:xfrm>
          <a:off x="5041593" y="2826503"/>
          <a:ext cx="1439863" cy="411162"/>
        </p:xfrm>
        <a:graphic>
          <a:graphicData uri="http://schemas.openxmlformats.org/presentationml/2006/ole">
            <mc:AlternateContent xmlns:mc="http://schemas.openxmlformats.org/markup-compatibility/2006">
              <mc:Choice xmlns:v="urn:schemas-microsoft-com:vml" Requires="v">
                <p:oleObj spid="_x0000_s198686" name="Equation" r:id="rId11" imgW="711000" imgH="203040" progId="Equation.DSMT4">
                  <p:embed/>
                </p:oleObj>
              </mc:Choice>
              <mc:Fallback>
                <p:oleObj name="Equation" r:id="rId11" imgW="711000" imgH="203040" progId="Equation.DSMT4">
                  <p:embed/>
                  <p:pic>
                    <p:nvPicPr>
                      <p:cNvPr id="430095"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1593" y="2826503"/>
                        <a:ext cx="1439863" cy="4111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096" name="Object 16"/>
          <p:cNvGraphicFramePr>
            <a:graphicFrameLocks noChangeAspect="1"/>
          </p:cNvGraphicFramePr>
          <p:nvPr>
            <p:extLst>
              <p:ext uri="{D42A27DB-BD31-4B8C-83A1-F6EECF244321}">
                <p14:modId xmlns:p14="http://schemas.microsoft.com/office/powerpoint/2010/main" val="1600957011"/>
              </p:ext>
            </p:extLst>
          </p:nvPr>
        </p:nvGraphicFramePr>
        <p:xfrm>
          <a:off x="2711624" y="3854037"/>
          <a:ext cx="3349997" cy="1175836"/>
        </p:xfrm>
        <a:graphic>
          <a:graphicData uri="http://schemas.openxmlformats.org/presentationml/2006/ole">
            <mc:AlternateContent xmlns:mc="http://schemas.openxmlformats.org/markup-compatibility/2006">
              <mc:Choice xmlns:v="urn:schemas-microsoft-com:vml" Requires="v">
                <p:oleObj spid="_x0000_s198687" name="Equation" r:id="rId13" imgW="1193760" imgH="419040" progId="Equation.DSMT4">
                  <p:embed/>
                </p:oleObj>
              </mc:Choice>
              <mc:Fallback>
                <p:oleObj name="Equation" r:id="rId13" imgW="1193760" imgH="419040" progId="Equation.DSMT4">
                  <p:embed/>
                  <p:pic>
                    <p:nvPicPr>
                      <p:cNvPr id="430096"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11624" y="3854037"/>
                        <a:ext cx="3349997" cy="1175836"/>
                      </a:xfrm>
                      <a:prstGeom prst="rect">
                        <a:avLst/>
                      </a:prstGeom>
                      <a:noFill/>
                      <a:ln>
                        <a:noFill/>
                      </a:ln>
                      <a:effectLst/>
                    </p:spPr>
                  </p:pic>
                </p:oleObj>
              </mc:Fallback>
            </mc:AlternateContent>
          </a:graphicData>
        </a:graphic>
      </p:graphicFrame>
      <p:sp>
        <p:nvSpPr>
          <p:cNvPr id="430097" name="Text Box 17"/>
          <p:cNvSpPr txBox="1">
            <a:spLocks noChangeArrowheads="1"/>
          </p:cNvSpPr>
          <p:nvPr/>
        </p:nvSpPr>
        <p:spPr bwMode="auto">
          <a:xfrm>
            <a:off x="7395906" y="4113321"/>
            <a:ext cx="100806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(5-19)</a:t>
            </a:r>
          </a:p>
        </p:txBody>
      </p:sp>
      <p:sp>
        <p:nvSpPr>
          <p:cNvPr id="430098" name="Rectangle 1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磁伙嗡谢尿园潞敛娘闻纪忙柬昭擞灸影穿惹娥刺标跪捡逝荷芭周苑柠募躯第五章网格生成与坐标变换第五章网格生成与坐标变换</a:t>
            </a:r>
          </a:p>
        </p:txBody>
      </p:sp>
    </p:spTree>
    <p:extLst>
      <p:ext uri="{BB962C8B-B14F-4D97-AF65-F5344CB8AC3E}">
        <p14:creationId xmlns:p14="http://schemas.microsoft.com/office/powerpoint/2010/main" val="308484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5717778" y="3284984"/>
            <a:ext cx="5768112" cy="3312368"/>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p:sp>
        <p:nvSpPr>
          <p:cNvPr id="12" name="灯片编号占位符 3"/>
          <p:cNvSpPr>
            <a:spLocks noGrp="1"/>
          </p:cNvSpPr>
          <p:nvPr>
            <p:ph type="sldNum" sz="quarter" idx="4294967295"/>
          </p:nvPr>
        </p:nvSpPr>
        <p:spPr/>
        <p:txBody>
          <a:bodyPr/>
          <a:lstStyle/>
          <a:p>
            <a:fld id="{371E0984-A5AD-4A70-933E-934127444494}" type="slidenum">
              <a:rPr lang="en-US" altLang="zh-CN"/>
              <a:pPr/>
              <a:t>28</a:t>
            </a:fld>
            <a:endParaRPr lang="en-US" altLang="zh-CN"/>
          </a:p>
        </p:txBody>
      </p:sp>
      <p:graphicFrame>
        <p:nvGraphicFramePr>
          <p:cNvPr id="452622" name="Object 14"/>
          <p:cNvGraphicFramePr>
            <a:graphicFrameLocks noChangeAspect="1"/>
          </p:cNvGraphicFramePr>
          <p:nvPr>
            <p:extLst>
              <p:ext uri="{D42A27DB-BD31-4B8C-83A1-F6EECF244321}">
                <p14:modId xmlns:p14="http://schemas.microsoft.com/office/powerpoint/2010/main" val="299837535"/>
              </p:ext>
            </p:extLst>
          </p:nvPr>
        </p:nvGraphicFramePr>
        <p:xfrm>
          <a:off x="1415480" y="1098550"/>
          <a:ext cx="3276600" cy="1049337"/>
        </p:xfrm>
        <a:graphic>
          <a:graphicData uri="http://schemas.openxmlformats.org/presentationml/2006/ole">
            <mc:AlternateContent xmlns:mc="http://schemas.openxmlformats.org/markup-compatibility/2006">
              <mc:Choice xmlns:v="urn:schemas-microsoft-com:vml" Requires="v">
                <p:oleObj spid="_x0000_s199712" name="Equation" r:id="rId3" imgW="1307880" imgH="419040" progId="Equation.DSMT4">
                  <p:embed/>
                </p:oleObj>
              </mc:Choice>
              <mc:Fallback>
                <p:oleObj name="Equation" r:id="rId3" imgW="1307880" imgH="419040" progId="Equation.DSMT4">
                  <p:embed/>
                  <p:pic>
                    <p:nvPicPr>
                      <p:cNvPr id="45262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1098550"/>
                        <a:ext cx="3276600" cy="10493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23" name="Text Box 15"/>
          <p:cNvSpPr txBox="1">
            <a:spLocks noChangeArrowheads="1"/>
          </p:cNvSpPr>
          <p:nvPr/>
        </p:nvSpPr>
        <p:spPr bwMode="auto">
          <a:xfrm>
            <a:off x="6115456" y="1397000"/>
            <a:ext cx="143986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9933"/>
                </a:solidFill>
                <a:ea typeface="华文新魏" panose="02010800040101010101" pitchFamily="2" charset="-122"/>
              </a:rPr>
              <a:t>和</a:t>
            </a:r>
          </a:p>
        </p:txBody>
      </p:sp>
      <p:graphicFrame>
        <p:nvGraphicFramePr>
          <p:cNvPr id="452624" name="Object 16"/>
          <p:cNvGraphicFramePr>
            <a:graphicFrameLocks noChangeAspect="1"/>
          </p:cNvGraphicFramePr>
          <p:nvPr>
            <p:extLst>
              <p:ext uri="{D42A27DB-BD31-4B8C-83A1-F6EECF244321}">
                <p14:modId xmlns:p14="http://schemas.microsoft.com/office/powerpoint/2010/main" val="3523828611"/>
              </p:ext>
            </p:extLst>
          </p:nvPr>
        </p:nvGraphicFramePr>
        <p:xfrm>
          <a:off x="6835387" y="1057630"/>
          <a:ext cx="3348038" cy="1052513"/>
        </p:xfrm>
        <a:graphic>
          <a:graphicData uri="http://schemas.openxmlformats.org/presentationml/2006/ole">
            <mc:AlternateContent xmlns:mc="http://schemas.openxmlformats.org/markup-compatibility/2006">
              <mc:Choice xmlns:v="urn:schemas-microsoft-com:vml" Requires="v">
                <p:oleObj spid="_x0000_s199713" name="Equation" r:id="rId5" imgW="1333440" imgH="419040" progId="Equation.DSMT4">
                  <p:embed/>
                </p:oleObj>
              </mc:Choice>
              <mc:Fallback>
                <p:oleObj name="Equation" r:id="rId5" imgW="1333440" imgH="419040" progId="Equation.DSMT4">
                  <p:embed/>
                  <p:pic>
                    <p:nvPicPr>
                      <p:cNvPr id="452624"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387" y="1057630"/>
                        <a:ext cx="3348038" cy="10525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2625" name="Text Box 17"/>
          <p:cNvSpPr txBox="1">
            <a:spLocks noChangeArrowheads="1"/>
          </p:cNvSpPr>
          <p:nvPr/>
        </p:nvSpPr>
        <p:spPr bwMode="auto">
          <a:xfrm>
            <a:off x="4943872" y="182046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(5-20)</a:t>
            </a:r>
          </a:p>
        </p:txBody>
      </p:sp>
      <p:sp>
        <p:nvSpPr>
          <p:cNvPr id="452626" name="Text Box 18"/>
          <p:cNvSpPr txBox="1">
            <a:spLocks noChangeArrowheads="1"/>
          </p:cNvSpPr>
          <p:nvPr/>
        </p:nvSpPr>
        <p:spPr bwMode="auto">
          <a:xfrm>
            <a:off x="10711984" y="1917700"/>
            <a:ext cx="122396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(5-21)</a:t>
            </a:r>
          </a:p>
        </p:txBody>
      </p:sp>
      <p:sp>
        <p:nvSpPr>
          <p:cNvPr id="452627" name="Rectangle 1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娠没治韩胁刮顷瓮辈履惜岔肉拣彭账正铝莽爪褪各久征晨饲容刚芜屎度掐第五章网格生成与坐标变换第五章网格生成与坐标变换</a:t>
            </a:r>
          </a:p>
        </p:txBody>
      </p:sp>
      <p:sp>
        <p:nvSpPr>
          <p:cNvPr id="11" name="Text Box 14"/>
          <p:cNvSpPr txBox="1">
            <a:spLocks noChangeArrowheads="1"/>
          </p:cNvSpPr>
          <p:nvPr/>
        </p:nvSpPr>
        <p:spPr bwMode="auto">
          <a:xfrm>
            <a:off x="1415480" y="2339606"/>
            <a:ext cx="9937104"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latin typeface="黑体" panose="02010609060101010101" pitchFamily="49" charset="-122"/>
                <a:ea typeface="黑体" panose="02010609060101010101" pitchFamily="49" charset="-122"/>
              </a:rPr>
              <a:t>式</a:t>
            </a:r>
            <a:r>
              <a:rPr lang="en-US" altLang="zh-CN" sz="2400" dirty="0">
                <a:latin typeface="黑体" panose="02010609060101010101" pitchFamily="49" charset="-122"/>
                <a:ea typeface="黑体" panose="02010609060101010101" pitchFamily="49" charset="-122"/>
              </a:rPr>
              <a:t>(5-20)</a:t>
            </a:r>
            <a:r>
              <a:rPr lang="zh-CN" altLang="en-US" sz="2400" dirty="0">
                <a:latin typeface="黑体" panose="02010609060101010101" pitchFamily="49" charset="-122"/>
                <a:ea typeface="黑体" panose="02010609060101010101" pitchFamily="49" charset="-122"/>
              </a:rPr>
              <a:t>和式</a:t>
            </a:r>
            <a:r>
              <a:rPr lang="en-US" altLang="zh-CN" sz="2400" dirty="0">
                <a:latin typeface="黑体" panose="02010609060101010101" pitchFamily="49" charset="-122"/>
                <a:ea typeface="黑体" panose="02010609060101010101" pitchFamily="49" charset="-122"/>
              </a:rPr>
              <a:t>(5-21)</a:t>
            </a:r>
            <a:r>
              <a:rPr lang="zh-CN" altLang="en-US" sz="2400" dirty="0">
                <a:latin typeface="黑体" panose="02010609060101010101" pitchFamily="49" charset="-122"/>
                <a:ea typeface="黑体" panose="02010609060101010101" pitchFamily="49" charset="-122"/>
              </a:rPr>
              <a:t>可以看作是两个未知数            和             的方程组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用克莱姆法则</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从方程组式  </a:t>
            </a:r>
            <a:r>
              <a:rPr lang="en-US" altLang="zh-CN" sz="2400" dirty="0">
                <a:latin typeface="黑体" panose="02010609060101010101" pitchFamily="49" charset="-122"/>
                <a:ea typeface="黑体" panose="02010609060101010101" pitchFamily="49" charset="-122"/>
              </a:rPr>
              <a:t>(5-20)</a:t>
            </a:r>
            <a:r>
              <a:rPr lang="zh-CN" altLang="en-US" sz="2400" dirty="0">
                <a:latin typeface="黑体" panose="02010609060101010101" pitchFamily="49" charset="-122"/>
                <a:ea typeface="黑体" panose="02010609060101010101" pitchFamily="49" charset="-122"/>
              </a:rPr>
              <a:t>和式</a:t>
            </a:r>
            <a:r>
              <a:rPr lang="en-US" altLang="zh-CN" sz="2400" dirty="0">
                <a:latin typeface="黑体" panose="02010609060101010101" pitchFamily="49" charset="-122"/>
                <a:ea typeface="黑体" panose="02010609060101010101" pitchFamily="49" charset="-122"/>
              </a:rPr>
              <a:t>(5-21)</a:t>
            </a:r>
            <a:r>
              <a:rPr lang="zh-CN" altLang="en-US" sz="2400" dirty="0">
                <a:latin typeface="黑体" panose="02010609060101010101" pitchFamily="49" charset="-122"/>
                <a:ea typeface="黑体" panose="02010609060101010101" pitchFamily="49" charset="-122"/>
              </a:rPr>
              <a:t>中解出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得到</a:t>
            </a:r>
          </a:p>
        </p:txBody>
      </p:sp>
      <p:graphicFrame>
        <p:nvGraphicFramePr>
          <p:cNvPr id="13" name="Object 15"/>
          <p:cNvGraphicFramePr>
            <a:graphicFrameLocks noChangeAspect="1"/>
          </p:cNvGraphicFramePr>
          <p:nvPr>
            <p:extLst>
              <p:ext uri="{D42A27DB-BD31-4B8C-83A1-F6EECF244321}">
                <p14:modId xmlns:p14="http://schemas.microsoft.com/office/powerpoint/2010/main" val="1735277200"/>
              </p:ext>
            </p:extLst>
          </p:nvPr>
        </p:nvGraphicFramePr>
        <p:xfrm>
          <a:off x="7752184" y="2328849"/>
          <a:ext cx="1014413" cy="406400"/>
        </p:xfrm>
        <a:graphic>
          <a:graphicData uri="http://schemas.openxmlformats.org/presentationml/2006/ole">
            <mc:AlternateContent xmlns:mc="http://schemas.openxmlformats.org/markup-compatibility/2006">
              <mc:Choice xmlns:v="urn:schemas-microsoft-com:vml" Requires="v">
                <p:oleObj spid="_x0000_s199714" name="Equation" r:id="rId7" imgW="444240" imgH="177480" progId="Equation.DSMT4">
                  <p:embed/>
                </p:oleObj>
              </mc:Choice>
              <mc:Fallback>
                <p:oleObj name="Equation" r:id="rId7" imgW="444240" imgH="177480" progId="Equation.DSMT4">
                  <p:embed/>
                  <p:pic>
                    <p:nvPicPr>
                      <p:cNvPr id="453647"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2184" y="2328849"/>
                        <a:ext cx="1014413" cy="406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590840804"/>
              </p:ext>
            </p:extLst>
          </p:nvPr>
        </p:nvGraphicFramePr>
        <p:xfrm>
          <a:off x="9589622" y="2328849"/>
          <a:ext cx="1122362" cy="512763"/>
        </p:xfrm>
        <a:graphic>
          <a:graphicData uri="http://schemas.openxmlformats.org/presentationml/2006/ole">
            <mc:AlternateContent xmlns:mc="http://schemas.openxmlformats.org/markup-compatibility/2006">
              <mc:Choice xmlns:v="urn:schemas-microsoft-com:vml" Requires="v">
                <p:oleObj spid="_x0000_s199715" name="Equation" r:id="rId9" imgW="444240" imgH="203040" progId="Equation.DSMT4">
                  <p:embed/>
                </p:oleObj>
              </mc:Choice>
              <mc:Fallback>
                <p:oleObj name="Equation" r:id="rId9" imgW="444240" imgH="203040" progId="Equation.DSMT4">
                  <p:embed/>
                  <p:pic>
                    <p:nvPicPr>
                      <p:cNvPr id="453648"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89622" y="2328849"/>
                        <a:ext cx="1122362" cy="5127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7"/>
          <p:cNvGraphicFramePr>
            <a:graphicFrameLocks noChangeAspect="1"/>
          </p:cNvGraphicFramePr>
          <p:nvPr>
            <p:extLst>
              <p:ext uri="{D42A27DB-BD31-4B8C-83A1-F6EECF244321}">
                <p14:modId xmlns:p14="http://schemas.microsoft.com/office/powerpoint/2010/main" val="3082572074"/>
              </p:ext>
            </p:extLst>
          </p:nvPr>
        </p:nvGraphicFramePr>
        <p:xfrm>
          <a:off x="10080554" y="2715139"/>
          <a:ext cx="1122362" cy="449262"/>
        </p:xfrm>
        <a:graphic>
          <a:graphicData uri="http://schemas.openxmlformats.org/presentationml/2006/ole">
            <mc:AlternateContent xmlns:mc="http://schemas.openxmlformats.org/markup-compatibility/2006">
              <mc:Choice xmlns:v="urn:schemas-microsoft-com:vml" Requires="v">
                <p:oleObj spid="_x0000_s199716" name="Equation" r:id="rId11" imgW="444240" imgH="177480" progId="Equation.DSMT4">
                  <p:embed/>
                </p:oleObj>
              </mc:Choice>
              <mc:Fallback>
                <p:oleObj name="Equation" r:id="rId11" imgW="444240" imgH="177480" progId="Equation.DSMT4">
                  <p:embed/>
                  <p:pic>
                    <p:nvPicPr>
                      <p:cNvPr id="453649"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0554" y="2715139"/>
                        <a:ext cx="1122362" cy="4492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8"/>
          <p:cNvGraphicFramePr>
            <a:graphicFrameLocks noChangeAspect="1"/>
          </p:cNvGraphicFramePr>
          <p:nvPr>
            <p:extLst>
              <p:ext uri="{D42A27DB-BD31-4B8C-83A1-F6EECF244321}">
                <p14:modId xmlns:p14="http://schemas.microsoft.com/office/powerpoint/2010/main" val="685033874"/>
              </p:ext>
            </p:extLst>
          </p:nvPr>
        </p:nvGraphicFramePr>
        <p:xfrm>
          <a:off x="1444436" y="3654976"/>
          <a:ext cx="2193925" cy="2844800"/>
        </p:xfrm>
        <a:graphic>
          <a:graphicData uri="http://schemas.openxmlformats.org/presentationml/2006/ole">
            <mc:AlternateContent xmlns:mc="http://schemas.openxmlformats.org/markup-compatibility/2006">
              <mc:Choice xmlns:v="urn:schemas-microsoft-com:vml" Requires="v">
                <p:oleObj spid="_x0000_s199717" name="Equation" r:id="rId13" imgW="1002960" imgH="1726920" progId="Equation.DSMT4">
                  <p:embed/>
                </p:oleObj>
              </mc:Choice>
              <mc:Fallback>
                <p:oleObj name="Equation" r:id="rId13" imgW="1002960" imgH="1726920" progId="Equation.DSMT4">
                  <p:embed/>
                  <p:pic>
                    <p:nvPicPr>
                      <p:cNvPr id="45365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4436" y="3654976"/>
                        <a:ext cx="2193925"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9"/>
          <p:cNvSpPr>
            <a:spLocks noChangeArrowheads="1"/>
          </p:cNvSpPr>
          <p:nvPr/>
        </p:nvSpPr>
        <p:spPr bwMode="auto">
          <a:xfrm>
            <a:off x="3844106" y="4779979"/>
            <a:ext cx="1107996"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66FF33"/>
                </a:solidFill>
              </a:rPr>
              <a:t>(5-22a)</a:t>
            </a:r>
          </a:p>
        </p:txBody>
      </p:sp>
      <p:sp>
        <p:nvSpPr>
          <p:cNvPr id="18" name="Text Box 14"/>
          <p:cNvSpPr txBox="1">
            <a:spLocks noChangeArrowheads="1"/>
          </p:cNvSpPr>
          <p:nvPr/>
        </p:nvSpPr>
        <p:spPr bwMode="auto">
          <a:xfrm>
            <a:off x="6443182" y="3374802"/>
            <a:ext cx="4549361"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在方程 </a:t>
            </a:r>
            <a:r>
              <a:rPr lang="en-US" altLang="zh-CN" dirty="0"/>
              <a:t>(5-22)</a:t>
            </a:r>
            <a:r>
              <a:rPr lang="zh-CN" altLang="en-US" dirty="0"/>
              <a:t>中</a:t>
            </a:r>
            <a:r>
              <a:rPr lang="en-US" altLang="zh-CN" dirty="0"/>
              <a:t>,</a:t>
            </a:r>
            <a:r>
              <a:rPr lang="zh-CN" altLang="en-US" dirty="0"/>
              <a:t>分母上的行列式称为雅可比行列式</a:t>
            </a:r>
            <a:r>
              <a:rPr lang="en-US" altLang="zh-CN" dirty="0"/>
              <a:t>,</a:t>
            </a:r>
            <a:r>
              <a:rPr lang="zh-CN" altLang="en-US" dirty="0"/>
              <a:t>记作</a:t>
            </a:r>
          </a:p>
        </p:txBody>
      </p:sp>
      <p:graphicFrame>
        <p:nvGraphicFramePr>
          <p:cNvPr id="19" name="Object 15"/>
          <p:cNvGraphicFramePr>
            <a:graphicFrameLocks noChangeAspect="1"/>
          </p:cNvGraphicFramePr>
          <p:nvPr>
            <p:extLst>
              <p:ext uri="{D42A27DB-BD31-4B8C-83A1-F6EECF244321}">
                <p14:modId xmlns:p14="http://schemas.microsoft.com/office/powerpoint/2010/main" val="412457286"/>
              </p:ext>
            </p:extLst>
          </p:nvPr>
        </p:nvGraphicFramePr>
        <p:xfrm>
          <a:off x="6289303" y="4416200"/>
          <a:ext cx="3300320" cy="1991893"/>
        </p:xfrm>
        <a:graphic>
          <a:graphicData uri="http://schemas.openxmlformats.org/presentationml/2006/ole">
            <mc:AlternateContent xmlns:mc="http://schemas.openxmlformats.org/markup-compatibility/2006">
              <mc:Choice xmlns:v="urn:schemas-microsoft-com:vml" Requires="v">
                <p:oleObj spid="_x0000_s199718" name="Equation" r:id="rId15" imgW="1473120" imgH="888840" progId="Equation.DSMT4">
                  <p:embed/>
                </p:oleObj>
              </mc:Choice>
              <mc:Fallback>
                <p:oleObj name="Equation" r:id="rId15" imgW="1473120" imgH="888840" progId="Equation.DSMT4">
                  <p:embed/>
                  <p:pic>
                    <p:nvPicPr>
                      <p:cNvPr id="454671"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89303" y="4416200"/>
                        <a:ext cx="3300320" cy="1991893"/>
                      </a:xfrm>
                      <a:prstGeom prst="rect">
                        <a:avLst/>
                      </a:prstGeom>
                      <a:noFill/>
                      <a:ln>
                        <a:noFill/>
                      </a:ln>
                      <a:effectLst/>
                    </p:spPr>
                  </p:pic>
                </p:oleObj>
              </mc:Fallback>
            </mc:AlternateContent>
          </a:graphicData>
        </a:graphic>
      </p:graphicFrame>
      <p:sp>
        <p:nvSpPr>
          <p:cNvPr id="20" name="Text Box 17"/>
          <p:cNvSpPr txBox="1">
            <a:spLocks noChangeArrowheads="1"/>
          </p:cNvSpPr>
          <p:nvPr/>
        </p:nvSpPr>
        <p:spPr bwMode="auto">
          <a:xfrm>
            <a:off x="9938078" y="4951771"/>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(5-22b)</a:t>
            </a:r>
          </a:p>
        </p:txBody>
      </p:sp>
      <p:sp>
        <p:nvSpPr>
          <p:cNvPr id="3" name="椭圆 2"/>
          <p:cNvSpPr/>
          <p:nvPr/>
        </p:nvSpPr>
        <p:spPr bwMode="auto">
          <a:xfrm>
            <a:off x="2186255" y="1077753"/>
            <a:ext cx="710286" cy="1209565"/>
          </a:xfrm>
          <a:prstGeom prst="ellipse">
            <a:avLst/>
          </a:prstGeom>
          <a:noFill/>
          <a:ln w="38100" cap="flat" cmpd="sng" algn="ctr">
            <a:solidFill>
              <a:schemeClr val="tx2">
                <a:lumMod val="60000"/>
                <a:lumOff val="40000"/>
              </a:schemeClr>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p:sp>
        <p:nvSpPr>
          <p:cNvPr id="22" name="椭圆 21"/>
          <p:cNvSpPr/>
          <p:nvPr/>
        </p:nvSpPr>
        <p:spPr bwMode="auto">
          <a:xfrm>
            <a:off x="3447678" y="1052567"/>
            <a:ext cx="710286" cy="1209565"/>
          </a:xfrm>
          <a:prstGeom prst="ellipse">
            <a:avLst/>
          </a:prstGeom>
          <a:noFill/>
          <a:ln w="38100" cap="flat" cmpd="sng" algn="ctr">
            <a:solidFill>
              <a:schemeClr val="tx2">
                <a:lumMod val="60000"/>
                <a:lumOff val="40000"/>
              </a:schemeClr>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p:sp>
        <p:nvSpPr>
          <p:cNvPr id="23" name="椭圆 22"/>
          <p:cNvSpPr/>
          <p:nvPr/>
        </p:nvSpPr>
        <p:spPr bwMode="auto">
          <a:xfrm>
            <a:off x="7564964" y="983249"/>
            <a:ext cx="710286" cy="1209565"/>
          </a:xfrm>
          <a:prstGeom prst="ellipse">
            <a:avLst/>
          </a:prstGeom>
          <a:noFill/>
          <a:ln w="38100" cap="flat" cmpd="sng" algn="ctr">
            <a:solidFill>
              <a:schemeClr val="tx2">
                <a:lumMod val="60000"/>
                <a:lumOff val="40000"/>
              </a:schemeClr>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p:sp>
        <p:nvSpPr>
          <p:cNvPr id="24" name="椭圆 23"/>
          <p:cNvSpPr/>
          <p:nvPr/>
        </p:nvSpPr>
        <p:spPr bwMode="auto">
          <a:xfrm>
            <a:off x="8978695" y="978094"/>
            <a:ext cx="710286" cy="1209565"/>
          </a:xfrm>
          <a:prstGeom prst="ellipse">
            <a:avLst/>
          </a:prstGeom>
          <a:noFill/>
          <a:ln w="38100" cap="flat" cmpd="sng" algn="ctr">
            <a:solidFill>
              <a:schemeClr val="tx2">
                <a:lumMod val="60000"/>
                <a:lumOff val="40000"/>
              </a:schemeClr>
            </a:solidFill>
            <a:prstDash val="sysDot"/>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矩形 4"/>
              <p:cNvSpPr/>
              <p:nvPr/>
            </p:nvSpPr>
            <p:spPr bwMode="auto">
              <a:xfrm>
                <a:off x="1620142" y="5123381"/>
                <a:ext cx="327697" cy="1811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smtClean="0">
                          <a:ln>
                            <a:noFill/>
                          </a:ln>
                          <a:solidFill>
                            <a:srgbClr val="C00000"/>
                          </a:solidFill>
                          <a:effectLst/>
                          <a:latin typeface="Cambria Math" panose="02040503050406030204" pitchFamily="18" charset="0"/>
                        </a:rPr>
                        <m:t>𝑥</m:t>
                      </m:r>
                    </m:oMath>
                  </m:oMathPara>
                </a14:m>
                <a:endParaRPr kumimoji="0" lang="en-US" altLang="zh-CN" sz="1800" b="0" i="0" u="none" strike="noStrike" cap="none" normalizeH="0" baseline="0" dirty="0" smtClean="0">
                  <a:ln>
                    <a:noFill/>
                  </a:ln>
                  <a:solidFill>
                    <a:srgbClr val="C00000"/>
                  </a:solidFill>
                  <a:effectLst/>
                  <a:latin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bwMode="auto">
              <a:xfrm>
                <a:off x="1620142" y="5123381"/>
                <a:ext cx="327697" cy="181103"/>
              </a:xfrm>
              <a:prstGeom prst="rect">
                <a:avLst/>
              </a:prstGeom>
              <a:blipFill>
                <a:blip r:embed="rId17"/>
                <a:stretch>
                  <a:fillRect b="-80000"/>
                </a:stretch>
              </a:blipFill>
              <a:ln w="9525" cap="flat" cmpd="sng" algn="ctr">
                <a:noFill/>
                <a:prstDash val="solid"/>
                <a:round/>
                <a:headEnd type="none" w="med" len="med"/>
                <a:tailEnd type="none" w="med" len="med"/>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11185433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p:txBody>
          <a:bodyPr/>
          <a:lstStyle/>
          <a:p>
            <a:fld id="{DA660FA7-24DC-4D19-B89A-F095F7231645}" type="slidenum">
              <a:rPr lang="en-US" altLang="zh-CN"/>
              <a:pPr/>
              <a:t>29</a:t>
            </a:fld>
            <a:endParaRPr lang="en-US" altLang="zh-CN"/>
          </a:p>
        </p:txBody>
      </p:sp>
      <p:sp>
        <p:nvSpPr>
          <p:cNvPr id="395270" name="Text Box 6"/>
          <p:cNvSpPr txBox="1">
            <a:spLocks noChangeArrowheads="1"/>
          </p:cNvSpPr>
          <p:nvPr/>
        </p:nvSpPr>
        <p:spPr bwMode="auto">
          <a:xfrm>
            <a:off x="1934374" y="1076327"/>
            <a:ext cx="9274194"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为了能够进行一般性的讨论</a:t>
            </a:r>
            <a:r>
              <a:rPr lang="en-US" altLang="zh-CN" dirty="0"/>
              <a:t>,</a:t>
            </a:r>
            <a:r>
              <a:rPr lang="zh-CN" altLang="en-US" dirty="0"/>
              <a:t>将方程式</a:t>
            </a:r>
            <a:r>
              <a:rPr lang="en-US" altLang="zh-CN" dirty="0"/>
              <a:t>(5-23a)</a:t>
            </a:r>
            <a:r>
              <a:rPr lang="zh-CN" altLang="en-US" dirty="0"/>
              <a:t>和式</a:t>
            </a:r>
            <a:r>
              <a:rPr lang="en-US" altLang="zh-CN" dirty="0"/>
              <a:t>(5-23b)</a:t>
            </a:r>
            <a:r>
              <a:rPr lang="zh-CN" altLang="en-US" dirty="0"/>
              <a:t>写成更一般的形式</a:t>
            </a:r>
          </a:p>
        </p:txBody>
      </p:sp>
      <p:graphicFrame>
        <p:nvGraphicFramePr>
          <p:cNvPr id="395272" name="Object 8"/>
          <p:cNvGraphicFramePr>
            <a:graphicFrameLocks noChangeAspect="1"/>
          </p:cNvGraphicFramePr>
          <p:nvPr>
            <p:extLst>
              <p:ext uri="{D42A27DB-BD31-4B8C-83A1-F6EECF244321}">
                <p14:modId xmlns:p14="http://schemas.microsoft.com/office/powerpoint/2010/main" val="892601898"/>
              </p:ext>
            </p:extLst>
          </p:nvPr>
        </p:nvGraphicFramePr>
        <p:xfrm>
          <a:off x="2705445" y="2493963"/>
          <a:ext cx="5761037" cy="2374900"/>
        </p:xfrm>
        <a:graphic>
          <a:graphicData uri="http://schemas.openxmlformats.org/presentationml/2006/ole">
            <mc:AlternateContent xmlns:mc="http://schemas.openxmlformats.org/markup-compatibility/2006">
              <mc:Choice xmlns:v="urn:schemas-microsoft-com:vml" Requires="v">
                <p:oleObj spid="_x0000_s203784" name="Equation" r:id="rId3" imgW="1917360" imgH="863280" progId="Equation.DSMT4">
                  <p:embed/>
                </p:oleObj>
              </mc:Choice>
              <mc:Fallback>
                <p:oleObj name="Equation" r:id="rId3" imgW="1917360" imgH="863280" progId="Equation.DSMT4">
                  <p:embed/>
                  <p:pic>
                    <p:nvPicPr>
                      <p:cNvPr id="3952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445" y="2493963"/>
                        <a:ext cx="5761037" cy="2374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5273" name="Text Box 9"/>
          <p:cNvSpPr txBox="1">
            <a:spLocks noChangeArrowheads="1"/>
          </p:cNvSpPr>
          <p:nvPr/>
        </p:nvSpPr>
        <p:spPr bwMode="auto">
          <a:xfrm>
            <a:off x="1934374" y="3421063"/>
            <a:ext cx="684212"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FF9933"/>
                </a:solidFill>
                <a:ea typeface="华文新魏" panose="02010800040101010101" pitchFamily="2" charset="-122"/>
              </a:rPr>
              <a:t>和</a:t>
            </a:r>
          </a:p>
        </p:txBody>
      </p:sp>
      <p:sp>
        <p:nvSpPr>
          <p:cNvPr id="395274" name="Text Box 10"/>
          <p:cNvSpPr txBox="1">
            <a:spLocks noChangeArrowheads="1"/>
          </p:cNvSpPr>
          <p:nvPr/>
        </p:nvSpPr>
        <p:spPr bwMode="auto">
          <a:xfrm>
            <a:off x="8688388" y="2873743"/>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(5-24a)</a:t>
            </a:r>
          </a:p>
        </p:txBody>
      </p:sp>
      <p:sp>
        <p:nvSpPr>
          <p:cNvPr id="395275" name="Text Box 11"/>
          <p:cNvSpPr txBox="1">
            <a:spLocks noChangeArrowheads="1"/>
          </p:cNvSpPr>
          <p:nvPr/>
        </p:nvSpPr>
        <p:spPr bwMode="auto">
          <a:xfrm>
            <a:off x="8661633" y="4070349"/>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(5-24b)</a:t>
            </a:r>
          </a:p>
        </p:txBody>
      </p:sp>
      <p:sp>
        <p:nvSpPr>
          <p:cNvPr id="395276" name="Rectangle 1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瞩厩晨姿芋骗硅萧镣权血饵拓大逾趾陕遣熙灵码淋短听吊煎憋捏团讼釜浅第五章网格生成与坐标变换第五章网格生成与坐标变换</a:t>
            </a:r>
          </a:p>
        </p:txBody>
      </p:sp>
    </p:spTree>
    <p:extLst>
      <p:ext uri="{BB962C8B-B14F-4D97-AF65-F5344CB8AC3E}">
        <p14:creationId xmlns:p14="http://schemas.microsoft.com/office/powerpoint/2010/main" val="128762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47" name="Text Box 95"/>
          <p:cNvSpPr txBox="1">
            <a:spLocks noChangeArrowheads="1"/>
          </p:cNvSpPr>
          <p:nvPr/>
        </p:nvSpPr>
        <p:spPr bwMode="auto">
          <a:xfrm>
            <a:off x="2043908" y="1815170"/>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pPr>
            <a:r>
              <a:rPr lang="zh-CN" altLang="en-US" sz="2400">
                <a:latin typeface="黑体" panose="02010609060101010101" pitchFamily="49" charset="-122"/>
                <a:ea typeface="黑体" panose="02010609060101010101" pitchFamily="49" charset="-122"/>
              </a:rPr>
              <a:t>零维：结点</a:t>
            </a:r>
          </a:p>
        </p:txBody>
      </p:sp>
      <p:sp>
        <p:nvSpPr>
          <p:cNvPr id="100448" name="Text Box 96"/>
          <p:cNvSpPr txBox="1">
            <a:spLocks noChangeArrowheads="1"/>
          </p:cNvSpPr>
          <p:nvPr/>
        </p:nvSpPr>
        <p:spPr bwMode="auto">
          <a:xfrm>
            <a:off x="2043908" y="2562882"/>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pPr>
            <a:r>
              <a:rPr lang="zh-CN" altLang="en-US" sz="2400">
                <a:latin typeface="黑体" panose="02010609060101010101" pitchFamily="49" charset="-122"/>
                <a:ea typeface="黑体" panose="02010609060101010101" pitchFamily="49" charset="-122"/>
              </a:rPr>
              <a:t>一维：线段</a:t>
            </a:r>
          </a:p>
        </p:txBody>
      </p:sp>
      <p:sp>
        <p:nvSpPr>
          <p:cNvPr id="100450" name="Text Box 98"/>
          <p:cNvSpPr txBox="1">
            <a:spLocks noChangeArrowheads="1"/>
          </p:cNvSpPr>
          <p:nvPr/>
        </p:nvSpPr>
        <p:spPr bwMode="auto">
          <a:xfrm>
            <a:off x="2043908" y="3364570"/>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pPr>
            <a:r>
              <a:rPr lang="zh-CN" altLang="en-US" sz="2400">
                <a:latin typeface="黑体" panose="02010609060101010101" pitchFamily="49" charset="-122"/>
                <a:ea typeface="黑体" panose="02010609060101010101" pitchFamily="49" charset="-122"/>
              </a:rPr>
              <a:t>二维：三角形和四边形</a:t>
            </a:r>
          </a:p>
        </p:txBody>
      </p:sp>
      <p:sp>
        <p:nvSpPr>
          <p:cNvPr id="100354" name="Rectangle 2"/>
          <p:cNvSpPr>
            <a:spLocks noGrp="1" noChangeArrowheads="1"/>
          </p:cNvSpPr>
          <p:nvPr>
            <p:ph type="title"/>
          </p:nvPr>
        </p:nvSpPr>
        <p:spPr>
          <a:xfrm>
            <a:off x="1981200" y="274639"/>
            <a:ext cx="8229600" cy="5794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dirty="0">
                <a:latin typeface="Times New Roman" panose="02020603050405020304" pitchFamily="18" charset="0"/>
                <a:ea typeface="黑体" panose="02010609060101010101" pitchFamily="49" charset="-122"/>
              </a:rPr>
              <a:t>单元类型</a:t>
            </a:r>
          </a:p>
        </p:txBody>
      </p:sp>
      <p:sp>
        <p:nvSpPr>
          <p:cNvPr id="100355" name="Rectangle 3"/>
          <p:cNvSpPr>
            <a:spLocks noGrp="1" noChangeArrowheads="1"/>
          </p:cNvSpPr>
          <p:nvPr>
            <p:ph type="body" idx="1"/>
          </p:nvPr>
        </p:nvSpPr>
        <p:spPr>
          <a:xfrm>
            <a:off x="1992314" y="1044575"/>
            <a:ext cx="9288262" cy="52322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spAutoFit/>
          </a:bodyPr>
          <a:lstStyle/>
          <a:p>
            <a:pPr marL="0" indent="0">
              <a:spcBef>
                <a:spcPct val="50000"/>
              </a:spcBef>
              <a:buNone/>
            </a:pPr>
            <a:r>
              <a:rPr lang="zh-CN" altLang="en-US" b="0" dirty="0">
                <a:latin typeface="黑体" panose="02010609060101010101" pitchFamily="49" charset="-122"/>
                <a:ea typeface="黑体" panose="02010609060101010101" pitchFamily="49" charset="-122"/>
              </a:rPr>
              <a:t>网格生成的过程就是用结点连成的单元填充区域的过程。</a:t>
            </a:r>
          </a:p>
        </p:txBody>
      </p:sp>
      <p:sp>
        <p:nvSpPr>
          <p:cNvPr id="100356" name="Oval 4"/>
          <p:cNvSpPr>
            <a:spLocks noChangeArrowheads="1"/>
          </p:cNvSpPr>
          <p:nvPr/>
        </p:nvSpPr>
        <p:spPr bwMode="auto">
          <a:xfrm>
            <a:off x="3915569" y="2031070"/>
            <a:ext cx="76200" cy="76200"/>
          </a:xfrm>
          <a:prstGeom prst="ellipse">
            <a:avLst/>
          </a:prstGeom>
          <a:solidFill>
            <a:schemeClr val="tx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nvGrpSpPr>
          <p:cNvPr id="100357" name="Group 5"/>
          <p:cNvGrpSpPr>
            <a:grpSpLocks/>
          </p:cNvGrpSpPr>
          <p:nvPr/>
        </p:nvGrpSpPr>
        <p:grpSpPr bwMode="auto">
          <a:xfrm>
            <a:off x="3915569" y="2775607"/>
            <a:ext cx="609600" cy="76200"/>
            <a:chOff x="4080" y="2046"/>
            <a:chExt cx="384" cy="48"/>
          </a:xfrm>
        </p:grpSpPr>
        <p:sp>
          <p:nvSpPr>
            <p:cNvPr id="100358" name="Oval 6"/>
            <p:cNvSpPr>
              <a:spLocks noChangeArrowheads="1"/>
            </p:cNvSpPr>
            <p:nvPr/>
          </p:nvSpPr>
          <p:spPr bwMode="auto">
            <a:xfrm>
              <a:off x="4080" y="204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59" name="Oval 7"/>
            <p:cNvSpPr>
              <a:spLocks noChangeArrowheads="1"/>
            </p:cNvSpPr>
            <p:nvPr/>
          </p:nvSpPr>
          <p:spPr bwMode="auto">
            <a:xfrm>
              <a:off x="4416" y="204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60" name="Line 8"/>
            <p:cNvSpPr>
              <a:spLocks noChangeShapeType="1"/>
            </p:cNvSpPr>
            <p:nvPr/>
          </p:nvSpPr>
          <p:spPr bwMode="auto">
            <a:xfrm flipV="1">
              <a:off x="4102" y="206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61" name="Group 9"/>
          <p:cNvGrpSpPr>
            <a:grpSpLocks/>
          </p:cNvGrpSpPr>
          <p:nvPr/>
        </p:nvGrpSpPr>
        <p:grpSpPr bwMode="auto">
          <a:xfrm>
            <a:off x="4418807" y="3864633"/>
            <a:ext cx="609600" cy="542925"/>
            <a:chOff x="4880" y="2508"/>
            <a:chExt cx="384" cy="342"/>
          </a:xfrm>
        </p:grpSpPr>
        <p:grpSp>
          <p:nvGrpSpPr>
            <p:cNvPr id="100362" name="Group 10"/>
            <p:cNvGrpSpPr>
              <a:grpSpLocks/>
            </p:cNvGrpSpPr>
            <p:nvPr/>
          </p:nvGrpSpPr>
          <p:grpSpPr bwMode="auto">
            <a:xfrm>
              <a:off x="4880" y="2508"/>
              <a:ext cx="384" cy="48"/>
              <a:chOff x="2688" y="2016"/>
              <a:chExt cx="384" cy="48"/>
            </a:xfrm>
          </p:grpSpPr>
          <p:sp>
            <p:nvSpPr>
              <p:cNvPr id="100363" name="Oval 11"/>
              <p:cNvSpPr>
                <a:spLocks noChangeArrowheads="1"/>
              </p:cNvSpPr>
              <p:nvPr/>
            </p:nvSpPr>
            <p:spPr bwMode="auto">
              <a:xfrm>
                <a:off x="2688"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64" name="Oval 12"/>
              <p:cNvSpPr>
                <a:spLocks noChangeArrowheads="1"/>
              </p:cNvSpPr>
              <p:nvPr/>
            </p:nvSpPr>
            <p:spPr bwMode="auto">
              <a:xfrm>
                <a:off x="3024"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65" name="Line 13"/>
              <p:cNvSpPr>
                <a:spLocks noChangeShapeType="1"/>
              </p:cNvSpPr>
              <p:nvPr/>
            </p:nvSpPr>
            <p:spPr bwMode="auto">
              <a:xfrm flipV="1">
                <a:off x="2710" y="203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66" name="Group 14"/>
            <p:cNvGrpSpPr>
              <a:grpSpLocks/>
            </p:cNvGrpSpPr>
            <p:nvPr/>
          </p:nvGrpSpPr>
          <p:grpSpPr bwMode="auto">
            <a:xfrm>
              <a:off x="4880" y="2802"/>
              <a:ext cx="384" cy="48"/>
              <a:chOff x="2688" y="2016"/>
              <a:chExt cx="384" cy="48"/>
            </a:xfrm>
          </p:grpSpPr>
          <p:sp>
            <p:nvSpPr>
              <p:cNvPr id="100367" name="Oval 15"/>
              <p:cNvSpPr>
                <a:spLocks noChangeArrowheads="1"/>
              </p:cNvSpPr>
              <p:nvPr/>
            </p:nvSpPr>
            <p:spPr bwMode="auto">
              <a:xfrm>
                <a:off x="2688"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68" name="Oval 16"/>
              <p:cNvSpPr>
                <a:spLocks noChangeArrowheads="1"/>
              </p:cNvSpPr>
              <p:nvPr/>
            </p:nvSpPr>
            <p:spPr bwMode="auto">
              <a:xfrm>
                <a:off x="3024"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69" name="Line 17"/>
              <p:cNvSpPr>
                <a:spLocks noChangeShapeType="1"/>
              </p:cNvSpPr>
              <p:nvPr/>
            </p:nvSpPr>
            <p:spPr bwMode="auto">
              <a:xfrm flipV="1">
                <a:off x="2710" y="203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sp>
          <p:nvSpPr>
            <p:cNvPr id="100370" name="Line 18"/>
            <p:cNvSpPr>
              <a:spLocks noChangeShapeType="1"/>
            </p:cNvSpPr>
            <p:nvPr/>
          </p:nvSpPr>
          <p:spPr bwMode="auto">
            <a:xfrm flipV="1">
              <a:off x="4906" y="2528"/>
              <a:ext cx="0"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1" name="Line 19"/>
            <p:cNvSpPr>
              <a:spLocks noChangeShapeType="1"/>
            </p:cNvSpPr>
            <p:nvPr/>
          </p:nvSpPr>
          <p:spPr bwMode="auto">
            <a:xfrm flipV="1">
              <a:off x="5238" y="2530"/>
              <a:ext cx="0"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72" name="Group 20"/>
          <p:cNvGrpSpPr>
            <a:grpSpLocks/>
          </p:cNvGrpSpPr>
          <p:nvPr/>
        </p:nvGrpSpPr>
        <p:grpSpPr bwMode="auto">
          <a:xfrm>
            <a:off x="3267869" y="3891620"/>
            <a:ext cx="590550" cy="488950"/>
            <a:chOff x="4070" y="2496"/>
            <a:chExt cx="372" cy="308"/>
          </a:xfrm>
        </p:grpSpPr>
        <p:sp>
          <p:nvSpPr>
            <p:cNvPr id="100373" name="Oval 21"/>
            <p:cNvSpPr>
              <a:spLocks noChangeArrowheads="1"/>
            </p:cNvSpPr>
            <p:nvPr/>
          </p:nvSpPr>
          <p:spPr bwMode="auto">
            <a:xfrm>
              <a:off x="4228" y="249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4" name="Oval 22"/>
            <p:cNvSpPr>
              <a:spLocks noChangeArrowheads="1"/>
            </p:cNvSpPr>
            <p:nvPr/>
          </p:nvSpPr>
          <p:spPr bwMode="auto">
            <a:xfrm>
              <a:off x="4070" y="2750"/>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5" name="Oval 23"/>
            <p:cNvSpPr>
              <a:spLocks noChangeArrowheads="1"/>
            </p:cNvSpPr>
            <p:nvPr/>
          </p:nvSpPr>
          <p:spPr bwMode="auto">
            <a:xfrm>
              <a:off x="4394" y="275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6" name="Line 24"/>
            <p:cNvSpPr>
              <a:spLocks noChangeShapeType="1"/>
            </p:cNvSpPr>
            <p:nvPr/>
          </p:nvSpPr>
          <p:spPr bwMode="auto">
            <a:xfrm flipV="1">
              <a:off x="4092" y="277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7" name="Line 25"/>
            <p:cNvSpPr>
              <a:spLocks noChangeShapeType="1"/>
            </p:cNvSpPr>
            <p:nvPr/>
          </p:nvSpPr>
          <p:spPr bwMode="auto">
            <a:xfrm flipV="1">
              <a:off x="4094" y="2522"/>
              <a:ext cx="152" cy="2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78" name="Line 26"/>
            <p:cNvSpPr>
              <a:spLocks noChangeShapeType="1"/>
            </p:cNvSpPr>
            <p:nvPr/>
          </p:nvSpPr>
          <p:spPr bwMode="auto">
            <a:xfrm flipH="1" flipV="1">
              <a:off x="4250" y="2522"/>
              <a:ext cx="164" cy="2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79" name="Group 27"/>
          <p:cNvGrpSpPr>
            <a:grpSpLocks/>
          </p:cNvGrpSpPr>
          <p:nvPr/>
        </p:nvGrpSpPr>
        <p:grpSpPr bwMode="auto">
          <a:xfrm>
            <a:off x="3123407" y="5074307"/>
            <a:ext cx="838200" cy="844550"/>
            <a:chOff x="1382" y="3320"/>
            <a:chExt cx="528" cy="532"/>
          </a:xfrm>
        </p:grpSpPr>
        <p:sp>
          <p:nvSpPr>
            <p:cNvPr id="100380" name="Oval 28"/>
            <p:cNvSpPr>
              <a:spLocks noChangeArrowheads="1"/>
            </p:cNvSpPr>
            <p:nvPr/>
          </p:nvSpPr>
          <p:spPr bwMode="auto">
            <a:xfrm>
              <a:off x="1623" y="3320"/>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1" name="Oval 29"/>
            <p:cNvSpPr>
              <a:spLocks noChangeArrowheads="1"/>
            </p:cNvSpPr>
            <p:nvPr/>
          </p:nvSpPr>
          <p:spPr bwMode="auto">
            <a:xfrm>
              <a:off x="1382" y="3638"/>
              <a:ext cx="74" cy="66"/>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2" name="Oval 30"/>
            <p:cNvSpPr>
              <a:spLocks noChangeArrowheads="1"/>
            </p:cNvSpPr>
            <p:nvPr/>
          </p:nvSpPr>
          <p:spPr bwMode="auto">
            <a:xfrm>
              <a:off x="1756" y="3785"/>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3" name="Line 31"/>
            <p:cNvSpPr>
              <a:spLocks noChangeShapeType="1"/>
            </p:cNvSpPr>
            <p:nvPr/>
          </p:nvSpPr>
          <p:spPr bwMode="auto">
            <a:xfrm>
              <a:off x="1413" y="3668"/>
              <a:ext cx="370" cy="1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4" name="Line 32"/>
            <p:cNvSpPr>
              <a:spLocks noChangeShapeType="1"/>
            </p:cNvSpPr>
            <p:nvPr/>
          </p:nvSpPr>
          <p:spPr bwMode="auto">
            <a:xfrm flipV="1">
              <a:off x="1416" y="3353"/>
              <a:ext cx="235" cy="3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5" name="Line 33"/>
            <p:cNvSpPr>
              <a:spLocks noChangeShapeType="1"/>
            </p:cNvSpPr>
            <p:nvPr/>
          </p:nvSpPr>
          <p:spPr bwMode="auto">
            <a:xfrm flipH="1" flipV="1">
              <a:off x="1657" y="3356"/>
              <a:ext cx="126" cy="4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6" name="Oval 34"/>
            <p:cNvSpPr>
              <a:spLocks noChangeArrowheads="1"/>
            </p:cNvSpPr>
            <p:nvPr/>
          </p:nvSpPr>
          <p:spPr bwMode="auto">
            <a:xfrm>
              <a:off x="1836" y="3532"/>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7" name="Line 35"/>
            <p:cNvSpPr>
              <a:spLocks noChangeShapeType="1"/>
            </p:cNvSpPr>
            <p:nvPr/>
          </p:nvSpPr>
          <p:spPr bwMode="auto">
            <a:xfrm>
              <a:off x="1660" y="3353"/>
              <a:ext cx="207" cy="2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8" name="Line 36"/>
            <p:cNvSpPr>
              <a:spLocks noChangeShapeType="1"/>
            </p:cNvSpPr>
            <p:nvPr/>
          </p:nvSpPr>
          <p:spPr bwMode="auto">
            <a:xfrm flipH="1">
              <a:off x="1799" y="3568"/>
              <a:ext cx="71" cy="2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89" name="Line 37"/>
            <p:cNvSpPr>
              <a:spLocks noChangeShapeType="1"/>
            </p:cNvSpPr>
            <p:nvPr/>
          </p:nvSpPr>
          <p:spPr bwMode="auto">
            <a:xfrm flipH="1">
              <a:off x="1410" y="3560"/>
              <a:ext cx="457" cy="117"/>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90" name="Group 38"/>
          <p:cNvGrpSpPr>
            <a:grpSpLocks/>
          </p:cNvGrpSpPr>
          <p:nvPr/>
        </p:nvGrpSpPr>
        <p:grpSpPr bwMode="auto">
          <a:xfrm>
            <a:off x="4275933" y="5129871"/>
            <a:ext cx="892175" cy="733425"/>
            <a:chOff x="2410" y="3374"/>
            <a:chExt cx="562" cy="462"/>
          </a:xfrm>
        </p:grpSpPr>
        <p:grpSp>
          <p:nvGrpSpPr>
            <p:cNvPr id="100391" name="Group 39"/>
            <p:cNvGrpSpPr>
              <a:grpSpLocks/>
            </p:cNvGrpSpPr>
            <p:nvPr/>
          </p:nvGrpSpPr>
          <p:grpSpPr bwMode="auto">
            <a:xfrm>
              <a:off x="2410" y="3494"/>
              <a:ext cx="384" cy="342"/>
              <a:chOff x="4880" y="2508"/>
              <a:chExt cx="384" cy="342"/>
            </a:xfrm>
          </p:grpSpPr>
          <p:grpSp>
            <p:nvGrpSpPr>
              <p:cNvPr id="100392" name="Group 40"/>
              <p:cNvGrpSpPr>
                <a:grpSpLocks/>
              </p:cNvGrpSpPr>
              <p:nvPr/>
            </p:nvGrpSpPr>
            <p:grpSpPr bwMode="auto">
              <a:xfrm>
                <a:off x="4880" y="2508"/>
                <a:ext cx="384" cy="48"/>
                <a:chOff x="2688" y="2016"/>
                <a:chExt cx="384" cy="48"/>
              </a:xfrm>
            </p:grpSpPr>
            <p:sp>
              <p:nvSpPr>
                <p:cNvPr id="100393" name="Oval 41"/>
                <p:cNvSpPr>
                  <a:spLocks noChangeArrowheads="1"/>
                </p:cNvSpPr>
                <p:nvPr/>
              </p:nvSpPr>
              <p:spPr bwMode="auto">
                <a:xfrm>
                  <a:off x="2688"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94" name="Oval 42"/>
                <p:cNvSpPr>
                  <a:spLocks noChangeArrowheads="1"/>
                </p:cNvSpPr>
                <p:nvPr/>
              </p:nvSpPr>
              <p:spPr bwMode="auto">
                <a:xfrm>
                  <a:off x="3024"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95" name="Line 43"/>
                <p:cNvSpPr>
                  <a:spLocks noChangeShapeType="1"/>
                </p:cNvSpPr>
                <p:nvPr/>
              </p:nvSpPr>
              <p:spPr bwMode="auto">
                <a:xfrm flipV="1">
                  <a:off x="2710" y="203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396" name="Group 44"/>
              <p:cNvGrpSpPr>
                <a:grpSpLocks/>
              </p:cNvGrpSpPr>
              <p:nvPr/>
            </p:nvGrpSpPr>
            <p:grpSpPr bwMode="auto">
              <a:xfrm>
                <a:off x="4880" y="2802"/>
                <a:ext cx="384" cy="48"/>
                <a:chOff x="2688" y="2016"/>
                <a:chExt cx="384" cy="48"/>
              </a:xfrm>
            </p:grpSpPr>
            <p:sp>
              <p:nvSpPr>
                <p:cNvPr id="100397" name="Oval 45"/>
                <p:cNvSpPr>
                  <a:spLocks noChangeArrowheads="1"/>
                </p:cNvSpPr>
                <p:nvPr/>
              </p:nvSpPr>
              <p:spPr bwMode="auto">
                <a:xfrm>
                  <a:off x="2688"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98" name="Oval 46"/>
                <p:cNvSpPr>
                  <a:spLocks noChangeArrowheads="1"/>
                </p:cNvSpPr>
                <p:nvPr/>
              </p:nvSpPr>
              <p:spPr bwMode="auto">
                <a:xfrm>
                  <a:off x="3024"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399" name="Line 47"/>
                <p:cNvSpPr>
                  <a:spLocks noChangeShapeType="1"/>
                </p:cNvSpPr>
                <p:nvPr/>
              </p:nvSpPr>
              <p:spPr bwMode="auto">
                <a:xfrm flipV="1">
                  <a:off x="2710" y="203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sp>
            <p:nvSpPr>
              <p:cNvPr id="100400" name="Line 48"/>
              <p:cNvSpPr>
                <a:spLocks noChangeShapeType="1"/>
              </p:cNvSpPr>
              <p:nvPr/>
            </p:nvSpPr>
            <p:spPr bwMode="auto">
              <a:xfrm flipV="1">
                <a:off x="4906" y="2528"/>
                <a:ext cx="0"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1" name="Line 49"/>
              <p:cNvSpPr>
                <a:spLocks noChangeShapeType="1"/>
              </p:cNvSpPr>
              <p:nvPr/>
            </p:nvSpPr>
            <p:spPr bwMode="auto">
              <a:xfrm flipV="1">
                <a:off x="5238" y="2530"/>
                <a:ext cx="0"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402" name="Group 50"/>
            <p:cNvGrpSpPr>
              <a:grpSpLocks/>
            </p:cNvGrpSpPr>
            <p:nvPr/>
          </p:nvGrpSpPr>
          <p:grpSpPr bwMode="auto">
            <a:xfrm>
              <a:off x="2588" y="3374"/>
              <a:ext cx="384" cy="48"/>
              <a:chOff x="2688" y="2016"/>
              <a:chExt cx="384" cy="48"/>
            </a:xfrm>
          </p:grpSpPr>
          <p:sp>
            <p:nvSpPr>
              <p:cNvPr id="100403" name="Oval 51"/>
              <p:cNvSpPr>
                <a:spLocks noChangeArrowheads="1"/>
              </p:cNvSpPr>
              <p:nvPr/>
            </p:nvSpPr>
            <p:spPr bwMode="auto">
              <a:xfrm>
                <a:off x="2688"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4" name="Oval 52"/>
              <p:cNvSpPr>
                <a:spLocks noChangeArrowheads="1"/>
              </p:cNvSpPr>
              <p:nvPr/>
            </p:nvSpPr>
            <p:spPr bwMode="auto">
              <a:xfrm>
                <a:off x="3024" y="201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5" name="Line 53"/>
              <p:cNvSpPr>
                <a:spLocks noChangeShapeType="1"/>
              </p:cNvSpPr>
              <p:nvPr/>
            </p:nvSpPr>
            <p:spPr bwMode="auto">
              <a:xfrm flipV="1">
                <a:off x="2710" y="2038"/>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sp>
          <p:nvSpPr>
            <p:cNvPr id="100406" name="Oval 54"/>
            <p:cNvSpPr>
              <a:spLocks noChangeArrowheads="1"/>
            </p:cNvSpPr>
            <p:nvPr/>
          </p:nvSpPr>
          <p:spPr bwMode="auto">
            <a:xfrm>
              <a:off x="2588" y="3668"/>
              <a:ext cx="48" cy="48"/>
            </a:xfrm>
            <a:prstGeom prst="ellipse">
              <a:avLst/>
            </a:prstGeom>
            <a:solidFill>
              <a:srgbClr val="336699"/>
            </a:solidFill>
            <a:ln w="63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7" name="Oval 55"/>
            <p:cNvSpPr>
              <a:spLocks noChangeArrowheads="1"/>
            </p:cNvSpPr>
            <p:nvPr/>
          </p:nvSpPr>
          <p:spPr bwMode="auto">
            <a:xfrm>
              <a:off x="2924" y="3668"/>
              <a:ext cx="48" cy="48"/>
            </a:xfrm>
            <a:prstGeom prst="ellipse">
              <a:avLst/>
            </a:prstGeom>
            <a:solidFill>
              <a:srgbClr val="336699"/>
            </a:solidFill>
            <a:ln w="127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8" name="Line 56"/>
            <p:cNvSpPr>
              <a:spLocks noChangeShapeType="1"/>
            </p:cNvSpPr>
            <p:nvPr/>
          </p:nvSpPr>
          <p:spPr bwMode="auto">
            <a:xfrm flipV="1">
              <a:off x="2610" y="3690"/>
              <a:ext cx="334"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09" name="Line 57"/>
            <p:cNvSpPr>
              <a:spLocks noChangeShapeType="1"/>
            </p:cNvSpPr>
            <p:nvPr/>
          </p:nvSpPr>
          <p:spPr bwMode="auto">
            <a:xfrm flipV="1">
              <a:off x="2614" y="3394"/>
              <a:ext cx="0" cy="29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0" name="Line 58"/>
            <p:cNvSpPr>
              <a:spLocks noChangeShapeType="1"/>
            </p:cNvSpPr>
            <p:nvPr/>
          </p:nvSpPr>
          <p:spPr bwMode="auto">
            <a:xfrm flipV="1">
              <a:off x="2946" y="3396"/>
              <a:ext cx="0" cy="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1" name="Line 59"/>
            <p:cNvSpPr>
              <a:spLocks noChangeShapeType="1"/>
            </p:cNvSpPr>
            <p:nvPr/>
          </p:nvSpPr>
          <p:spPr bwMode="auto">
            <a:xfrm flipV="1">
              <a:off x="2428" y="3402"/>
              <a:ext cx="176" cy="1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2" name="Line 60"/>
            <p:cNvSpPr>
              <a:spLocks noChangeShapeType="1"/>
            </p:cNvSpPr>
            <p:nvPr/>
          </p:nvSpPr>
          <p:spPr bwMode="auto">
            <a:xfrm flipV="1">
              <a:off x="2758" y="3404"/>
              <a:ext cx="176" cy="1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3" name="Line 61"/>
            <p:cNvSpPr>
              <a:spLocks noChangeShapeType="1"/>
            </p:cNvSpPr>
            <p:nvPr/>
          </p:nvSpPr>
          <p:spPr bwMode="auto">
            <a:xfrm flipV="1">
              <a:off x="2438" y="3688"/>
              <a:ext cx="176" cy="11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4" name="Line 62"/>
            <p:cNvSpPr>
              <a:spLocks noChangeShapeType="1"/>
            </p:cNvSpPr>
            <p:nvPr/>
          </p:nvSpPr>
          <p:spPr bwMode="auto">
            <a:xfrm flipV="1">
              <a:off x="2766" y="3694"/>
              <a:ext cx="176" cy="1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415" name="Group 63"/>
          <p:cNvGrpSpPr>
            <a:grpSpLocks/>
          </p:cNvGrpSpPr>
          <p:nvPr/>
        </p:nvGrpSpPr>
        <p:grpSpPr bwMode="auto">
          <a:xfrm>
            <a:off x="5434808" y="5120346"/>
            <a:ext cx="784225" cy="750887"/>
            <a:chOff x="3302" y="3354"/>
            <a:chExt cx="494" cy="473"/>
          </a:xfrm>
        </p:grpSpPr>
        <p:sp>
          <p:nvSpPr>
            <p:cNvPr id="100416" name="Oval 64"/>
            <p:cNvSpPr>
              <a:spLocks noChangeArrowheads="1"/>
            </p:cNvSpPr>
            <p:nvPr/>
          </p:nvSpPr>
          <p:spPr bwMode="auto">
            <a:xfrm>
              <a:off x="3738" y="3528"/>
              <a:ext cx="58" cy="56"/>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7" name="Oval 65"/>
            <p:cNvSpPr>
              <a:spLocks noChangeArrowheads="1"/>
            </p:cNvSpPr>
            <p:nvPr/>
          </p:nvSpPr>
          <p:spPr bwMode="auto">
            <a:xfrm>
              <a:off x="3332" y="3764"/>
              <a:ext cx="58" cy="56"/>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8" name="Oval 66"/>
            <p:cNvSpPr>
              <a:spLocks noChangeArrowheads="1"/>
            </p:cNvSpPr>
            <p:nvPr/>
          </p:nvSpPr>
          <p:spPr bwMode="auto">
            <a:xfrm>
              <a:off x="3725" y="3771"/>
              <a:ext cx="58" cy="56"/>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19" name="Line 67"/>
            <p:cNvSpPr>
              <a:spLocks noChangeShapeType="1"/>
            </p:cNvSpPr>
            <p:nvPr/>
          </p:nvSpPr>
          <p:spPr bwMode="auto">
            <a:xfrm flipV="1">
              <a:off x="3359" y="3797"/>
              <a:ext cx="4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0" name="Line 68"/>
            <p:cNvSpPr>
              <a:spLocks noChangeShapeType="1"/>
            </p:cNvSpPr>
            <p:nvPr/>
          </p:nvSpPr>
          <p:spPr bwMode="auto">
            <a:xfrm flipV="1">
              <a:off x="3361" y="3556"/>
              <a:ext cx="402" cy="23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1" name="Line 69"/>
            <p:cNvSpPr>
              <a:spLocks noChangeShapeType="1"/>
            </p:cNvSpPr>
            <p:nvPr/>
          </p:nvSpPr>
          <p:spPr bwMode="auto">
            <a:xfrm flipV="1">
              <a:off x="3752" y="3551"/>
              <a:ext cx="9" cy="2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nvGrpSpPr>
            <p:cNvPr id="100422" name="Group 70"/>
            <p:cNvGrpSpPr>
              <a:grpSpLocks/>
            </p:cNvGrpSpPr>
            <p:nvPr/>
          </p:nvGrpSpPr>
          <p:grpSpPr bwMode="auto">
            <a:xfrm>
              <a:off x="3302" y="3354"/>
              <a:ext cx="464" cy="299"/>
              <a:chOff x="3518" y="3603"/>
              <a:chExt cx="383" cy="257"/>
            </a:xfrm>
          </p:grpSpPr>
          <p:sp>
            <p:nvSpPr>
              <p:cNvPr id="100423" name="Oval 71"/>
              <p:cNvSpPr>
                <a:spLocks noChangeArrowheads="1"/>
              </p:cNvSpPr>
              <p:nvPr/>
            </p:nvSpPr>
            <p:spPr bwMode="auto">
              <a:xfrm>
                <a:off x="3853" y="3603"/>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4" name="Oval 72"/>
              <p:cNvSpPr>
                <a:spLocks noChangeArrowheads="1"/>
              </p:cNvSpPr>
              <p:nvPr/>
            </p:nvSpPr>
            <p:spPr bwMode="auto">
              <a:xfrm>
                <a:off x="3518" y="3806"/>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5" name="Oval 73"/>
              <p:cNvSpPr>
                <a:spLocks noChangeArrowheads="1"/>
              </p:cNvSpPr>
              <p:nvPr/>
            </p:nvSpPr>
            <p:spPr bwMode="auto">
              <a:xfrm>
                <a:off x="3842" y="3812"/>
                <a:ext cx="48" cy="48"/>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6" name="Line 74"/>
              <p:cNvSpPr>
                <a:spLocks noChangeShapeType="1"/>
              </p:cNvSpPr>
              <p:nvPr/>
            </p:nvSpPr>
            <p:spPr bwMode="auto">
              <a:xfrm flipV="1">
                <a:off x="3540" y="3834"/>
                <a:ext cx="33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7" name="Line 75"/>
              <p:cNvSpPr>
                <a:spLocks noChangeShapeType="1"/>
              </p:cNvSpPr>
              <p:nvPr/>
            </p:nvSpPr>
            <p:spPr bwMode="auto">
              <a:xfrm flipV="1">
                <a:off x="3542" y="3620"/>
                <a:ext cx="353" cy="2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28" name="Line 76"/>
              <p:cNvSpPr>
                <a:spLocks noChangeShapeType="1"/>
              </p:cNvSpPr>
              <p:nvPr/>
            </p:nvSpPr>
            <p:spPr bwMode="auto">
              <a:xfrm flipV="1">
                <a:off x="3865" y="3623"/>
                <a:ext cx="7" cy="2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sp>
          <p:nvSpPr>
            <p:cNvPr id="100429" name="Line 77"/>
            <p:cNvSpPr>
              <a:spLocks noChangeShapeType="1"/>
            </p:cNvSpPr>
            <p:nvPr/>
          </p:nvSpPr>
          <p:spPr bwMode="auto">
            <a:xfrm flipH="1" flipV="1">
              <a:off x="3329" y="3617"/>
              <a:ext cx="33" cy="1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0" name="Line 78"/>
            <p:cNvSpPr>
              <a:spLocks noChangeShapeType="1"/>
            </p:cNvSpPr>
            <p:nvPr/>
          </p:nvSpPr>
          <p:spPr bwMode="auto">
            <a:xfrm flipH="1" flipV="1">
              <a:off x="3719" y="3617"/>
              <a:ext cx="33" cy="1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1" name="Line 79"/>
            <p:cNvSpPr>
              <a:spLocks noChangeShapeType="1"/>
            </p:cNvSpPr>
            <p:nvPr/>
          </p:nvSpPr>
          <p:spPr bwMode="auto">
            <a:xfrm flipH="1" flipV="1">
              <a:off x="3737" y="3374"/>
              <a:ext cx="24" cy="1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grpSp>
        <p:nvGrpSpPr>
          <p:cNvPr id="100432" name="Group 80"/>
          <p:cNvGrpSpPr>
            <a:grpSpLocks/>
          </p:cNvGrpSpPr>
          <p:nvPr/>
        </p:nvGrpSpPr>
        <p:grpSpPr bwMode="auto">
          <a:xfrm>
            <a:off x="6461919" y="5013982"/>
            <a:ext cx="838200" cy="965200"/>
            <a:chOff x="4124" y="3274"/>
            <a:chExt cx="528" cy="608"/>
          </a:xfrm>
        </p:grpSpPr>
        <p:sp>
          <p:nvSpPr>
            <p:cNvPr id="100433" name="Oval 81"/>
            <p:cNvSpPr>
              <a:spLocks noChangeArrowheads="1"/>
            </p:cNvSpPr>
            <p:nvPr/>
          </p:nvSpPr>
          <p:spPr bwMode="auto">
            <a:xfrm>
              <a:off x="4395" y="3274"/>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4" name="Oval 82"/>
            <p:cNvSpPr>
              <a:spLocks noChangeArrowheads="1"/>
            </p:cNvSpPr>
            <p:nvPr/>
          </p:nvSpPr>
          <p:spPr bwMode="auto">
            <a:xfrm>
              <a:off x="4124" y="3668"/>
              <a:ext cx="74" cy="66"/>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5" name="Oval 83"/>
            <p:cNvSpPr>
              <a:spLocks noChangeArrowheads="1"/>
            </p:cNvSpPr>
            <p:nvPr/>
          </p:nvSpPr>
          <p:spPr bwMode="auto">
            <a:xfrm>
              <a:off x="4498" y="3815"/>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6" name="Line 84"/>
            <p:cNvSpPr>
              <a:spLocks noChangeShapeType="1"/>
            </p:cNvSpPr>
            <p:nvPr/>
          </p:nvSpPr>
          <p:spPr bwMode="auto">
            <a:xfrm>
              <a:off x="4155" y="3698"/>
              <a:ext cx="370" cy="1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7" name="Line 85"/>
            <p:cNvSpPr>
              <a:spLocks noChangeShapeType="1"/>
            </p:cNvSpPr>
            <p:nvPr/>
          </p:nvSpPr>
          <p:spPr bwMode="auto">
            <a:xfrm flipV="1">
              <a:off x="4158" y="3309"/>
              <a:ext cx="277" cy="38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8" name="Line 86"/>
            <p:cNvSpPr>
              <a:spLocks noChangeShapeType="1"/>
            </p:cNvSpPr>
            <p:nvPr/>
          </p:nvSpPr>
          <p:spPr bwMode="auto">
            <a:xfrm flipH="1" flipV="1">
              <a:off x="4435" y="3306"/>
              <a:ext cx="90" cy="54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39" name="Oval 87"/>
            <p:cNvSpPr>
              <a:spLocks noChangeArrowheads="1"/>
            </p:cNvSpPr>
            <p:nvPr/>
          </p:nvSpPr>
          <p:spPr bwMode="auto">
            <a:xfrm>
              <a:off x="4578" y="3562"/>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0" name="Line 88"/>
            <p:cNvSpPr>
              <a:spLocks noChangeShapeType="1"/>
            </p:cNvSpPr>
            <p:nvPr/>
          </p:nvSpPr>
          <p:spPr bwMode="auto">
            <a:xfrm>
              <a:off x="4436" y="3303"/>
              <a:ext cx="173" cy="2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1" name="Line 89"/>
            <p:cNvSpPr>
              <a:spLocks noChangeShapeType="1"/>
            </p:cNvSpPr>
            <p:nvPr/>
          </p:nvSpPr>
          <p:spPr bwMode="auto">
            <a:xfrm flipH="1">
              <a:off x="4541" y="3598"/>
              <a:ext cx="71" cy="23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2" name="Line 90"/>
            <p:cNvSpPr>
              <a:spLocks noChangeShapeType="1"/>
            </p:cNvSpPr>
            <p:nvPr/>
          </p:nvSpPr>
          <p:spPr bwMode="auto">
            <a:xfrm flipH="1">
              <a:off x="4152" y="3446"/>
              <a:ext cx="99" cy="2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3" name="Oval 91"/>
            <p:cNvSpPr>
              <a:spLocks noChangeArrowheads="1"/>
            </p:cNvSpPr>
            <p:nvPr/>
          </p:nvSpPr>
          <p:spPr bwMode="auto">
            <a:xfrm>
              <a:off x="4218" y="3414"/>
              <a:ext cx="74" cy="67"/>
            </a:xfrm>
            <a:prstGeom prst="ellipse">
              <a:avLst/>
            </a:prstGeom>
            <a:solidFill>
              <a:srgbClr val="3366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4" name="Line 92"/>
            <p:cNvSpPr>
              <a:spLocks noChangeShapeType="1"/>
            </p:cNvSpPr>
            <p:nvPr/>
          </p:nvSpPr>
          <p:spPr bwMode="auto">
            <a:xfrm>
              <a:off x="4249" y="3446"/>
              <a:ext cx="370" cy="14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00445" name="Line 93"/>
            <p:cNvSpPr>
              <a:spLocks noChangeShapeType="1"/>
            </p:cNvSpPr>
            <p:nvPr/>
          </p:nvSpPr>
          <p:spPr bwMode="auto">
            <a:xfrm flipV="1">
              <a:off x="4252" y="3311"/>
              <a:ext cx="181" cy="1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sp>
        <p:nvSpPr>
          <p:cNvPr id="100451" name="Text Box 99"/>
          <p:cNvSpPr txBox="1">
            <a:spLocks noChangeArrowheads="1"/>
          </p:cNvSpPr>
          <p:nvPr/>
        </p:nvSpPr>
        <p:spPr bwMode="auto">
          <a:xfrm>
            <a:off x="2043908" y="4552020"/>
            <a:ext cx="813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spcBef>
                <a:spcPct val="50000"/>
              </a:spcBef>
            </a:pPr>
            <a:r>
              <a:rPr lang="zh-CN" altLang="en-US" sz="2400">
                <a:latin typeface="黑体" panose="02010609060101010101" pitchFamily="49" charset="-122"/>
                <a:ea typeface="黑体" panose="02010609060101010101" pitchFamily="49" charset="-122"/>
              </a:rPr>
              <a:t>三维：四面体，六面体，棱柱，金字塔，多面体</a:t>
            </a:r>
          </a:p>
        </p:txBody>
      </p:sp>
      <p:pic>
        <p:nvPicPr>
          <p:cNvPr id="100452" name="Picture 100" descr="正十二面体"/>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0483" y="5009220"/>
            <a:ext cx="9175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Lst>
        </p:spPr>
      </p:pic>
    </p:spTree>
    <p:extLst>
      <p:ext uri="{BB962C8B-B14F-4D97-AF65-F5344CB8AC3E}">
        <p14:creationId xmlns:p14="http://schemas.microsoft.com/office/powerpoint/2010/main" val="24046105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p:txBody>
          <a:bodyPr/>
          <a:lstStyle/>
          <a:p>
            <a:fld id="{B9980112-E920-4148-8C85-49C2985B4627}" type="slidenum">
              <a:rPr lang="en-US" altLang="zh-CN"/>
              <a:pPr/>
              <a:t>30</a:t>
            </a:fld>
            <a:endParaRPr lang="en-US" altLang="zh-CN"/>
          </a:p>
        </p:txBody>
      </p:sp>
      <p:sp>
        <p:nvSpPr>
          <p:cNvPr id="396301" name="Text Box 13"/>
          <p:cNvSpPr txBox="1">
            <a:spLocks noChangeArrowheads="1"/>
          </p:cNvSpPr>
          <p:nvPr/>
        </p:nvSpPr>
        <p:spPr bwMode="auto">
          <a:xfrm>
            <a:off x="1127448" y="1052736"/>
            <a:ext cx="3457575"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考虑二维的直接变换</a:t>
            </a:r>
          </a:p>
        </p:txBody>
      </p:sp>
      <p:graphicFrame>
        <p:nvGraphicFramePr>
          <p:cNvPr id="396302" name="Object 14"/>
          <p:cNvGraphicFramePr>
            <a:graphicFrameLocks noChangeAspect="1"/>
          </p:cNvGraphicFramePr>
          <p:nvPr>
            <p:extLst>
              <p:ext uri="{D42A27DB-BD31-4B8C-83A1-F6EECF244321}">
                <p14:modId xmlns:p14="http://schemas.microsoft.com/office/powerpoint/2010/main" val="2487532838"/>
              </p:ext>
            </p:extLst>
          </p:nvPr>
        </p:nvGraphicFramePr>
        <p:xfrm>
          <a:off x="2212080" y="1641689"/>
          <a:ext cx="1939704" cy="1199225"/>
        </p:xfrm>
        <a:graphic>
          <a:graphicData uri="http://schemas.openxmlformats.org/presentationml/2006/ole">
            <mc:AlternateContent xmlns:mc="http://schemas.openxmlformats.org/markup-compatibility/2006">
              <mc:Choice xmlns:v="urn:schemas-microsoft-com:vml" Requires="v">
                <p:oleObj spid="_x0000_s204813" name="Equation" r:id="rId3" imgW="698400" imgH="431640" progId="Equation.DSMT4">
                  <p:embed/>
                </p:oleObj>
              </mc:Choice>
              <mc:Fallback>
                <p:oleObj name="Equation" r:id="rId3" imgW="698400" imgH="431640" progId="Equation.DSMT4">
                  <p:embed/>
                  <p:pic>
                    <p:nvPicPr>
                      <p:cNvPr id="396302"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080" y="1641689"/>
                        <a:ext cx="1939704" cy="1199225"/>
                      </a:xfrm>
                      <a:prstGeom prst="rect">
                        <a:avLst/>
                      </a:prstGeom>
                      <a:noFill/>
                      <a:ln>
                        <a:noFill/>
                      </a:ln>
                      <a:effectLst/>
                    </p:spPr>
                  </p:pic>
                </p:oleObj>
              </mc:Fallback>
            </mc:AlternateContent>
          </a:graphicData>
        </a:graphic>
      </p:graphicFrame>
      <p:sp>
        <p:nvSpPr>
          <p:cNvPr id="396306" name="Rectangle 1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约皿囤涤瘪去视泻蝇妄糠胳雁侣根坡犯腆诛杏伍顺固钩乔醛沮羞测碧堕吉第五章网格生成与坐标变换第五章网格生成与坐标变换</a:t>
            </a:r>
          </a:p>
        </p:txBody>
      </p:sp>
      <p:graphicFrame>
        <p:nvGraphicFramePr>
          <p:cNvPr id="10" name="Object 10"/>
          <p:cNvGraphicFramePr>
            <a:graphicFrameLocks noChangeAspect="1"/>
          </p:cNvGraphicFramePr>
          <p:nvPr>
            <p:extLst>
              <p:ext uri="{D42A27DB-BD31-4B8C-83A1-F6EECF244321}">
                <p14:modId xmlns:p14="http://schemas.microsoft.com/office/powerpoint/2010/main" val="2450954373"/>
              </p:ext>
            </p:extLst>
          </p:nvPr>
        </p:nvGraphicFramePr>
        <p:xfrm>
          <a:off x="3530938" y="3319843"/>
          <a:ext cx="2846388" cy="3635375"/>
        </p:xfrm>
        <a:graphic>
          <a:graphicData uri="http://schemas.openxmlformats.org/presentationml/2006/ole">
            <mc:AlternateContent xmlns:mc="http://schemas.openxmlformats.org/markup-compatibility/2006">
              <mc:Choice xmlns:v="urn:schemas-microsoft-com:vml" Requires="v">
                <p:oleObj spid="_x0000_s204814" name="Equation" r:id="rId5" imgW="838080" imgH="1752480" progId="Equation.DSMT4">
                  <p:embed/>
                </p:oleObj>
              </mc:Choice>
              <mc:Fallback>
                <p:oleObj name="Equation" r:id="rId5" imgW="838080" imgH="1752480" progId="Equation.DSMT4">
                  <p:embed/>
                  <p:pic>
                    <p:nvPicPr>
                      <p:cNvPr id="45569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0938" y="3319843"/>
                        <a:ext cx="2846388" cy="3635375"/>
                      </a:xfrm>
                      <a:prstGeom prst="rect">
                        <a:avLst/>
                      </a:prstGeom>
                      <a:noFill/>
                      <a:ln w="9525" algn="ctr">
                        <a:solidFill>
                          <a:srgbClr val="0BA952"/>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1"/>
          <p:cNvSpPr txBox="1">
            <a:spLocks noChangeArrowheads="1"/>
          </p:cNvSpPr>
          <p:nvPr/>
        </p:nvSpPr>
        <p:spPr bwMode="auto">
          <a:xfrm>
            <a:off x="7018237" y="3208954"/>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(5-36a)</a:t>
            </a:r>
          </a:p>
        </p:txBody>
      </p:sp>
      <p:sp>
        <p:nvSpPr>
          <p:cNvPr id="13" name="Text Box 12"/>
          <p:cNvSpPr txBox="1">
            <a:spLocks noChangeArrowheads="1"/>
          </p:cNvSpPr>
          <p:nvPr/>
        </p:nvSpPr>
        <p:spPr bwMode="auto">
          <a:xfrm>
            <a:off x="7054750" y="4180504"/>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(5-36b)</a:t>
            </a:r>
          </a:p>
        </p:txBody>
      </p:sp>
      <p:sp>
        <p:nvSpPr>
          <p:cNvPr id="14" name="Text Box 13"/>
          <p:cNvSpPr txBox="1">
            <a:spLocks noChangeArrowheads="1"/>
          </p:cNvSpPr>
          <p:nvPr/>
        </p:nvSpPr>
        <p:spPr bwMode="auto">
          <a:xfrm>
            <a:off x="7054750" y="5117129"/>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(5-36c)</a:t>
            </a:r>
          </a:p>
        </p:txBody>
      </p:sp>
      <p:sp>
        <p:nvSpPr>
          <p:cNvPr id="15" name="Text Box 14"/>
          <p:cNvSpPr txBox="1">
            <a:spLocks noChangeArrowheads="1"/>
          </p:cNvSpPr>
          <p:nvPr/>
        </p:nvSpPr>
        <p:spPr bwMode="auto">
          <a:xfrm>
            <a:off x="7126187" y="605216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(5-36d)</a:t>
            </a:r>
          </a:p>
        </p:txBody>
      </p:sp>
      <p:sp>
        <p:nvSpPr>
          <p:cNvPr id="16" name="Text Box 15"/>
          <p:cNvSpPr txBox="1">
            <a:spLocks noChangeArrowheads="1"/>
          </p:cNvSpPr>
          <p:nvPr/>
        </p:nvSpPr>
        <p:spPr bwMode="auto">
          <a:xfrm>
            <a:off x="1060348" y="3933411"/>
            <a:ext cx="1908175" cy="2227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latin typeface="黑体" panose="02010609060101010101" pitchFamily="49" charset="-122"/>
                <a:ea typeface="黑体" panose="02010609060101010101" pitchFamily="49" charset="-122"/>
              </a:rPr>
              <a:t>右则公式给出直接度量与逆度量之间的关系式</a:t>
            </a:r>
            <a:r>
              <a:rPr lang="en-US" altLang="zh-CN" sz="2800" dirty="0">
                <a:latin typeface="黑体" panose="02010609060101010101" pitchFamily="49" charset="-122"/>
                <a:ea typeface="黑体" panose="02010609060101010101" pitchFamily="49" charset="-122"/>
              </a:rPr>
              <a:t>.</a:t>
            </a:r>
          </a:p>
        </p:txBody>
      </p:sp>
      <p:graphicFrame>
        <p:nvGraphicFramePr>
          <p:cNvPr id="17" name="Object 15"/>
          <p:cNvGraphicFramePr>
            <a:graphicFrameLocks noChangeAspect="1"/>
          </p:cNvGraphicFramePr>
          <p:nvPr>
            <p:extLst>
              <p:ext uri="{D42A27DB-BD31-4B8C-83A1-F6EECF244321}">
                <p14:modId xmlns:p14="http://schemas.microsoft.com/office/powerpoint/2010/main" val="252754056"/>
              </p:ext>
            </p:extLst>
          </p:nvPr>
        </p:nvGraphicFramePr>
        <p:xfrm>
          <a:off x="5646542" y="1648973"/>
          <a:ext cx="2124075" cy="1008062"/>
        </p:xfrm>
        <a:graphic>
          <a:graphicData uri="http://schemas.openxmlformats.org/presentationml/2006/ole">
            <mc:AlternateContent xmlns:mc="http://schemas.openxmlformats.org/markup-compatibility/2006">
              <mc:Choice xmlns:v="urn:schemas-microsoft-com:vml" Requires="v">
                <p:oleObj spid="_x0000_s204815" name="Equation" r:id="rId7" imgW="711000" imgH="431640" progId="Equation.DSMT4">
                  <p:embed/>
                </p:oleObj>
              </mc:Choice>
              <mc:Fallback>
                <p:oleObj name="Equation" r:id="rId7" imgW="711000" imgH="431640" progId="Equation.DSMT4">
                  <p:embed/>
                  <p:pic>
                    <p:nvPicPr>
                      <p:cNvPr id="432143"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6542" y="1648973"/>
                        <a:ext cx="2124075" cy="10080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3985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4294967295"/>
          </p:nvPr>
        </p:nvSpPr>
        <p:spPr/>
        <p:txBody>
          <a:bodyPr/>
          <a:lstStyle/>
          <a:p>
            <a:fld id="{66A7925A-F162-4423-94E2-DD2B02C9BB6E}" type="slidenum">
              <a:rPr lang="en-US" altLang="zh-CN"/>
              <a:pPr/>
              <a:t>31</a:t>
            </a:fld>
            <a:endParaRPr lang="en-US" altLang="zh-CN"/>
          </a:p>
        </p:txBody>
      </p:sp>
      <p:sp>
        <p:nvSpPr>
          <p:cNvPr id="403460" name="Rectangle 4"/>
          <p:cNvSpPr>
            <a:spLocks noChangeArrowheads="1"/>
          </p:cNvSpPr>
          <p:nvPr/>
        </p:nvSpPr>
        <p:spPr bwMode="auto">
          <a:xfrm>
            <a:off x="1343472" y="43657"/>
            <a:ext cx="5622052"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再论适合</a:t>
            </a:r>
            <a:r>
              <a:rPr lang="en-US" altLang="zh-CN" sz="3200" b="1" dirty="0">
                <a:latin typeface="+mn-lt"/>
                <a:ea typeface="黑体" panose="02010609060101010101" pitchFamily="49" charset="-122"/>
              </a:rPr>
              <a:t>CFD</a:t>
            </a:r>
            <a:r>
              <a:rPr lang="zh-CN" altLang="en-US" sz="3200" b="1" dirty="0">
                <a:latin typeface="+mn-lt"/>
                <a:ea typeface="黑体" panose="02010609060101010101" pitchFamily="49" charset="-122"/>
              </a:rPr>
              <a:t>使用的控制方程</a:t>
            </a:r>
          </a:p>
        </p:txBody>
      </p:sp>
      <p:sp>
        <p:nvSpPr>
          <p:cNvPr id="403465" name="Rectangle 9"/>
          <p:cNvSpPr>
            <a:spLocks noChangeArrowheads="1"/>
          </p:cNvSpPr>
          <p:nvPr/>
        </p:nvSpPr>
        <p:spPr bwMode="auto">
          <a:xfrm>
            <a:off x="1524000" y="3049072"/>
            <a:ext cx="184731"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3469" name="Text Box 13"/>
          <p:cNvSpPr txBox="1">
            <a:spLocks noChangeArrowheads="1"/>
          </p:cNvSpPr>
          <p:nvPr/>
        </p:nvSpPr>
        <p:spPr bwMode="auto">
          <a:xfrm>
            <a:off x="1708730" y="1381464"/>
            <a:ext cx="9283813"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在</a:t>
            </a:r>
            <a:r>
              <a:rPr lang="en-US" altLang="zh-CN" dirty="0"/>
              <a:t>2.10</a:t>
            </a:r>
            <a:r>
              <a:rPr lang="zh-CN" altLang="en-US" dirty="0"/>
              <a:t>节</a:t>
            </a:r>
            <a:r>
              <a:rPr lang="en-US" altLang="zh-CN" dirty="0"/>
              <a:t>,</a:t>
            </a:r>
            <a:r>
              <a:rPr lang="zh-CN" altLang="en-US" dirty="0"/>
              <a:t>方程</a:t>
            </a:r>
            <a:r>
              <a:rPr lang="en-US" altLang="zh-CN" dirty="0"/>
              <a:t>(2-93)</a:t>
            </a:r>
            <a:r>
              <a:rPr lang="zh-CN" altLang="en-US" dirty="0"/>
              <a:t>给出了流动控制方程的强守恒形式</a:t>
            </a:r>
            <a:r>
              <a:rPr lang="en-US" altLang="zh-CN" dirty="0"/>
              <a:t>.</a:t>
            </a:r>
            <a:r>
              <a:rPr lang="zh-CN" altLang="en-US" dirty="0"/>
              <a:t>对于空间二维的非定常流</a:t>
            </a:r>
            <a:r>
              <a:rPr lang="en-US" altLang="zh-CN" dirty="0"/>
              <a:t>,</a:t>
            </a:r>
            <a:r>
              <a:rPr lang="zh-CN" altLang="en-US" dirty="0"/>
              <a:t>如果没有源项</a:t>
            </a:r>
            <a:r>
              <a:rPr lang="en-US" altLang="zh-CN" dirty="0"/>
              <a:t>,</a:t>
            </a:r>
            <a:r>
              <a:rPr lang="zh-CN" altLang="en-US" dirty="0"/>
              <a:t>则方程化为</a:t>
            </a:r>
          </a:p>
        </p:txBody>
      </p:sp>
      <p:graphicFrame>
        <p:nvGraphicFramePr>
          <p:cNvPr id="403470" name="Object 14"/>
          <p:cNvGraphicFramePr>
            <a:graphicFrameLocks noChangeAspect="1"/>
          </p:cNvGraphicFramePr>
          <p:nvPr>
            <p:extLst>
              <p:ext uri="{D42A27DB-BD31-4B8C-83A1-F6EECF244321}">
                <p14:modId xmlns:p14="http://schemas.microsoft.com/office/powerpoint/2010/main" val="78275187"/>
              </p:ext>
            </p:extLst>
          </p:nvPr>
        </p:nvGraphicFramePr>
        <p:xfrm>
          <a:off x="3791744" y="2590474"/>
          <a:ext cx="3384550" cy="1100138"/>
        </p:xfrm>
        <a:graphic>
          <a:graphicData uri="http://schemas.openxmlformats.org/presentationml/2006/ole">
            <mc:AlternateContent xmlns:mc="http://schemas.openxmlformats.org/markup-compatibility/2006">
              <mc:Choice xmlns:v="urn:schemas-microsoft-com:vml" Requires="v">
                <p:oleObj spid="_x0000_s214025" name="Equation" r:id="rId3" imgW="1193760" imgH="419040" progId="Equation.DSMT4">
                  <p:embed/>
                </p:oleObj>
              </mc:Choice>
              <mc:Fallback>
                <p:oleObj name="Equation" r:id="rId3" imgW="1193760" imgH="419040" progId="Equation.DSMT4">
                  <p:embed/>
                  <p:pic>
                    <p:nvPicPr>
                      <p:cNvPr id="40347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2590474"/>
                        <a:ext cx="3384550" cy="11001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3471" name="Text Box 15"/>
          <p:cNvSpPr txBox="1">
            <a:spLocks noChangeArrowheads="1"/>
          </p:cNvSpPr>
          <p:nvPr/>
        </p:nvSpPr>
        <p:spPr bwMode="auto">
          <a:xfrm>
            <a:off x="7932738" y="2906129"/>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(5-37)</a:t>
            </a:r>
          </a:p>
        </p:txBody>
      </p:sp>
      <p:sp>
        <p:nvSpPr>
          <p:cNvPr id="403472" name="Text Box 16"/>
          <p:cNvSpPr txBox="1">
            <a:spLocks noChangeArrowheads="1"/>
          </p:cNvSpPr>
          <p:nvPr/>
        </p:nvSpPr>
        <p:spPr bwMode="auto">
          <a:xfrm>
            <a:off x="1649366" y="3839516"/>
            <a:ext cx="9144199"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简明起见</a:t>
            </a:r>
            <a:r>
              <a:rPr lang="en-US" altLang="zh-CN" dirty="0"/>
              <a:t>,</a:t>
            </a:r>
            <a:r>
              <a:rPr lang="zh-CN" altLang="en-US" dirty="0"/>
              <a:t>只考虑空间二维</a:t>
            </a:r>
            <a:r>
              <a:rPr lang="en-US" altLang="zh-CN" dirty="0"/>
              <a:t>x, y</a:t>
            </a:r>
            <a:r>
              <a:rPr lang="zh-CN" altLang="en-US" dirty="0"/>
              <a:t>的情形</a:t>
            </a:r>
            <a:r>
              <a:rPr lang="en-US" altLang="zh-CN" dirty="0"/>
              <a:t>,</a:t>
            </a:r>
            <a:r>
              <a:rPr lang="zh-CN" altLang="en-US" dirty="0"/>
              <a:t>而不是三维</a:t>
            </a:r>
            <a:r>
              <a:rPr lang="en-US" altLang="zh-CN" dirty="0"/>
              <a:t>x, y, z</a:t>
            </a:r>
            <a:r>
              <a:rPr lang="zh-CN" altLang="en-US" dirty="0"/>
              <a:t>的情形</a:t>
            </a:r>
            <a:r>
              <a:rPr lang="en-US" altLang="zh-CN" dirty="0"/>
              <a:t>.</a:t>
            </a:r>
            <a:r>
              <a:rPr lang="zh-CN" altLang="en-US" dirty="0"/>
              <a:t>但以下的分析可直接推广到三维</a:t>
            </a:r>
            <a:r>
              <a:rPr lang="en-US" altLang="zh-CN" dirty="0"/>
              <a:t>.</a:t>
            </a:r>
          </a:p>
        </p:txBody>
      </p:sp>
      <p:sp>
        <p:nvSpPr>
          <p:cNvPr id="403473" name="Rectangle 1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滨轻汪悔钩穷盛蚂翠诉铁缝靳揖斡垣缎敷猿恋毖愧弛土捂饺捅花涕眷秉雁第五章网格生成与坐标变换第五章网格生成与坐标变换</a:t>
            </a:r>
          </a:p>
        </p:txBody>
      </p:sp>
    </p:spTree>
    <p:extLst>
      <p:ext uri="{BB962C8B-B14F-4D97-AF65-F5344CB8AC3E}">
        <p14:creationId xmlns:p14="http://schemas.microsoft.com/office/powerpoint/2010/main" val="2047073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1919536" y="3306765"/>
            <a:ext cx="8352928" cy="3551235"/>
          </a:xfrm>
          <a:prstGeom prst="rect">
            <a:avLst/>
          </a:prstGeom>
          <a:solidFill>
            <a:schemeClr val="accent2">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ndParaRPr>
          </a:p>
        </p:txBody>
      </p:sp>
      <p:sp>
        <p:nvSpPr>
          <p:cNvPr id="11" name="灯片编号占位符 3"/>
          <p:cNvSpPr>
            <a:spLocks noGrp="1"/>
          </p:cNvSpPr>
          <p:nvPr>
            <p:ph type="sldNum" sz="quarter" idx="4294967295"/>
          </p:nvPr>
        </p:nvSpPr>
        <p:spPr/>
        <p:txBody>
          <a:bodyPr/>
          <a:lstStyle/>
          <a:p>
            <a:fld id="{B80AD93F-6997-41D3-A8A6-C492023F4DC1}" type="slidenum">
              <a:rPr lang="en-US" altLang="zh-CN"/>
              <a:pPr/>
              <a:t>32</a:t>
            </a:fld>
            <a:endParaRPr lang="en-US" altLang="zh-CN"/>
          </a:p>
        </p:txBody>
      </p:sp>
      <p:sp>
        <p:nvSpPr>
          <p:cNvPr id="435217" name="Text Box 17"/>
          <p:cNvSpPr txBox="1">
            <a:spLocks noChangeArrowheads="1"/>
          </p:cNvSpPr>
          <p:nvPr/>
        </p:nvSpPr>
        <p:spPr bwMode="auto">
          <a:xfrm>
            <a:off x="1738312" y="1061015"/>
            <a:ext cx="7885113" cy="83099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问题</a:t>
            </a:r>
            <a:r>
              <a:rPr lang="en-US" altLang="zh-CN" dirty="0"/>
              <a:t>:</a:t>
            </a:r>
            <a:r>
              <a:rPr lang="zh-CN" altLang="en-US" dirty="0"/>
              <a:t>在计算平面</a:t>
            </a:r>
            <a:r>
              <a:rPr lang="en-US" altLang="zh-CN" dirty="0"/>
              <a:t>(ξ, η)</a:t>
            </a:r>
            <a:r>
              <a:rPr lang="zh-CN" altLang="en-US" dirty="0"/>
              <a:t>中</a:t>
            </a:r>
            <a:r>
              <a:rPr lang="en-US" altLang="zh-CN" dirty="0"/>
              <a:t>,</a:t>
            </a:r>
            <a:r>
              <a:rPr lang="zh-CN" altLang="en-US" dirty="0"/>
              <a:t>方程</a:t>
            </a:r>
            <a:r>
              <a:rPr lang="en-US" altLang="zh-CN" dirty="0"/>
              <a:t>(5-37)</a:t>
            </a:r>
            <a:r>
              <a:rPr lang="zh-CN" altLang="en-US" dirty="0"/>
              <a:t>还能写成守恒形式么</a:t>
            </a:r>
            <a:r>
              <a:rPr lang="en-US" altLang="zh-CN" dirty="0"/>
              <a:t>?</a:t>
            </a:r>
            <a:r>
              <a:rPr lang="zh-CN" altLang="en-US" dirty="0"/>
              <a:t>也就是说</a:t>
            </a:r>
            <a:r>
              <a:rPr lang="en-US" altLang="zh-CN" dirty="0"/>
              <a:t>,</a:t>
            </a:r>
            <a:r>
              <a:rPr lang="zh-CN" altLang="en-US" dirty="0"/>
              <a:t>变换后的方程还能写成</a:t>
            </a:r>
          </a:p>
        </p:txBody>
      </p:sp>
      <p:graphicFrame>
        <p:nvGraphicFramePr>
          <p:cNvPr id="435218" name="Object 18"/>
          <p:cNvGraphicFramePr>
            <a:graphicFrameLocks noChangeAspect="1"/>
          </p:cNvGraphicFramePr>
          <p:nvPr>
            <p:extLst>
              <p:ext uri="{D42A27DB-BD31-4B8C-83A1-F6EECF244321}">
                <p14:modId xmlns:p14="http://schemas.microsoft.com/office/powerpoint/2010/main" val="3314174885"/>
              </p:ext>
            </p:extLst>
          </p:nvPr>
        </p:nvGraphicFramePr>
        <p:xfrm>
          <a:off x="3377407" y="2298555"/>
          <a:ext cx="3600450" cy="1100138"/>
        </p:xfrm>
        <a:graphic>
          <a:graphicData uri="http://schemas.openxmlformats.org/presentationml/2006/ole">
            <mc:AlternateContent xmlns:mc="http://schemas.openxmlformats.org/markup-compatibility/2006">
              <mc:Choice xmlns:v="urn:schemas-microsoft-com:vml" Requires="v">
                <p:oleObj spid="_x0000_s215051" name="Equation" r:id="rId3" imgW="1269720" imgH="419040" progId="Equation.DSMT4">
                  <p:embed/>
                </p:oleObj>
              </mc:Choice>
              <mc:Fallback>
                <p:oleObj name="Equation" r:id="rId3" imgW="1269720" imgH="419040" progId="Equation.DSMT4">
                  <p:embed/>
                  <p:pic>
                    <p:nvPicPr>
                      <p:cNvPr id="435218"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7407" y="2298555"/>
                        <a:ext cx="3600450" cy="11001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5219" name="Text Box 19"/>
          <p:cNvSpPr txBox="1">
            <a:spLocks noChangeArrowheads="1"/>
          </p:cNvSpPr>
          <p:nvPr/>
        </p:nvSpPr>
        <p:spPr bwMode="auto">
          <a:xfrm>
            <a:off x="7680176" y="261843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(5-38)</a:t>
            </a:r>
          </a:p>
        </p:txBody>
      </p:sp>
      <p:sp>
        <p:nvSpPr>
          <p:cNvPr id="435220" name="Text Box 20"/>
          <p:cNvSpPr txBox="1">
            <a:spLocks noChangeArrowheads="1"/>
          </p:cNvSpPr>
          <p:nvPr/>
        </p:nvSpPr>
        <p:spPr bwMode="auto">
          <a:xfrm>
            <a:off x="8832304" y="2617146"/>
            <a:ext cx="3168650"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这样的形式么</a:t>
            </a:r>
          </a:p>
        </p:txBody>
      </p:sp>
      <p:sp>
        <p:nvSpPr>
          <p:cNvPr id="435221" name="Text Box 21"/>
          <p:cNvSpPr txBox="1">
            <a:spLocks noChangeArrowheads="1"/>
          </p:cNvSpPr>
          <p:nvPr/>
        </p:nvSpPr>
        <p:spPr bwMode="auto">
          <a:xfrm>
            <a:off x="10729913" y="2389190"/>
            <a:ext cx="1620837" cy="917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5400" dirty="0">
                <a:solidFill>
                  <a:srgbClr val="0BA952"/>
                </a:solidFill>
                <a:latin typeface="华文新魏" panose="02010800040101010101" pitchFamily="2" charset="-122"/>
                <a:ea typeface="华文新魏" panose="02010800040101010101" pitchFamily="2" charset="-122"/>
              </a:rPr>
              <a:t>?</a:t>
            </a:r>
          </a:p>
        </p:txBody>
      </p:sp>
      <p:sp>
        <p:nvSpPr>
          <p:cNvPr id="435222"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夯串晕性趁队烈躲筒佑函卷池嚎胆赠坯似被衬岳各某绦灌肿酗藩跃怖瓜愧第五章网格生成与坐标变换第五章网格生成与坐标变换</a:t>
            </a:r>
          </a:p>
        </p:txBody>
      </p:sp>
      <p:sp>
        <p:nvSpPr>
          <p:cNvPr id="10" name="Text Box 10"/>
          <p:cNvSpPr txBox="1">
            <a:spLocks noChangeArrowheads="1"/>
          </p:cNvSpPr>
          <p:nvPr/>
        </p:nvSpPr>
        <p:spPr bwMode="auto">
          <a:xfrm>
            <a:off x="2208213" y="3608388"/>
            <a:ext cx="107950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ea typeface="华文新魏" panose="02010800040101010101" pitchFamily="2" charset="-122"/>
              </a:rPr>
              <a:t>其中</a:t>
            </a:r>
          </a:p>
        </p:txBody>
      </p:sp>
      <p:graphicFrame>
        <p:nvGraphicFramePr>
          <p:cNvPr id="12" name="Object 12"/>
          <p:cNvGraphicFramePr>
            <a:graphicFrameLocks noChangeAspect="1"/>
          </p:cNvGraphicFramePr>
          <p:nvPr>
            <p:extLst>
              <p:ext uri="{D42A27DB-BD31-4B8C-83A1-F6EECF244321}">
                <p14:modId xmlns:p14="http://schemas.microsoft.com/office/powerpoint/2010/main" val="2464960520"/>
              </p:ext>
            </p:extLst>
          </p:nvPr>
        </p:nvGraphicFramePr>
        <p:xfrm>
          <a:off x="3863976" y="3752851"/>
          <a:ext cx="3668713" cy="2900363"/>
        </p:xfrm>
        <a:graphic>
          <a:graphicData uri="http://schemas.openxmlformats.org/presentationml/2006/ole">
            <mc:AlternateContent xmlns:mc="http://schemas.openxmlformats.org/markup-compatibility/2006">
              <mc:Choice xmlns:v="urn:schemas-microsoft-com:vml" Requires="v">
                <p:oleObj spid="_x0000_s215052" name="Equation" r:id="rId5" imgW="1295280" imgH="1104840" progId="Equation.DSMT4">
                  <p:embed/>
                </p:oleObj>
              </mc:Choice>
              <mc:Fallback>
                <p:oleObj name="Equation" r:id="rId5" imgW="1295280" imgH="1104840" progId="Equation.DSMT4">
                  <p:embed/>
                  <p:pic>
                    <p:nvPicPr>
                      <p:cNvPr id="40449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3976" y="3752851"/>
                        <a:ext cx="3668713" cy="2900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3"/>
          <p:cNvSpPr txBox="1">
            <a:spLocks noChangeArrowheads="1"/>
          </p:cNvSpPr>
          <p:nvPr/>
        </p:nvSpPr>
        <p:spPr bwMode="auto">
          <a:xfrm>
            <a:off x="8183563" y="3789364"/>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(5-48a)</a:t>
            </a:r>
          </a:p>
        </p:txBody>
      </p:sp>
      <p:sp>
        <p:nvSpPr>
          <p:cNvPr id="14" name="Text Box 14"/>
          <p:cNvSpPr txBox="1">
            <a:spLocks noChangeArrowheads="1"/>
          </p:cNvSpPr>
          <p:nvPr/>
        </p:nvSpPr>
        <p:spPr bwMode="auto">
          <a:xfrm>
            <a:off x="8220076" y="468947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(5-48b)</a:t>
            </a:r>
          </a:p>
        </p:txBody>
      </p:sp>
      <p:sp>
        <p:nvSpPr>
          <p:cNvPr id="15" name="Text Box 15"/>
          <p:cNvSpPr txBox="1">
            <a:spLocks noChangeArrowheads="1"/>
          </p:cNvSpPr>
          <p:nvPr/>
        </p:nvSpPr>
        <p:spPr bwMode="auto">
          <a:xfrm>
            <a:off x="8220076" y="576897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(5-48c)</a:t>
            </a:r>
          </a:p>
        </p:txBody>
      </p:sp>
    </p:spTree>
    <p:extLst>
      <p:ext uri="{BB962C8B-B14F-4D97-AF65-F5344CB8AC3E}">
        <p14:creationId xmlns:p14="http://schemas.microsoft.com/office/powerpoint/2010/main" val="2225407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p:txBody>
          <a:bodyPr/>
          <a:lstStyle/>
          <a:p>
            <a:fld id="{856D57E3-5AFE-463D-8886-A29687CD8A63}" type="slidenum">
              <a:rPr lang="en-US" altLang="zh-CN"/>
              <a:pPr/>
              <a:t>33</a:t>
            </a:fld>
            <a:endParaRPr lang="en-US" altLang="zh-CN"/>
          </a:p>
        </p:txBody>
      </p:sp>
      <p:graphicFrame>
        <p:nvGraphicFramePr>
          <p:cNvPr id="405514" name="Object 10"/>
          <p:cNvGraphicFramePr>
            <a:graphicFrameLocks noChangeAspect="1"/>
          </p:cNvGraphicFramePr>
          <p:nvPr>
            <p:extLst>
              <p:ext uri="{D42A27DB-BD31-4B8C-83A1-F6EECF244321}">
                <p14:modId xmlns:p14="http://schemas.microsoft.com/office/powerpoint/2010/main" val="1585577522"/>
              </p:ext>
            </p:extLst>
          </p:nvPr>
        </p:nvGraphicFramePr>
        <p:xfrm>
          <a:off x="2200276" y="1731964"/>
          <a:ext cx="6534150" cy="2266950"/>
        </p:xfrm>
        <a:graphic>
          <a:graphicData uri="http://schemas.openxmlformats.org/presentationml/2006/ole">
            <mc:AlternateContent xmlns:mc="http://schemas.openxmlformats.org/markup-compatibility/2006">
              <mc:Choice xmlns:v="urn:schemas-microsoft-com:vml" Requires="v">
                <p:oleObj spid="_x0000_s222227" name="Equation" r:id="rId3" imgW="2311200" imgH="863280" progId="Equation.DSMT4">
                  <p:embed/>
                </p:oleObj>
              </mc:Choice>
              <mc:Fallback>
                <p:oleObj name="Equation" r:id="rId3" imgW="2311200" imgH="863280" progId="Equation.DSMT4">
                  <p:embed/>
                  <p:pic>
                    <p:nvPicPr>
                      <p:cNvPr id="40551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6" y="1731964"/>
                        <a:ext cx="6534150" cy="2266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515" name="Text Box 11"/>
          <p:cNvSpPr txBox="1">
            <a:spLocks noChangeArrowheads="1"/>
          </p:cNvSpPr>
          <p:nvPr/>
        </p:nvSpPr>
        <p:spPr bwMode="auto">
          <a:xfrm>
            <a:off x="8583614" y="2060577"/>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defRPr sz="2400" b="1">
                <a:solidFill>
                  <a:srgbClr val="66FF33"/>
                </a:solidFill>
              </a:defRPr>
            </a:lvl1pPr>
          </a:lstStyle>
          <a:p>
            <a:r>
              <a:rPr lang="en-US" altLang="zh-CN" dirty="0"/>
              <a:t>(5-49a)</a:t>
            </a:r>
          </a:p>
        </p:txBody>
      </p:sp>
      <p:sp>
        <p:nvSpPr>
          <p:cNvPr id="405516" name="Text Box 12"/>
          <p:cNvSpPr txBox="1">
            <a:spLocks noChangeArrowheads="1"/>
          </p:cNvSpPr>
          <p:nvPr/>
        </p:nvSpPr>
        <p:spPr bwMode="auto">
          <a:xfrm>
            <a:off x="8618539" y="3284540"/>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(5-49b)</a:t>
            </a:r>
          </a:p>
        </p:txBody>
      </p:sp>
      <p:sp>
        <p:nvSpPr>
          <p:cNvPr id="405517" name="Text Box 13"/>
          <p:cNvSpPr txBox="1">
            <a:spLocks noChangeArrowheads="1"/>
          </p:cNvSpPr>
          <p:nvPr/>
        </p:nvSpPr>
        <p:spPr bwMode="auto">
          <a:xfrm>
            <a:off x="2524126" y="4395789"/>
            <a:ext cx="7892354" cy="5232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latin typeface="黑体" panose="02010609060101010101" pitchFamily="49" charset="-122"/>
                <a:ea typeface="黑体" panose="02010609060101010101" pitchFamily="49" charset="-122"/>
              </a:rPr>
              <a:t>其中       和         是用逆度量表示的</a:t>
            </a:r>
            <a:r>
              <a:rPr lang="en-US" altLang="zh-CN" sz="2800" dirty="0">
                <a:latin typeface="黑体" panose="02010609060101010101" pitchFamily="49" charset="-122"/>
                <a:ea typeface="黑体" panose="02010609060101010101" pitchFamily="49" charset="-122"/>
              </a:rPr>
              <a:t>.</a:t>
            </a:r>
          </a:p>
        </p:txBody>
      </p:sp>
      <p:graphicFrame>
        <p:nvGraphicFramePr>
          <p:cNvPr id="405518" name="Object 14"/>
          <p:cNvGraphicFramePr>
            <a:graphicFrameLocks noChangeAspect="1"/>
          </p:cNvGraphicFramePr>
          <p:nvPr>
            <p:extLst>
              <p:ext uri="{D42A27DB-BD31-4B8C-83A1-F6EECF244321}">
                <p14:modId xmlns:p14="http://schemas.microsoft.com/office/powerpoint/2010/main" val="2226182643"/>
              </p:ext>
            </p:extLst>
          </p:nvPr>
        </p:nvGraphicFramePr>
        <p:xfrm>
          <a:off x="3424239" y="4432302"/>
          <a:ext cx="466725" cy="600075"/>
        </p:xfrm>
        <a:graphic>
          <a:graphicData uri="http://schemas.openxmlformats.org/presentationml/2006/ole">
            <mc:AlternateContent xmlns:mc="http://schemas.openxmlformats.org/markup-compatibility/2006">
              <mc:Choice xmlns:v="urn:schemas-microsoft-com:vml" Requires="v">
                <p:oleObj spid="_x0000_s222228" name="Equation" r:id="rId5" imgW="164880" imgH="228600" progId="Equation.DSMT4">
                  <p:embed/>
                </p:oleObj>
              </mc:Choice>
              <mc:Fallback>
                <p:oleObj name="Equation" r:id="rId5" imgW="164880" imgH="228600" progId="Equation.DSMT4">
                  <p:embed/>
                  <p:pic>
                    <p:nvPicPr>
                      <p:cNvPr id="405518"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239" y="4432302"/>
                        <a:ext cx="466725"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5519" name="Object 15"/>
          <p:cNvGraphicFramePr>
            <a:graphicFrameLocks noChangeAspect="1"/>
          </p:cNvGraphicFramePr>
          <p:nvPr>
            <p:extLst>
              <p:ext uri="{D42A27DB-BD31-4B8C-83A1-F6EECF244321}">
                <p14:modId xmlns:p14="http://schemas.microsoft.com/office/powerpoint/2010/main" val="1480672321"/>
              </p:ext>
            </p:extLst>
          </p:nvPr>
        </p:nvGraphicFramePr>
        <p:xfrm>
          <a:off x="5215732" y="4395789"/>
          <a:ext cx="503237" cy="600075"/>
        </p:xfrm>
        <a:graphic>
          <a:graphicData uri="http://schemas.openxmlformats.org/presentationml/2006/ole">
            <mc:AlternateContent xmlns:mc="http://schemas.openxmlformats.org/markup-compatibility/2006">
              <mc:Choice xmlns:v="urn:schemas-microsoft-com:vml" Requires="v">
                <p:oleObj spid="_x0000_s222229" name="Equation" r:id="rId7" imgW="177480" imgH="228600" progId="Equation.DSMT4">
                  <p:embed/>
                </p:oleObj>
              </mc:Choice>
              <mc:Fallback>
                <p:oleObj name="Equation" r:id="rId7" imgW="177480" imgH="228600" progId="Equation.DSMT4">
                  <p:embed/>
                  <p:pic>
                    <p:nvPicPr>
                      <p:cNvPr id="40551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5732" y="4395789"/>
                        <a:ext cx="503237"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5520" name="Rectangle 1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蛔蓬联诬茁峨浆连栖泊边绅根眉伸唯窖作其雏狱钮抒慢割峨蓑芹蔗刃忍安第五章网格生成与坐标变换第五章网格生成与坐标变换</a:t>
            </a:r>
          </a:p>
        </p:txBody>
      </p:sp>
    </p:spTree>
    <p:extLst>
      <p:ext uri="{BB962C8B-B14F-4D97-AF65-F5344CB8AC3E}">
        <p14:creationId xmlns:p14="http://schemas.microsoft.com/office/powerpoint/2010/main" val="3787584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p:txBody>
          <a:bodyPr/>
          <a:lstStyle/>
          <a:p>
            <a:fld id="{1E1FAA4B-134B-4E8A-833F-B50796C1AE71}" type="slidenum">
              <a:rPr lang="en-US" altLang="zh-CN"/>
              <a:pPr/>
              <a:t>34</a:t>
            </a:fld>
            <a:endParaRPr lang="en-US" altLang="zh-CN"/>
          </a:p>
        </p:txBody>
      </p:sp>
      <p:sp>
        <p:nvSpPr>
          <p:cNvPr id="406532" name="Rectangle 4"/>
          <p:cNvSpPr>
            <a:spLocks noChangeArrowheads="1"/>
          </p:cNvSpPr>
          <p:nvPr/>
        </p:nvSpPr>
        <p:spPr bwMode="auto">
          <a:xfrm>
            <a:off x="1919536" y="1052736"/>
            <a:ext cx="1107996"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a:solidFill>
                  <a:srgbClr val="0000FF"/>
                </a:solidFill>
                <a:ea typeface="华文新魏" panose="02010800040101010101" pitchFamily="2" charset="-122"/>
              </a:rPr>
              <a:t>注释</a:t>
            </a:r>
          </a:p>
        </p:txBody>
      </p:sp>
      <p:sp>
        <p:nvSpPr>
          <p:cNvPr id="406549" name="Text Box 21"/>
          <p:cNvSpPr txBox="1">
            <a:spLocks noChangeArrowheads="1"/>
          </p:cNvSpPr>
          <p:nvPr/>
        </p:nvSpPr>
        <p:spPr bwMode="auto">
          <a:xfrm>
            <a:off x="1939930" y="1772816"/>
            <a:ext cx="8332534" cy="34163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latin typeface="黑体" panose="02010609060101010101" pitchFamily="49" charset="-122"/>
                <a:ea typeface="黑体" panose="02010609060101010101" pitchFamily="49" charset="-122"/>
              </a:rPr>
              <a:t>对于实际的问题和实际的几何形状</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情况往往是</a:t>
            </a:r>
            <a:r>
              <a:rPr lang="en-US" altLang="zh-CN" sz="2400" dirty="0">
                <a:latin typeface="黑体" panose="02010609060101010101" pitchFamily="49" charset="-122"/>
                <a:ea typeface="黑体" panose="02010609060101010101" pitchFamily="49" charset="-122"/>
              </a:rPr>
              <a:t>:</a:t>
            </a:r>
          </a:p>
          <a:p>
            <a:pPr algn="l">
              <a:buFont typeface="Wingdings" panose="05000000000000000000" pitchFamily="2" charset="2"/>
              <a:buChar char="Ø"/>
            </a:pP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要么因为流动问题自身的特性</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例如</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流过平板的粘性流</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壁面附近需要密集分布大量的网格点</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p>
          <a:p>
            <a:pPr algn="l">
              <a:buFont typeface="Wingdings" panose="05000000000000000000" pitchFamily="2" charset="2"/>
              <a:buChar char="Ø"/>
            </a:pP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要么因为边界的形状</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例如</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400" dirty="0">
                <a:solidFill>
                  <a:schemeClr val="tx2">
                    <a:lumMod val="60000"/>
                    <a:lumOff val="40000"/>
                  </a:schemeClr>
                </a:solidFill>
                <a:latin typeface="黑体" panose="02010609060101010101" pitchFamily="49" charset="-122"/>
                <a:ea typeface="黑体" panose="02010609060101010101" pitchFamily="49" charset="-122"/>
              </a:rPr>
              <a:t>需要建立贴体曲线坐标系的弯曲物面</a:t>
            </a:r>
            <a:r>
              <a:rPr lang="en-US" altLang="zh-CN" sz="2400" dirty="0">
                <a:solidFill>
                  <a:schemeClr val="tx2">
                    <a:lumMod val="60000"/>
                    <a:lumOff val="40000"/>
                  </a:schemeClr>
                </a:solidFill>
                <a:latin typeface="黑体" panose="02010609060101010101" pitchFamily="49" charset="-122"/>
                <a:ea typeface="黑体" panose="02010609060101010101" pitchFamily="49" charset="-122"/>
              </a:rPr>
              <a:t>)</a:t>
            </a:r>
          </a:p>
          <a:p>
            <a:pPr algn="l">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需要通过网格变换物理平面中的非均匀网格变换成计算平面中的均匀往格</a:t>
            </a:r>
            <a:r>
              <a:rPr lang="en-US" altLang="zh-CN" sz="2400" dirty="0">
                <a:latin typeface="黑体" panose="02010609060101010101" pitchFamily="49" charset="-122"/>
                <a:ea typeface="黑体" panose="02010609060101010101" pitchFamily="49" charset="-122"/>
              </a:rPr>
              <a:t>.</a:t>
            </a:r>
          </a:p>
          <a:p>
            <a:pPr algn="l">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有限体积法不需要这样变换</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它能够直接处理物理平面中的非均匀网格</a:t>
            </a:r>
            <a:r>
              <a:rPr lang="en-US" altLang="zh-CN" sz="2400" dirty="0">
                <a:latin typeface="黑体" panose="02010609060101010101" pitchFamily="49" charset="-122"/>
                <a:ea typeface="黑体" panose="02010609060101010101" pitchFamily="49" charset="-122"/>
              </a:rPr>
              <a:t>.</a:t>
            </a:r>
          </a:p>
        </p:txBody>
      </p:sp>
      <p:sp>
        <p:nvSpPr>
          <p:cNvPr id="406550"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醛马滴起弄涧簇废醚察甥客月斌匙厩致勒狠焰航关乓寐矛暴砍呸听与箩吸第五章网格生成与坐标变换第五章网格生成与坐标变换</a:t>
            </a:r>
          </a:p>
        </p:txBody>
      </p:sp>
    </p:spTree>
    <p:extLst>
      <p:ext uri="{BB962C8B-B14F-4D97-AF65-F5344CB8AC3E}">
        <p14:creationId xmlns:p14="http://schemas.microsoft.com/office/powerpoint/2010/main" val="2234441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fld id="{9C116B71-CAA0-4B76-9CC3-573DF5D4E201}" type="slidenum">
              <a:rPr lang="en-US" altLang="zh-CN"/>
              <a:pPr/>
              <a:t>35</a:t>
            </a:fld>
            <a:endParaRPr lang="en-US" altLang="zh-CN"/>
          </a:p>
        </p:txBody>
      </p:sp>
      <p:sp>
        <p:nvSpPr>
          <p:cNvPr id="407556" name="Rectangle 4"/>
          <p:cNvSpPr>
            <a:spLocks noChangeArrowheads="1"/>
          </p:cNvSpPr>
          <p:nvPr/>
        </p:nvSpPr>
        <p:spPr bwMode="auto">
          <a:xfrm>
            <a:off x="1847528" y="52101"/>
            <a:ext cx="3102131"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拉伸</a:t>
            </a:r>
            <a:r>
              <a:rPr lang="en-US" altLang="zh-CN" sz="3200" b="1" dirty="0">
                <a:latin typeface="+mn-lt"/>
                <a:ea typeface="黑体" panose="02010609060101010101" pitchFamily="49" charset="-122"/>
              </a:rPr>
              <a:t>(</a:t>
            </a:r>
            <a:r>
              <a:rPr lang="zh-CN" altLang="en-US" sz="3200" b="1" dirty="0">
                <a:latin typeface="+mn-lt"/>
                <a:ea typeface="黑体" panose="02010609060101010101" pitchFamily="49" charset="-122"/>
              </a:rPr>
              <a:t>压缩</a:t>
            </a:r>
            <a:r>
              <a:rPr lang="en-US" altLang="zh-CN" sz="3200" b="1" dirty="0">
                <a:latin typeface="+mn-lt"/>
                <a:ea typeface="黑体" panose="02010609060101010101" pitchFamily="49" charset="-122"/>
              </a:rPr>
              <a:t>)</a:t>
            </a:r>
            <a:r>
              <a:rPr lang="zh-CN" altLang="en-US" sz="3200" b="1" dirty="0">
                <a:latin typeface="+mn-lt"/>
                <a:ea typeface="黑体" panose="02010609060101010101" pitchFamily="49" charset="-122"/>
              </a:rPr>
              <a:t>网格</a:t>
            </a:r>
          </a:p>
        </p:txBody>
      </p:sp>
      <p:sp>
        <p:nvSpPr>
          <p:cNvPr id="407562" name="Text Box 10"/>
          <p:cNvSpPr txBox="1">
            <a:spLocks noChangeArrowheads="1"/>
          </p:cNvSpPr>
          <p:nvPr/>
        </p:nvSpPr>
        <p:spPr bwMode="auto">
          <a:xfrm>
            <a:off x="2073980" y="1196752"/>
            <a:ext cx="8027987"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例</a:t>
            </a:r>
            <a:r>
              <a:rPr lang="en-US" altLang="zh-CN" dirty="0"/>
              <a:t>5-2  </a:t>
            </a:r>
            <a:r>
              <a:rPr lang="zh-CN" altLang="en-US" dirty="0"/>
              <a:t>考虑图</a:t>
            </a:r>
            <a:r>
              <a:rPr lang="en-US" altLang="zh-CN" dirty="0"/>
              <a:t>5-4</a:t>
            </a:r>
            <a:r>
              <a:rPr lang="zh-CN" altLang="en-US" dirty="0"/>
              <a:t>所示的物理平面和计算平面</a:t>
            </a:r>
            <a:r>
              <a:rPr lang="en-US" altLang="zh-CN" dirty="0"/>
              <a:t>.</a:t>
            </a:r>
            <a:r>
              <a:rPr lang="zh-CN" altLang="en-US" dirty="0"/>
              <a:t>假设研究的是流过平板的粘性流</a:t>
            </a:r>
            <a:r>
              <a:rPr lang="en-US" altLang="zh-CN" dirty="0"/>
              <a:t>.</a:t>
            </a:r>
            <a:r>
              <a:rPr lang="zh-CN" altLang="en-US" dirty="0"/>
              <a:t>在平板的表面附近</a:t>
            </a:r>
            <a:r>
              <a:rPr lang="en-US" altLang="zh-CN" dirty="0"/>
              <a:t>,</a:t>
            </a:r>
            <a:r>
              <a:rPr lang="zh-CN" altLang="en-US" dirty="0"/>
              <a:t>速度迅速变化</a:t>
            </a:r>
            <a:r>
              <a:rPr lang="en-US" altLang="zh-CN" dirty="0"/>
              <a:t>,</a:t>
            </a:r>
            <a:r>
              <a:rPr lang="zh-CN" altLang="en-US" dirty="0"/>
              <a:t>如物理平面左边画出的速度剖面所示</a:t>
            </a:r>
            <a:r>
              <a:rPr lang="en-US" altLang="zh-CN" dirty="0"/>
              <a:t>.</a:t>
            </a:r>
          </a:p>
        </p:txBody>
      </p:sp>
      <p:pic>
        <p:nvPicPr>
          <p:cNvPr id="40756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567" y="2844131"/>
            <a:ext cx="7772400" cy="2790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7566" name="Rectangle 14"/>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西抽钝癸丝帕碗张亦军乒伴需一韦恢坪掩铃敷映困沙征毕贞缄老跃智嘻齿第五章网格生成与坐标变换第五章网格生成与坐标变换</a:t>
            </a:r>
          </a:p>
        </p:txBody>
      </p:sp>
    </p:spTree>
    <p:extLst>
      <p:ext uri="{BB962C8B-B14F-4D97-AF65-F5344CB8AC3E}">
        <p14:creationId xmlns:p14="http://schemas.microsoft.com/office/powerpoint/2010/main" val="3521361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fld id="{2C01C4A0-C036-4E24-BB52-44646E69D342}" type="slidenum">
              <a:rPr lang="en-US" altLang="zh-CN"/>
              <a:pPr/>
              <a:t>36</a:t>
            </a:fld>
            <a:endParaRPr lang="en-US" altLang="zh-CN"/>
          </a:p>
        </p:txBody>
      </p:sp>
      <p:sp>
        <p:nvSpPr>
          <p:cNvPr id="446472" name="Text Box 8"/>
          <p:cNvSpPr txBox="1">
            <a:spLocks noChangeArrowheads="1"/>
          </p:cNvSpPr>
          <p:nvPr/>
        </p:nvSpPr>
        <p:spPr bwMode="auto">
          <a:xfrm>
            <a:off x="2036496" y="4330701"/>
            <a:ext cx="8821413" cy="15696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为了计算这种流动在平板附近的细节</a:t>
            </a:r>
            <a:r>
              <a:rPr lang="en-US" altLang="zh-CN" dirty="0"/>
              <a:t>,</a:t>
            </a:r>
            <a:r>
              <a:rPr lang="zh-CN" altLang="en-US" dirty="0"/>
              <a:t>在</a:t>
            </a:r>
            <a:r>
              <a:rPr lang="en-US" altLang="zh-CN" dirty="0"/>
              <a:t>y</a:t>
            </a:r>
            <a:r>
              <a:rPr lang="zh-CN" altLang="en-US" dirty="0"/>
              <a:t>方向上需要使用细的网格</a:t>
            </a:r>
            <a:r>
              <a:rPr lang="en-US" altLang="zh-CN" dirty="0"/>
              <a:t>,</a:t>
            </a:r>
            <a:r>
              <a:rPr lang="zh-CN" altLang="en-US" dirty="0"/>
              <a:t>而在远离物面的地方</a:t>
            </a:r>
            <a:r>
              <a:rPr lang="en-US" altLang="zh-CN" dirty="0"/>
              <a:t>,</a:t>
            </a:r>
            <a:r>
              <a:rPr lang="zh-CN" altLang="en-US" dirty="0"/>
              <a:t>网格可以粗一些</a:t>
            </a:r>
            <a:r>
              <a:rPr lang="en-US" altLang="zh-CN" dirty="0"/>
              <a:t>,</a:t>
            </a:r>
            <a:r>
              <a:rPr lang="zh-CN" altLang="en-US" dirty="0"/>
              <a:t>如图</a:t>
            </a:r>
            <a:r>
              <a:rPr lang="en-US" altLang="zh-CN" dirty="0"/>
              <a:t>5-4a.</a:t>
            </a:r>
          </a:p>
          <a:p>
            <a:r>
              <a:rPr lang="zh-CN" altLang="en-US" dirty="0"/>
              <a:t>在计算平面上应建立均匀网格</a:t>
            </a:r>
            <a:r>
              <a:rPr lang="en-US" altLang="zh-CN" dirty="0"/>
              <a:t>,</a:t>
            </a:r>
            <a:r>
              <a:rPr lang="zh-CN" altLang="en-US" dirty="0"/>
              <a:t>如图</a:t>
            </a:r>
            <a:r>
              <a:rPr lang="en-US" altLang="zh-CN" dirty="0"/>
              <a:t>5-4b,</a:t>
            </a:r>
            <a:r>
              <a:rPr lang="zh-CN" altLang="en-US" dirty="0"/>
              <a:t>考察可以发现</a:t>
            </a:r>
            <a:r>
              <a:rPr lang="en-US" altLang="zh-CN" dirty="0"/>
              <a:t>,</a:t>
            </a:r>
            <a:r>
              <a:rPr lang="zh-CN" altLang="en-US" dirty="0"/>
              <a:t>在物理平面中</a:t>
            </a:r>
            <a:r>
              <a:rPr lang="en-US" altLang="zh-CN" dirty="0"/>
              <a:t>,</a:t>
            </a:r>
            <a:r>
              <a:rPr lang="zh-CN" altLang="en-US" dirty="0"/>
              <a:t>网格被”拉伸”了</a:t>
            </a:r>
            <a:r>
              <a:rPr lang="en-US" altLang="zh-CN" dirty="0"/>
              <a:t>.</a:t>
            </a:r>
          </a:p>
        </p:txBody>
      </p:sp>
      <p:pic>
        <p:nvPicPr>
          <p:cNvPr id="44647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8" y="1125539"/>
            <a:ext cx="5010150" cy="3133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6474" name="Rectangle 1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敖潘惶心诡箭娟绊叔迄颊殆僧陇燃玖喊误渗大遵管粪舷侩耍字嗡焚协瓣销第五章网格生成与坐标变换第五章网格生成与坐标变换</a:t>
            </a:r>
          </a:p>
        </p:txBody>
      </p:sp>
    </p:spTree>
    <p:extLst>
      <p:ext uri="{BB962C8B-B14F-4D97-AF65-F5344CB8AC3E}">
        <p14:creationId xmlns:p14="http://schemas.microsoft.com/office/powerpoint/2010/main" val="917426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p:txBody>
          <a:bodyPr/>
          <a:lstStyle/>
          <a:p>
            <a:fld id="{1204EAB4-17CD-4AFA-B879-A0DB02C88B21}" type="slidenum">
              <a:rPr lang="en-US" altLang="zh-CN"/>
              <a:pPr/>
              <a:t>37</a:t>
            </a:fld>
            <a:endParaRPr lang="en-US" altLang="zh-CN"/>
          </a:p>
        </p:txBody>
      </p:sp>
      <p:sp>
        <p:nvSpPr>
          <p:cNvPr id="408589" name="Rectangle 13"/>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1" name="Rectangle 15"/>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2" name="Text Box 16"/>
          <p:cNvSpPr txBox="1">
            <a:spLocks noChangeArrowheads="1"/>
          </p:cNvSpPr>
          <p:nvPr/>
        </p:nvSpPr>
        <p:spPr bwMode="auto">
          <a:xfrm>
            <a:off x="1829594" y="1089304"/>
            <a:ext cx="9450982"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这种被”拉伸”的网格</a:t>
            </a:r>
            <a:r>
              <a:rPr lang="en-US" altLang="zh-CN" dirty="0"/>
              <a:t>,</a:t>
            </a:r>
            <a:r>
              <a:rPr lang="zh-CN" altLang="en-US" dirty="0"/>
              <a:t>可以用一个简单的解析变换就能完成</a:t>
            </a:r>
          </a:p>
        </p:txBody>
      </p:sp>
      <p:graphicFrame>
        <p:nvGraphicFramePr>
          <p:cNvPr id="408593" name="Object 17"/>
          <p:cNvGraphicFramePr>
            <a:graphicFrameLocks noChangeAspect="1"/>
          </p:cNvGraphicFramePr>
          <p:nvPr/>
        </p:nvGraphicFramePr>
        <p:xfrm>
          <a:off x="4656138" y="2816225"/>
          <a:ext cx="2266950" cy="2400300"/>
        </p:xfrm>
        <a:graphic>
          <a:graphicData uri="http://schemas.openxmlformats.org/presentationml/2006/ole">
            <mc:AlternateContent xmlns:mc="http://schemas.openxmlformats.org/markup-compatibility/2006">
              <mc:Choice xmlns:v="urn:schemas-microsoft-com:vml" Requires="v">
                <p:oleObj spid="_x0000_s223238" name="Equation" r:id="rId3" imgW="799920" imgH="914400" progId="Equation.DSMT4">
                  <p:embed/>
                </p:oleObj>
              </mc:Choice>
              <mc:Fallback>
                <p:oleObj name="Equation" r:id="rId3" imgW="799920" imgH="914400" progId="Equation.DSMT4">
                  <p:embed/>
                  <p:pic>
                    <p:nvPicPr>
                      <p:cNvPr id="408593"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2816225"/>
                        <a:ext cx="2266950" cy="2400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8594" name="Text Box 18"/>
          <p:cNvSpPr txBox="1">
            <a:spLocks noChangeArrowheads="1"/>
          </p:cNvSpPr>
          <p:nvPr/>
        </p:nvSpPr>
        <p:spPr bwMode="auto">
          <a:xfrm>
            <a:off x="7896226" y="2852739"/>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(5-50a)</a:t>
            </a:r>
          </a:p>
        </p:txBody>
      </p:sp>
      <p:sp>
        <p:nvSpPr>
          <p:cNvPr id="408595" name="Text Box 19"/>
          <p:cNvSpPr txBox="1">
            <a:spLocks noChangeArrowheads="1"/>
          </p:cNvSpPr>
          <p:nvPr/>
        </p:nvSpPr>
        <p:spPr bwMode="auto">
          <a:xfrm>
            <a:off x="7896226" y="3429001"/>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(5-50b)</a:t>
            </a:r>
          </a:p>
        </p:txBody>
      </p:sp>
      <p:sp>
        <p:nvSpPr>
          <p:cNvPr id="408596" name="Text Box 20"/>
          <p:cNvSpPr txBox="1">
            <a:spLocks noChangeArrowheads="1"/>
          </p:cNvSpPr>
          <p:nvPr/>
        </p:nvSpPr>
        <p:spPr bwMode="auto">
          <a:xfrm>
            <a:off x="7896226" y="404177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(5-51a)</a:t>
            </a:r>
          </a:p>
        </p:txBody>
      </p:sp>
      <p:sp>
        <p:nvSpPr>
          <p:cNvPr id="408597" name="Text Box 21"/>
          <p:cNvSpPr txBox="1">
            <a:spLocks noChangeArrowheads="1"/>
          </p:cNvSpPr>
          <p:nvPr/>
        </p:nvSpPr>
        <p:spPr bwMode="auto">
          <a:xfrm>
            <a:off x="7896226" y="4760914"/>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(5-51b)</a:t>
            </a:r>
          </a:p>
        </p:txBody>
      </p:sp>
      <p:sp>
        <p:nvSpPr>
          <p:cNvPr id="408598" name="Text Box 22"/>
          <p:cNvSpPr txBox="1">
            <a:spLocks noChangeArrowheads="1"/>
          </p:cNvSpPr>
          <p:nvPr/>
        </p:nvSpPr>
        <p:spPr bwMode="auto">
          <a:xfrm>
            <a:off x="2297907" y="3580111"/>
            <a:ext cx="1871662" cy="46166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r>
              <a:rPr lang="zh-CN" altLang="en-US" dirty="0"/>
              <a:t>逆变换是</a:t>
            </a:r>
          </a:p>
        </p:txBody>
      </p:sp>
      <p:sp>
        <p:nvSpPr>
          <p:cNvPr id="408599" name="Rectangle 23"/>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秉咸湛汁眯陈样帝养垢葱鸿伊爽祥戴撮编劳帚澎豁甩牲防骑填乓蹋荣深句第五章网格生成与坐标变换第五章网格生成与坐标变换</a:t>
            </a:r>
          </a:p>
        </p:txBody>
      </p:sp>
    </p:spTree>
    <p:extLst>
      <p:ext uri="{BB962C8B-B14F-4D97-AF65-F5344CB8AC3E}">
        <p14:creationId xmlns:p14="http://schemas.microsoft.com/office/powerpoint/2010/main" val="2862965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p:txBody>
          <a:bodyPr/>
          <a:lstStyle/>
          <a:p>
            <a:fld id="{16E90B69-E008-468D-8BFC-A16B58A89322}" type="slidenum">
              <a:rPr lang="en-US" altLang="zh-CN"/>
              <a:pPr/>
              <a:t>38</a:t>
            </a:fld>
            <a:endParaRPr lang="en-US" altLang="zh-CN"/>
          </a:p>
        </p:txBody>
      </p:sp>
      <p:sp>
        <p:nvSpPr>
          <p:cNvPr id="427017" name="Text Box 9"/>
          <p:cNvSpPr txBox="1">
            <a:spLocks noChangeArrowheads="1"/>
          </p:cNvSpPr>
          <p:nvPr/>
        </p:nvSpPr>
        <p:spPr bwMode="auto">
          <a:xfrm>
            <a:off x="1955800" y="997411"/>
            <a:ext cx="8892727" cy="230832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sz="2400">
                <a:latin typeface="黑体" panose="02010609060101010101" pitchFamily="49" charset="-122"/>
                <a:ea typeface="黑体" panose="02010609060101010101" pitchFamily="49" charset="-122"/>
              </a:defRPr>
            </a:lvl1pPr>
          </a:lstStyle>
          <a:p>
            <a:pPr>
              <a:lnSpc>
                <a:spcPct val="150000"/>
              </a:lnSpc>
            </a:pPr>
            <a:r>
              <a:rPr lang="zh-CN" altLang="en-US" dirty="0"/>
              <a:t>在物理平面中</a:t>
            </a:r>
            <a:r>
              <a:rPr lang="en-US" altLang="zh-CN" dirty="0"/>
              <a:t>,△x</a:t>
            </a:r>
            <a:r>
              <a:rPr lang="zh-CN" altLang="en-US" dirty="0"/>
              <a:t>始终是同一个值</a:t>
            </a:r>
            <a:r>
              <a:rPr lang="en-US" altLang="zh-CN" dirty="0"/>
              <a:t>.</a:t>
            </a:r>
            <a:r>
              <a:rPr lang="zh-CN" altLang="en-US" dirty="0"/>
              <a:t>在计算平面中</a:t>
            </a:r>
            <a:r>
              <a:rPr lang="en-US" altLang="zh-CN" dirty="0"/>
              <a:t>,△ξ</a:t>
            </a:r>
            <a:r>
              <a:rPr lang="zh-CN" altLang="en-US" dirty="0"/>
              <a:t>也始终不变</a:t>
            </a:r>
            <a:r>
              <a:rPr lang="en-US" altLang="zh-CN" dirty="0"/>
              <a:t>,</a:t>
            </a:r>
            <a:r>
              <a:rPr lang="zh-CN" altLang="en-US" dirty="0"/>
              <a:t>所以在</a:t>
            </a:r>
            <a:r>
              <a:rPr lang="en-US" altLang="zh-CN" dirty="0"/>
              <a:t>x</a:t>
            </a:r>
            <a:r>
              <a:rPr lang="zh-CN" altLang="en-US" dirty="0"/>
              <a:t>方向上</a:t>
            </a:r>
            <a:r>
              <a:rPr lang="en-US" altLang="zh-CN" dirty="0"/>
              <a:t>,</a:t>
            </a:r>
            <a:r>
              <a:rPr lang="zh-CN" altLang="en-US" dirty="0"/>
              <a:t>网格并没有被拉伸</a:t>
            </a:r>
            <a:r>
              <a:rPr lang="en-US" altLang="zh-CN" dirty="0"/>
              <a:t>.</a:t>
            </a:r>
          </a:p>
          <a:p>
            <a:pPr>
              <a:lnSpc>
                <a:spcPct val="150000"/>
              </a:lnSpc>
            </a:pPr>
            <a:r>
              <a:rPr lang="zh-CN" altLang="en-US" dirty="0"/>
              <a:t>水平线就不是这样了</a:t>
            </a:r>
            <a:r>
              <a:rPr lang="en-US" altLang="zh-CN" dirty="0"/>
              <a:t>,</a:t>
            </a:r>
            <a:r>
              <a:rPr lang="zh-CN" altLang="en-US" dirty="0"/>
              <a:t>计算平面中的水平线是均匀分布的</a:t>
            </a:r>
            <a:r>
              <a:rPr lang="en-US" altLang="zh-CN" dirty="0"/>
              <a:t>,△η</a:t>
            </a:r>
            <a:r>
              <a:rPr lang="zh-CN" altLang="en-US" dirty="0"/>
              <a:t>始终不变</a:t>
            </a:r>
            <a:r>
              <a:rPr lang="en-US" altLang="zh-CN" dirty="0"/>
              <a:t>,</a:t>
            </a:r>
            <a:r>
              <a:rPr lang="zh-CN" altLang="en-US" dirty="0"/>
              <a:t>然而在物理平面中</a:t>
            </a:r>
            <a:r>
              <a:rPr lang="en-US" altLang="zh-CN" dirty="0"/>
              <a:t>,</a:t>
            </a:r>
            <a:r>
              <a:rPr lang="zh-CN" altLang="en-US" dirty="0"/>
              <a:t>相应的△</a:t>
            </a:r>
            <a:r>
              <a:rPr lang="en-US" altLang="zh-CN" dirty="0"/>
              <a:t>y</a:t>
            </a:r>
            <a:r>
              <a:rPr lang="zh-CN" altLang="en-US" dirty="0"/>
              <a:t>值发生了变化</a:t>
            </a:r>
            <a:r>
              <a:rPr lang="en-US" altLang="zh-CN" dirty="0"/>
              <a:t>,</a:t>
            </a:r>
            <a:r>
              <a:rPr lang="zh-CN" altLang="en-US" dirty="0"/>
              <a:t>对</a:t>
            </a:r>
            <a:r>
              <a:rPr lang="en-US" altLang="zh-CN" dirty="0"/>
              <a:t>η</a:t>
            </a:r>
            <a:r>
              <a:rPr lang="zh-CN" altLang="en-US" dirty="0"/>
              <a:t>求导</a:t>
            </a:r>
          </a:p>
        </p:txBody>
      </p:sp>
      <p:graphicFrame>
        <p:nvGraphicFramePr>
          <p:cNvPr id="427018" name="Object 10"/>
          <p:cNvGraphicFramePr>
            <a:graphicFrameLocks noChangeAspect="1"/>
          </p:cNvGraphicFramePr>
          <p:nvPr>
            <p:extLst>
              <p:ext uri="{D42A27DB-BD31-4B8C-83A1-F6EECF244321}">
                <p14:modId xmlns:p14="http://schemas.microsoft.com/office/powerpoint/2010/main" val="764852694"/>
              </p:ext>
            </p:extLst>
          </p:nvPr>
        </p:nvGraphicFramePr>
        <p:xfrm>
          <a:off x="3652262" y="3505760"/>
          <a:ext cx="1474787" cy="1100138"/>
        </p:xfrm>
        <a:graphic>
          <a:graphicData uri="http://schemas.openxmlformats.org/presentationml/2006/ole">
            <mc:AlternateContent xmlns:mc="http://schemas.openxmlformats.org/markup-compatibility/2006">
              <mc:Choice xmlns:v="urn:schemas-microsoft-com:vml" Requires="v">
                <p:oleObj spid="_x0000_s224278" name="Equation" r:id="rId3" imgW="520560" imgH="419040" progId="Equation.DSMT4">
                  <p:embed/>
                </p:oleObj>
              </mc:Choice>
              <mc:Fallback>
                <p:oleObj name="Equation" r:id="rId3" imgW="520560" imgH="419040" progId="Equation.DSMT4">
                  <p:embed/>
                  <p:pic>
                    <p:nvPicPr>
                      <p:cNvPr id="42701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262" y="3505760"/>
                        <a:ext cx="1474787" cy="11001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7019" name="Object 11"/>
          <p:cNvGraphicFramePr>
            <a:graphicFrameLocks noChangeAspect="1"/>
          </p:cNvGraphicFramePr>
          <p:nvPr>
            <p:extLst>
              <p:ext uri="{D42A27DB-BD31-4B8C-83A1-F6EECF244321}">
                <p14:modId xmlns:p14="http://schemas.microsoft.com/office/powerpoint/2010/main" val="2783186733"/>
              </p:ext>
            </p:extLst>
          </p:nvPr>
        </p:nvGraphicFramePr>
        <p:xfrm>
          <a:off x="6538626" y="3788849"/>
          <a:ext cx="1833562" cy="600075"/>
        </p:xfrm>
        <a:graphic>
          <a:graphicData uri="http://schemas.openxmlformats.org/presentationml/2006/ole">
            <mc:AlternateContent xmlns:mc="http://schemas.openxmlformats.org/markup-compatibility/2006">
              <mc:Choice xmlns:v="urn:schemas-microsoft-com:vml" Requires="v">
                <p:oleObj spid="_x0000_s224279" name="Equation" r:id="rId5" imgW="647640" imgH="228600" progId="Equation.DSMT4">
                  <p:embed/>
                </p:oleObj>
              </mc:Choice>
              <mc:Fallback>
                <p:oleObj name="Equation" r:id="rId5" imgW="647640" imgH="228600" progId="Equation.DSMT4">
                  <p:embed/>
                  <p:pic>
                    <p:nvPicPr>
                      <p:cNvPr id="427019"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8626" y="3788849"/>
                        <a:ext cx="1833562"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7020" name="Text Box 12"/>
          <p:cNvSpPr txBox="1">
            <a:spLocks noChangeArrowheads="1"/>
          </p:cNvSpPr>
          <p:nvPr/>
        </p:nvSpPr>
        <p:spPr bwMode="auto">
          <a:xfrm>
            <a:off x="5305931" y="3828537"/>
            <a:ext cx="122396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0A984A"/>
                </a:solidFill>
                <a:ea typeface="华文新魏" panose="02010800040101010101" pitchFamily="2" charset="-122"/>
              </a:rPr>
              <a:t>或者</a:t>
            </a:r>
          </a:p>
        </p:txBody>
      </p:sp>
      <p:sp>
        <p:nvSpPr>
          <p:cNvPr id="427021" name="Text Box 13"/>
          <p:cNvSpPr txBox="1">
            <a:spLocks noChangeArrowheads="1"/>
          </p:cNvSpPr>
          <p:nvPr/>
        </p:nvSpPr>
        <p:spPr bwMode="auto">
          <a:xfrm>
            <a:off x="2208214" y="5337175"/>
            <a:ext cx="712787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chemeClr val="tx2">
                    <a:lumMod val="60000"/>
                    <a:lumOff val="40000"/>
                  </a:schemeClr>
                </a:solidFill>
                <a:latin typeface="黑体" panose="02010609060101010101" pitchFamily="49" charset="-122"/>
                <a:ea typeface="黑体" panose="02010609060101010101" pitchFamily="49" charset="-122"/>
              </a:rPr>
              <a:t>用有限增量代替     和      </a:t>
            </a:r>
            <a:r>
              <a:rPr lang="en-US" altLang="zh-CN" sz="2800" dirty="0">
                <a:solidFill>
                  <a:schemeClr val="tx2">
                    <a:lumMod val="60000"/>
                    <a:lumOff val="40000"/>
                  </a:schemeClr>
                </a:solidFill>
                <a:latin typeface="黑体" panose="02010609060101010101" pitchFamily="49" charset="-122"/>
                <a:ea typeface="黑体" panose="02010609060101010101" pitchFamily="49" charset="-122"/>
              </a:rPr>
              <a:t>,</a:t>
            </a:r>
            <a:r>
              <a:rPr lang="zh-CN" altLang="en-US" sz="2800" dirty="0">
                <a:solidFill>
                  <a:schemeClr val="tx2">
                    <a:lumMod val="60000"/>
                    <a:lumOff val="40000"/>
                  </a:schemeClr>
                </a:solidFill>
                <a:latin typeface="黑体" panose="02010609060101010101" pitchFamily="49" charset="-122"/>
                <a:ea typeface="黑体" panose="02010609060101010101" pitchFamily="49" charset="-122"/>
              </a:rPr>
              <a:t>近似地得到</a:t>
            </a:r>
          </a:p>
        </p:txBody>
      </p:sp>
      <p:graphicFrame>
        <p:nvGraphicFramePr>
          <p:cNvPr id="427022" name="Object 14"/>
          <p:cNvGraphicFramePr>
            <a:graphicFrameLocks noChangeAspect="1"/>
          </p:cNvGraphicFramePr>
          <p:nvPr/>
        </p:nvGraphicFramePr>
        <p:xfrm>
          <a:off x="5087938" y="5842001"/>
          <a:ext cx="1941512" cy="600075"/>
        </p:xfrm>
        <a:graphic>
          <a:graphicData uri="http://schemas.openxmlformats.org/presentationml/2006/ole">
            <mc:AlternateContent xmlns:mc="http://schemas.openxmlformats.org/markup-compatibility/2006">
              <mc:Choice xmlns:v="urn:schemas-microsoft-com:vml" Requires="v">
                <p:oleObj spid="_x0000_s224280" name="Equation" r:id="rId7" imgW="685800" imgH="228600" progId="Equation.DSMT4">
                  <p:embed/>
                </p:oleObj>
              </mc:Choice>
              <mc:Fallback>
                <p:oleObj name="Equation" r:id="rId7" imgW="685800" imgH="228600" progId="Equation.DSMT4">
                  <p:embed/>
                  <p:pic>
                    <p:nvPicPr>
                      <p:cNvPr id="42702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5842001"/>
                        <a:ext cx="1941512"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7023" name="Text Box 15"/>
          <p:cNvSpPr txBox="1">
            <a:spLocks noChangeArrowheads="1"/>
          </p:cNvSpPr>
          <p:nvPr/>
        </p:nvSpPr>
        <p:spPr bwMode="auto">
          <a:xfrm>
            <a:off x="8148638" y="5913439"/>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(5-52)</a:t>
            </a:r>
          </a:p>
        </p:txBody>
      </p:sp>
      <p:graphicFrame>
        <p:nvGraphicFramePr>
          <p:cNvPr id="427024" name="Object 16"/>
          <p:cNvGraphicFramePr>
            <a:graphicFrameLocks noChangeAspect="1"/>
          </p:cNvGraphicFramePr>
          <p:nvPr>
            <p:extLst>
              <p:ext uri="{D42A27DB-BD31-4B8C-83A1-F6EECF244321}">
                <p14:modId xmlns:p14="http://schemas.microsoft.com/office/powerpoint/2010/main" val="422419081"/>
              </p:ext>
            </p:extLst>
          </p:nvPr>
        </p:nvGraphicFramePr>
        <p:xfrm>
          <a:off x="5018593" y="5353050"/>
          <a:ext cx="574675" cy="533400"/>
        </p:xfrm>
        <a:graphic>
          <a:graphicData uri="http://schemas.openxmlformats.org/presentationml/2006/ole">
            <mc:AlternateContent xmlns:mc="http://schemas.openxmlformats.org/markup-compatibility/2006">
              <mc:Choice xmlns:v="urn:schemas-microsoft-com:vml" Requires="v">
                <p:oleObj spid="_x0000_s224281" name="Equation" r:id="rId9" imgW="203040" imgH="203040" progId="Equation.DSMT4">
                  <p:embed/>
                </p:oleObj>
              </mc:Choice>
              <mc:Fallback>
                <p:oleObj name="Equation" r:id="rId9" imgW="203040" imgH="203040" progId="Equation.DSMT4">
                  <p:embed/>
                  <p:pic>
                    <p:nvPicPr>
                      <p:cNvPr id="427024"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8593" y="5353050"/>
                        <a:ext cx="574675" cy="533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7025" name="Object 17"/>
          <p:cNvGraphicFramePr>
            <a:graphicFrameLocks noChangeAspect="1"/>
          </p:cNvGraphicFramePr>
          <p:nvPr>
            <p:extLst>
              <p:ext uri="{D42A27DB-BD31-4B8C-83A1-F6EECF244321}">
                <p14:modId xmlns:p14="http://schemas.microsoft.com/office/powerpoint/2010/main" val="2712320715"/>
              </p:ext>
            </p:extLst>
          </p:nvPr>
        </p:nvGraphicFramePr>
        <p:xfrm>
          <a:off x="6206044" y="5337175"/>
          <a:ext cx="647700" cy="533400"/>
        </p:xfrm>
        <a:graphic>
          <a:graphicData uri="http://schemas.openxmlformats.org/presentationml/2006/ole">
            <mc:AlternateContent xmlns:mc="http://schemas.openxmlformats.org/markup-compatibility/2006">
              <mc:Choice xmlns:v="urn:schemas-microsoft-com:vml" Requires="v">
                <p:oleObj spid="_x0000_s224282" name="Equation" r:id="rId11" imgW="228600" imgH="203040" progId="Equation.DSMT4">
                  <p:embed/>
                </p:oleObj>
              </mc:Choice>
              <mc:Fallback>
                <p:oleObj name="Equation" r:id="rId11" imgW="228600" imgH="203040" progId="Equation.DSMT4">
                  <p:embed/>
                  <p:pic>
                    <p:nvPicPr>
                      <p:cNvPr id="42702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6044" y="5337175"/>
                        <a:ext cx="647700" cy="533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7026" name="Rectangle 1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钡朝韭汛嘴啪辰腹宰檀忘嘶娘样寇毙洁挪洲锤丸妖叼超雷宿袭圈彭梢聂辛第五章网格生成与坐标变换第五章网格生成与坐标变换</a:t>
            </a:r>
          </a:p>
        </p:txBody>
      </p:sp>
    </p:spTree>
    <p:extLst>
      <p:ext uri="{BB962C8B-B14F-4D97-AF65-F5344CB8AC3E}">
        <p14:creationId xmlns:p14="http://schemas.microsoft.com/office/powerpoint/2010/main" val="164651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BFD71DBC-EFF1-4837-8A4D-AB054679F6BF}" type="slidenum">
              <a:rPr lang="en-US" altLang="zh-CN"/>
              <a:pPr/>
              <a:t>39</a:t>
            </a:fld>
            <a:endParaRPr lang="en-US" altLang="zh-CN"/>
          </a:p>
        </p:txBody>
      </p:sp>
      <p:sp>
        <p:nvSpPr>
          <p:cNvPr id="465932" name="Text Box 12"/>
          <p:cNvSpPr txBox="1">
            <a:spLocks noChangeArrowheads="1"/>
          </p:cNvSpPr>
          <p:nvPr/>
        </p:nvSpPr>
        <p:spPr bwMode="auto">
          <a:xfrm>
            <a:off x="1735204" y="998234"/>
            <a:ext cx="9761396" cy="175432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latin typeface="黑体" panose="02010609060101010101" pitchFamily="49" charset="-122"/>
                <a:ea typeface="黑体" panose="02010609060101010101" pitchFamily="49" charset="-122"/>
              </a:defRPr>
            </a:lvl1pPr>
          </a:lstStyle>
          <a:p>
            <a:r>
              <a:rPr lang="zh-CN" altLang="en-US" dirty="0">
                <a:solidFill>
                  <a:schemeClr val="accent2">
                    <a:lumMod val="50000"/>
                  </a:schemeClr>
                </a:solidFill>
              </a:rPr>
              <a:t>考虑流过图</a:t>
            </a:r>
            <a:r>
              <a:rPr lang="en-US" altLang="zh-CN" dirty="0">
                <a:solidFill>
                  <a:schemeClr val="accent2">
                    <a:lumMod val="50000"/>
                  </a:schemeClr>
                </a:solidFill>
              </a:rPr>
              <a:t>5-6a</a:t>
            </a:r>
            <a:r>
              <a:rPr lang="zh-CN" altLang="en-US" dirty="0">
                <a:solidFill>
                  <a:schemeClr val="accent2">
                    <a:lumMod val="50000"/>
                  </a:schemeClr>
                </a:solidFill>
              </a:rPr>
              <a:t>所示的扩张管道的流动</a:t>
            </a:r>
            <a:r>
              <a:rPr lang="en-US" altLang="zh-CN" dirty="0">
                <a:solidFill>
                  <a:schemeClr val="accent2">
                    <a:lumMod val="50000"/>
                  </a:schemeClr>
                </a:solidFill>
              </a:rPr>
              <a:t>.</a:t>
            </a:r>
            <a:r>
              <a:rPr lang="zh-CN" altLang="en-US" dirty="0">
                <a:solidFill>
                  <a:schemeClr val="accent2">
                    <a:lumMod val="50000"/>
                  </a:schemeClr>
                </a:solidFill>
              </a:rPr>
              <a:t>曲线</a:t>
            </a:r>
            <a:r>
              <a:rPr lang="en-US" altLang="zh-CN" dirty="0">
                <a:solidFill>
                  <a:schemeClr val="accent2">
                    <a:lumMod val="50000"/>
                  </a:schemeClr>
                </a:solidFill>
              </a:rPr>
              <a:t>de</a:t>
            </a:r>
            <a:r>
              <a:rPr lang="zh-CN" altLang="en-US" dirty="0">
                <a:solidFill>
                  <a:schemeClr val="accent2">
                    <a:lumMod val="50000"/>
                  </a:schemeClr>
                </a:solidFill>
              </a:rPr>
              <a:t>是管道上壁</a:t>
            </a:r>
            <a:r>
              <a:rPr lang="en-US" altLang="zh-CN" dirty="0">
                <a:solidFill>
                  <a:schemeClr val="accent2">
                    <a:lumMod val="50000"/>
                  </a:schemeClr>
                </a:solidFill>
              </a:rPr>
              <a:t>,</a:t>
            </a:r>
            <a:r>
              <a:rPr lang="zh-CN" altLang="en-US" dirty="0">
                <a:solidFill>
                  <a:schemeClr val="accent2">
                    <a:lumMod val="50000"/>
                  </a:schemeClr>
                </a:solidFill>
              </a:rPr>
              <a:t>直线</a:t>
            </a:r>
            <a:r>
              <a:rPr lang="en-US" altLang="zh-CN" dirty="0" err="1" smtClean="0">
                <a:solidFill>
                  <a:schemeClr val="accent2">
                    <a:lumMod val="50000"/>
                  </a:schemeClr>
                </a:solidFill>
              </a:rPr>
              <a:t>fg</a:t>
            </a:r>
            <a:r>
              <a:rPr lang="zh-CN" altLang="en-US" dirty="0">
                <a:solidFill>
                  <a:schemeClr val="accent2">
                    <a:lumMod val="50000"/>
                  </a:schemeClr>
                </a:solidFill>
              </a:rPr>
              <a:t>是中心线</a:t>
            </a:r>
            <a:r>
              <a:rPr lang="en-US" altLang="zh-CN" dirty="0">
                <a:solidFill>
                  <a:schemeClr val="accent2">
                    <a:lumMod val="50000"/>
                  </a:schemeClr>
                </a:solidFill>
              </a:rPr>
              <a:t>.</a:t>
            </a:r>
            <a:r>
              <a:rPr lang="zh-CN" altLang="en-US" dirty="0">
                <a:solidFill>
                  <a:schemeClr val="accent2">
                    <a:lumMod val="50000"/>
                  </a:schemeClr>
                </a:solidFill>
              </a:rPr>
              <a:t>对于这种流动</a:t>
            </a:r>
            <a:r>
              <a:rPr lang="en-US" altLang="zh-CN" dirty="0">
                <a:solidFill>
                  <a:schemeClr val="accent2">
                    <a:lumMod val="50000"/>
                  </a:schemeClr>
                </a:solidFill>
              </a:rPr>
              <a:t>,</a:t>
            </a:r>
            <a:r>
              <a:rPr lang="zh-CN" altLang="en-US" dirty="0">
                <a:solidFill>
                  <a:schemeClr val="accent2">
                    <a:lumMod val="50000"/>
                  </a:schemeClr>
                </a:solidFill>
              </a:rPr>
              <a:t>物理平面中用矩形网格是不行的</a:t>
            </a:r>
            <a:r>
              <a:rPr lang="en-US" altLang="zh-CN" dirty="0">
                <a:solidFill>
                  <a:schemeClr val="accent2">
                    <a:lumMod val="50000"/>
                  </a:schemeClr>
                </a:solidFill>
              </a:rPr>
              <a:t>,</a:t>
            </a:r>
            <a:r>
              <a:rPr lang="zh-CN" altLang="en-US" dirty="0">
                <a:solidFill>
                  <a:schemeClr val="accent2">
                    <a:lumMod val="50000"/>
                  </a:schemeClr>
                </a:solidFill>
              </a:rPr>
              <a:t>在图</a:t>
            </a:r>
            <a:r>
              <a:rPr lang="en-US" altLang="zh-CN" dirty="0">
                <a:solidFill>
                  <a:schemeClr val="accent2">
                    <a:lumMod val="50000"/>
                  </a:schemeClr>
                </a:solidFill>
              </a:rPr>
              <a:t>5-6b</a:t>
            </a:r>
            <a:r>
              <a:rPr lang="zh-CN" altLang="en-US" dirty="0">
                <a:solidFill>
                  <a:schemeClr val="accent2">
                    <a:lumMod val="50000"/>
                  </a:schemeClr>
                </a:solidFill>
              </a:rPr>
              <a:t>中画曲线网格</a:t>
            </a:r>
            <a:r>
              <a:rPr lang="en-US" altLang="zh-CN" dirty="0">
                <a:solidFill>
                  <a:schemeClr val="accent2">
                    <a:lumMod val="50000"/>
                  </a:schemeClr>
                </a:solidFill>
              </a:rPr>
              <a:t>,</a:t>
            </a:r>
            <a:r>
              <a:rPr lang="zh-CN" altLang="en-US" dirty="0">
                <a:solidFill>
                  <a:schemeClr val="accent2">
                    <a:lumMod val="50000"/>
                  </a:schemeClr>
                </a:solidFill>
              </a:rPr>
              <a:t>使边界</a:t>
            </a:r>
            <a:r>
              <a:rPr lang="en-US" altLang="zh-CN" dirty="0">
                <a:solidFill>
                  <a:schemeClr val="accent2">
                    <a:lumMod val="50000"/>
                  </a:schemeClr>
                </a:solidFill>
              </a:rPr>
              <a:t>de</a:t>
            </a:r>
            <a:r>
              <a:rPr lang="zh-CN" altLang="en-US" dirty="0">
                <a:solidFill>
                  <a:schemeClr val="accent2">
                    <a:lumMod val="50000"/>
                  </a:schemeClr>
                </a:solidFill>
              </a:rPr>
              <a:t>和中心线</a:t>
            </a:r>
            <a:r>
              <a:rPr lang="en-US" altLang="zh-CN" dirty="0" err="1" smtClean="0">
                <a:solidFill>
                  <a:schemeClr val="accent2">
                    <a:lumMod val="50000"/>
                  </a:schemeClr>
                </a:solidFill>
              </a:rPr>
              <a:t>fg</a:t>
            </a:r>
            <a:r>
              <a:rPr lang="zh-CN" altLang="en-US" dirty="0">
                <a:solidFill>
                  <a:schemeClr val="accent2">
                    <a:lumMod val="50000"/>
                  </a:schemeClr>
                </a:solidFill>
              </a:rPr>
              <a:t>都成为坐标线</a:t>
            </a:r>
            <a:r>
              <a:rPr lang="en-US" altLang="zh-CN" dirty="0">
                <a:solidFill>
                  <a:schemeClr val="accent2">
                    <a:lumMod val="50000"/>
                  </a:schemeClr>
                </a:solidFill>
              </a:rPr>
              <a:t>,</a:t>
            </a:r>
            <a:r>
              <a:rPr lang="zh-CN" altLang="en-US" dirty="0">
                <a:solidFill>
                  <a:schemeClr val="accent2">
                    <a:lumMod val="50000"/>
                  </a:schemeClr>
                </a:solidFill>
              </a:rPr>
              <a:t>曲线网格完全贴着边界</a:t>
            </a:r>
            <a:r>
              <a:rPr lang="en-US" altLang="zh-CN" dirty="0">
                <a:solidFill>
                  <a:schemeClr val="accent2">
                    <a:lumMod val="50000"/>
                  </a:schemeClr>
                </a:solidFill>
              </a:rPr>
              <a:t>.</a:t>
            </a:r>
          </a:p>
        </p:txBody>
      </p:sp>
      <p:pic>
        <p:nvPicPr>
          <p:cNvPr id="46593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993" y="2752560"/>
            <a:ext cx="8207447" cy="29628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5935" name="Text Box 15"/>
          <p:cNvSpPr txBox="1">
            <a:spLocks noChangeArrowheads="1"/>
          </p:cNvSpPr>
          <p:nvPr/>
        </p:nvSpPr>
        <p:spPr bwMode="auto">
          <a:xfrm>
            <a:off x="4025181" y="5761038"/>
            <a:ext cx="4681537"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0A984A"/>
                </a:solidFill>
                <a:latin typeface="华文新魏" panose="02010800040101010101" pitchFamily="2" charset="-122"/>
                <a:ea typeface="华文新魏" panose="02010800040101010101" pitchFamily="2" charset="-122"/>
              </a:rPr>
              <a:t>图</a:t>
            </a:r>
            <a:r>
              <a:rPr lang="en-US" altLang="zh-CN" sz="2800" dirty="0">
                <a:solidFill>
                  <a:srgbClr val="0A984A"/>
                </a:solidFill>
                <a:latin typeface="华文新魏" panose="02010800040101010101" pitchFamily="2" charset="-122"/>
                <a:ea typeface="华文新魏" panose="02010800040101010101" pitchFamily="2" charset="-122"/>
              </a:rPr>
              <a:t>5-6 </a:t>
            </a:r>
            <a:r>
              <a:rPr lang="zh-CN" altLang="en-US" sz="2800" dirty="0">
                <a:solidFill>
                  <a:srgbClr val="0A984A"/>
                </a:solidFill>
                <a:latin typeface="华文新魏" panose="02010800040101010101" pitchFamily="2" charset="-122"/>
                <a:ea typeface="华文新魏" panose="02010800040101010101" pitchFamily="2" charset="-122"/>
              </a:rPr>
              <a:t>简单的贴体坐标系</a:t>
            </a:r>
          </a:p>
        </p:txBody>
      </p:sp>
      <p:sp>
        <p:nvSpPr>
          <p:cNvPr id="465936" name="Rectangle 1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篇假嘿殖啤佐胶酋茨只砰邪抢踩貉妒愚呐厌婪规幢霖交君唯京瓣化镑旁驭第五章网格生成与坐标变换第五章网格生成与坐标变换</a:t>
            </a:r>
          </a:p>
        </p:txBody>
      </p:sp>
      <p:sp>
        <p:nvSpPr>
          <p:cNvPr id="8" name="Rectangle 4"/>
          <p:cNvSpPr>
            <a:spLocks noChangeArrowheads="1"/>
          </p:cNvSpPr>
          <p:nvPr/>
        </p:nvSpPr>
        <p:spPr bwMode="auto">
          <a:xfrm>
            <a:off x="1774825" y="39053"/>
            <a:ext cx="5293437"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贴体坐标系</a:t>
            </a:r>
            <a:r>
              <a:rPr lang="en-US" altLang="zh-CN" sz="3200" b="1" dirty="0">
                <a:latin typeface="+mn-lt"/>
                <a:ea typeface="黑体" panose="02010609060101010101" pitchFamily="49" charset="-122"/>
              </a:rPr>
              <a:t>:</a:t>
            </a:r>
            <a:r>
              <a:rPr lang="zh-CN" altLang="en-US" sz="3200" b="1" dirty="0">
                <a:latin typeface="+mn-lt"/>
                <a:ea typeface="黑体" panose="02010609060101010101" pitchFamily="49" charset="-122"/>
              </a:rPr>
              <a:t>椭圆型网格生成</a:t>
            </a:r>
          </a:p>
        </p:txBody>
      </p:sp>
    </p:spTree>
    <p:extLst>
      <p:ext uri="{BB962C8B-B14F-4D97-AF65-F5344CB8AC3E}">
        <p14:creationId xmlns:p14="http://schemas.microsoft.com/office/powerpoint/2010/main" val="143880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body" idx="1"/>
          </p:nvPr>
        </p:nvSpPr>
        <p:spPr>
          <a:xfrm>
            <a:off x="2024064" y="1247776"/>
            <a:ext cx="8175625" cy="4125913"/>
          </a:xfrm>
        </p:spPr>
        <p:txBody>
          <a:bodyPr/>
          <a:lstStyle/>
          <a:p>
            <a:r>
              <a:rPr lang="zh-CN" altLang="en-US" b="0" dirty="0">
                <a:solidFill>
                  <a:schemeClr val="accent2"/>
                </a:solidFill>
                <a:latin typeface="黑体" panose="02010609060101010101" pitchFamily="49" charset="-122"/>
                <a:ea typeface="黑体" panose="02010609060101010101" pitchFamily="49" charset="-122"/>
              </a:rPr>
              <a:t>优点：</a:t>
            </a:r>
          </a:p>
          <a:p>
            <a:pPr lvl="1"/>
            <a:r>
              <a:rPr lang="zh-CN" altLang="en-US" dirty="0">
                <a:latin typeface="黑体" panose="02010609060101010101" pitchFamily="49" charset="-122"/>
                <a:ea typeface="黑体" panose="02010609060101010101" pitchFamily="49" charset="-122"/>
              </a:rPr>
              <a:t>可以自动生成；</a:t>
            </a:r>
          </a:p>
          <a:p>
            <a:pPr lvl="1"/>
            <a:r>
              <a:rPr lang="zh-CN" altLang="en-US" dirty="0">
                <a:latin typeface="黑体" panose="02010609060101010101" pitchFamily="49" charset="-122"/>
                <a:ea typeface="黑体" panose="02010609060101010101" pitchFamily="49" charset="-122"/>
              </a:rPr>
              <a:t>适用于复杂外形；</a:t>
            </a:r>
          </a:p>
          <a:p>
            <a:pPr lvl="1"/>
            <a:r>
              <a:rPr lang="zh-CN" altLang="en-US" dirty="0">
                <a:latin typeface="黑体" panose="02010609060101010101" pitchFamily="49" charset="-122"/>
                <a:ea typeface="黑体" panose="02010609060101010101" pitchFamily="49" charset="-122"/>
              </a:rPr>
              <a:t>在解的基础上适应网格。</a:t>
            </a:r>
          </a:p>
          <a:p>
            <a:r>
              <a:rPr lang="zh-CN" altLang="en-US" b="0" dirty="0">
                <a:solidFill>
                  <a:schemeClr val="accent2"/>
                </a:solidFill>
                <a:latin typeface="黑体" panose="02010609060101010101" pitchFamily="49" charset="-122"/>
                <a:ea typeface="黑体" panose="02010609060101010101" pitchFamily="49" charset="-122"/>
              </a:rPr>
              <a:t>缺点：</a:t>
            </a:r>
          </a:p>
          <a:p>
            <a:pPr lvl="1"/>
            <a:r>
              <a:rPr lang="zh-CN" altLang="en-US" dirty="0">
                <a:latin typeface="黑体" panose="02010609060101010101" pitchFamily="49" charset="-122"/>
                <a:ea typeface="黑体" panose="02010609060101010101" pitchFamily="49" charset="-122"/>
              </a:rPr>
              <a:t>填充体积效率不高；</a:t>
            </a:r>
          </a:p>
          <a:p>
            <a:pPr lvl="2"/>
            <a:r>
              <a:rPr lang="zh-CN" altLang="en-US" dirty="0">
                <a:latin typeface="黑体" panose="02010609060101010101" pitchFamily="49" charset="-122"/>
                <a:ea typeface="黑体" panose="02010609060101010101" pitchFamily="49" charset="-122"/>
              </a:rPr>
              <a:t>每一个结点属于更多的单元；</a:t>
            </a:r>
          </a:p>
          <a:p>
            <a:pPr lvl="2"/>
            <a:r>
              <a:rPr lang="zh-CN" altLang="en-US" dirty="0">
                <a:latin typeface="黑体" panose="02010609060101010101" pitchFamily="49" charset="-122"/>
                <a:ea typeface="黑体" panose="02010609060101010101" pitchFamily="49" charset="-122"/>
              </a:rPr>
              <a:t>各向同性细化（对于边界层来说不是很好）。</a:t>
            </a:r>
          </a:p>
          <a:p>
            <a:pPr lvl="1"/>
            <a:r>
              <a:rPr lang="zh-CN" altLang="en-US" dirty="0">
                <a:latin typeface="黑体" panose="02010609060101010101" pitchFamily="49" charset="-122"/>
                <a:ea typeface="黑体" panose="02010609060101010101" pitchFamily="49" charset="-122"/>
              </a:rPr>
              <a:t>与四边形或六面体网格相比，质量一般较差（内角）。</a:t>
            </a:r>
          </a:p>
        </p:txBody>
      </p:sp>
      <p:pic>
        <p:nvPicPr>
          <p:cNvPr id="102402" name="Picture 2" descr="a9_w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5964" y="1125539"/>
            <a:ext cx="3062287" cy="2879725"/>
          </a:xfrm>
          <a:prstGeom prst="rect">
            <a:avLst/>
          </a:prstGeom>
          <a:noFill/>
          <a:ln w="9525">
            <a:solidFill>
              <a:srgbClr val="000004"/>
            </a:solidFill>
            <a:miter lim="800000"/>
            <a:headEnd/>
            <a:tailEnd/>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02403" name="Rectangle 3"/>
          <p:cNvSpPr>
            <a:spLocks noGrp="1" noChangeArrowheads="1"/>
          </p:cNvSpPr>
          <p:nvPr>
            <p:ph type="title"/>
          </p:nvPr>
        </p:nvSpPr>
        <p:spPr>
          <a:xfrm>
            <a:off x="1981200" y="274639"/>
            <a:ext cx="6707088" cy="5794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square" anchor="t">
            <a:spAutoFit/>
          </a:bodyPr>
          <a:lstStyle/>
          <a:p>
            <a:pPr algn="l">
              <a:spcBef>
                <a:spcPct val="50000"/>
              </a:spcBef>
            </a:pPr>
            <a:r>
              <a:rPr lang="zh-CN" altLang="en-US" b="0" dirty="0">
                <a:latin typeface="Times New Roman" panose="02020603050405020304" pitchFamily="18" charset="0"/>
                <a:ea typeface="黑体" panose="02010609060101010101" pitchFamily="49" charset="-122"/>
              </a:rPr>
              <a:t>为什么</a:t>
            </a:r>
            <a:r>
              <a:rPr lang="zh-CN" altLang="en-US" b="0" dirty="0">
                <a:latin typeface="Times New Roman" panose="02020603050405020304" pitchFamily="18" charset="0"/>
                <a:ea typeface="黑体" panose="02010609060101010101" pitchFamily="49" charset="-122"/>
              </a:rPr>
              <a:t>使用三角形或四面体单元？</a:t>
            </a:r>
          </a:p>
        </p:txBody>
      </p:sp>
    </p:spTree>
    <p:extLst>
      <p:ext uri="{BB962C8B-B14F-4D97-AF65-F5344CB8AC3E}">
        <p14:creationId xmlns:p14="http://schemas.microsoft.com/office/powerpoint/2010/main" val="41724084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4294967295"/>
          </p:nvPr>
        </p:nvSpPr>
        <p:spPr/>
        <p:txBody>
          <a:bodyPr/>
          <a:lstStyle/>
          <a:p>
            <a:fld id="{F8D7D341-5F60-4AD6-A661-C6C7D65522A4}" type="slidenum">
              <a:rPr lang="en-US" altLang="zh-CN"/>
              <a:pPr/>
              <a:t>40</a:t>
            </a:fld>
            <a:endParaRPr lang="en-US" altLang="zh-CN"/>
          </a:p>
        </p:txBody>
      </p:sp>
      <p:sp>
        <p:nvSpPr>
          <p:cNvPr id="428058" name="Text Box 26"/>
          <p:cNvSpPr txBox="1">
            <a:spLocks noChangeArrowheads="1"/>
          </p:cNvSpPr>
          <p:nvPr/>
        </p:nvSpPr>
        <p:spPr bwMode="auto">
          <a:xfrm>
            <a:off x="1720850" y="1031013"/>
            <a:ext cx="8642350" cy="175432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曲线网格</a:t>
            </a:r>
            <a:r>
              <a:rPr lang="en-US" altLang="zh-CN" dirty="0"/>
              <a:t>(</a:t>
            </a:r>
            <a:r>
              <a:rPr lang="zh-CN" altLang="en-US" dirty="0"/>
              <a:t>图</a:t>
            </a:r>
            <a:r>
              <a:rPr lang="en-US" altLang="zh-CN" dirty="0"/>
              <a:t>5-6a)</a:t>
            </a:r>
            <a:r>
              <a:rPr lang="zh-CN" altLang="en-US" dirty="0"/>
              <a:t>变换成矩形网格</a:t>
            </a:r>
            <a:r>
              <a:rPr lang="en-US" altLang="zh-CN" dirty="0"/>
              <a:t>(</a:t>
            </a:r>
            <a:r>
              <a:rPr lang="zh-CN" altLang="en-US" dirty="0"/>
              <a:t>图</a:t>
            </a:r>
            <a:r>
              <a:rPr lang="en-US" altLang="zh-CN" dirty="0"/>
              <a:t>5-6b)</a:t>
            </a:r>
            <a:r>
              <a:rPr lang="zh-CN" altLang="en-US" dirty="0"/>
              <a:t>用下述方法</a:t>
            </a:r>
            <a:r>
              <a:rPr lang="en-US" altLang="zh-CN" dirty="0"/>
              <a:t>:</a:t>
            </a:r>
          </a:p>
          <a:p>
            <a:r>
              <a:rPr lang="zh-CN" altLang="en-US" dirty="0"/>
              <a:t>令                       是图</a:t>
            </a:r>
            <a:r>
              <a:rPr lang="en-US" altLang="zh-CN" dirty="0"/>
              <a:t>5-6a</a:t>
            </a:r>
            <a:r>
              <a:rPr lang="zh-CN" altLang="en-US" dirty="0"/>
              <a:t>中上表面</a:t>
            </a:r>
            <a:r>
              <a:rPr lang="en-US" altLang="zh-CN" dirty="0"/>
              <a:t>de</a:t>
            </a:r>
            <a:r>
              <a:rPr lang="zh-CN" altLang="en-US" dirty="0"/>
              <a:t>的纵坐标</a:t>
            </a:r>
          </a:p>
          <a:p>
            <a:r>
              <a:rPr lang="zh-CN" altLang="en-US" dirty="0"/>
              <a:t>则下述变换将生成</a:t>
            </a:r>
            <a:r>
              <a:rPr lang="en-US" altLang="zh-CN" dirty="0"/>
              <a:t>(ξ, η)</a:t>
            </a:r>
            <a:r>
              <a:rPr lang="zh-CN" altLang="en-US" dirty="0"/>
              <a:t>平面内的矩形网格</a:t>
            </a:r>
          </a:p>
        </p:txBody>
      </p:sp>
      <p:graphicFrame>
        <p:nvGraphicFramePr>
          <p:cNvPr id="428059" name="Object 27"/>
          <p:cNvGraphicFramePr>
            <a:graphicFrameLocks noChangeAspect="1"/>
          </p:cNvGraphicFramePr>
          <p:nvPr>
            <p:extLst>
              <p:ext uri="{D42A27DB-BD31-4B8C-83A1-F6EECF244321}">
                <p14:modId xmlns:p14="http://schemas.microsoft.com/office/powerpoint/2010/main" val="2030148850"/>
              </p:ext>
            </p:extLst>
          </p:nvPr>
        </p:nvGraphicFramePr>
        <p:xfrm>
          <a:off x="2603501" y="1608138"/>
          <a:ext cx="1800225" cy="600075"/>
        </p:xfrm>
        <a:graphic>
          <a:graphicData uri="http://schemas.openxmlformats.org/presentationml/2006/ole">
            <mc:AlternateContent xmlns:mc="http://schemas.openxmlformats.org/markup-compatibility/2006">
              <mc:Choice xmlns:v="urn:schemas-microsoft-com:vml" Requires="v">
                <p:oleObj spid="_x0000_s233492" name="Equation" r:id="rId3" imgW="634680" imgH="228600" progId="Equation.DSMT4">
                  <p:embed/>
                </p:oleObj>
              </mc:Choice>
              <mc:Fallback>
                <p:oleObj name="Equation" r:id="rId3" imgW="634680" imgH="228600" progId="Equation.DSMT4">
                  <p:embed/>
                  <p:pic>
                    <p:nvPicPr>
                      <p:cNvPr id="428059"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1" y="1608138"/>
                        <a:ext cx="1800225"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8060" name="Object 28"/>
          <p:cNvGraphicFramePr>
            <a:graphicFrameLocks noChangeAspect="1"/>
          </p:cNvGraphicFramePr>
          <p:nvPr>
            <p:extLst>
              <p:ext uri="{D42A27DB-BD31-4B8C-83A1-F6EECF244321}">
                <p14:modId xmlns:p14="http://schemas.microsoft.com/office/powerpoint/2010/main" val="1194859235"/>
              </p:ext>
            </p:extLst>
          </p:nvPr>
        </p:nvGraphicFramePr>
        <p:xfrm>
          <a:off x="2999656" y="3068960"/>
          <a:ext cx="1260475" cy="1733550"/>
        </p:xfrm>
        <a:graphic>
          <a:graphicData uri="http://schemas.openxmlformats.org/presentationml/2006/ole">
            <mc:AlternateContent xmlns:mc="http://schemas.openxmlformats.org/markup-compatibility/2006">
              <mc:Choice xmlns:v="urn:schemas-microsoft-com:vml" Requires="v">
                <p:oleObj spid="_x0000_s233493" name="Equation" r:id="rId5" imgW="444240" imgH="660240" progId="Equation.DSMT4">
                  <p:embed/>
                </p:oleObj>
              </mc:Choice>
              <mc:Fallback>
                <p:oleObj name="Equation" r:id="rId5" imgW="444240" imgH="660240" progId="Equation.DSMT4">
                  <p:embed/>
                  <p:pic>
                    <p:nvPicPr>
                      <p:cNvPr id="42806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9656" y="3068960"/>
                        <a:ext cx="1260475" cy="17335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8061" name="Object 29"/>
          <p:cNvGraphicFramePr>
            <a:graphicFrameLocks noChangeAspect="1"/>
          </p:cNvGraphicFramePr>
          <p:nvPr>
            <p:extLst>
              <p:ext uri="{D42A27DB-BD31-4B8C-83A1-F6EECF244321}">
                <p14:modId xmlns:p14="http://schemas.microsoft.com/office/powerpoint/2010/main" val="2427957803"/>
              </p:ext>
            </p:extLst>
          </p:nvPr>
        </p:nvGraphicFramePr>
        <p:xfrm>
          <a:off x="5915893" y="3981772"/>
          <a:ext cx="1800225" cy="600075"/>
        </p:xfrm>
        <a:graphic>
          <a:graphicData uri="http://schemas.openxmlformats.org/presentationml/2006/ole">
            <mc:AlternateContent xmlns:mc="http://schemas.openxmlformats.org/markup-compatibility/2006">
              <mc:Choice xmlns:v="urn:schemas-microsoft-com:vml" Requires="v">
                <p:oleObj spid="_x0000_s233494" name="Equation" r:id="rId7" imgW="634680" imgH="228600" progId="Equation.DSMT4">
                  <p:embed/>
                </p:oleObj>
              </mc:Choice>
              <mc:Fallback>
                <p:oleObj name="Equation" r:id="rId7" imgW="634680" imgH="228600" progId="Equation.DSMT4">
                  <p:embed/>
                  <p:pic>
                    <p:nvPicPr>
                      <p:cNvPr id="428061"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5893" y="3981772"/>
                        <a:ext cx="1800225"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62" name="Text Box 30"/>
          <p:cNvSpPr txBox="1">
            <a:spLocks noChangeArrowheads="1"/>
          </p:cNvSpPr>
          <p:nvPr/>
        </p:nvSpPr>
        <p:spPr bwMode="auto">
          <a:xfrm>
            <a:off x="4547467" y="4089721"/>
            <a:ext cx="111760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F9933"/>
                </a:solidFill>
                <a:ea typeface="华文新魏" panose="02010800040101010101" pitchFamily="2" charset="-122"/>
              </a:rPr>
              <a:t>其中</a:t>
            </a:r>
          </a:p>
        </p:txBody>
      </p:sp>
      <p:sp>
        <p:nvSpPr>
          <p:cNvPr id="428063" name="Text Box 31"/>
          <p:cNvSpPr txBox="1">
            <a:spLocks noChangeArrowheads="1"/>
          </p:cNvSpPr>
          <p:nvPr/>
        </p:nvSpPr>
        <p:spPr bwMode="auto">
          <a:xfrm>
            <a:off x="7716118" y="3045147"/>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(5-65)</a:t>
            </a:r>
          </a:p>
        </p:txBody>
      </p:sp>
      <p:sp>
        <p:nvSpPr>
          <p:cNvPr id="428064" name="Text Box 32"/>
          <p:cNvSpPr txBox="1">
            <a:spLocks noChangeArrowheads="1"/>
          </p:cNvSpPr>
          <p:nvPr/>
        </p:nvSpPr>
        <p:spPr bwMode="auto">
          <a:xfrm>
            <a:off x="7789143" y="3981772"/>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(5-66)</a:t>
            </a:r>
          </a:p>
        </p:txBody>
      </p:sp>
      <p:sp>
        <p:nvSpPr>
          <p:cNvPr id="428065" name="Rectangle 33"/>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肖灼微桓滤蔓碘掂毋澎漳滩餐石百宛瘴藩疫九皇咐溯燥墅戊劲廊检郊井格第五章网格生成与坐标变换第五章网格生成与坐标变换</a:t>
            </a:r>
          </a:p>
        </p:txBody>
      </p:sp>
    </p:spTree>
    <p:extLst>
      <p:ext uri="{BB962C8B-B14F-4D97-AF65-F5344CB8AC3E}">
        <p14:creationId xmlns:p14="http://schemas.microsoft.com/office/powerpoint/2010/main" val="1723586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p:txBody>
          <a:bodyPr/>
          <a:lstStyle/>
          <a:p>
            <a:fld id="{F36568C0-F556-4E76-B47D-06D299929978}" type="slidenum">
              <a:rPr lang="en-US" altLang="zh-CN"/>
              <a:pPr/>
              <a:t>41</a:t>
            </a:fld>
            <a:endParaRPr lang="en-US" altLang="zh-CN"/>
          </a:p>
        </p:txBody>
      </p:sp>
      <p:sp>
        <p:nvSpPr>
          <p:cNvPr id="466955" name="Text Box 11"/>
          <p:cNvSpPr txBox="1">
            <a:spLocks noChangeArrowheads="1"/>
          </p:cNvSpPr>
          <p:nvPr/>
        </p:nvSpPr>
        <p:spPr bwMode="auto">
          <a:xfrm>
            <a:off x="1469231" y="955676"/>
            <a:ext cx="8101013"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例如</a:t>
            </a:r>
            <a:r>
              <a:rPr lang="en-US" altLang="zh-CN" dirty="0"/>
              <a:t>,</a:t>
            </a:r>
            <a:r>
              <a:rPr lang="zh-CN" altLang="en-US" dirty="0"/>
              <a:t>考虑物理平面的</a:t>
            </a:r>
            <a:r>
              <a:rPr lang="en-US" altLang="zh-CN" dirty="0"/>
              <a:t>d</a:t>
            </a:r>
            <a:r>
              <a:rPr lang="zh-CN" altLang="en-US" dirty="0"/>
              <a:t>点</a:t>
            </a:r>
            <a:r>
              <a:rPr lang="en-US" altLang="zh-CN" dirty="0"/>
              <a:t>,                                .</a:t>
            </a:r>
            <a:r>
              <a:rPr lang="zh-CN" altLang="en-US" dirty="0"/>
              <a:t>将这点坐标代入式</a:t>
            </a:r>
            <a:r>
              <a:rPr lang="en-US" altLang="zh-CN" dirty="0"/>
              <a:t>(5-66),</a:t>
            </a:r>
            <a:r>
              <a:rPr lang="zh-CN" altLang="en-US" dirty="0"/>
              <a:t>得</a:t>
            </a:r>
          </a:p>
        </p:txBody>
      </p:sp>
      <p:graphicFrame>
        <p:nvGraphicFramePr>
          <p:cNvPr id="466956" name="Object 12"/>
          <p:cNvGraphicFramePr>
            <a:graphicFrameLocks noChangeAspect="1"/>
          </p:cNvGraphicFramePr>
          <p:nvPr>
            <p:extLst>
              <p:ext uri="{D42A27DB-BD31-4B8C-83A1-F6EECF244321}">
                <p14:modId xmlns:p14="http://schemas.microsoft.com/office/powerpoint/2010/main" val="3342934716"/>
              </p:ext>
            </p:extLst>
          </p:nvPr>
        </p:nvGraphicFramePr>
        <p:xfrm>
          <a:off x="5735960" y="1499324"/>
          <a:ext cx="2773363" cy="600075"/>
        </p:xfrm>
        <a:graphic>
          <a:graphicData uri="http://schemas.openxmlformats.org/presentationml/2006/ole">
            <mc:AlternateContent xmlns:mc="http://schemas.openxmlformats.org/markup-compatibility/2006">
              <mc:Choice xmlns:v="urn:schemas-microsoft-com:vml" Requires="v">
                <p:oleObj spid="_x0000_s234528" name="Equation" r:id="rId3" imgW="977760" imgH="228600" progId="Equation.DSMT4">
                  <p:embed/>
                </p:oleObj>
              </mc:Choice>
              <mc:Fallback>
                <p:oleObj name="Equation" r:id="rId3" imgW="977760" imgH="228600" progId="Equation.DSMT4">
                  <p:embed/>
                  <p:pic>
                    <p:nvPicPr>
                      <p:cNvPr id="46695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960" y="1499324"/>
                        <a:ext cx="2773363"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57" name="Object 13"/>
          <p:cNvGraphicFramePr>
            <a:graphicFrameLocks noChangeAspect="1"/>
          </p:cNvGraphicFramePr>
          <p:nvPr>
            <p:extLst>
              <p:ext uri="{D42A27DB-BD31-4B8C-83A1-F6EECF244321}">
                <p14:modId xmlns:p14="http://schemas.microsoft.com/office/powerpoint/2010/main" val="3385052059"/>
              </p:ext>
            </p:extLst>
          </p:nvPr>
        </p:nvGraphicFramePr>
        <p:xfrm>
          <a:off x="3646487" y="2176827"/>
          <a:ext cx="3675063" cy="1133475"/>
        </p:xfrm>
        <a:graphic>
          <a:graphicData uri="http://schemas.openxmlformats.org/presentationml/2006/ole">
            <mc:AlternateContent xmlns:mc="http://schemas.openxmlformats.org/markup-compatibility/2006">
              <mc:Choice xmlns:v="urn:schemas-microsoft-com:vml" Requires="v">
                <p:oleObj spid="_x0000_s234529" name="Equation" r:id="rId5" imgW="1295280" imgH="431640" progId="Equation.DSMT4">
                  <p:embed/>
                </p:oleObj>
              </mc:Choice>
              <mc:Fallback>
                <p:oleObj name="Equation" r:id="rId5" imgW="1295280" imgH="431640" progId="Equation.DSMT4">
                  <p:embed/>
                  <p:pic>
                    <p:nvPicPr>
                      <p:cNvPr id="466957"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6487" y="2176827"/>
                        <a:ext cx="3675063" cy="1133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58" name="Text Box 14"/>
          <p:cNvSpPr txBox="1">
            <a:spLocks noChangeArrowheads="1"/>
          </p:cNvSpPr>
          <p:nvPr/>
        </p:nvSpPr>
        <p:spPr bwMode="auto">
          <a:xfrm>
            <a:off x="1612900" y="3215411"/>
            <a:ext cx="7813675" cy="111376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在计算平面中</a:t>
            </a:r>
            <a:r>
              <a:rPr lang="en-US" altLang="zh-CN" dirty="0"/>
              <a:t>d</a:t>
            </a:r>
            <a:r>
              <a:rPr lang="zh-CN" altLang="en-US" dirty="0"/>
              <a:t>点位于               </a:t>
            </a:r>
            <a:r>
              <a:rPr lang="zh-CN" altLang="en-US" dirty="0" smtClean="0"/>
              <a:t> </a:t>
            </a:r>
            <a:r>
              <a:rPr lang="zh-CN" altLang="en-US" dirty="0"/>
              <a:t>上</a:t>
            </a:r>
            <a:r>
              <a:rPr lang="en-US" altLang="zh-CN" dirty="0"/>
              <a:t>,</a:t>
            </a:r>
            <a:r>
              <a:rPr lang="zh-CN" altLang="en-US" dirty="0"/>
              <a:t>考虑物理平面</a:t>
            </a:r>
            <a:r>
              <a:rPr lang="en-US" altLang="zh-CN" dirty="0"/>
              <a:t>c</a:t>
            </a:r>
            <a:r>
              <a:rPr lang="zh-CN" altLang="en-US" dirty="0"/>
              <a:t>点</a:t>
            </a:r>
            <a:r>
              <a:rPr lang="en-US" altLang="zh-CN" dirty="0"/>
              <a:t>,</a:t>
            </a:r>
            <a:r>
              <a:rPr lang="zh-CN" altLang="en-US" dirty="0"/>
              <a:t>此时</a:t>
            </a:r>
          </a:p>
        </p:txBody>
      </p:sp>
      <p:graphicFrame>
        <p:nvGraphicFramePr>
          <p:cNvPr id="466959" name="Object 15"/>
          <p:cNvGraphicFramePr>
            <a:graphicFrameLocks noChangeAspect="1"/>
          </p:cNvGraphicFramePr>
          <p:nvPr>
            <p:extLst>
              <p:ext uri="{D42A27DB-BD31-4B8C-83A1-F6EECF244321}">
                <p14:modId xmlns:p14="http://schemas.microsoft.com/office/powerpoint/2010/main" val="2118773544"/>
              </p:ext>
            </p:extLst>
          </p:nvPr>
        </p:nvGraphicFramePr>
        <p:xfrm>
          <a:off x="4944269" y="3222174"/>
          <a:ext cx="1801812" cy="600075"/>
        </p:xfrm>
        <a:graphic>
          <a:graphicData uri="http://schemas.openxmlformats.org/presentationml/2006/ole">
            <mc:AlternateContent xmlns:mc="http://schemas.openxmlformats.org/markup-compatibility/2006">
              <mc:Choice xmlns:v="urn:schemas-microsoft-com:vml" Requires="v">
                <p:oleObj spid="_x0000_s234530" name="Equation" r:id="rId7" imgW="634680" imgH="228600" progId="Equation.DSMT4">
                  <p:embed/>
                </p:oleObj>
              </mc:Choice>
              <mc:Fallback>
                <p:oleObj name="Equation" r:id="rId7" imgW="634680" imgH="228600" progId="Equation.DSMT4">
                  <p:embed/>
                  <p:pic>
                    <p:nvPicPr>
                      <p:cNvPr id="46695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4269" y="3222174"/>
                        <a:ext cx="1801812"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60" name="Object 16"/>
          <p:cNvGraphicFramePr>
            <a:graphicFrameLocks noChangeAspect="1"/>
          </p:cNvGraphicFramePr>
          <p:nvPr>
            <p:extLst>
              <p:ext uri="{D42A27DB-BD31-4B8C-83A1-F6EECF244321}">
                <p14:modId xmlns:p14="http://schemas.microsoft.com/office/powerpoint/2010/main" val="1918176697"/>
              </p:ext>
            </p:extLst>
          </p:nvPr>
        </p:nvGraphicFramePr>
        <p:xfrm>
          <a:off x="4036307" y="3829012"/>
          <a:ext cx="2701925" cy="600075"/>
        </p:xfrm>
        <a:graphic>
          <a:graphicData uri="http://schemas.openxmlformats.org/presentationml/2006/ole">
            <mc:AlternateContent xmlns:mc="http://schemas.openxmlformats.org/markup-compatibility/2006">
              <mc:Choice xmlns:v="urn:schemas-microsoft-com:vml" Requires="v">
                <p:oleObj spid="_x0000_s234531" name="Equation" r:id="rId9" imgW="952200" imgH="228600" progId="Equation.DSMT4">
                  <p:embed/>
                </p:oleObj>
              </mc:Choice>
              <mc:Fallback>
                <p:oleObj name="Equation" r:id="rId9" imgW="952200" imgH="228600" progId="Equation.DSMT4">
                  <p:embed/>
                  <p:pic>
                    <p:nvPicPr>
                      <p:cNvPr id="46696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6307" y="3829012"/>
                        <a:ext cx="2701925"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6961" name="Object 17"/>
          <p:cNvGraphicFramePr>
            <a:graphicFrameLocks noChangeAspect="1"/>
          </p:cNvGraphicFramePr>
          <p:nvPr>
            <p:extLst>
              <p:ext uri="{D42A27DB-BD31-4B8C-83A1-F6EECF244321}">
                <p14:modId xmlns:p14="http://schemas.microsoft.com/office/powerpoint/2010/main" val="3721808095"/>
              </p:ext>
            </p:extLst>
          </p:nvPr>
        </p:nvGraphicFramePr>
        <p:xfrm>
          <a:off x="3646487" y="4464285"/>
          <a:ext cx="3530600" cy="1133475"/>
        </p:xfrm>
        <a:graphic>
          <a:graphicData uri="http://schemas.openxmlformats.org/presentationml/2006/ole">
            <mc:AlternateContent xmlns:mc="http://schemas.openxmlformats.org/markup-compatibility/2006">
              <mc:Choice xmlns:v="urn:schemas-microsoft-com:vml" Requires="v">
                <p:oleObj spid="_x0000_s234532" name="Equation" r:id="rId11" imgW="1244520" imgH="431640" progId="Equation.DSMT4">
                  <p:embed/>
                </p:oleObj>
              </mc:Choice>
              <mc:Fallback>
                <p:oleObj name="Equation" r:id="rId11" imgW="1244520" imgH="431640" progId="Equation.DSMT4">
                  <p:embed/>
                  <p:pic>
                    <p:nvPicPr>
                      <p:cNvPr id="466961"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6487" y="4464285"/>
                        <a:ext cx="3530600" cy="1133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62" name="Text Box 18"/>
          <p:cNvSpPr txBox="1">
            <a:spLocks noChangeArrowheads="1"/>
          </p:cNvSpPr>
          <p:nvPr/>
        </p:nvSpPr>
        <p:spPr bwMode="auto">
          <a:xfrm>
            <a:off x="1617239" y="5552986"/>
            <a:ext cx="8748712"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在</a:t>
            </a:r>
            <a:r>
              <a:rPr lang="zh-CN" altLang="en-US" dirty="0"/>
              <a:t>计算</a:t>
            </a:r>
            <a:r>
              <a:rPr lang="zh-CN" altLang="en-US" dirty="0"/>
              <a:t>平面中</a:t>
            </a:r>
            <a:r>
              <a:rPr lang="en-US" altLang="zh-CN" dirty="0"/>
              <a:t>,c</a:t>
            </a:r>
            <a:r>
              <a:rPr lang="zh-CN" altLang="en-US" dirty="0"/>
              <a:t>点也位于                 </a:t>
            </a:r>
            <a:r>
              <a:rPr lang="zh-CN" altLang="en-US" dirty="0" smtClean="0"/>
              <a:t>上</a:t>
            </a:r>
            <a:r>
              <a:rPr lang="en-US" altLang="zh-CN" dirty="0"/>
              <a:t>,</a:t>
            </a:r>
            <a:r>
              <a:rPr lang="zh-CN" altLang="en-US" dirty="0"/>
              <a:t>与计算平面中点</a:t>
            </a:r>
            <a:r>
              <a:rPr lang="en-US" altLang="zh-CN" dirty="0"/>
              <a:t>d</a:t>
            </a:r>
            <a:r>
              <a:rPr lang="zh-CN" altLang="en-US" dirty="0"/>
              <a:t>的</a:t>
            </a:r>
            <a:r>
              <a:rPr lang="en-US" altLang="zh-CN" dirty="0"/>
              <a:t>η</a:t>
            </a:r>
            <a:r>
              <a:rPr lang="zh-CN" altLang="en-US" dirty="0"/>
              <a:t>坐标值相同</a:t>
            </a:r>
            <a:r>
              <a:rPr lang="en-US" altLang="zh-CN" dirty="0"/>
              <a:t>.</a:t>
            </a:r>
          </a:p>
        </p:txBody>
      </p:sp>
      <p:graphicFrame>
        <p:nvGraphicFramePr>
          <p:cNvPr id="466963" name="Object 19"/>
          <p:cNvGraphicFramePr>
            <a:graphicFrameLocks noChangeAspect="1"/>
          </p:cNvGraphicFramePr>
          <p:nvPr>
            <p:extLst>
              <p:ext uri="{D42A27DB-BD31-4B8C-83A1-F6EECF244321}">
                <p14:modId xmlns:p14="http://schemas.microsoft.com/office/powerpoint/2010/main" val="3062664423"/>
              </p:ext>
            </p:extLst>
          </p:nvPr>
        </p:nvGraphicFramePr>
        <p:xfrm>
          <a:off x="5357341" y="5595722"/>
          <a:ext cx="1765300" cy="600075"/>
        </p:xfrm>
        <a:graphic>
          <a:graphicData uri="http://schemas.openxmlformats.org/presentationml/2006/ole">
            <mc:AlternateContent xmlns:mc="http://schemas.openxmlformats.org/markup-compatibility/2006">
              <mc:Choice xmlns:v="urn:schemas-microsoft-com:vml" Requires="v">
                <p:oleObj spid="_x0000_s234533" name="Equation" r:id="rId13" imgW="622080" imgH="228600" progId="Equation.DSMT4">
                  <p:embed/>
                </p:oleObj>
              </mc:Choice>
              <mc:Fallback>
                <p:oleObj name="Equation" r:id="rId13" imgW="622080" imgH="228600" progId="Equation.DSMT4">
                  <p:embed/>
                  <p:pic>
                    <p:nvPicPr>
                      <p:cNvPr id="466963"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7341" y="5595722"/>
                        <a:ext cx="1765300" cy="600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6964" name="Rectangle 2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颜贬统彩皱膘瘦烃伴布惟稠舒瘁饰蒜肖紧戚暖跃篡背摧立澡密肩露薄趁挝第五章网格生成与坐标变换第五章网格生成与坐标变换</a:t>
            </a:r>
          </a:p>
        </p:txBody>
      </p:sp>
    </p:spTree>
    <p:extLst>
      <p:ext uri="{BB962C8B-B14F-4D97-AF65-F5344CB8AC3E}">
        <p14:creationId xmlns:p14="http://schemas.microsoft.com/office/powerpoint/2010/main" val="29256139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806F57A1-67C7-4C3F-8866-54B1E399BB60}" type="slidenum">
              <a:rPr lang="en-US" altLang="zh-CN"/>
              <a:pPr/>
              <a:t>42</a:t>
            </a:fld>
            <a:endParaRPr lang="en-US" altLang="zh-CN"/>
          </a:p>
        </p:txBody>
      </p:sp>
      <p:sp>
        <p:nvSpPr>
          <p:cNvPr id="429083" name="Text Box 27"/>
          <p:cNvSpPr txBox="1">
            <a:spLocks noChangeArrowheads="1"/>
          </p:cNvSpPr>
          <p:nvPr/>
        </p:nvSpPr>
        <p:spPr bwMode="auto">
          <a:xfrm>
            <a:off x="1659579" y="1340768"/>
            <a:ext cx="2447925" cy="230832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更复杂的例子</a:t>
            </a:r>
            <a:r>
              <a:rPr lang="en-US" altLang="zh-CN" dirty="0"/>
              <a:t>,</a:t>
            </a:r>
            <a:r>
              <a:rPr lang="zh-CN" altLang="en-US" dirty="0"/>
              <a:t>如图</a:t>
            </a:r>
            <a:r>
              <a:rPr lang="en-US" altLang="zh-CN" dirty="0"/>
              <a:t>5-7</a:t>
            </a:r>
            <a:r>
              <a:rPr lang="zh-CN" altLang="en-US" dirty="0"/>
              <a:t>所示它是围绕机翼的流动设计的</a:t>
            </a:r>
            <a:r>
              <a:rPr lang="en-US" altLang="zh-CN" dirty="0"/>
              <a:t>.</a:t>
            </a:r>
          </a:p>
        </p:txBody>
      </p:sp>
      <p:pic>
        <p:nvPicPr>
          <p:cNvPr id="429084"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1052736"/>
            <a:ext cx="6661150" cy="4811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9085" name="Text Box 29"/>
          <p:cNvSpPr txBox="1">
            <a:spLocks noChangeArrowheads="1"/>
          </p:cNvSpPr>
          <p:nvPr/>
        </p:nvSpPr>
        <p:spPr bwMode="auto">
          <a:xfrm>
            <a:off x="2514377" y="6007101"/>
            <a:ext cx="4679950"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rgbClr val="0A984A"/>
                </a:solidFill>
                <a:ea typeface="华文新魏" panose="02010800040101010101" pitchFamily="2" charset="-122"/>
              </a:rPr>
              <a:t>图</a:t>
            </a:r>
            <a:r>
              <a:rPr lang="en-US" altLang="zh-CN" sz="2400">
                <a:solidFill>
                  <a:srgbClr val="0A984A"/>
                </a:solidFill>
                <a:ea typeface="华文新魏" panose="02010800040101010101" pitchFamily="2" charset="-122"/>
              </a:rPr>
              <a:t>5-7  </a:t>
            </a:r>
            <a:r>
              <a:rPr lang="zh-CN" altLang="en-US" sz="2400">
                <a:solidFill>
                  <a:srgbClr val="0A984A"/>
                </a:solidFill>
                <a:ea typeface="华文新魏" panose="02010800040101010101" pitchFamily="2" charset="-122"/>
              </a:rPr>
              <a:t>椭圆方法生成的贴体网格</a:t>
            </a:r>
          </a:p>
        </p:txBody>
      </p:sp>
      <p:sp>
        <p:nvSpPr>
          <p:cNvPr id="429086" name="Rectangle 3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腾鞭磨歇经判纺纳祈忙养明崇夕姬杯噶圈裙价颠碌敏郭击驮拾彪椽崎鸿匣第五章网格生成与坐标变换第五章网格生成与坐标变换</a:t>
            </a:r>
          </a:p>
        </p:txBody>
      </p:sp>
    </p:spTree>
    <p:extLst>
      <p:ext uri="{BB962C8B-B14F-4D97-AF65-F5344CB8AC3E}">
        <p14:creationId xmlns:p14="http://schemas.microsoft.com/office/powerpoint/2010/main" val="2723915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fld id="{9827523A-8DEF-413B-B0B6-EB28FB6F0201}" type="slidenum">
              <a:rPr lang="en-US" altLang="zh-CN"/>
              <a:pPr/>
              <a:t>43</a:t>
            </a:fld>
            <a:endParaRPr lang="en-US" altLang="zh-CN"/>
          </a:p>
        </p:txBody>
      </p:sp>
      <p:sp>
        <p:nvSpPr>
          <p:cNvPr id="448522" name="Text Box 10"/>
          <p:cNvSpPr txBox="1">
            <a:spLocks noChangeArrowheads="1"/>
          </p:cNvSpPr>
          <p:nvPr/>
        </p:nvSpPr>
        <p:spPr bwMode="auto">
          <a:xfrm>
            <a:off x="1705962" y="1052736"/>
            <a:ext cx="8389937" cy="286232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问题</a:t>
            </a:r>
            <a:r>
              <a:rPr lang="en-US" altLang="zh-CN" dirty="0"/>
              <a:t>:</a:t>
            </a:r>
            <a:r>
              <a:rPr lang="zh-CN" altLang="en-US" dirty="0"/>
              <a:t>那种变换能将图</a:t>
            </a:r>
            <a:r>
              <a:rPr lang="en-US" altLang="zh-CN" dirty="0"/>
              <a:t>5-7a</a:t>
            </a:r>
            <a:r>
              <a:rPr lang="zh-CN" altLang="en-US" dirty="0"/>
              <a:t>的曲线网格变换成图</a:t>
            </a:r>
            <a:r>
              <a:rPr lang="en-US" altLang="zh-CN" dirty="0"/>
              <a:t>5-7b</a:t>
            </a:r>
            <a:r>
              <a:rPr lang="zh-CN" altLang="en-US" dirty="0"/>
              <a:t>计算平面中的均匀网格</a:t>
            </a:r>
            <a:r>
              <a:rPr lang="en-US" altLang="zh-CN" dirty="0"/>
              <a:t>?</a:t>
            </a:r>
          </a:p>
          <a:p>
            <a:r>
              <a:rPr lang="zh-CN" altLang="en-US" dirty="0"/>
              <a:t>方法</a:t>
            </a:r>
            <a:r>
              <a:rPr lang="en-US" altLang="zh-CN" dirty="0"/>
              <a:t>:</a:t>
            </a:r>
            <a:r>
              <a:rPr lang="zh-CN" altLang="en-US" dirty="0"/>
              <a:t>把物理平面的网格用笛卡尔坐标表示</a:t>
            </a:r>
            <a:r>
              <a:rPr lang="en-US" altLang="zh-CN" dirty="0"/>
              <a:t>,</a:t>
            </a:r>
            <a:r>
              <a:rPr lang="zh-CN" altLang="en-US" dirty="0"/>
              <a:t>沿着内边界</a:t>
            </a:r>
            <a:r>
              <a:rPr lang="en-US" altLang="zh-CN" dirty="0"/>
              <a:t>Γ1,</a:t>
            </a:r>
            <a:r>
              <a:rPr lang="zh-CN" altLang="en-US" dirty="0"/>
              <a:t>物理坐标已知</a:t>
            </a:r>
            <a:r>
              <a:rPr lang="en-US" altLang="zh-CN" dirty="0"/>
              <a:t>,</a:t>
            </a:r>
            <a:r>
              <a:rPr lang="zh-CN" altLang="en-US" dirty="0"/>
              <a:t>同样外边界</a:t>
            </a:r>
            <a:r>
              <a:rPr lang="en-US" altLang="zh-CN" dirty="0"/>
              <a:t>Γ2</a:t>
            </a:r>
            <a:r>
              <a:rPr lang="zh-CN" altLang="en-US" dirty="0"/>
              <a:t>的物理坐标已知</a:t>
            </a:r>
            <a:r>
              <a:rPr lang="en-US" altLang="zh-CN" dirty="0"/>
              <a:t>,</a:t>
            </a:r>
            <a:r>
              <a:rPr lang="zh-CN" altLang="en-US" dirty="0"/>
              <a:t>这就暗示存在一个边值问题</a:t>
            </a:r>
            <a:r>
              <a:rPr lang="en-US" altLang="zh-CN" dirty="0"/>
              <a:t>,</a:t>
            </a:r>
          </a:p>
        </p:txBody>
      </p:sp>
      <p:sp>
        <p:nvSpPr>
          <p:cNvPr id="448523" name="Text Box 11"/>
          <p:cNvSpPr txBox="1">
            <a:spLocks noChangeArrowheads="1"/>
          </p:cNvSpPr>
          <p:nvPr/>
        </p:nvSpPr>
        <p:spPr bwMode="auto">
          <a:xfrm>
            <a:off x="2105100" y="4394995"/>
            <a:ext cx="7956550"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F92B4D"/>
                </a:solidFill>
                <a:latin typeface="华文新魏" panose="02010800040101010101" pitchFamily="2" charset="-122"/>
                <a:ea typeface="华文新魏" panose="02010800040101010101" pitchFamily="2" charset="-122"/>
              </a:rPr>
              <a:t>求解椭圆型偏微分方程需要沿着包围区域的边界在每一点上给定边界条件</a:t>
            </a:r>
            <a:r>
              <a:rPr lang="en-US" altLang="zh-CN" sz="2800" dirty="0">
                <a:solidFill>
                  <a:srgbClr val="F92B4D"/>
                </a:solidFill>
                <a:latin typeface="华文新魏" panose="02010800040101010101" pitchFamily="2" charset="-122"/>
                <a:ea typeface="华文新魏" panose="02010800040101010101" pitchFamily="2" charset="-122"/>
              </a:rPr>
              <a:t>.</a:t>
            </a:r>
          </a:p>
        </p:txBody>
      </p:sp>
      <p:sp>
        <p:nvSpPr>
          <p:cNvPr id="448524" name="Rectangle 1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虚沪荚族媚忿鸳唉羹腹割悲栅若详盐诫买拨考摇畦厢赣辨檬樟俐态祷摘走第五章网格生成与坐标变换第五章网格生成与坐标变换</a:t>
            </a:r>
          </a:p>
        </p:txBody>
      </p:sp>
    </p:spTree>
    <p:extLst>
      <p:ext uri="{BB962C8B-B14F-4D97-AF65-F5344CB8AC3E}">
        <p14:creationId xmlns:p14="http://schemas.microsoft.com/office/powerpoint/2010/main" val="745338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p:txBody>
          <a:bodyPr/>
          <a:lstStyle/>
          <a:p>
            <a:fld id="{E9EAEDA7-6D4A-4D3C-A0ED-412E06EA21D8}" type="slidenum">
              <a:rPr lang="en-US" altLang="zh-CN"/>
              <a:pPr/>
              <a:t>44</a:t>
            </a:fld>
            <a:endParaRPr lang="en-US" altLang="zh-CN"/>
          </a:p>
        </p:txBody>
      </p:sp>
      <p:sp>
        <p:nvSpPr>
          <p:cNvPr id="449545" name="Text Box 9"/>
          <p:cNvSpPr txBox="1">
            <a:spLocks noChangeArrowheads="1"/>
          </p:cNvSpPr>
          <p:nvPr/>
        </p:nvSpPr>
        <p:spPr bwMode="auto">
          <a:xfrm>
            <a:off x="1648619" y="1052736"/>
            <a:ext cx="7200900"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最简单的椭圆方程是</a:t>
            </a:r>
            <a:r>
              <a:rPr lang="en-US" altLang="zh-CN" dirty="0"/>
              <a:t>L a p l a c e</a:t>
            </a:r>
            <a:r>
              <a:rPr lang="zh-CN" altLang="en-US" dirty="0"/>
              <a:t>方程</a:t>
            </a:r>
          </a:p>
        </p:txBody>
      </p:sp>
      <p:graphicFrame>
        <p:nvGraphicFramePr>
          <p:cNvPr id="449546" name="Object 10"/>
          <p:cNvGraphicFramePr>
            <a:graphicFrameLocks noChangeAspect="1"/>
          </p:cNvGraphicFramePr>
          <p:nvPr>
            <p:extLst>
              <p:ext uri="{D42A27DB-BD31-4B8C-83A1-F6EECF244321}">
                <p14:modId xmlns:p14="http://schemas.microsoft.com/office/powerpoint/2010/main" val="3767809548"/>
              </p:ext>
            </p:extLst>
          </p:nvPr>
        </p:nvGraphicFramePr>
        <p:xfrm>
          <a:off x="2691607" y="1988840"/>
          <a:ext cx="2557462" cy="2400300"/>
        </p:xfrm>
        <a:graphic>
          <a:graphicData uri="http://schemas.openxmlformats.org/presentationml/2006/ole">
            <mc:AlternateContent xmlns:mc="http://schemas.openxmlformats.org/markup-compatibility/2006">
              <mc:Choice xmlns:v="urn:schemas-microsoft-com:vml" Requires="v">
                <p:oleObj spid="_x0000_s235526" name="Equation" r:id="rId3" imgW="901440" imgH="914400" progId="Equation.DSMT4">
                  <p:embed/>
                </p:oleObj>
              </mc:Choice>
              <mc:Fallback>
                <p:oleObj name="Equation" r:id="rId3" imgW="901440" imgH="914400" progId="Equation.DSMT4">
                  <p:embed/>
                  <p:pic>
                    <p:nvPicPr>
                      <p:cNvPr id="449546"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607" y="1988840"/>
                        <a:ext cx="2557462" cy="2400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47" name="Text Box 11"/>
          <p:cNvSpPr txBox="1">
            <a:spLocks noChangeArrowheads="1"/>
          </p:cNvSpPr>
          <p:nvPr/>
        </p:nvSpPr>
        <p:spPr bwMode="auto">
          <a:xfrm>
            <a:off x="6096000" y="2276872"/>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(5-67)</a:t>
            </a:r>
          </a:p>
        </p:txBody>
      </p:sp>
      <p:sp>
        <p:nvSpPr>
          <p:cNvPr id="449548" name="Text Box 12"/>
          <p:cNvSpPr txBox="1">
            <a:spLocks noChangeArrowheads="1"/>
          </p:cNvSpPr>
          <p:nvPr/>
        </p:nvSpPr>
        <p:spPr bwMode="auto">
          <a:xfrm>
            <a:off x="6130925" y="3464322"/>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(5-68)</a:t>
            </a:r>
          </a:p>
        </p:txBody>
      </p:sp>
      <p:sp>
        <p:nvSpPr>
          <p:cNvPr id="449549" name="Rectangle 13"/>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陪棘钳篆撒莱杭痉效薛慌讫就碟摘剧瘪辅惊蒸温孝斩褪昔麦瑚蜡道瞳挨感第五章网格生成与坐标变换第五章网格生成与坐标变换</a:t>
            </a:r>
          </a:p>
        </p:txBody>
      </p:sp>
    </p:spTree>
    <p:extLst>
      <p:ext uri="{BB962C8B-B14F-4D97-AF65-F5344CB8AC3E}">
        <p14:creationId xmlns:p14="http://schemas.microsoft.com/office/powerpoint/2010/main" val="33816583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4294967295"/>
          </p:nvPr>
        </p:nvSpPr>
        <p:spPr/>
        <p:txBody>
          <a:bodyPr/>
          <a:lstStyle/>
          <a:p>
            <a:fld id="{1B0E7B6C-7C94-48AE-A4A3-DA614BEEDBB0}" type="slidenum">
              <a:rPr lang="en-US" altLang="zh-CN"/>
              <a:pPr/>
              <a:t>45</a:t>
            </a:fld>
            <a:endParaRPr lang="en-US" altLang="zh-CN"/>
          </a:p>
        </p:txBody>
      </p:sp>
      <p:sp>
        <p:nvSpPr>
          <p:cNvPr id="447502" name="Text Box 14"/>
          <p:cNvSpPr txBox="1">
            <a:spLocks noChangeArrowheads="1"/>
          </p:cNvSpPr>
          <p:nvPr/>
        </p:nvSpPr>
        <p:spPr bwMode="auto">
          <a:xfrm>
            <a:off x="1271464" y="1075463"/>
            <a:ext cx="9721080"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在方程（</a:t>
            </a:r>
            <a:r>
              <a:rPr lang="en-US" altLang="zh-CN" dirty="0"/>
              <a:t>5-67)</a:t>
            </a:r>
            <a:r>
              <a:rPr lang="zh-CN" altLang="en-US" dirty="0"/>
              <a:t>和</a:t>
            </a:r>
            <a:r>
              <a:rPr lang="en-US" altLang="zh-CN" dirty="0"/>
              <a:t>(5-68)</a:t>
            </a:r>
            <a:r>
              <a:rPr lang="zh-CN" altLang="en-US" dirty="0"/>
              <a:t>中</a:t>
            </a:r>
            <a:r>
              <a:rPr lang="en-US" altLang="zh-CN" dirty="0"/>
              <a:t>,ξ</a:t>
            </a:r>
            <a:r>
              <a:rPr lang="zh-CN" altLang="en-US" dirty="0"/>
              <a:t>和</a:t>
            </a:r>
            <a:r>
              <a:rPr lang="en-US" altLang="zh-CN" dirty="0"/>
              <a:t>η</a:t>
            </a:r>
            <a:r>
              <a:rPr lang="zh-CN" altLang="en-US" dirty="0"/>
              <a:t>是因变量</a:t>
            </a:r>
            <a:r>
              <a:rPr lang="en-US" altLang="zh-CN" dirty="0"/>
              <a:t>,x</a:t>
            </a:r>
            <a:r>
              <a:rPr lang="zh-CN" altLang="en-US" dirty="0"/>
              <a:t>和</a:t>
            </a:r>
            <a:r>
              <a:rPr lang="en-US" altLang="zh-CN" dirty="0"/>
              <a:t>y</a:t>
            </a:r>
            <a:r>
              <a:rPr lang="zh-CN" altLang="en-US" dirty="0"/>
              <a:t>是自变量</a:t>
            </a:r>
            <a:r>
              <a:rPr lang="en-US" altLang="zh-CN" dirty="0"/>
              <a:t>.</a:t>
            </a:r>
            <a:r>
              <a:rPr lang="zh-CN" altLang="en-US" dirty="0"/>
              <a:t>将两组变量对调一下</a:t>
            </a:r>
            <a:r>
              <a:rPr lang="en-US" altLang="zh-CN" dirty="0"/>
              <a:t>,</a:t>
            </a:r>
            <a:r>
              <a:rPr lang="zh-CN" altLang="en-US" dirty="0"/>
              <a:t>写出逆方程</a:t>
            </a:r>
            <a:r>
              <a:rPr lang="en-US" altLang="zh-CN" dirty="0"/>
              <a:t>,</a:t>
            </a:r>
            <a:r>
              <a:rPr lang="zh-CN" altLang="en-US" dirty="0"/>
              <a:t>使</a:t>
            </a:r>
            <a:r>
              <a:rPr lang="en-US" altLang="zh-CN" dirty="0"/>
              <a:t>x</a:t>
            </a:r>
            <a:r>
              <a:rPr lang="zh-CN" altLang="en-US" dirty="0"/>
              <a:t>和</a:t>
            </a:r>
            <a:r>
              <a:rPr lang="en-US" altLang="zh-CN" dirty="0"/>
              <a:t>y</a:t>
            </a:r>
            <a:r>
              <a:rPr lang="zh-CN" altLang="en-US" dirty="0"/>
              <a:t>变成因变量</a:t>
            </a:r>
            <a:r>
              <a:rPr lang="en-US" altLang="zh-CN" dirty="0"/>
              <a:t>,</a:t>
            </a:r>
            <a:r>
              <a:rPr lang="zh-CN" altLang="en-US" dirty="0"/>
              <a:t>结果是</a:t>
            </a:r>
          </a:p>
        </p:txBody>
      </p:sp>
      <p:graphicFrame>
        <p:nvGraphicFramePr>
          <p:cNvPr id="447503" name="Object 15"/>
          <p:cNvGraphicFramePr>
            <a:graphicFrameLocks noChangeAspect="1"/>
          </p:cNvGraphicFramePr>
          <p:nvPr>
            <p:extLst>
              <p:ext uri="{D42A27DB-BD31-4B8C-83A1-F6EECF244321}">
                <p14:modId xmlns:p14="http://schemas.microsoft.com/office/powerpoint/2010/main" val="3618462515"/>
              </p:ext>
            </p:extLst>
          </p:nvPr>
        </p:nvGraphicFramePr>
        <p:xfrm>
          <a:off x="1127448" y="2708920"/>
          <a:ext cx="4104456" cy="1886303"/>
        </p:xfrm>
        <a:graphic>
          <a:graphicData uri="http://schemas.openxmlformats.org/presentationml/2006/ole">
            <mc:AlternateContent xmlns:mc="http://schemas.openxmlformats.org/markup-compatibility/2006">
              <mc:Choice xmlns:v="urn:schemas-microsoft-com:vml" Requires="v">
                <p:oleObj spid="_x0000_s236552" name="Equation" r:id="rId3" imgW="1841400" imgH="914400" progId="Equation.DSMT4">
                  <p:embed/>
                </p:oleObj>
              </mc:Choice>
              <mc:Fallback>
                <p:oleObj name="Equation" r:id="rId3" imgW="1841400" imgH="914400" progId="Equation.DSMT4">
                  <p:embed/>
                  <p:pic>
                    <p:nvPicPr>
                      <p:cNvPr id="44750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2708920"/>
                        <a:ext cx="4104456" cy="1886303"/>
                      </a:xfrm>
                      <a:prstGeom prst="rect">
                        <a:avLst/>
                      </a:prstGeom>
                      <a:noFill/>
                      <a:ln>
                        <a:noFill/>
                      </a:ln>
                      <a:effectLst/>
                    </p:spPr>
                  </p:pic>
                </p:oleObj>
              </mc:Fallback>
            </mc:AlternateContent>
          </a:graphicData>
        </a:graphic>
      </p:graphicFrame>
      <p:sp>
        <p:nvSpPr>
          <p:cNvPr id="447504" name="Text Box 16"/>
          <p:cNvSpPr txBox="1">
            <a:spLocks noChangeArrowheads="1"/>
          </p:cNvSpPr>
          <p:nvPr/>
        </p:nvSpPr>
        <p:spPr bwMode="auto">
          <a:xfrm>
            <a:off x="5519935" y="3028824"/>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(5-69)</a:t>
            </a:r>
          </a:p>
        </p:txBody>
      </p:sp>
      <p:sp>
        <p:nvSpPr>
          <p:cNvPr id="447505" name="Text Box 17"/>
          <p:cNvSpPr txBox="1">
            <a:spLocks noChangeArrowheads="1"/>
          </p:cNvSpPr>
          <p:nvPr/>
        </p:nvSpPr>
        <p:spPr bwMode="auto">
          <a:xfrm>
            <a:off x="5519936" y="4023304"/>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(5-70)</a:t>
            </a:r>
          </a:p>
        </p:txBody>
      </p:sp>
      <p:sp>
        <p:nvSpPr>
          <p:cNvPr id="447506" name="Rectangle 1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曼坛碍峰柔制轿晰钧伸壤巨谰衰待页春洞重霉鳃兰陕粹疡膝迭江颧镶镰熔第五章网格生成与坐标变换第五章网格生成与坐标变换</a:t>
            </a:r>
          </a:p>
        </p:txBody>
      </p:sp>
      <p:sp>
        <p:nvSpPr>
          <p:cNvPr id="9" name="Rectangle 6"/>
          <p:cNvSpPr>
            <a:spLocks noChangeArrowheads="1"/>
          </p:cNvSpPr>
          <p:nvPr/>
        </p:nvSpPr>
        <p:spPr bwMode="auto">
          <a:xfrm>
            <a:off x="4043932" y="5642595"/>
            <a:ext cx="184731" cy="369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Text Box 8"/>
          <p:cNvSpPr txBox="1">
            <a:spLocks noChangeArrowheads="1"/>
          </p:cNvSpPr>
          <p:nvPr/>
        </p:nvSpPr>
        <p:spPr bwMode="auto">
          <a:xfrm>
            <a:off x="6726337" y="3502604"/>
            <a:ext cx="1258887"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dirty="0">
                <a:solidFill>
                  <a:srgbClr val="FF9933"/>
                </a:solidFill>
                <a:ea typeface="华文新魏" panose="02010800040101010101" pitchFamily="2" charset="-122"/>
              </a:rPr>
              <a:t>其中</a:t>
            </a:r>
          </a:p>
        </p:txBody>
      </p:sp>
      <p:graphicFrame>
        <p:nvGraphicFramePr>
          <p:cNvPr id="12" name="Object 9"/>
          <p:cNvGraphicFramePr>
            <a:graphicFrameLocks noChangeAspect="1"/>
          </p:cNvGraphicFramePr>
          <p:nvPr>
            <p:extLst>
              <p:ext uri="{D42A27DB-BD31-4B8C-83A1-F6EECF244321}">
                <p14:modId xmlns:p14="http://schemas.microsoft.com/office/powerpoint/2010/main" val="2297080750"/>
              </p:ext>
            </p:extLst>
          </p:nvPr>
        </p:nvGraphicFramePr>
        <p:xfrm>
          <a:off x="8040216" y="2651468"/>
          <a:ext cx="3494485" cy="2582361"/>
        </p:xfrm>
        <a:graphic>
          <a:graphicData uri="http://schemas.openxmlformats.org/presentationml/2006/ole">
            <mc:AlternateContent xmlns:mc="http://schemas.openxmlformats.org/markup-compatibility/2006">
              <mc:Choice xmlns:v="urn:schemas-microsoft-com:vml" Requires="v">
                <p:oleObj spid="_x0000_s236553" name="Equation" r:id="rId5" imgW="1638000" imgH="1307880" progId="Equation.DSMT4">
                  <p:embed/>
                </p:oleObj>
              </mc:Choice>
              <mc:Fallback>
                <p:oleObj name="Equation" r:id="rId5" imgW="1638000" imgH="1307880" progId="Equation.DSMT4">
                  <p:embed/>
                  <p:pic>
                    <p:nvPicPr>
                      <p:cNvPr id="414729"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0216" y="2651468"/>
                        <a:ext cx="3494485" cy="25823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96732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310EEFBD-016C-4F0F-AC38-8CD415892B6C}" type="slidenum">
              <a:rPr lang="en-US" altLang="zh-CN"/>
              <a:pPr/>
              <a:t>46</a:t>
            </a:fld>
            <a:endParaRPr lang="en-US" altLang="zh-CN"/>
          </a:p>
        </p:txBody>
      </p:sp>
      <p:sp>
        <p:nvSpPr>
          <p:cNvPr id="450570" name="Text Box 10"/>
          <p:cNvSpPr txBox="1">
            <a:spLocks noChangeArrowheads="1"/>
          </p:cNvSpPr>
          <p:nvPr/>
        </p:nvSpPr>
        <p:spPr bwMode="auto">
          <a:xfrm>
            <a:off x="1055440" y="1004026"/>
            <a:ext cx="10369152"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图</a:t>
            </a:r>
            <a:r>
              <a:rPr lang="en-US" altLang="zh-CN" dirty="0"/>
              <a:t>5-8</a:t>
            </a:r>
            <a:r>
              <a:rPr lang="zh-CN" altLang="en-US" dirty="0"/>
              <a:t>画出了计算平面</a:t>
            </a:r>
            <a:r>
              <a:rPr lang="en-US" altLang="zh-CN" dirty="0"/>
              <a:t>,</a:t>
            </a:r>
            <a:r>
              <a:rPr lang="zh-CN" altLang="en-US" dirty="0"/>
              <a:t>再次强调沿着所有四条边界线</a:t>
            </a:r>
            <a:r>
              <a:rPr lang="en-US" altLang="zh-CN" dirty="0"/>
              <a:t>Γ1,Γ2,Γ3</a:t>
            </a:r>
            <a:r>
              <a:rPr lang="zh-CN" altLang="en-US" dirty="0"/>
              <a:t>和</a:t>
            </a:r>
            <a:r>
              <a:rPr lang="en-US" altLang="zh-CN" dirty="0"/>
              <a:t>Γ4,(x, y)</a:t>
            </a:r>
            <a:r>
              <a:rPr lang="zh-CN" altLang="en-US" dirty="0"/>
              <a:t>的值都已知</a:t>
            </a:r>
            <a:r>
              <a:rPr lang="en-US" altLang="zh-CN" dirty="0"/>
              <a:t>,</a:t>
            </a:r>
            <a:r>
              <a:rPr lang="zh-CN" altLang="en-US" dirty="0"/>
              <a:t>这是求解椭圆偏微分方程适定问题的基础</a:t>
            </a:r>
            <a:r>
              <a:rPr lang="en-US" altLang="zh-CN" dirty="0"/>
              <a:t>.</a:t>
            </a:r>
          </a:p>
        </p:txBody>
      </p:sp>
      <p:pic>
        <p:nvPicPr>
          <p:cNvPr id="45057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2386691"/>
            <a:ext cx="5414134" cy="348887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72" name="Text Box 12"/>
          <p:cNvSpPr txBox="1">
            <a:spLocks noChangeArrowheads="1"/>
          </p:cNvSpPr>
          <p:nvPr/>
        </p:nvSpPr>
        <p:spPr bwMode="auto">
          <a:xfrm>
            <a:off x="1955800" y="6057900"/>
            <a:ext cx="8243888"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5-8</a:t>
            </a:r>
            <a:r>
              <a:rPr lang="zh-CN" altLang="en-US" sz="2800">
                <a:solidFill>
                  <a:srgbClr val="F92B4D"/>
                </a:solidFill>
                <a:latin typeface="华文新魏" panose="02010800040101010101" pitchFamily="2" charset="-122"/>
                <a:ea typeface="华文新魏" panose="02010800040101010101" pitchFamily="2" charset="-122"/>
              </a:rPr>
              <a:t>计算平面</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标出了边界条件并画出了一个内点</a:t>
            </a:r>
            <a:r>
              <a:rPr lang="en-US" altLang="zh-CN" sz="2800">
                <a:solidFill>
                  <a:srgbClr val="F92B4D"/>
                </a:solidFill>
                <a:latin typeface="华文新魏" panose="02010800040101010101" pitchFamily="2" charset="-122"/>
                <a:ea typeface="华文新魏" panose="02010800040101010101" pitchFamily="2" charset="-122"/>
              </a:rPr>
              <a:t>)</a:t>
            </a:r>
          </a:p>
        </p:txBody>
      </p:sp>
      <p:sp>
        <p:nvSpPr>
          <p:cNvPr id="450573" name="Rectangle 13"/>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戚镀布毅代鉴朴碑外筏晌毛力眨绢忆稻录怖咎拌徒任琴毁揪巡舀顶症攫郊第五章网格生成与坐标变换第五章网格生成与坐标变换</a:t>
            </a:r>
          </a:p>
        </p:txBody>
      </p:sp>
    </p:spTree>
    <p:extLst>
      <p:ext uri="{BB962C8B-B14F-4D97-AF65-F5344CB8AC3E}">
        <p14:creationId xmlns:p14="http://schemas.microsoft.com/office/powerpoint/2010/main" val="15867449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89AD26BD-FD27-4087-A901-81FA540ED29B}" type="slidenum">
              <a:rPr lang="en-US" altLang="zh-CN"/>
              <a:pPr/>
              <a:t>47</a:t>
            </a:fld>
            <a:endParaRPr lang="en-US" altLang="zh-CN"/>
          </a:p>
        </p:txBody>
      </p:sp>
      <p:sp>
        <p:nvSpPr>
          <p:cNvPr id="451597" name="Text Box 13"/>
          <p:cNvSpPr txBox="1">
            <a:spLocks noChangeArrowheads="1"/>
          </p:cNvSpPr>
          <p:nvPr/>
        </p:nvSpPr>
        <p:spPr bwMode="auto">
          <a:xfrm>
            <a:off x="1415480" y="1075463"/>
            <a:ext cx="9865096" cy="1200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流动控制方程中的度量可以用有限差分计算</a:t>
            </a:r>
            <a:r>
              <a:rPr lang="en-US" altLang="zh-CN" dirty="0"/>
              <a:t>,</a:t>
            </a:r>
            <a:r>
              <a:rPr lang="zh-CN" altLang="en-US" dirty="0"/>
              <a:t>在</a:t>
            </a:r>
            <a:r>
              <a:rPr lang="en-US" altLang="zh-CN" dirty="0"/>
              <a:t>(</a:t>
            </a:r>
            <a:r>
              <a:rPr lang="zh-CN" altLang="en-US" dirty="0"/>
              <a:t>不论是物理平面还是计算平面</a:t>
            </a:r>
            <a:r>
              <a:rPr lang="en-US" altLang="zh-CN" dirty="0"/>
              <a:t>)</a:t>
            </a:r>
            <a:r>
              <a:rPr lang="zh-CN" altLang="en-US" dirty="0"/>
              <a:t>标记为</a:t>
            </a:r>
            <a:r>
              <a:rPr lang="en-US" altLang="zh-CN" dirty="0"/>
              <a:t>(</a:t>
            </a:r>
            <a:r>
              <a:rPr lang="en-US" altLang="zh-CN" dirty="0" err="1"/>
              <a:t>i</a:t>
            </a:r>
            <a:r>
              <a:rPr lang="en-US" altLang="zh-CN" dirty="0"/>
              <a:t>, j)</a:t>
            </a:r>
            <a:r>
              <a:rPr lang="zh-CN" altLang="en-US" dirty="0"/>
              <a:t>的网格点处</a:t>
            </a:r>
            <a:r>
              <a:rPr lang="en-US" altLang="zh-CN" dirty="0"/>
              <a:t>,</a:t>
            </a:r>
            <a:r>
              <a:rPr lang="zh-CN" altLang="en-US" dirty="0"/>
              <a:t>可以写出度量计算公式为</a:t>
            </a:r>
          </a:p>
        </p:txBody>
      </p:sp>
      <p:graphicFrame>
        <p:nvGraphicFramePr>
          <p:cNvPr id="451598" name="Object 14"/>
          <p:cNvGraphicFramePr>
            <a:graphicFrameLocks noChangeAspect="1"/>
          </p:cNvGraphicFramePr>
          <p:nvPr>
            <p:extLst>
              <p:ext uri="{D42A27DB-BD31-4B8C-83A1-F6EECF244321}">
                <p14:modId xmlns:p14="http://schemas.microsoft.com/office/powerpoint/2010/main" val="1985946668"/>
              </p:ext>
            </p:extLst>
          </p:nvPr>
        </p:nvGraphicFramePr>
        <p:xfrm>
          <a:off x="3833353" y="2708920"/>
          <a:ext cx="3781425" cy="1233488"/>
        </p:xfrm>
        <a:graphic>
          <a:graphicData uri="http://schemas.openxmlformats.org/presentationml/2006/ole">
            <mc:AlternateContent xmlns:mc="http://schemas.openxmlformats.org/markup-compatibility/2006">
              <mc:Choice xmlns:v="urn:schemas-microsoft-com:vml" Requires="v">
                <p:oleObj spid="_x0000_s238598" name="Equation" r:id="rId3" imgW="1333440" imgH="469800" progId="Equation.DSMT4">
                  <p:embed/>
                </p:oleObj>
              </mc:Choice>
              <mc:Fallback>
                <p:oleObj name="Equation" r:id="rId3" imgW="1333440" imgH="469800" progId="Equation.DSMT4">
                  <p:embed/>
                  <p:pic>
                    <p:nvPicPr>
                      <p:cNvPr id="45159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353" y="2708920"/>
                        <a:ext cx="3781425" cy="12334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9" name="Text Box 15"/>
          <p:cNvSpPr txBox="1">
            <a:spLocks noChangeArrowheads="1"/>
          </p:cNvSpPr>
          <p:nvPr/>
        </p:nvSpPr>
        <p:spPr bwMode="auto">
          <a:xfrm>
            <a:off x="1559496" y="4423884"/>
            <a:ext cx="8857356"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这样计算出来的度量值将被代入到变换后的流动控制方程中</a:t>
            </a:r>
            <a:r>
              <a:rPr lang="en-US" altLang="zh-CN" dirty="0"/>
              <a:t>.</a:t>
            </a:r>
          </a:p>
        </p:txBody>
      </p:sp>
      <p:sp>
        <p:nvSpPr>
          <p:cNvPr id="451600" name="Rectangle 1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池细崇称芥棒统您驴顽抡愈履怠苛幢浪涪肆脑狞砖洱菌拧疲促岩甜香颧剥第五章网格生成与坐标变换第五章网格生成与坐标变换</a:t>
            </a:r>
          </a:p>
        </p:txBody>
      </p:sp>
    </p:spTree>
    <p:extLst>
      <p:ext uri="{BB962C8B-B14F-4D97-AF65-F5344CB8AC3E}">
        <p14:creationId xmlns:p14="http://schemas.microsoft.com/office/powerpoint/2010/main" val="2140972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DFB89394-39BA-4896-9F8D-73C7A2088A9F}" type="slidenum">
              <a:rPr lang="en-US" altLang="zh-CN"/>
              <a:pPr/>
              <a:t>48</a:t>
            </a:fld>
            <a:endParaRPr lang="en-US" altLang="zh-CN"/>
          </a:p>
        </p:txBody>
      </p:sp>
      <p:sp>
        <p:nvSpPr>
          <p:cNvPr id="467990" name="Text Box 22"/>
          <p:cNvSpPr txBox="1">
            <a:spLocks noChangeArrowheads="1"/>
          </p:cNvSpPr>
          <p:nvPr/>
        </p:nvSpPr>
        <p:spPr bwMode="auto">
          <a:xfrm>
            <a:off x="1415480" y="1152347"/>
            <a:ext cx="9721080"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50000"/>
              </a:lnSpc>
              <a:defRPr sz="2400">
                <a:solidFill>
                  <a:schemeClr val="accent2">
                    <a:lumMod val="50000"/>
                  </a:schemeClr>
                </a:solidFill>
                <a:latin typeface="黑体" panose="02010609060101010101" pitchFamily="49" charset="-122"/>
                <a:ea typeface="黑体" panose="02010609060101010101" pitchFamily="49" charset="-122"/>
              </a:defRPr>
            </a:lvl1pPr>
          </a:lstStyle>
          <a:p>
            <a:r>
              <a:rPr lang="zh-CN" altLang="en-US" dirty="0"/>
              <a:t>实用的绕机翼型网格见图</a:t>
            </a:r>
            <a:r>
              <a:rPr lang="en-US" altLang="zh-CN" dirty="0"/>
              <a:t>5-9,</a:t>
            </a:r>
            <a:r>
              <a:rPr lang="zh-CN" altLang="en-US" dirty="0"/>
              <a:t>它就是用上述椭圆型网格生成的</a:t>
            </a:r>
            <a:r>
              <a:rPr lang="en-US" altLang="zh-CN" dirty="0"/>
              <a:t>.</a:t>
            </a:r>
          </a:p>
        </p:txBody>
      </p:sp>
      <p:pic>
        <p:nvPicPr>
          <p:cNvPr id="467991"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4" y="1821661"/>
            <a:ext cx="5256212" cy="3190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7992" name="Text Box 24"/>
          <p:cNvSpPr txBox="1">
            <a:spLocks noChangeArrowheads="1"/>
          </p:cNvSpPr>
          <p:nvPr/>
        </p:nvSpPr>
        <p:spPr bwMode="auto">
          <a:xfrm>
            <a:off x="3540126" y="5876925"/>
            <a:ext cx="637222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图</a:t>
            </a:r>
            <a:r>
              <a:rPr lang="en-US" altLang="zh-CN" sz="2800">
                <a:solidFill>
                  <a:srgbClr val="0A984A"/>
                </a:solidFill>
                <a:latin typeface="华文新魏" panose="02010800040101010101" pitchFamily="2" charset="-122"/>
                <a:ea typeface="华文新魏" panose="02010800040101010101" pitchFamily="2" charset="-122"/>
              </a:rPr>
              <a:t>5-9  </a:t>
            </a:r>
            <a:r>
              <a:rPr lang="zh-CN" altLang="en-US" sz="2800">
                <a:solidFill>
                  <a:srgbClr val="0A984A"/>
                </a:solidFill>
                <a:latin typeface="华文新魏" panose="02010800040101010101" pitchFamily="2" charset="-122"/>
                <a:ea typeface="华文新魏" panose="02010800040101010101" pitchFamily="2" charset="-122"/>
              </a:rPr>
              <a:t>围绕</a:t>
            </a:r>
            <a:r>
              <a:rPr lang="en-US" altLang="zh-CN" sz="2800">
                <a:solidFill>
                  <a:srgbClr val="0A984A"/>
                </a:solidFill>
                <a:latin typeface="华文新魏" panose="02010800040101010101" pitchFamily="2" charset="-122"/>
                <a:ea typeface="华文新魏" panose="02010800040101010101" pitchFamily="2" charset="-122"/>
              </a:rPr>
              <a:t>M i l e y</a:t>
            </a:r>
            <a:r>
              <a:rPr lang="zh-CN" altLang="en-US" sz="2800">
                <a:solidFill>
                  <a:srgbClr val="0A984A"/>
                </a:solidFill>
                <a:latin typeface="华文新魏" panose="02010800040101010101" pitchFamily="2" charset="-122"/>
                <a:ea typeface="华文新魏" panose="02010800040101010101" pitchFamily="2" charset="-122"/>
              </a:rPr>
              <a:t>翼型的网格</a:t>
            </a:r>
          </a:p>
        </p:txBody>
      </p:sp>
      <p:sp>
        <p:nvSpPr>
          <p:cNvPr id="467993" name="Rectangle 25"/>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绷棕硷谅滚臼资翁人恨气覆拓量扔舱炮氢赶劫钦抛候牺轮枯船冤奠鱼阔外第五章网格生成与坐标变换第五章网格生成与坐标变换</a:t>
            </a:r>
          </a:p>
        </p:txBody>
      </p:sp>
    </p:spTree>
    <p:extLst>
      <p:ext uri="{BB962C8B-B14F-4D97-AF65-F5344CB8AC3E}">
        <p14:creationId xmlns:p14="http://schemas.microsoft.com/office/powerpoint/2010/main" val="25241617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p:txBody>
          <a:bodyPr/>
          <a:lstStyle/>
          <a:p>
            <a:fld id="{2D8A5CF3-73AC-4DB3-A332-E00AC55334AD}" type="slidenum">
              <a:rPr lang="en-US" altLang="zh-CN"/>
              <a:pPr/>
              <a:t>49</a:t>
            </a:fld>
            <a:endParaRPr lang="en-US" altLang="zh-CN"/>
          </a:p>
        </p:txBody>
      </p:sp>
      <p:sp>
        <p:nvSpPr>
          <p:cNvPr id="469000" name="Text Box 8"/>
          <p:cNvSpPr txBox="1">
            <a:spLocks noChangeArrowheads="1"/>
          </p:cNvSpPr>
          <p:nvPr/>
        </p:nvSpPr>
        <p:spPr bwMode="auto">
          <a:xfrm>
            <a:off x="1919288" y="1124744"/>
            <a:ext cx="8459787"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chemeClr val="accent2">
                    <a:lumMod val="50000"/>
                  </a:schemeClr>
                </a:solidFill>
                <a:latin typeface="黑体" panose="02010609060101010101" pitchFamily="49" charset="-122"/>
                <a:ea typeface="黑体" panose="02010609060101010101" pitchFamily="49" charset="-122"/>
              </a:rPr>
              <a:t>图</a:t>
            </a:r>
            <a:r>
              <a:rPr lang="en-US" altLang="zh-CN" sz="2800">
                <a:solidFill>
                  <a:schemeClr val="accent2">
                    <a:lumMod val="50000"/>
                  </a:schemeClr>
                </a:solidFill>
                <a:latin typeface="黑体" panose="02010609060101010101" pitchFamily="49" charset="-122"/>
                <a:ea typeface="黑体" panose="02010609060101010101" pitchFamily="49" charset="-122"/>
              </a:rPr>
              <a:t>5-10</a:t>
            </a:r>
            <a:r>
              <a:rPr lang="zh-CN" altLang="en-US" sz="2800">
                <a:solidFill>
                  <a:schemeClr val="accent2">
                    <a:lumMod val="50000"/>
                  </a:schemeClr>
                </a:solidFill>
                <a:latin typeface="黑体" panose="02010609060101010101" pitchFamily="49" charset="-122"/>
                <a:ea typeface="黑体" panose="02010609060101010101" pitchFamily="49" charset="-122"/>
              </a:rPr>
              <a:t>给出了翼型附近网格的细节</a:t>
            </a:r>
            <a:r>
              <a:rPr lang="en-US" altLang="zh-CN" sz="2800">
                <a:solidFill>
                  <a:schemeClr val="accent2">
                    <a:lumMod val="50000"/>
                  </a:schemeClr>
                </a:solidFill>
                <a:latin typeface="黑体" panose="02010609060101010101" pitchFamily="49" charset="-122"/>
                <a:ea typeface="黑体" panose="02010609060101010101" pitchFamily="49" charset="-122"/>
              </a:rPr>
              <a:t>.</a:t>
            </a:r>
          </a:p>
        </p:txBody>
      </p:sp>
      <p:pic>
        <p:nvPicPr>
          <p:cNvPr id="4690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039" y="2673351"/>
            <a:ext cx="7248525" cy="25812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9002" name="Text Box 10"/>
          <p:cNvSpPr txBox="1">
            <a:spLocks noChangeArrowheads="1"/>
          </p:cNvSpPr>
          <p:nvPr/>
        </p:nvSpPr>
        <p:spPr bwMode="auto">
          <a:xfrm>
            <a:off x="1919289" y="5300664"/>
            <a:ext cx="8459787"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5-10  </a:t>
            </a:r>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5-9</a:t>
            </a:r>
            <a:r>
              <a:rPr lang="zh-CN" altLang="en-US" sz="2800">
                <a:solidFill>
                  <a:srgbClr val="F92B4D"/>
                </a:solidFill>
                <a:latin typeface="华文新魏" panose="02010800040101010101" pitchFamily="2" charset="-122"/>
                <a:ea typeface="华文新魏" panose="02010800040101010101" pitchFamily="2" charset="-122"/>
              </a:rPr>
              <a:t>中贴体网格的一小部分</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显示了翼型附近网格分布的细节</a:t>
            </a:r>
          </a:p>
        </p:txBody>
      </p:sp>
      <p:sp>
        <p:nvSpPr>
          <p:cNvPr id="469003" name="Rectangle 11"/>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秧用咬涵摧并垒则焉谣等辽绦破擒柑酗吞酌磁脊磐蝉讼婴狱横迫咎拭尿磐第五章网格生成与坐标变换第五章网格生成与坐标变换</a:t>
            </a:r>
          </a:p>
        </p:txBody>
      </p:sp>
    </p:spTree>
    <p:extLst>
      <p:ext uri="{BB962C8B-B14F-4D97-AF65-F5344CB8AC3E}">
        <p14:creationId xmlns:p14="http://schemas.microsoft.com/office/powerpoint/2010/main" val="2226237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981200" y="274639"/>
            <a:ext cx="8229600" cy="5794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a:latin typeface="Times New Roman" panose="02020603050405020304" pitchFamily="18" charset="0"/>
                <a:ea typeface="黑体" panose="02010609060101010101" pitchFamily="49" charset="-122"/>
              </a:rPr>
              <a:t>为什么使用四边形或六面体单元？</a:t>
            </a:r>
          </a:p>
        </p:txBody>
      </p:sp>
      <p:sp>
        <p:nvSpPr>
          <p:cNvPr id="104451" name="Rectangle 3"/>
          <p:cNvSpPr>
            <a:spLocks noGrp="1" noChangeArrowheads="1"/>
          </p:cNvSpPr>
          <p:nvPr>
            <p:ph type="body" idx="1"/>
          </p:nvPr>
        </p:nvSpPr>
        <p:spPr>
          <a:xfrm>
            <a:off x="2000251" y="1141413"/>
            <a:ext cx="8143875" cy="32956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a:solidFill>
                  <a:schemeClr val="accent2"/>
                </a:solidFill>
                <a:latin typeface="黑体" panose="02010609060101010101" pitchFamily="49" charset="-122"/>
                <a:ea typeface="黑体" panose="02010609060101010101" pitchFamily="49" charset="-122"/>
              </a:rPr>
              <a:t>优点：</a:t>
            </a:r>
          </a:p>
          <a:p>
            <a:pPr lvl="1"/>
            <a:r>
              <a:rPr lang="zh-CN" altLang="en-US" dirty="0">
                <a:latin typeface="黑体" panose="02010609060101010101" pitchFamily="49" charset="-122"/>
                <a:ea typeface="黑体" panose="02010609060101010101" pitchFamily="49" charset="-122"/>
              </a:rPr>
              <a:t>填充体积效率较高；</a:t>
            </a:r>
          </a:p>
          <a:p>
            <a:pPr lvl="1"/>
            <a:r>
              <a:rPr lang="zh-CN" altLang="en-US" dirty="0">
                <a:latin typeface="黑体" panose="02010609060101010101" pitchFamily="49" charset="-122"/>
                <a:ea typeface="黑体" panose="02010609060101010101" pitchFamily="49" charset="-122"/>
              </a:rPr>
              <a:t>类似于“平板”型的网格单元更适于模拟边界层；</a:t>
            </a:r>
          </a:p>
          <a:p>
            <a:pPr lvl="1"/>
            <a:r>
              <a:rPr lang="zh-CN" altLang="en-US" dirty="0">
                <a:latin typeface="黑体" panose="02010609060101010101" pitchFamily="49" charset="-122"/>
                <a:ea typeface="黑体" panose="02010609060101010101" pitchFamily="49" charset="-122"/>
              </a:rPr>
              <a:t>与三角形或四面体网格相比，质量一般较好。</a:t>
            </a:r>
          </a:p>
          <a:p>
            <a:r>
              <a:rPr lang="zh-CN" altLang="en-US" dirty="0">
                <a:solidFill>
                  <a:schemeClr val="accent2"/>
                </a:solidFill>
                <a:latin typeface="黑体" panose="02010609060101010101" pitchFamily="49" charset="-122"/>
                <a:ea typeface="黑体" panose="02010609060101010101" pitchFamily="49" charset="-122"/>
              </a:rPr>
              <a:t>缺点：</a:t>
            </a:r>
          </a:p>
          <a:p>
            <a:pPr lvl="1"/>
            <a:r>
              <a:rPr lang="zh-CN" altLang="en-US" dirty="0">
                <a:latin typeface="黑体" panose="02010609060101010101" pitchFamily="49" charset="-122"/>
                <a:ea typeface="黑体" panose="02010609060101010101" pitchFamily="49" charset="-122"/>
              </a:rPr>
              <a:t>对于复杂几何图形需要做很多工作；</a:t>
            </a:r>
          </a:p>
          <a:p>
            <a:pPr lvl="1"/>
            <a:r>
              <a:rPr lang="zh-CN" altLang="en-US" dirty="0">
                <a:latin typeface="黑体" panose="02010609060101010101" pitchFamily="49" charset="-122"/>
                <a:ea typeface="黑体" panose="02010609060101010101" pitchFamily="49" charset="-122"/>
              </a:rPr>
              <a:t>对于适应和移动解不是很合适。</a:t>
            </a:r>
          </a:p>
        </p:txBody>
      </p:sp>
      <p:pic>
        <p:nvPicPr>
          <p:cNvPr id="104452" name="Picture 4" descr="bifu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00000">
            <a:off x="5951538" y="3803650"/>
            <a:ext cx="4000500" cy="264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0124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p:txBody>
          <a:bodyPr/>
          <a:lstStyle/>
          <a:p>
            <a:fld id="{BEAE65D6-5628-4152-BC82-929F8500E543}" type="slidenum">
              <a:rPr lang="en-US" altLang="zh-CN"/>
              <a:pPr/>
              <a:t>50</a:t>
            </a:fld>
            <a:endParaRPr lang="en-US" altLang="zh-CN"/>
          </a:p>
        </p:txBody>
      </p:sp>
      <p:sp>
        <p:nvSpPr>
          <p:cNvPr id="415748" name="Rectangle 4"/>
          <p:cNvSpPr>
            <a:spLocks noChangeArrowheads="1"/>
          </p:cNvSpPr>
          <p:nvPr/>
        </p:nvSpPr>
        <p:spPr bwMode="auto">
          <a:xfrm>
            <a:off x="1703512" y="0"/>
            <a:ext cx="2244525"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自适应网格</a:t>
            </a:r>
          </a:p>
        </p:txBody>
      </p:sp>
      <p:sp>
        <p:nvSpPr>
          <p:cNvPr id="415758" name="Text Box 14"/>
          <p:cNvSpPr txBox="1">
            <a:spLocks noChangeArrowheads="1"/>
          </p:cNvSpPr>
          <p:nvPr/>
        </p:nvSpPr>
        <p:spPr bwMode="auto">
          <a:xfrm>
            <a:off x="1703512" y="1340768"/>
            <a:ext cx="8567737" cy="353943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Char char="Ø"/>
            </a:pPr>
            <a:r>
              <a:rPr lang="zh-CN" altLang="en-US" sz="2800">
                <a:solidFill>
                  <a:schemeClr val="accent2">
                    <a:lumMod val="50000"/>
                  </a:schemeClr>
                </a:solidFill>
                <a:latin typeface="黑体" panose="02010609060101010101" pitchFamily="49" charset="-122"/>
                <a:ea typeface="黑体" panose="02010609060101010101" pitchFamily="49" charset="-122"/>
              </a:rPr>
              <a:t>应该将大量的</a:t>
            </a:r>
            <a:r>
              <a:rPr lang="en-US" altLang="zh-CN" sz="2800">
                <a:solidFill>
                  <a:schemeClr val="accent2">
                    <a:lumMod val="50000"/>
                  </a:schemeClr>
                </a:solidFill>
                <a:latin typeface="黑体" panose="02010609060101010101" pitchFamily="49" charset="-122"/>
                <a:ea typeface="黑体" panose="02010609060101010101" pitchFamily="49" charset="-122"/>
              </a:rPr>
              <a:t>,</a:t>
            </a:r>
            <a:r>
              <a:rPr lang="zh-CN" altLang="en-US" sz="2800">
                <a:solidFill>
                  <a:schemeClr val="accent2">
                    <a:lumMod val="50000"/>
                  </a:schemeClr>
                </a:solidFill>
                <a:latin typeface="黑体" panose="02010609060101010101" pitchFamily="49" charset="-122"/>
                <a:ea typeface="黑体" panose="02010609060101010101" pitchFamily="49" charset="-122"/>
              </a:rPr>
              <a:t>密集的网格点分布在流场变量存在大的梯度的那部分流动区域内</a:t>
            </a:r>
            <a:r>
              <a:rPr lang="en-US" altLang="zh-CN" sz="2800">
                <a:solidFill>
                  <a:schemeClr val="accent2">
                    <a:lumMod val="50000"/>
                  </a:schemeClr>
                </a:solidFill>
                <a:latin typeface="黑体" panose="02010609060101010101" pitchFamily="49" charset="-122"/>
                <a:ea typeface="黑体" panose="02010609060101010101" pitchFamily="49" charset="-122"/>
              </a:rPr>
              <a:t>,</a:t>
            </a:r>
            <a:r>
              <a:rPr lang="zh-CN" altLang="en-US" sz="2800">
                <a:solidFill>
                  <a:schemeClr val="accent2">
                    <a:lumMod val="50000"/>
                  </a:schemeClr>
                </a:solidFill>
                <a:latin typeface="黑体" panose="02010609060101010101" pitchFamily="49" charset="-122"/>
                <a:ea typeface="黑体" panose="02010609060101010101" pitchFamily="49" charset="-122"/>
              </a:rPr>
              <a:t>从而改进</a:t>
            </a:r>
            <a:r>
              <a:rPr lang="en-US" altLang="zh-CN" sz="2800">
                <a:solidFill>
                  <a:schemeClr val="accent2">
                    <a:lumMod val="50000"/>
                  </a:schemeClr>
                </a:solidFill>
                <a:latin typeface="黑体" panose="02010609060101010101" pitchFamily="49" charset="-122"/>
                <a:ea typeface="黑体" panose="02010609060101010101" pitchFamily="49" charset="-122"/>
              </a:rPr>
              <a:t>CFD</a:t>
            </a:r>
            <a:r>
              <a:rPr lang="zh-CN" altLang="en-US" sz="2800">
                <a:solidFill>
                  <a:schemeClr val="accent2">
                    <a:lumMod val="50000"/>
                  </a:schemeClr>
                </a:solidFill>
                <a:latin typeface="黑体" panose="02010609060101010101" pitchFamily="49" charset="-122"/>
                <a:ea typeface="黑体" panose="02010609060101010101" pitchFamily="49" charset="-122"/>
              </a:rPr>
              <a:t>计算的数值精度</a:t>
            </a:r>
            <a:r>
              <a:rPr lang="en-US" altLang="zh-CN" sz="2800">
                <a:solidFill>
                  <a:schemeClr val="accent2">
                    <a:lumMod val="50000"/>
                  </a:schemeClr>
                </a:solidFill>
                <a:latin typeface="黑体" panose="02010609060101010101" pitchFamily="49" charset="-122"/>
                <a:ea typeface="黑体" panose="02010609060101010101" pitchFamily="49" charset="-122"/>
              </a:rPr>
              <a:t>.</a:t>
            </a:r>
          </a:p>
          <a:p>
            <a:pPr algn="l">
              <a:buFont typeface="Wingdings" panose="05000000000000000000" pitchFamily="2" charset="2"/>
              <a:buChar char="Ø"/>
            </a:pPr>
            <a:r>
              <a:rPr lang="zh-CN" altLang="en-US" sz="2800">
                <a:solidFill>
                  <a:schemeClr val="accent2">
                    <a:lumMod val="50000"/>
                  </a:schemeClr>
                </a:solidFill>
                <a:latin typeface="黑体" panose="02010609060101010101" pitchFamily="49" charset="-122"/>
                <a:ea typeface="黑体" panose="02010609060101010101" pitchFamily="49" charset="-122"/>
              </a:rPr>
              <a:t>这样做不仅是因为密网格能够减小截断误差</a:t>
            </a:r>
            <a:r>
              <a:rPr lang="en-US" altLang="zh-CN" sz="2800">
                <a:solidFill>
                  <a:schemeClr val="accent2">
                    <a:lumMod val="50000"/>
                  </a:schemeClr>
                </a:solidFill>
                <a:latin typeface="黑体" panose="02010609060101010101" pitchFamily="49" charset="-122"/>
                <a:ea typeface="黑体" panose="02010609060101010101" pitchFamily="49" charset="-122"/>
              </a:rPr>
              <a:t>,</a:t>
            </a:r>
            <a:r>
              <a:rPr lang="zh-CN" altLang="en-US" sz="2800">
                <a:solidFill>
                  <a:schemeClr val="accent2">
                    <a:lumMod val="50000"/>
                  </a:schemeClr>
                </a:solidFill>
                <a:latin typeface="黑体" panose="02010609060101010101" pitchFamily="49" charset="-122"/>
                <a:ea typeface="黑体" panose="02010609060101010101" pitchFamily="49" charset="-122"/>
              </a:rPr>
              <a:t>更是因为要捕捉流动特性</a:t>
            </a:r>
            <a:r>
              <a:rPr lang="en-US" altLang="zh-CN" sz="2800">
                <a:solidFill>
                  <a:schemeClr val="accent2">
                    <a:lumMod val="50000"/>
                  </a:schemeClr>
                </a:solidFill>
                <a:latin typeface="黑体" panose="02010609060101010101" pitchFamily="49" charset="-122"/>
                <a:ea typeface="黑体" panose="02010609060101010101" pitchFamily="49" charset="-122"/>
              </a:rPr>
              <a:t>,</a:t>
            </a:r>
            <a:r>
              <a:rPr lang="zh-CN" altLang="en-US" sz="2800">
                <a:solidFill>
                  <a:schemeClr val="accent2">
                    <a:lumMod val="50000"/>
                  </a:schemeClr>
                </a:solidFill>
                <a:latin typeface="黑体" panose="02010609060101010101" pitchFamily="49" charset="-122"/>
                <a:ea typeface="黑体" panose="02010609060101010101" pitchFamily="49" charset="-122"/>
              </a:rPr>
              <a:t>梯度大的地方就需要更多的网格点</a:t>
            </a:r>
            <a:r>
              <a:rPr lang="en-US" altLang="zh-CN" sz="2800">
                <a:solidFill>
                  <a:schemeClr val="accent2">
                    <a:lumMod val="50000"/>
                  </a:schemeClr>
                </a:solidFill>
                <a:latin typeface="黑体" panose="02010609060101010101" pitchFamily="49" charset="-122"/>
                <a:ea typeface="黑体" panose="02010609060101010101" pitchFamily="49" charset="-122"/>
              </a:rPr>
              <a:t>.</a:t>
            </a:r>
          </a:p>
          <a:p>
            <a:pPr algn="l">
              <a:buFont typeface="Wingdings" panose="05000000000000000000" pitchFamily="2" charset="2"/>
              <a:buChar char="Ø"/>
            </a:pPr>
            <a:r>
              <a:rPr lang="zh-CN" altLang="en-US" sz="2800">
                <a:solidFill>
                  <a:schemeClr val="accent2">
                    <a:lumMod val="50000"/>
                  </a:schemeClr>
                </a:solidFill>
                <a:latin typeface="黑体" panose="02010609060101010101" pitchFamily="49" charset="-122"/>
                <a:ea typeface="黑体" panose="02010609060101010101" pitchFamily="49" charset="-122"/>
              </a:rPr>
              <a:t>图</a:t>
            </a:r>
            <a:r>
              <a:rPr lang="en-US" altLang="zh-CN" sz="2800">
                <a:solidFill>
                  <a:schemeClr val="accent2">
                    <a:lumMod val="50000"/>
                  </a:schemeClr>
                </a:solidFill>
                <a:latin typeface="黑体" panose="02010609060101010101" pitchFamily="49" charset="-122"/>
                <a:ea typeface="黑体" panose="02010609060101010101" pitchFamily="49" charset="-122"/>
              </a:rPr>
              <a:t>5-11</a:t>
            </a:r>
            <a:r>
              <a:rPr lang="zh-CN" altLang="en-US" sz="2800">
                <a:solidFill>
                  <a:schemeClr val="accent2">
                    <a:lumMod val="50000"/>
                  </a:schemeClr>
                </a:solidFill>
                <a:latin typeface="黑体" panose="02010609060101010101" pitchFamily="49" charset="-122"/>
                <a:ea typeface="黑体" panose="02010609060101010101" pitchFamily="49" charset="-122"/>
              </a:rPr>
              <a:t>给出的流过平板的粘性流</a:t>
            </a:r>
            <a:r>
              <a:rPr lang="en-US" altLang="zh-CN" sz="2800">
                <a:solidFill>
                  <a:schemeClr val="accent2">
                    <a:lumMod val="50000"/>
                  </a:schemeClr>
                </a:solidFill>
                <a:latin typeface="黑体" panose="02010609060101010101" pitchFamily="49" charset="-122"/>
                <a:ea typeface="黑体" panose="02010609060101010101" pitchFamily="49" charset="-122"/>
              </a:rPr>
              <a:t>,</a:t>
            </a:r>
            <a:r>
              <a:rPr lang="zh-CN" altLang="en-US" sz="2800">
                <a:solidFill>
                  <a:schemeClr val="accent2">
                    <a:lumMod val="50000"/>
                  </a:schemeClr>
                </a:solidFill>
                <a:latin typeface="黑体" panose="02010609060101010101" pitchFamily="49" charset="-122"/>
                <a:ea typeface="黑体" panose="02010609060101010101" pitchFamily="49" charset="-122"/>
              </a:rPr>
              <a:t>可用来定性地说明这个问题</a:t>
            </a:r>
            <a:r>
              <a:rPr lang="en-US" altLang="zh-CN" sz="2800">
                <a:solidFill>
                  <a:schemeClr val="accent2">
                    <a:lumMod val="50000"/>
                  </a:schemeClr>
                </a:solidFill>
                <a:latin typeface="黑体" panose="02010609060101010101" pitchFamily="49" charset="-122"/>
                <a:ea typeface="黑体" panose="02010609060101010101" pitchFamily="49" charset="-122"/>
              </a:rPr>
              <a:t>.</a:t>
            </a:r>
          </a:p>
        </p:txBody>
      </p:sp>
      <p:sp>
        <p:nvSpPr>
          <p:cNvPr id="415759" name="Rectangle 15"/>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占树婪殉刃头单风渔掠晰泵谚赐兼功谊宿睦炮谁靴呻翔闲树雀劈航侈德芋第五章网格生成与坐标变换第五章网格生成与坐标变换</a:t>
            </a:r>
          </a:p>
        </p:txBody>
      </p:sp>
    </p:spTree>
    <p:extLst>
      <p:ext uri="{BB962C8B-B14F-4D97-AF65-F5344CB8AC3E}">
        <p14:creationId xmlns:p14="http://schemas.microsoft.com/office/powerpoint/2010/main" val="1274695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p:txBody>
          <a:bodyPr/>
          <a:lstStyle/>
          <a:p>
            <a:fld id="{58705761-AB91-48E9-9D05-6860E444D4C0}" type="slidenum">
              <a:rPr lang="en-US" altLang="zh-CN"/>
              <a:pPr/>
              <a:t>51</a:t>
            </a:fld>
            <a:endParaRPr lang="en-US" altLang="zh-CN"/>
          </a:p>
        </p:txBody>
      </p:sp>
      <p:pic>
        <p:nvPicPr>
          <p:cNvPr id="42496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04925"/>
            <a:ext cx="6049962" cy="5003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4969" name="Text Box 9"/>
          <p:cNvSpPr txBox="1">
            <a:spLocks noChangeArrowheads="1"/>
          </p:cNvSpPr>
          <p:nvPr/>
        </p:nvSpPr>
        <p:spPr bwMode="auto">
          <a:xfrm>
            <a:off x="1919289" y="3644901"/>
            <a:ext cx="2447925" cy="137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图</a:t>
            </a:r>
            <a:r>
              <a:rPr lang="en-US" altLang="zh-CN" sz="2800">
                <a:solidFill>
                  <a:srgbClr val="0A984A"/>
                </a:solidFill>
                <a:latin typeface="华文新魏" panose="02010800040101010101" pitchFamily="2" charset="-122"/>
                <a:ea typeface="华文新魏" panose="02010800040101010101" pitchFamily="2" charset="-122"/>
              </a:rPr>
              <a:t>5-11  </a:t>
            </a:r>
            <a:r>
              <a:rPr lang="zh-CN" altLang="en-US" sz="2800">
                <a:solidFill>
                  <a:srgbClr val="0A984A"/>
                </a:solidFill>
                <a:latin typeface="华文新魏" panose="02010800040101010101" pitchFamily="2" charset="-122"/>
                <a:ea typeface="华文新魏" panose="02010800040101010101" pitchFamily="2" charset="-122"/>
              </a:rPr>
              <a:t>在边界层内需要集中大量的网格点</a:t>
            </a:r>
          </a:p>
        </p:txBody>
      </p:sp>
      <p:sp>
        <p:nvSpPr>
          <p:cNvPr id="424970" name="Rectangle 1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夯拱技犀邦庭颐扰链匆转役间步吾涎肘肮贫负总罢捆形戎猪燕侗鳞沿瓜嚼第五章网格生成与坐标变换第五章网格生成与坐标变换</a:t>
            </a:r>
          </a:p>
        </p:txBody>
      </p:sp>
    </p:spTree>
    <p:extLst>
      <p:ext uri="{BB962C8B-B14F-4D97-AF65-F5344CB8AC3E}">
        <p14:creationId xmlns:p14="http://schemas.microsoft.com/office/powerpoint/2010/main" val="1119177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4294967295"/>
          </p:nvPr>
        </p:nvSpPr>
        <p:spPr/>
        <p:txBody>
          <a:bodyPr/>
          <a:lstStyle/>
          <a:p>
            <a:fld id="{36D34D8B-5DD3-43C2-858F-778E0032E030}" type="slidenum">
              <a:rPr lang="en-US" altLang="zh-CN"/>
              <a:pPr/>
              <a:t>52</a:t>
            </a:fld>
            <a:endParaRPr lang="en-US" altLang="zh-CN"/>
          </a:p>
        </p:txBody>
      </p:sp>
      <p:sp>
        <p:nvSpPr>
          <p:cNvPr id="416789" name="Text Box 21"/>
          <p:cNvSpPr txBox="1">
            <a:spLocks noChangeArrowheads="1"/>
          </p:cNvSpPr>
          <p:nvPr/>
        </p:nvSpPr>
        <p:spPr bwMode="auto">
          <a:xfrm>
            <a:off x="2063750" y="1881188"/>
            <a:ext cx="8135938" cy="267765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自适应网格是能够自动向流场中大梯度区域聚集的网格</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它利用求解的流场特征确定网格点在物理平面中的位置</a:t>
            </a:r>
            <a:r>
              <a:rPr lang="en-US" altLang="zh-CN" sz="2800">
                <a:solidFill>
                  <a:srgbClr val="FF9933"/>
                </a:solidFill>
                <a:latin typeface="华文新魏" panose="02010800040101010101" pitchFamily="2" charset="-122"/>
                <a:ea typeface="华文新魏" panose="02010800040101010101" pitchFamily="2" charset="-122"/>
              </a:rPr>
              <a:t>.</a:t>
            </a:r>
          </a:p>
          <a:p>
            <a:pPr algn="l"/>
            <a:r>
              <a:rPr lang="zh-CN" altLang="en-US" sz="2800">
                <a:solidFill>
                  <a:srgbClr val="0A984A"/>
                </a:solidFill>
                <a:latin typeface="华文新魏" panose="02010800040101010101" pitchFamily="2" charset="-122"/>
                <a:ea typeface="华文新魏" panose="02010800040101010101" pitchFamily="2" charset="-122"/>
              </a:rPr>
              <a:t>自适应网格的优点是</a:t>
            </a:r>
            <a:r>
              <a:rPr lang="en-US" altLang="zh-CN" sz="2800">
                <a:solidFill>
                  <a:srgbClr val="0A984A"/>
                </a:solidFill>
                <a:latin typeface="华文新魏" panose="02010800040101010101" pitchFamily="2" charset="-122"/>
                <a:ea typeface="华文新魏" panose="02010800040101010101" pitchFamily="2" charset="-122"/>
              </a:rPr>
              <a:t>:</a:t>
            </a:r>
          </a:p>
          <a:p>
            <a:pPr algn="l">
              <a:buFont typeface="Wingdings" panose="05000000000000000000" pitchFamily="2" charset="2"/>
              <a:buChar char="Ø"/>
            </a:pPr>
            <a:r>
              <a:rPr lang="zh-CN" altLang="en-US" sz="2800">
                <a:solidFill>
                  <a:srgbClr val="F92B4D"/>
                </a:solidFill>
                <a:latin typeface="华文新魏" panose="02010800040101010101" pitchFamily="2" charset="-122"/>
                <a:ea typeface="华文新魏" panose="02010800040101010101" pitchFamily="2" charset="-122"/>
              </a:rPr>
              <a:t>当网格数量固定时</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可以提高计算精度</a:t>
            </a:r>
          </a:p>
          <a:p>
            <a:pPr algn="l">
              <a:buFont typeface="Wingdings" panose="05000000000000000000" pitchFamily="2" charset="2"/>
              <a:buChar char="Ø"/>
            </a:pPr>
            <a:r>
              <a:rPr lang="zh-CN" altLang="en-US" sz="2800">
                <a:solidFill>
                  <a:srgbClr val="F92B4D"/>
                </a:solidFill>
                <a:latin typeface="华文新魏" panose="02010800040101010101" pitchFamily="2" charset="-122"/>
                <a:ea typeface="华文新魏" panose="02010800040101010101" pitchFamily="2" charset="-122"/>
              </a:rPr>
              <a:t>给定精度时</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可以减少的网格点来达到这一精度</a:t>
            </a:r>
            <a:r>
              <a:rPr lang="en-US" altLang="zh-CN" sz="2800">
                <a:solidFill>
                  <a:srgbClr val="F92B4D"/>
                </a:solidFill>
                <a:latin typeface="华文新魏" panose="02010800040101010101" pitchFamily="2" charset="-122"/>
                <a:ea typeface="华文新魏" panose="02010800040101010101" pitchFamily="2" charset="-122"/>
              </a:rPr>
              <a:t>.</a:t>
            </a:r>
          </a:p>
        </p:txBody>
      </p:sp>
      <p:sp>
        <p:nvSpPr>
          <p:cNvPr id="416790"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亨韭疽怪否衍待蹋至熟尘纶逛看刽美狐消朗篮憨丸丽一铅岁栓消歌窜担浇第五章网格生成与坐标变换第五章网格生成与坐标变换</a:t>
            </a:r>
          </a:p>
        </p:txBody>
      </p:sp>
    </p:spTree>
    <p:extLst>
      <p:ext uri="{BB962C8B-B14F-4D97-AF65-F5344CB8AC3E}">
        <p14:creationId xmlns:p14="http://schemas.microsoft.com/office/powerpoint/2010/main" val="20377608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4294967295"/>
          </p:nvPr>
        </p:nvSpPr>
        <p:spPr/>
        <p:txBody>
          <a:bodyPr/>
          <a:lstStyle/>
          <a:p>
            <a:fld id="{903650DA-AF5A-4B92-830E-98F00F64CA74}" type="slidenum">
              <a:rPr lang="en-US" altLang="zh-CN"/>
              <a:pPr/>
              <a:t>53</a:t>
            </a:fld>
            <a:endParaRPr lang="en-US" altLang="zh-CN"/>
          </a:p>
        </p:txBody>
      </p:sp>
      <p:sp>
        <p:nvSpPr>
          <p:cNvPr id="417802" name="Text Box 10"/>
          <p:cNvSpPr txBox="1">
            <a:spLocks noChangeArrowheads="1"/>
          </p:cNvSpPr>
          <p:nvPr/>
        </p:nvSpPr>
        <p:spPr bwMode="auto">
          <a:xfrm>
            <a:off x="1992314" y="1881189"/>
            <a:ext cx="8137525"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自适应网格的一个简单的例子是</a:t>
            </a:r>
            <a:r>
              <a:rPr lang="en-US" altLang="zh-CN" sz="2800">
                <a:solidFill>
                  <a:srgbClr val="FF9933"/>
                </a:solidFill>
                <a:latin typeface="华文新魏" panose="02010800040101010101" pitchFamily="2" charset="-122"/>
                <a:ea typeface="华文新魏" panose="02010800040101010101" pitchFamily="2" charset="-122"/>
              </a:rPr>
              <a:t>C o r d a</a:t>
            </a:r>
            <a:r>
              <a:rPr lang="zh-CN" altLang="en-US" sz="2800">
                <a:solidFill>
                  <a:srgbClr val="FF9933"/>
                </a:solidFill>
                <a:latin typeface="华文新魏" panose="02010800040101010101" pitchFamily="2" charset="-122"/>
                <a:ea typeface="华文新魏" panose="02010800040101010101" pitchFamily="2" charset="-122"/>
              </a:rPr>
              <a:t>求解绕后台阶的粘性超声流时所用的网格</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其中的坐标变换为</a:t>
            </a:r>
          </a:p>
        </p:txBody>
      </p:sp>
      <p:graphicFrame>
        <p:nvGraphicFramePr>
          <p:cNvPr id="417803" name="Object 11"/>
          <p:cNvGraphicFramePr>
            <a:graphicFrameLocks noChangeAspect="1"/>
          </p:cNvGraphicFramePr>
          <p:nvPr/>
        </p:nvGraphicFramePr>
        <p:xfrm>
          <a:off x="4043364" y="2852738"/>
          <a:ext cx="3278187" cy="2266950"/>
        </p:xfrm>
        <a:graphic>
          <a:graphicData uri="http://schemas.openxmlformats.org/presentationml/2006/ole">
            <mc:AlternateContent xmlns:mc="http://schemas.openxmlformats.org/markup-compatibility/2006">
              <mc:Choice xmlns:v="urn:schemas-microsoft-com:vml" Requires="v">
                <p:oleObj spid="_x0000_s239624" name="Equation" r:id="rId3" imgW="1155600" imgH="863280" progId="Equation.DSMT4">
                  <p:embed/>
                </p:oleObj>
              </mc:Choice>
              <mc:Fallback>
                <p:oleObj name="Equation" r:id="rId3" imgW="1155600" imgH="863280" progId="Equation.DSMT4">
                  <p:embed/>
                  <p:pic>
                    <p:nvPicPr>
                      <p:cNvPr id="417803"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4" y="2852738"/>
                        <a:ext cx="3278187" cy="2266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7804" name="Text Box 12"/>
          <p:cNvSpPr txBox="1">
            <a:spLocks noChangeArrowheads="1"/>
          </p:cNvSpPr>
          <p:nvPr/>
        </p:nvSpPr>
        <p:spPr bwMode="auto">
          <a:xfrm>
            <a:off x="8040688" y="3105151"/>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(5-71)</a:t>
            </a:r>
          </a:p>
        </p:txBody>
      </p:sp>
      <p:sp>
        <p:nvSpPr>
          <p:cNvPr id="417805" name="Text Box 13"/>
          <p:cNvSpPr txBox="1">
            <a:spLocks noChangeArrowheads="1"/>
          </p:cNvSpPr>
          <p:nvPr/>
        </p:nvSpPr>
        <p:spPr bwMode="auto">
          <a:xfrm>
            <a:off x="8112126" y="436562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(5-72)</a:t>
            </a:r>
          </a:p>
        </p:txBody>
      </p:sp>
      <p:sp>
        <p:nvSpPr>
          <p:cNvPr id="417806" name="Text Box 14"/>
          <p:cNvSpPr txBox="1">
            <a:spLocks noChangeArrowheads="1"/>
          </p:cNvSpPr>
          <p:nvPr/>
        </p:nvSpPr>
        <p:spPr bwMode="auto">
          <a:xfrm>
            <a:off x="2747964" y="5408613"/>
            <a:ext cx="6732587"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式中</a:t>
            </a:r>
            <a:r>
              <a:rPr lang="en-US" altLang="zh-CN" sz="2800">
                <a:solidFill>
                  <a:srgbClr val="0A984A"/>
                </a:solidFill>
                <a:latin typeface="华文新魏" panose="02010800040101010101" pitchFamily="2" charset="-122"/>
                <a:ea typeface="华文新魏" panose="02010800040101010101" pitchFamily="2" charset="-122"/>
              </a:rPr>
              <a:t>,g</a:t>
            </a:r>
            <a:r>
              <a:rPr lang="zh-CN" altLang="en-US" sz="2800">
                <a:solidFill>
                  <a:srgbClr val="0A984A"/>
                </a:solidFill>
                <a:latin typeface="华文新魏" panose="02010800040101010101" pitchFamily="2" charset="-122"/>
                <a:ea typeface="华文新魏" panose="02010800040101010101" pitchFamily="2" charset="-122"/>
              </a:rPr>
              <a:t>是流场中的原始变量</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如</a:t>
            </a:r>
            <a:r>
              <a:rPr lang="en-US" altLang="zh-CN" sz="2800">
                <a:solidFill>
                  <a:srgbClr val="0A984A"/>
                </a:solidFill>
                <a:latin typeface="华文新魏" panose="02010800040101010101" pitchFamily="2" charset="-122"/>
                <a:ea typeface="华文新魏" panose="02010800040101010101" pitchFamily="2" charset="-122"/>
              </a:rPr>
              <a:t>p,      </a:t>
            </a:r>
            <a:r>
              <a:rPr lang="zh-CN" altLang="en-US" sz="2800">
                <a:solidFill>
                  <a:srgbClr val="0A984A"/>
                </a:solidFill>
                <a:latin typeface="华文新魏" panose="02010800040101010101" pitchFamily="2" charset="-122"/>
                <a:ea typeface="华文新魏" panose="02010800040101010101" pitchFamily="2" charset="-122"/>
              </a:rPr>
              <a:t>或  </a:t>
            </a:r>
            <a:r>
              <a:rPr lang="en-US" altLang="zh-CN" sz="2800">
                <a:solidFill>
                  <a:srgbClr val="0A984A"/>
                </a:solidFill>
                <a:latin typeface="华文新魏" panose="02010800040101010101" pitchFamily="2" charset="-122"/>
                <a:ea typeface="华文新魏" panose="02010800040101010101" pitchFamily="2" charset="-122"/>
              </a:rPr>
              <a:t>T.</a:t>
            </a:r>
          </a:p>
        </p:txBody>
      </p:sp>
      <p:graphicFrame>
        <p:nvGraphicFramePr>
          <p:cNvPr id="417807" name="Object 15"/>
          <p:cNvGraphicFramePr>
            <a:graphicFrameLocks noChangeAspect="1"/>
          </p:cNvGraphicFramePr>
          <p:nvPr/>
        </p:nvGraphicFramePr>
        <p:xfrm>
          <a:off x="7896225" y="5516564"/>
          <a:ext cx="433388" cy="433387"/>
        </p:xfrm>
        <a:graphic>
          <a:graphicData uri="http://schemas.openxmlformats.org/presentationml/2006/ole">
            <mc:AlternateContent xmlns:mc="http://schemas.openxmlformats.org/markup-compatibility/2006">
              <mc:Choice xmlns:v="urn:schemas-microsoft-com:vml" Requires="v">
                <p:oleObj spid="_x0000_s239625" name="Equation" r:id="rId5" imgW="152280" imgH="164880" progId="Equation.DSMT4">
                  <p:embed/>
                </p:oleObj>
              </mc:Choice>
              <mc:Fallback>
                <p:oleObj name="Equation" r:id="rId5" imgW="152280" imgH="164880" progId="Equation.DSMT4">
                  <p:embed/>
                  <p:pic>
                    <p:nvPicPr>
                      <p:cNvPr id="41780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6225" y="5516564"/>
                        <a:ext cx="433388" cy="4333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7808" name="Rectangle 1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拘凯歌纫涨毗氢缚血刹糕砂讽瓦奸蹈稳况佩稠炉鸦烹恳齐希慨催业峙谤腐第五章网格生成与坐标变换第五章网格生成与坐标变换</a:t>
            </a:r>
          </a:p>
        </p:txBody>
      </p:sp>
    </p:spTree>
    <p:extLst>
      <p:ext uri="{BB962C8B-B14F-4D97-AF65-F5344CB8AC3E}">
        <p14:creationId xmlns:p14="http://schemas.microsoft.com/office/powerpoint/2010/main" val="3044671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66CEF77A-2402-48EB-91C8-E4DB7B10014A}" type="slidenum">
              <a:rPr lang="en-US" altLang="zh-CN"/>
              <a:pPr/>
              <a:t>54</a:t>
            </a:fld>
            <a:endParaRPr lang="en-US" altLang="zh-CN"/>
          </a:p>
        </p:txBody>
      </p:sp>
      <p:pic>
        <p:nvPicPr>
          <p:cNvPr id="47617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175" y="1844676"/>
            <a:ext cx="5653088" cy="41640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6166" name="Text Box 6"/>
          <p:cNvSpPr txBox="1">
            <a:spLocks noChangeArrowheads="1"/>
          </p:cNvSpPr>
          <p:nvPr/>
        </p:nvSpPr>
        <p:spPr bwMode="auto">
          <a:xfrm>
            <a:off x="3540126" y="6129338"/>
            <a:ext cx="590391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图</a:t>
            </a:r>
            <a:r>
              <a:rPr lang="en-US" altLang="zh-CN" sz="2800">
                <a:solidFill>
                  <a:srgbClr val="0A984A"/>
                </a:solidFill>
                <a:latin typeface="华文新魏" panose="02010800040101010101" pitchFamily="2" charset="-122"/>
                <a:ea typeface="华文新魏" panose="02010800040101010101" pitchFamily="2" charset="-122"/>
              </a:rPr>
              <a:t>5-12</a:t>
            </a:r>
            <a:r>
              <a:rPr lang="zh-CN" altLang="en-US" sz="2800">
                <a:solidFill>
                  <a:srgbClr val="0A984A"/>
                </a:solidFill>
                <a:latin typeface="华文新魏" panose="02010800040101010101" pitchFamily="2" charset="-122"/>
                <a:ea typeface="华文新魏" panose="02010800040101010101" pitchFamily="2" charset="-122"/>
              </a:rPr>
              <a:t>自适应网格原理示意图</a:t>
            </a:r>
          </a:p>
        </p:txBody>
      </p:sp>
      <p:graphicFrame>
        <p:nvGraphicFramePr>
          <p:cNvPr id="476167" name="Object 7"/>
          <p:cNvGraphicFramePr>
            <a:graphicFrameLocks noChangeAspect="1"/>
          </p:cNvGraphicFramePr>
          <p:nvPr>
            <p:ph sz="half" idx="1"/>
          </p:nvPr>
        </p:nvGraphicFramePr>
        <p:xfrm>
          <a:off x="6024563" y="1484314"/>
          <a:ext cx="1079500" cy="498475"/>
        </p:xfrm>
        <a:graphic>
          <a:graphicData uri="http://schemas.openxmlformats.org/presentationml/2006/ole">
            <mc:AlternateContent xmlns:mc="http://schemas.openxmlformats.org/markup-compatibility/2006">
              <mc:Choice xmlns:v="urn:schemas-microsoft-com:vml" Requires="v">
                <p:oleObj spid="_x0000_s240651" name="Equation" r:id="rId4" imgW="495000" imgH="228600" progId="Equation.DSMT4">
                  <p:embed/>
                </p:oleObj>
              </mc:Choice>
              <mc:Fallback>
                <p:oleObj name="Equation" r:id="rId4" imgW="495000" imgH="228600" progId="Equation.DSMT4">
                  <p:embed/>
                  <p:pic>
                    <p:nvPicPr>
                      <p:cNvPr id="4761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4563" y="1484314"/>
                        <a:ext cx="1079500" cy="498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6172" name="Object 12"/>
          <p:cNvGraphicFramePr>
            <a:graphicFrameLocks noChangeAspect="1"/>
          </p:cNvGraphicFramePr>
          <p:nvPr>
            <p:ph sz="quarter" idx="2"/>
          </p:nvPr>
        </p:nvGraphicFramePr>
        <p:xfrm>
          <a:off x="7032625" y="2600326"/>
          <a:ext cx="647700" cy="415925"/>
        </p:xfrm>
        <a:graphic>
          <a:graphicData uri="http://schemas.openxmlformats.org/presentationml/2006/ole">
            <mc:AlternateContent xmlns:mc="http://schemas.openxmlformats.org/markup-compatibility/2006">
              <mc:Choice xmlns:v="urn:schemas-microsoft-com:vml" Requires="v">
                <p:oleObj spid="_x0000_s240652" name="Equation" r:id="rId6" imgW="355320" imgH="228600" progId="Equation.DSMT4">
                  <p:embed/>
                </p:oleObj>
              </mc:Choice>
              <mc:Fallback>
                <p:oleObj name="Equation" r:id="rId6" imgW="355320" imgH="228600" progId="Equation.DSMT4">
                  <p:embed/>
                  <p:pic>
                    <p:nvPicPr>
                      <p:cNvPr id="4761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5" y="2600326"/>
                        <a:ext cx="647700" cy="4159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6179" name="Object 19"/>
          <p:cNvGraphicFramePr>
            <a:graphicFrameLocks noChangeAspect="1"/>
          </p:cNvGraphicFramePr>
          <p:nvPr>
            <p:ph sz="quarter" idx="3"/>
          </p:nvPr>
        </p:nvGraphicFramePr>
        <p:xfrm>
          <a:off x="6996114" y="4041776"/>
          <a:ext cx="2555875" cy="936625"/>
        </p:xfrm>
        <a:graphic>
          <a:graphicData uri="http://schemas.openxmlformats.org/presentationml/2006/ole">
            <mc:AlternateContent xmlns:mc="http://schemas.openxmlformats.org/markup-compatibility/2006">
              <mc:Choice xmlns:v="urn:schemas-microsoft-com:vml" Requires="v">
                <p:oleObj spid="_x0000_s240653" name="Equation" r:id="rId8" imgW="1663560" imgH="609480" progId="Equation.DSMT4">
                  <p:embed/>
                </p:oleObj>
              </mc:Choice>
              <mc:Fallback>
                <p:oleObj name="Equation" r:id="rId8" imgW="1663560" imgH="609480" progId="Equation.DSMT4">
                  <p:embed/>
                  <p:pic>
                    <p:nvPicPr>
                      <p:cNvPr id="476179"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96114" y="4041776"/>
                        <a:ext cx="2555875" cy="936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6182"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羌娥狰瘁莽澜粕汾镶礼诽崇检避妖酬酮忿冕掳悟占粕墅余羞镇粳溉漠油倚第五章网格生成与坐标变换第五章网格生成与坐标变换</a:t>
            </a:r>
          </a:p>
        </p:txBody>
      </p:sp>
    </p:spTree>
    <p:extLst>
      <p:ext uri="{BB962C8B-B14F-4D97-AF65-F5344CB8AC3E}">
        <p14:creationId xmlns:p14="http://schemas.microsoft.com/office/powerpoint/2010/main" val="35855868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8"/>
          <p:cNvSpPr>
            <a:spLocks noGrp="1"/>
          </p:cNvSpPr>
          <p:nvPr>
            <p:ph type="sldNum" sz="quarter" idx="4294967295"/>
          </p:nvPr>
        </p:nvSpPr>
        <p:spPr/>
        <p:txBody>
          <a:bodyPr/>
          <a:lstStyle/>
          <a:p>
            <a:fld id="{10DE3928-D8A6-447A-BB71-48105BE4B2A0}" type="slidenum">
              <a:rPr lang="en-US" altLang="zh-CN"/>
              <a:pPr/>
              <a:t>55</a:t>
            </a:fld>
            <a:endParaRPr lang="en-US" altLang="zh-CN"/>
          </a:p>
        </p:txBody>
      </p:sp>
      <p:sp>
        <p:nvSpPr>
          <p:cNvPr id="482309" name="Text Box 5"/>
          <p:cNvSpPr txBox="1">
            <a:spLocks noChangeArrowheads="1"/>
          </p:cNvSpPr>
          <p:nvPr/>
        </p:nvSpPr>
        <p:spPr bwMode="auto">
          <a:xfrm>
            <a:off x="1397794" y="1088232"/>
            <a:ext cx="7416800" cy="18018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FF9933"/>
                </a:solidFill>
                <a:latin typeface="华文新魏" panose="02010800040101010101" pitchFamily="2" charset="-122"/>
                <a:ea typeface="华文新魏" panose="02010800040101010101" pitchFamily="2" charset="-122"/>
              </a:rPr>
              <a:t>(</a:t>
            </a:r>
            <a:r>
              <a:rPr lang="zh-CN" altLang="en-US" sz="2800" dirty="0">
                <a:solidFill>
                  <a:srgbClr val="FF9933"/>
                </a:solidFill>
                <a:latin typeface="华文新魏" panose="02010800040101010101" pitchFamily="2" charset="-122"/>
                <a:ea typeface="华文新魏" panose="02010800040101010101" pitchFamily="2" charset="-122"/>
              </a:rPr>
              <a:t>图</a:t>
            </a:r>
            <a:r>
              <a:rPr lang="en-US" altLang="zh-CN" sz="2800" dirty="0">
                <a:solidFill>
                  <a:srgbClr val="FF9933"/>
                </a:solidFill>
                <a:latin typeface="华文新魏" panose="02010800040101010101" pitchFamily="2" charset="-122"/>
                <a:ea typeface="华文新魏" panose="02010800040101010101" pitchFamily="2" charset="-122"/>
              </a:rPr>
              <a:t>5-12a)</a:t>
            </a:r>
            <a:r>
              <a:rPr lang="zh-CN" altLang="en-US" sz="2800" dirty="0">
                <a:solidFill>
                  <a:srgbClr val="FF9933"/>
                </a:solidFill>
                <a:latin typeface="华文新魏" panose="02010800040101010101" pitchFamily="2" charset="-122"/>
                <a:ea typeface="华文新魏" panose="02010800040101010101" pitchFamily="2" charset="-122"/>
              </a:rPr>
              <a:t>在物理平面中</a:t>
            </a:r>
            <a:r>
              <a:rPr lang="en-US" altLang="zh-CN" sz="2800" dirty="0">
                <a:solidFill>
                  <a:srgbClr val="FF9933"/>
                </a:solidFill>
                <a:latin typeface="华文新魏" panose="02010800040101010101" pitchFamily="2" charset="-122"/>
                <a:ea typeface="华文新魏" panose="02010800040101010101" pitchFamily="2" charset="-122"/>
              </a:rPr>
              <a:t>,t</a:t>
            </a:r>
            <a:r>
              <a:rPr lang="zh-CN" altLang="en-US" sz="2800" dirty="0">
                <a:solidFill>
                  <a:srgbClr val="FF9933"/>
                </a:solidFill>
                <a:latin typeface="华文新魏" panose="02010800040101010101" pitchFamily="2" charset="-122"/>
                <a:ea typeface="华文新魏" panose="02010800040101010101" pitchFamily="2" charset="-122"/>
              </a:rPr>
              <a:t>时刻</a:t>
            </a:r>
            <a:r>
              <a:rPr lang="en-US" altLang="zh-CN" sz="2800" dirty="0">
                <a:solidFill>
                  <a:srgbClr val="FF9933"/>
                </a:solidFill>
                <a:latin typeface="华文新魏" panose="02010800040101010101" pitchFamily="2" charset="-122"/>
                <a:ea typeface="华文新魏" panose="02010800040101010101" pitchFamily="2" charset="-122"/>
              </a:rPr>
              <a:t>N</a:t>
            </a:r>
            <a:r>
              <a:rPr lang="zh-CN" altLang="en-US" sz="2800" dirty="0">
                <a:solidFill>
                  <a:srgbClr val="FF9933"/>
                </a:solidFill>
                <a:latin typeface="华文新魏" panose="02010800040101010101" pitchFamily="2" charset="-122"/>
                <a:ea typeface="华文新魏" panose="02010800040101010101" pitchFamily="2" charset="-122"/>
              </a:rPr>
              <a:t>和</a:t>
            </a:r>
            <a:r>
              <a:rPr lang="en-US" altLang="zh-CN" sz="2800" dirty="0">
                <a:solidFill>
                  <a:srgbClr val="FF9933"/>
                </a:solidFill>
                <a:latin typeface="华文新魏" panose="02010800040101010101" pitchFamily="2" charset="-122"/>
                <a:ea typeface="华文新魏" panose="02010800040101010101" pitchFamily="2" charset="-122"/>
              </a:rPr>
              <a:t>N+1</a:t>
            </a:r>
            <a:r>
              <a:rPr lang="zh-CN" altLang="en-US" sz="2800" dirty="0">
                <a:solidFill>
                  <a:srgbClr val="FF9933"/>
                </a:solidFill>
                <a:latin typeface="华文新魏" panose="02010800040101010101" pitchFamily="2" charset="-122"/>
                <a:ea typeface="华文新魏" panose="02010800040101010101" pitchFamily="2" charset="-122"/>
              </a:rPr>
              <a:t>点的位置用黑色的圆点表示</a:t>
            </a:r>
            <a:r>
              <a:rPr lang="en-US" altLang="zh-CN" sz="2800" dirty="0">
                <a:solidFill>
                  <a:srgbClr val="FF9933"/>
                </a:solidFill>
                <a:latin typeface="华文新魏" panose="02010800040101010101" pitchFamily="2" charset="-122"/>
                <a:ea typeface="华文新魏" panose="02010800040101010101" pitchFamily="2" charset="-122"/>
              </a:rPr>
              <a:t>,</a:t>
            </a:r>
            <a:r>
              <a:rPr lang="zh-CN" altLang="en-US" sz="2800" dirty="0">
                <a:solidFill>
                  <a:srgbClr val="FF9933"/>
                </a:solidFill>
                <a:latin typeface="华文新魏" panose="02010800040101010101" pitchFamily="2" charset="-122"/>
                <a:ea typeface="华文新魏" panose="02010800040101010101" pitchFamily="2" charset="-122"/>
              </a:rPr>
              <a:t>两点之间的</a:t>
            </a:r>
            <a:r>
              <a:rPr lang="en-US" altLang="zh-CN" sz="2800" dirty="0">
                <a:solidFill>
                  <a:srgbClr val="FF9933"/>
                </a:solidFill>
                <a:latin typeface="华文新魏" panose="02010800040101010101" pitchFamily="2" charset="-122"/>
                <a:ea typeface="华文新魏" panose="02010800040101010101" pitchFamily="2" charset="-122"/>
              </a:rPr>
              <a:t>x</a:t>
            </a:r>
            <a:r>
              <a:rPr lang="zh-CN" altLang="en-US" sz="2800" dirty="0">
                <a:solidFill>
                  <a:srgbClr val="FF9933"/>
                </a:solidFill>
                <a:latin typeface="华文新魏" panose="02010800040101010101" pitchFamily="2" charset="-122"/>
                <a:ea typeface="华文新魏" panose="02010800040101010101" pitchFamily="2" charset="-122"/>
              </a:rPr>
              <a:t>方向距离          </a:t>
            </a:r>
            <a:r>
              <a:rPr lang="en-US" altLang="zh-CN" sz="2800" dirty="0">
                <a:solidFill>
                  <a:srgbClr val="FF9933"/>
                </a:solidFill>
                <a:latin typeface="华文新魏" panose="02010800040101010101" pitchFamily="2" charset="-122"/>
                <a:ea typeface="华文新魏" panose="02010800040101010101" pitchFamily="2" charset="-122"/>
              </a:rPr>
              <a:t>,</a:t>
            </a:r>
            <a:r>
              <a:rPr lang="zh-CN" altLang="en-US" sz="2800" dirty="0">
                <a:solidFill>
                  <a:srgbClr val="FF9933"/>
                </a:solidFill>
                <a:latin typeface="华文新魏" panose="02010800040101010101" pitchFamily="2" charset="-122"/>
                <a:ea typeface="华文新魏" panose="02010800040101010101" pitchFamily="2" charset="-122"/>
              </a:rPr>
              <a:t>其中上标</a:t>
            </a:r>
            <a:r>
              <a:rPr lang="en-US" altLang="zh-CN" sz="2800" dirty="0">
                <a:solidFill>
                  <a:srgbClr val="FF9933"/>
                </a:solidFill>
                <a:latin typeface="华文新魏" panose="02010800040101010101" pitchFamily="2" charset="-122"/>
                <a:ea typeface="华文新魏" panose="02010800040101010101" pitchFamily="2" charset="-122"/>
              </a:rPr>
              <a:t>t</a:t>
            </a:r>
            <a:r>
              <a:rPr lang="zh-CN" altLang="en-US" sz="2800" dirty="0">
                <a:solidFill>
                  <a:srgbClr val="FF9933"/>
                </a:solidFill>
                <a:latin typeface="华文新魏" panose="02010800040101010101" pitchFamily="2" charset="-122"/>
                <a:ea typeface="华文新魏" panose="02010800040101010101" pitchFamily="2" charset="-122"/>
              </a:rPr>
              <a:t>时刻</a:t>
            </a:r>
            <a:r>
              <a:rPr lang="en-US" altLang="zh-CN" sz="2800" dirty="0">
                <a:solidFill>
                  <a:srgbClr val="FF9933"/>
                </a:solidFill>
                <a:latin typeface="华文新魏" panose="02010800040101010101" pitchFamily="2" charset="-122"/>
                <a:ea typeface="华文新魏" panose="02010800040101010101" pitchFamily="2" charset="-122"/>
              </a:rPr>
              <a:t>.t</a:t>
            </a:r>
            <a:r>
              <a:rPr lang="zh-CN" altLang="en-US" sz="2800" dirty="0">
                <a:solidFill>
                  <a:srgbClr val="FF9933"/>
                </a:solidFill>
                <a:latin typeface="华文新魏" panose="02010800040101010101" pitchFamily="2" charset="-122"/>
                <a:ea typeface="华文新魏" panose="02010800040101010101" pitchFamily="2" charset="-122"/>
              </a:rPr>
              <a:t>时刻</a:t>
            </a:r>
            <a:r>
              <a:rPr lang="en-US" altLang="zh-CN" sz="2800" dirty="0">
                <a:solidFill>
                  <a:srgbClr val="FF9933"/>
                </a:solidFill>
                <a:latin typeface="华文新魏" panose="02010800040101010101" pitchFamily="2" charset="-122"/>
                <a:ea typeface="华文新魏" panose="02010800040101010101" pitchFamily="2" charset="-122"/>
              </a:rPr>
              <a:t>N</a:t>
            </a:r>
            <a:r>
              <a:rPr lang="zh-CN" altLang="en-US" sz="2800" dirty="0">
                <a:solidFill>
                  <a:srgbClr val="FF9933"/>
                </a:solidFill>
                <a:latin typeface="华文新魏" panose="02010800040101010101" pitchFamily="2" charset="-122"/>
                <a:ea typeface="华文新魏" panose="02010800040101010101" pitchFamily="2" charset="-122"/>
              </a:rPr>
              <a:t>点的</a:t>
            </a:r>
            <a:r>
              <a:rPr lang="en-US" altLang="zh-CN" sz="2800" dirty="0">
                <a:solidFill>
                  <a:srgbClr val="FF9933"/>
                </a:solidFill>
                <a:latin typeface="华文新魏" panose="02010800040101010101" pitchFamily="2" charset="-122"/>
                <a:ea typeface="华文新魏" panose="02010800040101010101" pitchFamily="2" charset="-122"/>
              </a:rPr>
              <a:t>x</a:t>
            </a:r>
            <a:r>
              <a:rPr lang="zh-CN" altLang="en-US" sz="2800" dirty="0">
                <a:solidFill>
                  <a:srgbClr val="FF9933"/>
                </a:solidFill>
                <a:latin typeface="华文新魏" panose="02010800040101010101" pitchFamily="2" charset="-122"/>
                <a:ea typeface="华文新魏" panose="02010800040101010101" pitchFamily="2" charset="-122"/>
              </a:rPr>
              <a:t>坐标     </a:t>
            </a:r>
            <a:r>
              <a:rPr lang="en-US" altLang="zh-CN" sz="2800" dirty="0">
                <a:solidFill>
                  <a:srgbClr val="FF9933"/>
                </a:solidFill>
                <a:latin typeface="华文新魏" panose="02010800040101010101" pitchFamily="2" charset="-122"/>
                <a:ea typeface="华文新魏" panose="02010800040101010101" pitchFamily="2" charset="-122"/>
              </a:rPr>
              <a:t>,</a:t>
            </a:r>
            <a:r>
              <a:rPr lang="zh-CN" altLang="en-US" sz="2800" dirty="0">
                <a:solidFill>
                  <a:srgbClr val="FF9933"/>
                </a:solidFill>
                <a:latin typeface="华文新魏" panose="02010800040101010101" pitchFamily="2" charset="-122"/>
                <a:ea typeface="华文新魏" panose="02010800040101010101" pitchFamily="2" charset="-122"/>
              </a:rPr>
              <a:t>依赖于</a:t>
            </a:r>
            <a:r>
              <a:rPr lang="en-US" altLang="zh-CN" sz="2800" dirty="0">
                <a:solidFill>
                  <a:srgbClr val="FF9933"/>
                </a:solidFill>
                <a:latin typeface="华文新魏" panose="02010800040101010101" pitchFamily="2" charset="-122"/>
                <a:ea typeface="华文新魏" panose="02010800040101010101" pitchFamily="2" charset="-122"/>
              </a:rPr>
              <a:t>1,2</a:t>
            </a:r>
            <a:r>
              <a:rPr lang="zh-CN" altLang="en-US" sz="2800" dirty="0">
                <a:solidFill>
                  <a:srgbClr val="FF9933"/>
                </a:solidFill>
                <a:latin typeface="华文新魏" panose="02010800040101010101" pitchFamily="2" charset="-122"/>
                <a:ea typeface="华文新魏" panose="02010800040101010101" pitchFamily="2" charset="-122"/>
              </a:rPr>
              <a:t>点之间的      </a:t>
            </a:r>
            <a:r>
              <a:rPr lang="en-US" altLang="zh-CN" sz="2800" dirty="0">
                <a:solidFill>
                  <a:srgbClr val="FF9933"/>
                </a:solidFill>
                <a:latin typeface="华文新魏" panose="02010800040101010101" pitchFamily="2" charset="-122"/>
                <a:ea typeface="华文新魏" panose="02010800040101010101" pitchFamily="2" charset="-122"/>
              </a:rPr>
              <a:t>,2,3</a:t>
            </a:r>
            <a:r>
              <a:rPr lang="zh-CN" altLang="en-US" sz="2800" dirty="0">
                <a:solidFill>
                  <a:srgbClr val="FF9933"/>
                </a:solidFill>
                <a:latin typeface="华文新魏" panose="02010800040101010101" pitchFamily="2" charset="-122"/>
                <a:ea typeface="华文新魏" panose="02010800040101010101" pitchFamily="2" charset="-122"/>
              </a:rPr>
              <a:t>点之间的     </a:t>
            </a:r>
            <a:r>
              <a:rPr lang="en-US" altLang="zh-CN" sz="2800" dirty="0">
                <a:solidFill>
                  <a:srgbClr val="FF9933"/>
                </a:solidFill>
                <a:latin typeface="华文新魏" panose="02010800040101010101" pitchFamily="2" charset="-122"/>
                <a:ea typeface="华文新魏" panose="02010800040101010101" pitchFamily="2" charset="-122"/>
              </a:rPr>
              <a:t>,</a:t>
            </a:r>
            <a:r>
              <a:rPr lang="zh-CN" altLang="en-US" sz="2800" dirty="0">
                <a:solidFill>
                  <a:srgbClr val="FF9933"/>
                </a:solidFill>
                <a:latin typeface="华文新魏" panose="02010800040101010101" pitchFamily="2" charset="-122"/>
                <a:ea typeface="华文新魏" panose="02010800040101010101" pitchFamily="2" charset="-122"/>
              </a:rPr>
              <a:t>也就是说</a:t>
            </a:r>
          </a:p>
        </p:txBody>
      </p:sp>
      <p:graphicFrame>
        <p:nvGraphicFramePr>
          <p:cNvPr id="482310" name="Object 6"/>
          <p:cNvGraphicFramePr>
            <a:graphicFrameLocks noChangeAspect="1"/>
          </p:cNvGraphicFramePr>
          <p:nvPr>
            <p:ph sz="quarter" idx="1"/>
            <p:extLst>
              <p:ext uri="{D42A27DB-BD31-4B8C-83A1-F6EECF244321}">
                <p14:modId xmlns:p14="http://schemas.microsoft.com/office/powerpoint/2010/main" val="997631448"/>
              </p:ext>
            </p:extLst>
          </p:nvPr>
        </p:nvGraphicFramePr>
        <p:xfrm>
          <a:off x="6600056" y="1772816"/>
          <a:ext cx="520700" cy="658813"/>
        </p:xfrm>
        <a:graphic>
          <a:graphicData uri="http://schemas.openxmlformats.org/presentationml/2006/ole">
            <mc:AlternateContent xmlns:mc="http://schemas.openxmlformats.org/markup-compatibility/2006">
              <mc:Choice xmlns:v="urn:schemas-microsoft-com:vml" Requires="v">
                <p:oleObj spid="_x0000_s241681" name="Equation" r:id="rId3" imgW="190440" imgH="241200" progId="Equation.DSMT4">
                  <p:embed/>
                </p:oleObj>
              </mc:Choice>
              <mc:Fallback>
                <p:oleObj name="Equation" r:id="rId3" imgW="190440" imgH="241200" progId="Equation.DSMT4">
                  <p:embed/>
                  <p:pic>
                    <p:nvPicPr>
                      <p:cNvPr id="48231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56" y="1772816"/>
                        <a:ext cx="520700" cy="6588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2" name="Object 8"/>
          <p:cNvGraphicFramePr>
            <a:graphicFrameLocks noChangeAspect="1"/>
          </p:cNvGraphicFramePr>
          <p:nvPr>
            <p:ph sz="quarter" idx="2"/>
            <p:extLst>
              <p:ext uri="{D42A27DB-BD31-4B8C-83A1-F6EECF244321}">
                <p14:modId xmlns:p14="http://schemas.microsoft.com/office/powerpoint/2010/main" val="3106702936"/>
              </p:ext>
            </p:extLst>
          </p:nvPr>
        </p:nvGraphicFramePr>
        <p:xfrm>
          <a:off x="7761171" y="1501378"/>
          <a:ext cx="890587" cy="571500"/>
        </p:xfrm>
        <a:graphic>
          <a:graphicData uri="http://schemas.openxmlformats.org/presentationml/2006/ole">
            <mc:AlternateContent xmlns:mc="http://schemas.openxmlformats.org/markup-compatibility/2006">
              <mc:Choice xmlns:v="urn:schemas-microsoft-com:vml" Requires="v">
                <p:oleObj spid="_x0000_s241682" name="Equation" r:id="rId5" imgW="355320" imgH="228600" progId="Equation.DSMT4">
                  <p:embed/>
                </p:oleObj>
              </mc:Choice>
              <mc:Fallback>
                <p:oleObj name="Equation" r:id="rId5" imgW="355320" imgH="228600" progId="Equation.DSMT4">
                  <p:embed/>
                  <p:pic>
                    <p:nvPicPr>
                      <p:cNvPr id="48231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1171" y="1501378"/>
                        <a:ext cx="890587" cy="571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5" name="Object 11"/>
          <p:cNvGraphicFramePr>
            <a:graphicFrameLocks noChangeAspect="1"/>
          </p:cNvGraphicFramePr>
          <p:nvPr>
            <p:ph sz="quarter" idx="3"/>
            <p:extLst>
              <p:ext uri="{D42A27DB-BD31-4B8C-83A1-F6EECF244321}">
                <p14:modId xmlns:p14="http://schemas.microsoft.com/office/powerpoint/2010/main" val="1360264735"/>
              </p:ext>
            </p:extLst>
          </p:nvPr>
        </p:nvGraphicFramePr>
        <p:xfrm>
          <a:off x="5346520" y="2396550"/>
          <a:ext cx="619125" cy="509587"/>
        </p:xfrm>
        <a:graphic>
          <a:graphicData uri="http://schemas.openxmlformats.org/presentationml/2006/ole">
            <mc:AlternateContent xmlns:mc="http://schemas.openxmlformats.org/markup-compatibility/2006">
              <mc:Choice xmlns:v="urn:schemas-microsoft-com:vml" Requires="v">
                <p:oleObj spid="_x0000_s241683" name="Equation" r:id="rId7" imgW="215640" imgH="177480" progId="Equation.DSMT4">
                  <p:embed/>
                </p:oleObj>
              </mc:Choice>
              <mc:Fallback>
                <p:oleObj name="Equation" r:id="rId7" imgW="215640" imgH="177480" progId="Equation.DSMT4">
                  <p:embed/>
                  <p:pic>
                    <p:nvPicPr>
                      <p:cNvPr id="48231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6520" y="2396550"/>
                        <a:ext cx="619125" cy="5095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18" name="Object 14"/>
          <p:cNvGraphicFramePr>
            <a:graphicFrameLocks noChangeAspect="1"/>
          </p:cNvGraphicFramePr>
          <p:nvPr>
            <p:ph sz="quarter" idx="4"/>
            <p:extLst>
              <p:ext uri="{D42A27DB-BD31-4B8C-83A1-F6EECF244321}">
                <p14:modId xmlns:p14="http://schemas.microsoft.com/office/powerpoint/2010/main" val="184526566"/>
              </p:ext>
            </p:extLst>
          </p:nvPr>
        </p:nvGraphicFramePr>
        <p:xfrm>
          <a:off x="2818477" y="2391569"/>
          <a:ext cx="604837" cy="498475"/>
        </p:xfrm>
        <a:graphic>
          <a:graphicData uri="http://schemas.openxmlformats.org/presentationml/2006/ole">
            <mc:AlternateContent xmlns:mc="http://schemas.openxmlformats.org/markup-compatibility/2006">
              <mc:Choice xmlns:v="urn:schemas-microsoft-com:vml" Requires="v">
                <p:oleObj spid="_x0000_s241684" name="Equation" r:id="rId9" imgW="215640" imgH="177480" progId="Equation.DSMT4">
                  <p:embed/>
                </p:oleObj>
              </mc:Choice>
              <mc:Fallback>
                <p:oleObj name="Equation" r:id="rId9" imgW="215640" imgH="177480" progId="Equation.DSMT4">
                  <p:embed/>
                  <p:pic>
                    <p:nvPicPr>
                      <p:cNvPr id="482318"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8477" y="2391569"/>
                        <a:ext cx="604837" cy="498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2321" name="Object 17"/>
          <p:cNvGraphicFramePr>
            <a:graphicFrameLocks noChangeAspect="1"/>
          </p:cNvGraphicFramePr>
          <p:nvPr>
            <p:extLst>
              <p:ext uri="{D42A27DB-BD31-4B8C-83A1-F6EECF244321}">
                <p14:modId xmlns:p14="http://schemas.microsoft.com/office/powerpoint/2010/main" val="1547446915"/>
              </p:ext>
            </p:extLst>
          </p:nvPr>
        </p:nvGraphicFramePr>
        <p:xfrm>
          <a:off x="3209842" y="3001099"/>
          <a:ext cx="3384550" cy="1817688"/>
        </p:xfrm>
        <a:graphic>
          <a:graphicData uri="http://schemas.openxmlformats.org/presentationml/2006/ole">
            <mc:AlternateContent xmlns:mc="http://schemas.openxmlformats.org/markup-compatibility/2006">
              <mc:Choice xmlns:v="urn:schemas-microsoft-com:vml" Requires="v">
                <p:oleObj spid="_x0000_s241685" name="Equation" r:id="rId11" imgW="850680" imgH="457200" progId="Equation.DSMT4">
                  <p:embed/>
                </p:oleObj>
              </mc:Choice>
              <mc:Fallback>
                <p:oleObj name="Equation" r:id="rId11" imgW="850680" imgH="457200" progId="Equation.DSMT4">
                  <p:embed/>
                  <p:pic>
                    <p:nvPicPr>
                      <p:cNvPr id="482321"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9842" y="3001099"/>
                        <a:ext cx="3384550" cy="18176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2322" name="Text Box 18"/>
          <p:cNvSpPr txBox="1">
            <a:spLocks noChangeArrowheads="1"/>
          </p:cNvSpPr>
          <p:nvPr/>
        </p:nvSpPr>
        <p:spPr bwMode="auto">
          <a:xfrm>
            <a:off x="7432558" y="3894791"/>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66FF33"/>
                </a:solidFill>
              </a:rPr>
              <a:t>(5-73)</a:t>
            </a:r>
          </a:p>
        </p:txBody>
      </p:sp>
      <p:sp>
        <p:nvSpPr>
          <p:cNvPr id="482323" name="Rectangle 1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踪铺挂穿构晨澎孵订桶肚羊艇璃毒患吧鉴也搪棋玲韦乔观诅歪阶香桶偿狰第五章网格生成与坐标变换第五章网格生成与坐标变换</a:t>
            </a:r>
          </a:p>
        </p:txBody>
      </p:sp>
    </p:spTree>
    <p:extLst>
      <p:ext uri="{BB962C8B-B14F-4D97-AF65-F5344CB8AC3E}">
        <p14:creationId xmlns:p14="http://schemas.microsoft.com/office/powerpoint/2010/main" val="30529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4294967295"/>
          </p:nvPr>
        </p:nvSpPr>
        <p:spPr/>
        <p:txBody>
          <a:bodyPr/>
          <a:lstStyle/>
          <a:p>
            <a:fld id="{21B3D9FC-D15E-430A-9102-136E3A33D698}" type="slidenum">
              <a:rPr lang="en-US" altLang="zh-CN"/>
              <a:pPr/>
              <a:t>56</a:t>
            </a:fld>
            <a:endParaRPr lang="en-US" altLang="zh-CN"/>
          </a:p>
        </p:txBody>
      </p:sp>
      <p:sp>
        <p:nvSpPr>
          <p:cNvPr id="487428" name="Text Box 4"/>
          <p:cNvSpPr txBox="1">
            <a:spLocks noChangeArrowheads="1"/>
          </p:cNvSpPr>
          <p:nvPr/>
        </p:nvSpPr>
        <p:spPr bwMode="auto">
          <a:xfrm>
            <a:off x="2208214" y="1916114"/>
            <a:ext cx="7164387" cy="137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9933"/>
                </a:solidFill>
                <a:latin typeface="华文新魏" panose="02010800040101010101" pitchFamily="2" charset="-122"/>
                <a:ea typeface="华文新魏" panose="02010800040101010101" pitchFamily="2" charset="-122"/>
              </a:rPr>
              <a:t>t+ Δ t</a:t>
            </a:r>
            <a:r>
              <a:rPr lang="zh-CN" altLang="en-US" sz="2800">
                <a:solidFill>
                  <a:srgbClr val="FF9933"/>
                </a:solidFill>
                <a:latin typeface="华文新魏" panose="02010800040101010101" pitchFamily="2" charset="-122"/>
                <a:ea typeface="华文新魏" panose="02010800040101010101" pitchFamily="2" charset="-122"/>
              </a:rPr>
              <a:t>时刻</a:t>
            </a:r>
            <a:r>
              <a:rPr lang="en-US" altLang="zh-CN" sz="2800">
                <a:solidFill>
                  <a:srgbClr val="FF9933"/>
                </a:solidFill>
                <a:latin typeface="华文新魏" panose="02010800040101010101" pitchFamily="2" charset="-122"/>
                <a:ea typeface="华文新魏" panose="02010800040101010101" pitchFamily="2" charset="-122"/>
              </a:rPr>
              <a:t>N</a:t>
            </a:r>
            <a:r>
              <a:rPr lang="zh-CN" altLang="en-US" sz="2800">
                <a:solidFill>
                  <a:srgbClr val="FF9933"/>
                </a:solidFill>
                <a:latin typeface="华文新魏" panose="02010800040101010101" pitchFamily="2" charset="-122"/>
                <a:ea typeface="华文新魏" panose="02010800040101010101" pitchFamily="2" charset="-122"/>
              </a:rPr>
              <a:t>和</a:t>
            </a:r>
            <a:r>
              <a:rPr lang="en-US" altLang="zh-CN" sz="2800">
                <a:solidFill>
                  <a:srgbClr val="FF9933"/>
                </a:solidFill>
                <a:latin typeface="华文新魏" panose="02010800040101010101" pitchFamily="2" charset="-122"/>
                <a:ea typeface="华文新魏" panose="02010800040101010101" pitchFamily="2" charset="-122"/>
              </a:rPr>
              <a:t>N+1</a:t>
            </a:r>
            <a:r>
              <a:rPr lang="zh-CN" altLang="en-US" sz="2800">
                <a:solidFill>
                  <a:srgbClr val="FF9933"/>
                </a:solidFill>
                <a:latin typeface="华文新魏" panose="02010800040101010101" pitchFamily="2" charset="-122"/>
                <a:ea typeface="华文新魏" panose="02010800040101010101" pitchFamily="2" charset="-122"/>
              </a:rPr>
              <a:t>点的新位置在图</a:t>
            </a:r>
            <a:r>
              <a:rPr lang="en-US" altLang="zh-CN" sz="2800">
                <a:solidFill>
                  <a:srgbClr val="FF9933"/>
                </a:solidFill>
                <a:latin typeface="华文新魏" panose="02010800040101010101" pitchFamily="2" charset="-122"/>
                <a:ea typeface="华文新魏" panose="02010800040101010101" pitchFamily="2" charset="-122"/>
              </a:rPr>
              <a:t>(5-12a)</a:t>
            </a:r>
            <a:r>
              <a:rPr lang="zh-CN" altLang="en-US" sz="2800">
                <a:solidFill>
                  <a:srgbClr val="FF9933"/>
                </a:solidFill>
                <a:latin typeface="华文新魏" panose="02010800040101010101" pitchFamily="2" charset="-122"/>
                <a:ea typeface="华文新魏" panose="02010800040101010101" pitchFamily="2" charset="-122"/>
              </a:rPr>
              <a:t>中用十字形记号标出</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图中同时还标出了</a:t>
            </a:r>
            <a:r>
              <a:rPr lang="en-US" altLang="zh-CN" sz="2800">
                <a:solidFill>
                  <a:srgbClr val="FF9933"/>
                </a:solidFill>
                <a:latin typeface="华文新魏" panose="02010800040101010101" pitchFamily="2" charset="-122"/>
                <a:ea typeface="华文新魏" panose="02010800040101010101" pitchFamily="2" charset="-122"/>
              </a:rPr>
              <a:t>Δ x</a:t>
            </a:r>
            <a:r>
              <a:rPr lang="zh-CN" altLang="en-US" sz="2800">
                <a:solidFill>
                  <a:srgbClr val="FF9933"/>
                </a:solidFill>
                <a:latin typeface="华文新魏" panose="02010800040101010101" pitchFamily="2" charset="-122"/>
                <a:ea typeface="华文新魏" panose="02010800040101010101" pitchFamily="2" charset="-122"/>
              </a:rPr>
              <a:t>的新值          </a:t>
            </a:r>
            <a:r>
              <a:rPr lang="en-US" altLang="zh-CN" sz="2800">
                <a:solidFill>
                  <a:srgbClr val="FF9933"/>
                </a:solidFill>
                <a:latin typeface="华文新魏" panose="02010800040101010101" pitchFamily="2" charset="-122"/>
                <a:ea typeface="华文新魏" panose="02010800040101010101" pitchFamily="2" charset="-122"/>
              </a:rPr>
              <a:t>. t+ Δ t</a:t>
            </a:r>
            <a:r>
              <a:rPr lang="zh-CN" altLang="en-US" sz="2800">
                <a:solidFill>
                  <a:srgbClr val="FF9933"/>
                </a:solidFill>
                <a:latin typeface="华文新魏" panose="02010800040101010101" pitchFamily="2" charset="-122"/>
                <a:ea typeface="华文新魏" panose="02010800040101010101" pitchFamily="2" charset="-122"/>
              </a:rPr>
              <a:t>时刻</a:t>
            </a:r>
            <a:r>
              <a:rPr lang="en-US" altLang="zh-CN" sz="2800">
                <a:solidFill>
                  <a:srgbClr val="FF9933"/>
                </a:solidFill>
                <a:latin typeface="华文新魏" panose="02010800040101010101" pitchFamily="2" charset="-122"/>
                <a:ea typeface="华文新魏" panose="02010800040101010101" pitchFamily="2" charset="-122"/>
              </a:rPr>
              <a:t>N</a:t>
            </a:r>
            <a:r>
              <a:rPr lang="zh-CN" altLang="en-US" sz="2800">
                <a:solidFill>
                  <a:srgbClr val="FF9933"/>
                </a:solidFill>
                <a:latin typeface="华文新魏" panose="02010800040101010101" pitchFamily="2" charset="-122"/>
                <a:ea typeface="华文新魏" panose="02010800040101010101" pitchFamily="2" charset="-122"/>
              </a:rPr>
              <a:t>点的</a:t>
            </a:r>
            <a:r>
              <a:rPr lang="en-US" altLang="zh-CN" sz="2800">
                <a:solidFill>
                  <a:srgbClr val="FF9933"/>
                </a:solidFill>
                <a:latin typeface="华文新魏" panose="02010800040101010101" pitchFamily="2" charset="-122"/>
                <a:ea typeface="华文新魏" panose="02010800040101010101" pitchFamily="2" charset="-122"/>
              </a:rPr>
              <a:t>x</a:t>
            </a:r>
            <a:r>
              <a:rPr lang="zh-CN" altLang="en-US" sz="2800">
                <a:solidFill>
                  <a:srgbClr val="FF9933"/>
                </a:solidFill>
                <a:latin typeface="华文新魏" panose="02010800040101010101" pitchFamily="2" charset="-122"/>
                <a:ea typeface="华文新魏" panose="02010800040101010101" pitchFamily="2" charset="-122"/>
              </a:rPr>
              <a:t>坐标为</a:t>
            </a:r>
          </a:p>
        </p:txBody>
      </p:sp>
      <p:graphicFrame>
        <p:nvGraphicFramePr>
          <p:cNvPr id="487429" name="Object 5"/>
          <p:cNvGraphicFramePr>
            <a:graphicFrameLocks noChangeAspect="1"/>
          </p:cNvGraphicFramePr>
          <p:nvPr>
            <p:ph sz="half" idx="1"/>
          </p:nvPr>
        </p:nvGraphicFramePr>
        <p:xfrm>
          <a:off x="2963863" y="2852739"/>
          <a:ext cx="1008062" cy="465137"/>
        </p:xfrm>
        <a:graphic>
          <a:graphicData uri="http://schemas.openxmlformats.org/presentationml/2006/ole">
            <mc:AlternateContent xmlns:mc="http://schemas.openxmlformats.org/markup-compatibility/2006">
              <mc:Choice xmlns:v="urn:schemas-microsoft-com:vml" Requires="v">
                <p:oleObj spid="_x0000_s242696" name="Equation" r:id="rId3" imgW="495000" imgH="228600" progId="Equation.DSMT4">
                  <p:embed/>
                </p:oleObj>
              </mc:Choice>
              <mc:Fallback>
                <p:oleObj name="Equation" r:id="rId3" imgW="495000" imgH="228600" progId="Equation.DSMT4">
                  <p:embed/>
                  <p:pic>
                    <p:nvPicPr>
                      <p:cNvPr id="4874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2852739"/>
                        <a:ext cx="1008062" cy="4651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7431" name="Object 7"/>
          <p:cNvGraphicFramePr>
            <a:graphicFrameLocks noChangeAspect="1"/>
          </p:cNvGraphicFramePr>
          <p:nvPr>
            <p:ph sz="half" idx="2"/>
          </p:nvPr>
        </p:nvGraphicFramePr>
        <p:xfrm>
          <a:off x="3324226" y="3644901"/>
          <a:ext cx="4500563" cy="1889125"/>
        </p:xfrm>
        <a:graphic>
          <a:graphicData uri="http://schemas.openxmlformats.org/presentationml/2006/ole">
            <mc:AlternateContent xmlns:mc="http://schemas.openxmlformats.org/markup-compatibility/2006">
              <mc:Choice xmlns:v="urn:schemas-microsoft-com:vml" Requires="v">
                <p:oleObj spid="_x0000_s242697" name="Equation" r:id="rId5" imgW="1091880" imgH="457200" progId="Equation.DSMT4">
                  <p:embed/>
                </p:oleObj>
              </mc:Choice>
              <mc:Fallback>
                <p:oleObj name="Equation" r:id="rId5" imgW="1091880" imgH="457200" progId="Equation.DSMT4">
                  <p:embed/>
                  <p:pic>
                    <p:nvPicPr>
                      <p:cNvPr id="4874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226" y="3644901"/>
                        <a:ext cx="4500563" cy="18891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7434" name="Text Box 10"/>
          <p:cNvSpPr txBox="1">
            <a:spLocks noChangeArrowheads="1"/>
          </p:cNvSpPr>
          <p:nvPr/>
        </p:nvSpPr>
        <p:spPr bwMode="auto">
          <a:xfrm>
            <a:off x="8075613" y="436562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(5-74)</a:t>
            </a:r>
          </a:p>
        </p:txBody>
      </p:sp>
      <p:sp>
        <p:nvSpPr>
          <p:cNvPr id="487436" name="Rectangle 1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阻吉酶丙灸人桩斥盲延枷瓶充诞抡恍闲厅臀札牵亮臭溶龋衰概任过瓣歹撵第五章网格生成与坐标变换第五章网格生成与坐标变换</a:t>
            </a:r>
          </a:p>
        </p:txBody>
      </p:sp>
    </p:spTree>
    <p:extLst>
      <p:ext uri="{BB962C8B-B14F-4D97-AF65-F5344CB8AC3E}">
        <p14:creationId xmlns:p14="http://schemas.microsoft.com/office/powerpoint/2010/main" val="1045145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8"/>
          <p:cNvSpPr>
            <a:spLocks noGrp="1"/>
          </p:cNvSpPr>
          <p:nvPr>
            <p:ph type="sldNum" sz="quarter" idx="4294967295"/>
          </p:nvPr>
        </p:nvSpPr>
        <p:spPr/>
        <p:txBody>
          <a:bodyPr/>
          <a:lstStyle/>
          <a:p>
            <a:fld id="{C32A37CB-247C-4A38-98D5-39716223591A}" type="slidenum">
              <a:rPr lang="en-US" altLang="zh-CN"/>
              <a:pPr/>
              <a:t>57</a:t>
            </a:fld>
            <a:endParaRPr lang="en-US" altLang="zh-CN"/>
          </a:p>
        </p:txBody>
      </p:sp>
      <p:sp>
        <p:nvSpPr>
          <p:cNvPr id="490501" name="Text Box 5"/>
          <p:cNvSpPr txBox="1">
            <a:spLocks noChangeArrowheads="1"/>
          </p:cNvSpPr>
          <p:nvPr/>
        </p:nvSpPr>
        <p:spPr bwMode="auto">
          <a:xfrm>
            <a:off x="2135188" y="2097089"/>
            <a:ext cx="7777162"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可以用</a:t>
            </a:r>
            <a:r>
              <a:rPr lang="en-US" altLang="zh-CN" sz="2800">
                <a:solidFill>
                  <a:srgbClr val="FF9933"/>
                </a:solidFill>
                <a:latin typeface="华文新魏" panose="02010800040101010101" pitchFamily="2" charset="-122"/>
                <a:ea typeface="华文新魏" panose="02010800040101010101" pitchFamily="2" charset="-122"/>
              </a:rPr>
              <a:t>N</a:t>
            </a:r>
            <a:r>
              <a:rPr lang="zh-CN" altLang="en-US" sz="2800">
                <a:solidFill>
                  <a:srgbClr val="FF9933"/>
                </a:solidFill>
                <a:latin typeface="华文新魏" panose="02010800040101010101" pitchFamily="2" charset="-122"/>
                <a:ea typeface="华文新魏" panose="02010800040101010101" pitchFamily="2" charset="-122"/>
              </a:rPr>
              <a:t>点和</a:t>
            </a:r>
            <a:r>
              <a:rPr lang="en-US" altLang="zh-CN" sz="2800">
                <a:solidFill>
                  <a:srgbClr val="FF9933"/>
                </a:solidFill>
                <a:latin typeface="华文新魏" panose="02010800040101010101" pitchFamily="2" charset="-122"/>
                <a:ea typeface="华文新魏" panose="02010800040101010101" pitchFamily="2" charset="-122"/>
              </a:rPr>
              <a:t>N+1</a:t>
            </a:r>
            <a:r>
              <a:rPr lang="zh-CN" altLang="en-US" sz="2800">
                <a:solidFill>
                  <a:srgbClr val="FF9933"/>
                </a:solidFill>
                <a:latin typeface="华文新魏" panose="02010800040101010101" pitchFamily="2" charset="-122"/>
                <a:ea typeface="华文新魏" panose="02010800040101010101" pitchFamily="2" charset="-122"/>
              </a:rPr>
              <a:t>点的</a:t>
            </a:r>
            <a:r>
              <a:rPr lang="en-US" altLang="zh-CN" sz="2800">
                <a:solidFill>
                  <a:srgbClr val="FF9933"/>
                </a:solidFill>
                <a:latin typeface="华文新魏" panose="02010800040101010101" pitchFamily="2" charset="-122"/>
                <a:ea typeface="华文新魏" panose="02010800040101010101" pitchFamily="2" charset="-122"/>
              </a:rPr>
              <a:t>x</a:t>
            </a:r>
            <a:r>
              <a:rPr lang="zh-CN" altLang="en-US" sz="2800">
                <a:solidFill>
                  <a:srgbClr val="FF9933"/>
                </a:solidFill>
                <a:latin typeface="华文新魏" panose="02010800040101010101" pitchFamily="2" charset="-122"/>
                <a:ea typeface="华文新魏" panose="02010800040101010101" pitchFamily="2" charset="-122"/>
              </a:rPr>
              <a:t>坐标的相应改变量除以时间增量</a:t>
            </a:r>
            <a:r>
              <a:rPr lang="en-US" altLang="zh-CN" sz="2800">
                <a:solidFill>
                  <a:srgbClr val="FF9933"/>
                </a:solidFill>
                <a:latin typeface="华文新魏" panose="02010800040101010101" pitchFamily="2" charset="-122"/>
                <a:ea typeface="华文新魏" panose="02010800040101010101" pitchFamily="2" charset="-122"/>
              </a:rPr>
              <a:t>Δ t</a:t>
            </a:r>
            <a:r>
              <a:rPr lang="zh-CN" altLang="en-US" sz="2800">
                <a:solidFill>
                  <a:srgbClr val="FF9933"/>
                </a:solidFill>
                <a:latin typeface="华文新魏" panose="02010800040101010101" pitchFamily="2" charset="-122"/>
                <a:ea typeface="华文新魏" panose="02010800040101010101" pitchFamily="2" charset="-122"/>
              </a:rPr>
              <a:t>来表示时间度量</a:t>
            </a:r>
            <a:r>
              <a:rPr lang="en-US" altLang="zh-CN" sz="2800">
                <a:solidFill>
                  <a:srgbClr val="FF9933"/>
                </a:solidFill>
                <a:latin typeface="华文新魏" panose="02010800040101010101" pitchFamily="2" charset="-122"/>
                <a:ea typeface="华文新魏" panose="02010800040101010101" pitchFamily="2" charset="-122"/>
              </a:rPr>
              <a:t>,                       </a:t>
            </a:r>
            <a:r>
              <a:rPr lang="zh-CN" altLang="en-US" sz="2800">
                <a:solidFill>
                  <a:srgbClr val="FF9933"/>
                </a:solidFill>
                <a:latin typeface="华文新魏" panose="02010800040101010101" pitchFamily="2" charset="-122"/>
                <a:ea typeface="华文新魏" panose="02010800040101010101" pitchFamily="2" charset="-122"/>
              </a:rPr>
              <a:t>即</a:t>
            </a:r>
          </a:p>
        </p:txBody>
      </p:sp>
      <p:graphicFrame>
        <p:nvGraphicFramePr>
          <p:cNvPr id="490502" name="Object 6"/>
          <p:cNvGraphicFramePr>
            <a:graphicFrameLocks noChangeAspect="1"/>
          </p:cNvGraphicFramePr>
          <p:nvPr>
            <p:ph sz="quarter" idx="1"/>
          </p:nvPr>
        </p:nvGraphicFramePr>
        <p:xfrm>
          <a:off x="6743700" y="2492376"/>
          <a:ext cx="1873250" cy="684213"/>
        </p:xfrm>
        <a:graphic>
          <a:graphicData uri="http://schemas.openxmlformats.org/presentationml/2006/ole">
            <mc:AlternateContent xmlns:mc="http://schemas.openxmlformats.org/markup-compatibility/2006">
              <mc:Choice xmlns:v="urn:schemas-microsoft-com:vml" Requires="v">
                <p:oleObj spid="_x0000_s243729" name="Equation" r:id="rId3" imgW="660240" imgH="241200" progId="Equation.DSMT4">
                  <p:embed/>
                </p:oleObj>
              </mc:Choice>
              <mc:Fallback>
                <p:oleObj name="Equation" r:id="rId3" imgW="660240" imgH="241200" progId="Equation.DSMT4">
                  <p:embed/>
                  <p:pic>
                    <p:nvPicPr>
                      <p:cNvPr id="49050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3700" y="2492376"/>
                        <a:ext cx="1873250" cy="6842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0504" name="Object 8"/>
          <p:cNvGraphicFramePr>
            <a:graphicFrameLocks noChangeAspect="1"/>
          </p:cNvGraphicFramePr>
          <p:nvPr>
            <p:ph sz="quarter" idx="2"/>
          </p:nvPr>
        </p:nvGraphicFramePr>
        <p:xfrm>
          <a:off x="3900489" y="2997201"/>
          <a:ext cx="3995737" cy="1287463"/>
        </p:xfrm>
        <a:graphic>
          <a:graphicData uri="http://schemas.openxmlformats.org/presentationml/2006/ole">
            <mc:AlternateContent xmlns:mc="http://schemas.openxmlformats.org/markup-compatibility/2006">
              <mc:Choice xmlns:v="urn:schemas-microsoft-com:vml" Requires="v">
                <p:oleObj spid="_x0000_s243730" name="Equation" r:id="rId5" imgW="1206360" imgH="419040" progId="Equation.DSMT4">
                  <p:embed/>
                </p:oleObj>
              </mc:Choice>
              <mc:Fallback>
                <p:oleObj name="Equation" r:id="rId5" imgW="1206360" imgH="419040" progId="Equation.DSMT4">
                  <p:embed/>
                  <p:pic>
                    <p:nvPicPr>
                      <p:cNvPr id="49050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0489" y="2997201"/>
                        <a:ext cx="3995737" cy="12874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0509" name="Object 13"/>
          <p:cNvGraphicFramePr>
            <a:graphicFrameLocks noChangeAspect="1"/>
          </p:cNvGraphicFramePr>
          <p:nvPr>
            <p:ph sz="quarter" idx="3"/>
          </p:nvPr>
        </p:nvGraphicFramePr>
        <p:xfrm>
          <a:off x="2855914" y="4329114"/>
          <a:ext cx="771525" cy="611187"/>
        </p:xfrm>
        <a:graphic>
          <a:graphicData uri="http://schemas.openxmlformats.org/presentationml/2006/ole">
            <mc:AlternateContent xmlns:mc="http://schemas.openxmlformats.org/markup-compatibility/2006">
              <mc:Choice xmlns:v="urn:schemas-microsoft-com:vml" Requires="v">
                <p:oleObj spid="_x0000_s243731" name="Equation" r:id="rId7" imgW="304560" imgH="241200" progId="Equation.DSMT4">
                  <p:embed/>
                </p:oleObj>
              </mc:Choice>
              <mc:Fallback>
                <p:oleObj name="Equation" r:id="rId7" imgW="304560" imgH="241200" progId="Equation.DSMT4">
                  <p:embed/>
                  <p:pic>
                    <p:nvPicPr>
                      <p:cNvPr id="49050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4" y="4329114"/>
                        <a:ext cx="771525" cy="6111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07" name="Text Box 11"/>
          <p:cNvSpPr txBox="1">
            <a:spLocks noChangeArrowheads="1"/>
          </p:cNvSpPr>
          <p:nvPr/>
        </p:nvSpPr>
        <p:spPr bwMode="auto">
          <a:xfrm>
            <a:off x="8148638" y="3536951"/>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(5-75a)</a:t>
            </a:r>
          </a:p>
        </p:txBody>
      </p:sp>
      <p:sp>
        <p:nvSpPr>
          <p:cNvPr id="490508" name="Text Box 12"/>
          <p:cNvSpPr txBox="1">
            <a:spLocks noChangeArrowheads="1"/>
          </p:cNvSpPr>
          <p:nvPr/>
        </p:nvSpPr>
        <p:spPr bwMode="auto">
          <a:xfrm>
            <a:off x="1919289" y="4329113"/>
            <a:ext cx="792162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式中</a:t>
            </a:r>
            <a:r>
              <a:rPr lang="en-US" altLang="zh-CN" sz="2800">
                <a:solidFill>
                  <a:srgbClr val="FF9933"/>
                </a:solidFill>
                <a:latin typeface="华文新魏" panose="02010800040101010101" pitchFamily="2" charset="-122"/>
                <a:ea typeface="华文新魏" panose="02010800040101010101" pitchFamily="2" charset="-122"/>
              </a:rPr>
              <a:t>,         </a:t>
            </a:r>
            <a:r>
              <a:rPr lang="zh-CN" altLang="en-US" sz="2800">
                <a:solidFill>
                  <a:srgbClr val="FF9933"/>
                </a:solidFill>
                <a:latin typeface="华文新魏" panose="02010800040101010101" pitchFamily="2" charset="-122"/>
                <a:ea typeface="华文新魏" panose="02010800040101010101" pitchFamily="2" charset="-122"/>
              </a:rPr>
              <a:t>和           分别由</a:t>
            </a:r>
            <a:r>
              <a:rPr lang="en-US" altLang="zh-CN" sz="2800">
                <a:solidFill>
                  <a:srgbClr val="FF9933"/>
                </a:solidFill>
                <a:latin typeface="华文新魏" panose="02010800040101010101" pitchFamily="2" charset="-122"/>
                <a:ea typeface="华文新魏" panose="02010800040101010101" pitchFamily="2" charset="-122"/>
              </a:rPr>
              <a:t>(5-74)</a:t>
            </a:r>
            <a:r>
              <a:rPr lang="zh-CN" altLang="en-US" sz="2800">
                <a:solidFill>
                  <a:srgbClr val="FF9933"/>
                </a:solidFill>
                <a:latin typeface="华文新魏" panose="02010800040101010101" pitchFamily="2" charset="-122"/>
                <a:ea typeface="华文新魏" panose="02010800040101010101" pitchFamily="2" charset="-122"/>
              </a:rPr>
              <a:t>和式</a:t>
            </a:r>
            <a:r>
              <a:rPr lang="en-US" altLang="zh-CN" sz="2800">
                <a:solidFill>
                  <a:srgbClr val="FF9933"/>
                </a:solidFill>
                <a:latin typeface="华文新魏" panose="02010800040101010101" pitchFamily="2" charset="-122"/>
                <a:ea typeface="华文新魏" panose="02010800040101010101" pitchFamily="2" charset="-122"/>
              </a:rPr>
              <a:t>(5-73)</a:t>
            </a:r>
            <a:r>
              <a:rPr lang="zh-CN" altLang="en-US" sz="2800">
                <a:solidFill>
                  <a:srgbClr val="FF9933"/>
                </a:solidFill>
                <a:latin typeface="华文新魏" panose="02010800040101010101" pitchFamily="2" charset="-122"/>
                <a:ea typeface="华文新魏" panose="02010800040101010101" pitchFamily="2" charset="-122"/>
              </a:rPr>
              <a:t>给出</a:t>
            </a:r>
            <a:r>
              <a:rPr lang="en-US" altLang="zh-CN" sz="2800">
                <a:solidFill>
                  <a:srgbClr val="FF9933"/>
                </a:solidFill>
                <a:latin typeface="华文新魏" panose="02010800040101010101" pitchFamily="2" charset="-122"/>
                <a:ea typeface="华文新魏" panose="02010800040101010101" pitchFamily="2" charset="-122"/>
              </a:rPr>
              <a:t>.</a:t>
            </a:r>
          </a:p>
        </p:txBody>
      </p:sp>
      <p:graphicFrame>
        <p:nvGraphicFramePr>
          <p:cNvPr id="490512" name="Object 16"/>
          <p:cNvGraphicFramePr>
            <a:graphicFrameLocks noChangeAspect="1"/>
          </p:cNvGraphicFramePr>
          <p:nvPr>
            <p:ph sz="quarter" idx="4"/>
          </p:nvPr>
        </p:nvGraphicFramePr>
        <p:xfrm>
          <a:off x="4043364" y="4221163"/>
          <a:ext cx="625475" cy="792162"/>
        </p:xfrm>
        <a:graphic>
          <a:graphicData uri="http://schemas.openxmlformats.org/presentationml/2006/ole">
            <mc:AlternateContent xmlns:mc="http://schemas.openxmlformats.org/markup-compatibility/2006">
              <mc:Choice xmlns:v="urn:schemas-microsoft-com:vml" Requires="v">
                <p:oleObj spid="_x0000_s243732" name="Equation" r:id="rId9" imgW="190440" imgH="241200" progId="Equation.DSMT4">
                  <p:embed/>
                </p:oleObj>
              </mc:Choice>
              <mc:Fallback>
                <p:oleObj name="Equation" r:id="rId9" imgW="190440" imgH="241200" progId="Equation.DSMT4">
                  <p:embed/>
                  <p:pic>
                    <p:nvPicPr>
                      <p:cNvPr id="490512"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3364" y="4221163"/>
                        <a:ext cx="625475" cy="7921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0515" name="Object 19"/>
          <p:cNvGraphicFramePr>
            <a:graphicFrameLocks noChangeAspect="1"/>
          </p:cNvGraphicFramePr>
          <p:nvPr/>
        </p:nvGraphicFramePr>
        <p:xfrm>
          <a:off x="3935413" y="4941888"/>
          <a:ext cx="4068762" cy="1249362"/>
        </p:xfrm>
        <a:graphic>
          <a:graphicData uri="http://schemas.openxmlformats.org/presentationml/2006/ole">
            <mc:AlternateContent xmlns:mc="http://schemas.openxmlformats.org/markup-compatibility/2006">
              <mc:Choice xmlns:v="urn:schemas-microsoft-com:vml" Requires="v">
                <p:oleObj spid="_x0000_s243733" name="Equation" r:id="rId11" imgW="1244520" imgH="419040" progId="Equation.DSMT4">
                  <p:embed/>
                </p:oleObj>
              </mc:Choice>
              <mc:Fallback>
                <p:oleObj name="Equation" r:id="rId11" imgW="1244520" imgH="419040" progId="Equation.DSMT4">
                  <p:embed/>
                  <p:pic>
                    <p:nvPicPr>
                      <p:cNvPr id="490515"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5413" y="4941888"/>
                        <a:ext cx="4068762" cy="12493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16" name="Text Box 20"/>
          <p:cNvSpPr txBox="1">
            <a:spLocks noChangeArrowheads="1"/>
          </p:cNvSpPr>
          <p:nvPr/>
        </p:nvSpPr>
        <p:spPr bwMode="auto">
          <a:xfrm>
            <a:off x="8148638" y="533717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(5-75b)</a:t>
            </a:r>
          </a:p>
        </p:txBody>
      </p:sp>
      <p:sp>
        <p:nvSpPr>
          <p:cNvPr id="490517" name="Rectangle 21"/>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传释卢筑瘩旨泊勾葱派叶磺拥顽颅裔嫩裹弓废测粤辆粒挽授晶阵蟹欠康宁第五章网格生成与坐标变换第五章网格生成与坐标变换</a:t>
            </a:r>
          </a:p>
        </p:txBody>
      </p:sp>
    </p:spTree>
    <p:extLst>
      <p:ext uri="{BB962C8B-B14F-4D97-AF65-F5344CB8AC3E}">
        <p14:creationId xmlns:p14="http://schemas.microsoft.com/office/powerpoint/2010/main" val="3256525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A0A71105-1590-44E3-B427-4B4CE41E5AC6}" type="slidenum">
              <a:rPr lang="en-US" altLang="zh-CN"/>
              <a:pPr/>
              <a:t>58</a:t>
            </a:fld>
            <a:endParaRPr lang="en-US" altLang="zh-CN"/>
          </a:p>
        </p:txBody>
      </p:sp>
      <p:sp>
        <p:nvSpPr>
          <p:cNvPr id="495621" name="Text Box 5"/>
          <p:cNvSpPr txBox="1">
            <a:spLocks noChangeArrowheads="1"/>
          </p:cNvSpPr>
          <p:nvPr/>
        </p:nvSpPr>
        <p:spPr bwMode="auto">
          <a:xfrm>
            <a:off x="2027239" y="1916114"/>
            <a:ext cx="8137525"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其中</a:t>
            </a:r>
            <a:r>
              <a:rPr lang="en-US" altLang="zh-CN" sz="2800">
                <a:solidFill>
                  <a:srgbClr val="FF9933"/>
                </a:solidFill>
                <a:latin typeface="华文新魏" panose="02010800040101010101" pitchFamily="2" charset="-122"/>
                <a:ea typeface="华文新魏" panose="02010800040101010101" pitchFamily="2" charset="-122"/>
              </a:rPr>
              <a:t>,            </a:t>
            </a:r>
            <a:r>
              <a:rPr lang="zh-CN" altLang="en-US" sz="2800">
                <a:solidFill>
                  <a:srgbClr val="FF9933"/>
                </a:solidFill>
                <a:latin typeface="华文新魏" panose="02010800040101010101" pitchFamily="2" charset="-122"/>
                <a:ea typeface="华文新魏" panose="02010800040101010101" pitchFamily="2" charset="-122"/>
              </a:rPr>
              <a:t>和            由类似式</a:t>
            </a:r>
            <a:r>
              <a:rPr lang="en-US" altLang="zh-CN" sz="2800">
                <a:solidFill>
                  <a:srgbClr val="FF9933"/>
                </a:solidFill>
                <a:latin typeface="华文新魏" panose="02010800040101010101" pitchFamily="2" charset="-122"/>
                <a:ea typeface="华文新魏" panose="02010800040101010101" pitchFamily="2" charset="-122"/>
              </a:rPr>
              <a:t>(5-73)</a:t>
            </a:r>
            <a:r>
              <a:rPr lang="zh-CN" altLang="en-US" sz="2800">
                <a:solidFill>
                  <a:srgbClr val="FF9933"/>
                </a:solidFill>
                <a:latin typeface="华文新魏" panose="02010800040101010101" pitchFamily="2" charset="-122"/>
                <a:ea typeface="华文新魏" panose="02010800040101010101" pitchFamily="2" charset="-122"/>
              </a:rPr>
              <a:t>和式</a:t>
            </a:r>
            <a:r>
              <a:rPr lang="en-US" altLang="zh-CN" sz="2800">
                <a:solidFill>
                  <a:srgbClr val="FF9933"/>
                </a:solidFill>
                <a:latin typeface="华文新魏" panose="02010800040101010101" pitchFamily="2" charset="-122"/>
                <a:ea typeface="华文新魏" panose="02010800040101010101" pitchFamily="2" charset="-122"/>
              </a:rPr>
              <a:t>(5-74)</a:t>
            </a:r>
            <a:r>
              <a:rPr lang="zh-CN" altLang="en-US" sz="2800">
                <a:solidFill>
                  <a:srgbClr val="FF9933"/>
                </a:solidFill>
                <a:latin typeface="华文新魏" panose="02010800040101010101" pitchFamily="2" charset="-122"/>
                <a:ea typeface="华文新魏" panose="02010800040101010101" pitchFamily="2" charset="-122"/>
              </a:rPr>
              <a:t>的表达式给出</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即</a:t>
            </a:r>
          </a:p>
        </p:txBody>
      </p:sp>
      <p:graphicFrame>
        <p:nvGraphicFramePr>
          <p:cNvPr id="495622" name="Object 6"/>
          <p:cNvGraphicFramePr>
            <a:graphicFrameLocks noChangeAspect="1"/>
          </p:cNvGraphicFramePr>
          <p:nvPr>
            <p:ph sz="half" idx="1"/>
          </p:nvPr>
        </p:nvGraphicFramePr>
        <p:xfrm>
          <a:off x="4403726" y="1844675"/>
          <a:ext cx="950913" cy="723900"/>
        </p:xfrm>
        <a:graphic>
          <a:graphicData uri="http://schemas.openxmlformats.org/presentationml/2006/ole">
            <mc:AlternateContent xmlns:mc="http://schemas.openxmlformats.org/markup-compatibility/2006">
              <mc:Choice xmlns:v="urn:schemas-microsoft-com:vml" Requires="v">
                <p:oleObj spid="_x0000_s244747" name="Equation" r:id="rId3" imgW="317160" imgH="241200" progId="Equation.DSMT4">
                  <p:embed/>
                </p:oleObj>
              </mc:Choice>
              <mc:Fallback>
                <p:oleObj name="Equation" r:id="rId3" imgW="317160" imgH="241200" progId="Equation.DSMT4">
                  <p:embed/>
                  <p:pic>
                    <p:nvPicPr>
                      <p:cNvPr id="4956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3726" y="1844675"/>
                        <a:ext cx="950913" cy="723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5624" name="Object 8"/>
          <p:cNvGraphicFramePr>
            <a:graphicFrameLocks noChangeAspect="1"/>
          </p:cNvGraphicFramePr>
          <p:nvPr>
            <p:ph sz="quarter" idx="2"/>
          </p:nvPr>
        </p:nvGraphicFramePr>
        <p:xfrm>
          <a:off x="3108326" y="1773238"/>
          <a:ext cx="684213" cy="723900"/>
        </p:xfrm>
        <a:graphic>
          <a:graphicData uri="http://schemas.openxmlformats.org/presentationml/2006/ole">
            <mc:AlternateContent xmlns:mc="http://schemas.openxmlformats.org/markup-compatibility/2006">
              <mc:Choice xmlns:v="urn:schemas-microsoft-com:vml" Requires="v">
                <p:oleObj spid="_x0000_s244748" name="Equation" r:id="rId5" imgW="228600" imgH="241200" progId="Equation.DSMT4">
                  <p:embed/>
                </p:oleObj>
              </mc:Choice>
              <mc:Fallback>
                <p:oleObj name="Equation" r:id="rId5" imgW="228600" imgH="241200" progId="Equation.DSMT4">
                  <p:embed/>
                  <p:pic>
                    <p:nvPicPr>
                      <p:cNvPr id="49562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326" y="1773238"/>
                        <a:ext cx="684213" cy="723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5627" name="Object 11"/>
          <p:cNvGraphicFramePr>
            <a:graphicFrameLocks noChangeAspect="1"/>
          </p:cNvGraphicFramePr>
          <p:nvPr>
            <p:ph sz="quarter" idx="3"/>
          </p:nvPr>
        </p:nvGraphicFramePr>
        <p:xfrm>
          <a:off x="4079875" y="2708276"/>
          <a:ext cx="3924300" cy="3343275"/>
        </p:xfrm>
        <a:graphic>
          <a:graphicData uri="http://schemas.openxmlformats.org/presentationml/2006/ole">
            <mc:AlternateContent xmlns:mc="http://schemas.openxmlformats.org/markup-compatibility/2006">
              <mc:Choice xmlns:v="urn:schemas-microsoft-com:vml" Requires="v">
                <p:oleObj spid="_x0000_s244749" name="Equation" r:id="rId7" imgW="1104840" imgH="939600" progId="Equation.DSMT4">
                  <p:embed/>
                </p:oleObj>
              </mc:Choice>
              <mc:Fallback>
                <p:oleObj name="Equation" r:id="rId7" imgW="1104840" imgH="939600" progId="Equation.DSMT4">
                  <p:embed/>
                  <p:pic>
                    <p:nvPicPr>
                      <p:cNvPr id="495627"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2708276"/>
                        <a:ext cx="3924300" cy="33432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5630" name="Rectangle 14"/>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赘鲜趾坐迹景贱自镶斑鹿际嗣二霹达而景琵蔡厌涣岁乞骸箩格逆掷呜待聊第五章网格生成与坐标变换第五章网格生成与坐标变换</a:t>
            </a:r>
          </a:p>
        </p:txBody>
      </p:sp>
    </p:spTree>
    <p:extLst>
      <p:ext uri="{BB962C8B-B14F-4D97-AF65-F5344CB8AC3E}">
        <p14:creationId xmlns:p14="http://schemas.microsoft.com/office/powerpoint/2010/main" val="38725758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p:cNvSpPr>
            <a:spLocks noGrp="1"/>
          </p:cNvSpPr>
          <p:nvPr>
            <p:ph type="sldNum" sz="quarter" idx="4294967295"/>
          </p:nvPr>
        </p:nvSpPr>
        <p:spPr/>
        <p:txBody>
          <a:bodyPr/>
          <a:lstStyle/>
          <a:p>
            <a:fld id="{304475B0-1C19-4E10-B61A-2740A7BB8CAE}" type="slidenum">
              <a:rPr lang="en-US" altLang="zh-CN"/>
              <a:pPr/>
              <a:t>59</a:t>
            </a:fld>
            <a:endParaRPr lang="en-US" altLang="zh-CN"/>
          </a:p>
        </p:txBody>
      </p:sp>
      <p:sp>
        <p:nvSpPr>
          <p:cNvPr id="499717" name="Text Box 5"/>
          <p:cNvSpPr txBox="1">
            <a:spLocks noChangeArrowheads="1"/>
          </p:cNvSpPr>
          <p:nvPr/>
        </p:nvSpPr>
        <p:spPr bwMode="auto">
          <a:xfrm>
            <a:off x="1811338" y="1844675"/>
            <a:ext cx="828040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回到一般的逆变换式</a:t>
            </a:r>
            <a:r>
              <a:rPr lang="en-US" altLang="zh-CN" sz="2800">
                <a:solidFill>
                  <a:srgbClr val="FF9933"/>
                </a:solidFill>
                <a:latin typeface="华文新魏" panose="02010800040101010101" pitchFamily="2" charset="-122"/>
                <a:ea typeface="华文新魏" panose="02010800040101010101" pitchFamily="2" charset="-122"/>
              </a:rPr>
              <a:t>(5-18a</a:t>
            </a:r>
            <a:r>
              <a:rPr lang="zh-CN" altLang="en-US" sz="2800">
                <a:solidFill>
                  <a:srgbClr val="FF9933"/>
                </a:solidFill>
                <a:latin typeface="华文新魏" panose="02010800040101010101" pitchFamily="2" charset="-122"/>
                <a:ea typeface="华文新魏" panose="02010800040101010101" pitchFamily="2" charset="-122"/>
              </a:rPr>
              <a:t>～</a:t>
            </a:r>
            <a:r>
              <a:rPr lang="en-US" altLang="zh-CN" sz="2800">
                <a:solidFill>
                  <a:srgbClr val="FF9933"/>
                </a:solidFill>
                <a:latin typeface="华文新魏" panose="02010800040101010101" pitchFamily="2" charset="-122"/>
                <a:ea typeface="华文新魏" panose="02010800040101010101" pitchFamily="2" charset="-122"/>
              </a:rPr>
              <a:t>c).</a:t>
            </a:r>
            <a:r>
              <a:rPr lang="zh-CN" altLang="en-US" sz="2800">
                <a:solidFill>
                  <a:srgbClr val="FF9933"/>
                </a:solidFill>
                <a:latin typeface="华文新魏" panose="02010800040101010101" pitchFamily="2" charset="-122"/>
                <a:ea typeface="华文新魏" panose="02010800040101010101" pitchFamily="2" charset="-122"/>
              </a:rPr>
              <a:t>先考察式</a:t>
            </a:r>
            <a:r>
              <a:rPr lang="en-US" altLang="zh-CN" sz="2800">
                <a:solidFill>
                  <a:srgbClr val="FF9933"/>
                </a:solidFill>
                <a:latin typeface="华文新魏" panose="02010800040101010101" pitchFamily="2" charset="-122"/>
                <a:ea typeface="华文新魏" panose="02010800040101010101" pitchFamily="2" charset="-122"/>
              </a:rPr>
              <a:t>(5-18a),</a:t>
            </a:r>
            <a:r>
              <a:rPr lang="zh-CN" altLang="en-US" sz="2800">
                <a:solidFill>
                  <a:srgbClr val="FF9933"/>
                </a:solidFill>
                <a:latin typeface="华文新魏" panose="02010800040101010101" pitchFamily="2" charset="-122"/>
                <a:ea typeface="华文新魏" panose="02010800040101010101" pitchFamily="2" charset="-122"/>
              </a:rPr>
              <a:t>即</a:t>
            </a:r>
          </a:p>
        </p:txBody>
      </p:sp>
      <p:graphicFrame>
        <p:nvGraphicFramePr>
          <p:cNvPr id="499718" name="Object 6"/>
          <p:cNvGraphicFramePr>
            <a:graphicFrameLocks noChangeAspect="1"/>
          </p:cNvGraphicFramePr>
          <p:nvPr>
            <p:ph sz="half" idx="1"/>
          </p:nvPr>
        </p:nvGraphicFramePr>
        <p:xfrm>
          <a:off x="4367213" y="2312988"/>
          <a:ext cx="3168650" cy="792162"/>
        </p:xfrm>
        <a:graphic>
          <a:graphicData uri="http://schemas.openxmlformats.org/presentationml/2006/ole">
            <mc:AlternateContent xmlns:mc="http://schemas.openxmlformats.org/markup-compatibility/2006">
              <mc:Choice xmlns:v="urn:schemas-microsoft-com:vml" Requires="v">
                <p:oleObj spid="_x0000_s245768" name="Equation" r:id="rId3" imgW="812520" imgH="203040" progId="Equation.DSMT4">
                  <p:embed/>
                </p:oleObj>
              </mc:Choice>
              <mc:Fallback>
                <p:oleObj name="Equation" r:id="rId3" imgW="812520" imgH="203040" progId="Equation.DSMT4">
                  <p:embed/>
                  <p:pic>
                    <p:nvPicPr>
                      <p:cNvPr id="49971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312988"/>
                        <a:ext cx="3168650" cy="7921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9720" name="Object 8"/>
          <p:cNvGraphicFramePr>
            <a:graphicFrameLocks noChangeAspect="1"/>
          </p:cNvGraphicFramePr>
          <p:nvPr>
            <p:ph sz="half" idx="2"/>
          </p:nvPr>
        </p:nvGraphicFramePr>
        <p:xfrm>
          <a:off x="2135188" y="3860800"/>
          <a:ext cx="6877050" cy="1403350"/>
        </p:xfrm>
        <a:graphic>
          <a:graphicData uri="http://schemas.openxmlformats.org/presentationml/2006/ole">
            <mc:AlternateContent xmlns:mc="http://schemas.openxmlformats.org/markup-compatibility/2006">
              <mc:Choice xmlns:v="urn:schemas-microsoft-com:vml" Requires="v">
                <p:oleObj spid="_x0000_s245769" name="Equation" r:id="rId5" imgW="2463480" imgH="419040" progId="Equation.DSMT4">
                  <p:embed/>
                </p:oleObj>
              </mc:Choice>
              <mc:Fallback>
                <p:oleObj name="Equation" r:id="rId5" imgW="2463480" imgH="419040" progId="Equation.DSMT4">
                  <p:embed/>
                  <p:pic>
                    <p:nvPicPr>
                      <p:cNvPr id="4997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3860800"/>
                        <a:ext cx="6877050" cy="14033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9723" name="Text Box 11"/>
          <p:cNvSpPr txBox="1">
            <a:spLocks noChangeArrowheads="1"/>
          </p:cNvSpPr>
          <p:nvPr/>
        </p:nvSpPr>
        <p:spPr bwMode="auto">
          <a:xfrm>
            <a:off x="8904288" y="2492376"/>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(5-18a)</a:t>
            </a:r>
          </a:p>
        </p:txBody>
      </p:sp>
      <p:sp>
        <p:nvSpPr>
          <p:cNvPr id="499724" name="Text Box 12"/>
          <p:cNvSpPr txBox="1">
            <a:spLocks noChangeArrowheads="1"/>
          </p:cNvSpPr>
          <p:nvPr/>
        </p:nvSpPr>
        <p:spPr bwMode="auto">
          <a:xfrm>
            <a:off x="1882776" y="3321050"/>
            <a:ext cx="453707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写出全微分</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有</a:t>
            </a:r>
          </a:p>
        </p:txBody>
      </p:sp>
      <p:sp>
        <p:nvSpPr>
          <p:cNvPr id="499725" name="Text Box 13"/>
          <p:cNvSpPr txBox="1">
            <a:spLocks noChangeArrowheads="1"/>
          </p:cNvSpPr>
          <p:nvPr/>
        </p:nvSpPr>
        <p:spPr bwMode="auto">
          <a:xfrm>
            <a:off x="8904288" y="4329114"/>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(5-76)</a:t>
            </a:r>
          </a:p>
        </p:txBody>
      </p:sp>
      <p:sp>
        <p:nvSpPr>
          <p:cNvPr id="499726" name="Text Box 14"/>
          <p:cNvSpPr txBox="1">
            <a:spLocks noChangeArrowheads="1"/>
          </p:cNvSpPr>
          <p:nvPr/>
        </p:nvSpPr>
        <p:spPr bwMode="auto">
          <a:xfrm>
            <a:off x="2135188" y="5300664"/>
            <a:ext cx="7993062"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方程中</a:t>
            </a:r>
            <a:r>
              <a:rPr lang="en-US" altLang="zh-CN" sz="2800">
                <a:solidFill>
                  <a:srgbClr val="FF9933"/>
                </a:solidFill>
                <a:latin typeface="华文新魏" panose="02010800040101010101" pitchFamily="2" charset="-122"/>
                <a:ea typeface="华文新魏" panose="02010800040101010101" pitchFamily="2" charset="-122"/>
              </a:rPr>
              <a:t>x</a:t>
            </a:r>
            <a:r>
              <a:rPr lang="zh-CN" altLang="en-US" sz="2800">
                <a:solidFill>
                  <a:srgbClr val="FF9933"/>
                </a:solidFill>
                <a:latin typeface="华文新魏" panose="02010800040101010101" pitchFamily="2" charset="-122"/>
                <a:ea typeface="华文新魏" panose="02010800040101010101" pitchFamily="2" charset="-122"/>
              </a:rPr>
              <a:t>的变化量</a:t>
            </a:r>
            <a:r>
              <a:rPr lang="en-US" altLang="zh-CN" sz="2800">
                <a:solidFill>
                  <a:srgbClr val="FF9933"/>
                </a:solidFill>
                <a:latin typeface="华文新魏" panose="02010800040101010101" pitchFamily="2" charset="-122"/>
                <a:ea typeface="华文新魏" panose="02010800040101010101" pitchFamily="2" charset="-122"/>
              </a:rPr>
              <a:t>d x</a:t>
            </a:r>
            <a:r>
              <a:rPr lang="zh-CN" altLang="en-US" sz="2800">
                <a:solidFill>
                  <a:srgbClr val="FF9933"/>
                </a:solidFill>
                <a:latin typeface="华文新魏" panose="02010800040101010101" pitchFamily="2" charset="-122"/>
                <a:ea typeface="华文新魏" panose="02010800040101010101" pitchFamily="2" charset="-122"/>
              </a:rPr>
              <a:t>由</a:t>
            </a:r>
            <a:r>
              <a:rPr lang="en-US" altLang="zh-CN" sz="2800">
                <a:solidFill>
                  <a:srgbClr val="FF9933"/>
                </a:solidFill>
                <a:latin typeface="华文新魏" panose="02010800040101010101" pitchFamily="2" charset="-122"/>
                <a:ea typeface="华文新魏" panose="02010800040101010101" pitchFamily="2" charset="-122"/>
              </a:rPr>
              <a:t>ξ, η</a:t>
            </a:r>
            <a:r>
              <a:rPr lang="zh-CN" altLang="en-US" sz="2800">
                <a:solidFill>
                  <a:srgbClr val="FF9933"/>
                </a:solidFill>
                <a:latin typeface="华文新魏" panose="02010800040101010101" pitchFamily="2" charset="-122"/>
                <a:ea typeface="华文新魏" panose="02010800040101010101" pitchFamily="2" charset="-122"/>
              </a:rPr>
              <a:t>和</a:t>
            </a:r>
            <a:r>
              <a:rPr lang="en-US" altLang="zh-CN" sz="2800">
                <a:solidFill>
                  <a:srgbClr val="FF9933"/>
                </a:solidFill>
                <a:latin typeface="华文新魏" panose="02010800040101010101" pitchFamily="2" charset="-122"/>
                <a:ea typeface="华文新魏" panose="02010800040101010101" pitchFamily="2" charset="-122"/>
              </a:rPr>
              <a:t>τ</a:t>
            </a:r>
            <a:r>
              <a:rPr lang="zh-CN" altLang="en-US" sz="2800">
                <a:solidFill>
                  <a:srgbClr val="FF9933"/>
                </a:solidFill>
                <a:latin typeface="华文新魏" panose="02010800040101010101" pitchFamily="2" charset="-122"/>
                <a:ea typeface="华文新魏" panose="02010800040101010101" pitchFamily="2" charset="-122"/>
              </a:rPr>
              <a:t>的变化量</a:t>
            </a:r>
            <a:r>
              <a:rPr lang="en-US" altLang="zh-CN" sz="2800">
                <a:solidFill>
                  <a:srgbClr val="FF9933"/>
                </a:solidFill>
                <a:latin typeface="华文新魏" panose="02010800040101010101" pitchFamily="2" charset="-122"/>
                <a:ea typeface="华文新魏" panose="02010800040101010101" pitchFamily="2" charset="-122"/>
              </a:rPr>
              <a:t>d ξ, d η</a:t>
            </a:r>
            <a:r>
              <a:rPr lang="zh-CN" altLang="en-US" sz="2800">
                <a:solidFill>
                  <a:srgbClr val="FF9933"/>
                </a:solidFill>
                <a:latin typeface="华文新魏" panose="02010800040101010101" pitchFamily="2" charset="-122"/>
                <a:ea typeface="华文新魏" panose="02010800040101010101" pitchFamily="2" charset="-122"/>
              </a:rPr>
              <a:t>和</a:t>
            </a:r>
            <a:r>
              <a:rPr lang="en-US" altLang="zh-CN" sz="2800">
                <a:solidFill>
                  <a:srgbClr val="FF9933"/>
                </a:solidFill>
                <a:latin typeface="华文新魏" panose="02010800040101010101" pitchFamily="2" charset="-122"/>
                <a:ea typeface="华文新魏" panose="02010800040101010101" pitchFamily="2" charset="-122"/>
              </a:rPr>
              <a:t>d τ</a:t>
            </a:r>
            <a:r>
              <a:rPr lang="zh-CN" altLang="en-US" sz="2800">
                <a:solidFill>
                  <a:srgbClr val="FF9933"/>
                </a:solidFill>
                <a:latin typeface="华文新魏" panose="02010800040101010101" pitchFamily="2" charset="-122"/>
                <a:ea typeface="华文新魏" panose="02010800040101010101" pitchFamily="2" charset="-122"/>
              </a:rPr>
              <a:t>表示</a:t>
            </a:r>
            <a:r>
              <a:rPr lang="en-US" altLang="zh-CN" sz="2800">
                <a:solidFill>
                  <a:srgbClr val="FF9933"/>
                </a:solidFill>
                <a:latin typeface="华文新魏" panose="02010800040101010101" pitchFamily="2" charset="-122"/>
                <a:ea typeface="华文新魏" panose="02010800040101010101" pitchFamily="2" charset="-122"/>
              </a:rPr>
              <a:t>.</a:t>
            </a:r>
          </a:p>
        </p:txBody>
      </p:sp>
      <p:sp>
        <p:nvSpPr>
          <p:cNvPr id="499727" name="Rectangle 15"/>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杂琢穷膘捎央贮王霞驮萌煽累复竿攫滚腊洗荷洲侧板锡球享刽有脏贮蕊钳第五章网格生成与坐标变换第五章网格生成与坐标变换</a:t>
            </a:r>
          </a:p>
        </p:txBody>
      </p:sp>
    </p:spTree>
    <p:extLst>
      <p:ext uri="{BB962C8B-B14F-4D97-AF65-F5344CB8AC3E}">
        <p14:creationId xmlns:p14="http://schemas.microsoft.com/office/powerpoint/2010/main" val="17544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type="body" idx="1"/>
          </p:nvPr>
        </p:nvSpPr>
        <p:spPr>
          <a:xfrm>
            <a:off x="1992314" y="1171576"/>
            <a:ext cx="8207375" cy="16097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dirty="0">
                <a:solidFill>
                  <a:schemeClr val="accent2"/>
                </a:solidFill>
                <a:latin typeface="黑体" panose="02010609060101010101" pitchFamily="49" charset="-122"/>
                <a:ea typeface="黑体" panose="02010609060101010101" pitchFamily="49" charset="-122"/>
              </a:rPr>
              <a:t>棱柱层</a:t>
            </a:r>
          </a:p>
          <a:p>
            <a:pPr lvl="1"/>
            <a:r>
              <a:rPr lang="zh-CN" altLang="en-US" dirty="0">
                <a:latin typeface="黑体" panose="02010609060101010101" pitchFamily="49" charset="-122"/>
                <a:ea typeface="黑体" panose="02010609060101010101" pitchFamily="49" charset="-122"/>
              </a:rPr>
              <a:t>为四面体网格提高边界层的分辨率</a:t>
            </a:r>
          </a:p>
          <a:p>
            <a:r>
              <a:rPr lang="zh-CN" altLang="en-US" dirty="0">
                <a:solidFill>
                  <a:schemeClr val="accent2"/>
                </a:solidFill>
                <a:latin typeface="黑体" panose="02010609060101010101" pitchFamily="49" charset="-122"/>
                <a:ea typeface="黑体" panose="02010609060101010101" pitchFamily="49" charset="-122"/>
              </a:rPr>
              <a:t>六面体和四面体区域由金字塔层连接</a:t>
            </a:r>
          </a:p>
        </p:txBody>
      </p:sp>
      <p:pic>
        <p:nvPicPr>
          <p:cNvPr id="106498" name="Picture 2" descr="mi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1" y="3141664"/>
            <a:ext cx="3122613" cy="3055937"/>
          </a:xfrm>
          <a:prstGeom prst="rect">
            <a:avLst/>
          </a:prstGeom>
          <a:noFill/>
          <a:extLst>
            <a:ext uri="{909E8E84-426E-40DD-AFC4-6F175D3DCCD1}">
              <a14:hiddenFill xmlns:a14="http://schemas.microsoft.com/office/drawing/2010/main">
                <a:solidFill>
                  <a:srgbClr val="FFFFFF"/>
                </a:solidFill>
              </a14:hiddenFill>
            </a:ext>
          </a:extLst>
        </p:spPr>
      </p:pic>
      <p:sp>
        <p:nvSpPr>
          <p:cNvPr id="106499" name="Rectangle 3"/>
          <p:cNvSpPr>
            <a:spLocks noGrp="1" noChangeArrowheads="1"/>
          </p:cNvSpPr>
          <p:nvPr>
            <p:ph type="title"/>
          </p:nvPr>
        </p:nvSpPr>
        <p:spPr>
          <a:xfrm>
            <a:off x="1981200" y="274639"/>
            <a:ext cx="8229600" cy="5794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a:latin typeface="Times New Roman" panose="02020603050405020304" pitchFamily="18" charset="0"/>
                <a:ea typeface="黑体" panose="02010609060101010101" pitchFamily="49" charset="-122"/>
              </a:rPr>
              <a:t>混合单元</a:t>
            </a:r>
          </a:p>
        </p:txBody>
      </p:sp>
      <p:graphicFrame>
        <p:nvGraphicFramePr>
          <p:cNvPr id="106501" name="Object 5"/>
          <p:cNvGraphicFramePr>
            <a:graphicFrameLocks/>
          </p:cNvGraphicFramePr>
          <p:nvPr/>
        </p:nvGraphicFramePr>
        <p:xfrm>
          <a:off x="2424114" y="3429000"/>
          <a:ext cx="3324225" cy="2444750"/>
        </p:xfrm>
        <a:graphic>
          <a:graphicData uri="http://schemas.openxmlformats.org/presentationml/2006/ole">
            <mc:AlternateContent xmlns:mc="http://schemas.openxmlformats.org/markup-compatibility/2006">
              <mc:Choice xmlns:v="urn:schemas-microsoft-com:vml" Requires="v">
                <p:oleObj spid="_x0000_s252934" name="GCGW Image" r:id="rId5" imgW="2660368" imgH="1822323" progId="HJPRO">
                  <p:embed/>
                </p:oleObj>
              </mc:Choice>
              <mc:Fallback>
                <p:oleObj name="GCGW Image" r:id="rId5" imgW="2660368" imgH="1822323" progId="HJPRO">
                  <p:embed/>
                  <p:pic>
                    <p:nvPicPr>
                      <p:cNvPr id="106501"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3429000"/>
                        <a:ext cx="3324225" cy="2444750"/>
                      </a:xfrm>
                      <a:prstGeom prst="rect">
                        <a:avLst/>
                      </a:prstGeom>
                      <a:noFill/>
                      <a:ln w="9525">
                        <a:solidFill>
                          <a:srgbClr val="00000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10903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6"/>
          <p:cNvSpPr>
            <a:spLocks noGrp="1"/>
          </p:cNvSpPr>
          <p:nvPr>
            <p:ph type="sldNum" sz="quarter" idx="4294967295"/>
          </p:nvPr>
        </p:nvSpPr>
        <p:spPr/>
        <p:txBody>
          <a:bodyPr/>
          <a:lstStyle/>
          <a:p>
            <a:fld id="{CCC3B4E7-D61E-439F-998A-736D312C024F}" type="slidenum">
              <a:rPr lang="en-US" altLang="zh-CN"/>
              <a:pPr/>
              <a:t>60</a:t>
            </a:fld>
            <a:endParaRPr lang="en-US" altLang="zh-CN"/>
          </a:p>
        </p:txBody>
      </p:sp>
      <p:sp>
        <p:nvSpPr>
          <p:cNvPr id="502788" name="Text Box 4"/>
          <p:cNvSpPr txBox="1">
            <a:spLocks noChangeArrowheads="1"/>
          </p:cNvSpPr>
          <p:nvPr/>
        </p:nvSpPr>
        <p:spPr bwMode="auto">
          <a:xfrm>
            <a:off x="1811339" y="1916114"/>
            <a:ext cx="8459787"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如果这些变换是关于时间的</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保持</a:t>
            </a:r>
            <a:r>
              <a:rPr lang="en-US" altLang="zh-CN" sz="2800">
                <a:solidFill>
                  <a:srgbClr val="FF9933"/>
                </a:solidFill>
                <a:latin typeface="华文新魏" panose="02010800040101010101" pitchFamily="2" charset="-122"/>
                <a:ea typeface="华文新魏" panose="02010800040101010101" pitchFamily="2" charset="-122"/>
              </a:rPr>
              <a:t>x</a:t>
            </a:r>
            <a:r>
              <a:rPr lang="zh-CN" altLang="en-US" sz="2800">
                <a:solidFill>
                  <a:srgbClr val="FF9933"/>
                </a:solidFill>
                <a:latin typeface="华文新魏" panose="02010800040101010101" pitchFamily="2" charset="-122"/>
                <a:ea typeface="华文新魏" panose="02010800040101010101" pitchFamily="2" charset="-122"/>
              </a:rPr>
              <a:t>和</a:t>
            </a:r>
            <a:r>
              <a:rPr lang="en-US" altLang="zh-CN" sz="2800">
                <a:solidFill>
                  <a:srgbClr val="FF9933"/>
                </a:solidFill>
                <a:latin typeface="华文新魏" panose="02010800040101010101" pitchFamily="2" charset="-122"/>
                <a:ea typeface="华文新魏" panose="02010800040101010101" pitchFamily="2" charset="-122"/>
              </a:rPr>
              <a:t>y</a:t>
            </a:r>
            <a:r>
              <a:rPr lang="zh-CN" altLang="en-US" sz="2800">
                <a:solidFill>
                  <a:srgbClr val="FF9933"/>
                </a:solidFill>
                <a:latin typeface="华文新魏" panose="02010800040101010101" pitchFamily="2" charset="-122"/>
                <a:ea typeface="华文新魏" panose="02010800040101010101" pitchFamily="2" charset="-122"/>
              </a:rPr>
              <a:t>不变</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方程</a:t>
            </a:r>
            <a:r>
              <a:rPr lang="en-US" altLang="zh-CN" sz="2800">
                <a:solidFill>
                  <a:srgbClr val="FF9933"/>
                </a:solidFill>
                <a:latin typeface="华文新魏" panose="02010800040101010101" pitchFamily="2" charset="-122"/>
                <a:ea typeface="华文新魏" panose="02010800040101010101" pitchFamily="2" charset="-122"/>
              </a:rPr>
              <a:t>(5-76)</a:t>
            </a:r>
            <a:r>
              <a:rPr lang="zh-CN" altLang="en-US" sz="2800">
                <a:solidFill>
                  <a:srgbClr val="FF9933"/>
                </a:solidFill>
                <a:latin typeface="华文新魏" panose="02010800040101010101" pitchFamily="2" charset="-122"/>
                <a:ea typeface="华文新魏" panose="02010800040101010101" pitchFamily="2" charset="-122"/>
              </a:rPr>
              <a:t>可以写成</a:t>
            </a:r>
          </a:p>
        </p:txBody>
      </p:sp>
      <p:graphicFrame>
        <p:nvGraphicFramePr>
          <p:cNvPr id="502790" name="Object 6"/>
          <p:cNvGraphicFramePr>
            <a:graphicFrameLocks noChangeAspect="1"/>
          </p:cNvGraphicFramePr>
          <p:nvPr>
            <p:ph sz="half" idx="1"/>
          </p:nvPr>
        </p:nvGraphicFramePr>
        <p:xfrm>
          <a:off x="2024064" y="3062289"/>
          <a:ext cx="8251825" cy="979487"/>
        </p:xfrm>
        <a:graphic>
          <a:graphicData uri="http://schemas.openxmlformats.org/presentationml/2006/ole">
            <mc:AlternateContent xmlns:mc="http://schemas.openxmlformats.org/markup-compatibility/2006">
              <mc:Choice xmlns:v="urn:schemas-microsoft-com:vml" Requires="v">
                <p:oleObj spid="_x0000_s246792" name="Equation" r:id="rId3" imgW="3530520" imgH="419040" progId="Equation.DSMT4">
                  <p:embed/>
                </p:oleObj>
              </mc:Choice>
              <mc:Fallback>
                <p:oleObj name="Equation" r:id="rId3" imgW="3530520" imgH="419040" progId="Equation.DSMT4">
                  <p:embed/>
                  <p:pic>
                    <p:nvPicPr>
                      <p:cNvPr id="5027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064" y="3062289"/>
                        <a:ext cx="8251825" cy="9794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792" name="Object 8"/>
          <p:cNvGraphicFramePr>
            <a:graphicFrameLocks noChangeAspect="1"/>
          </p:cNvGraphicFramePr>
          <p:nvPr>
            <p:ph sz="half" idx="2"/>
          </p:nvPr>
        </p:nvGraphicFramePr>
        <p:xfrm>
          <a:off x="8183563" y="5013326"/>
          <a:ext cx="1511300" cy="561975"/>
        </p:xfrm>
        <a:graphic>
          <a:graphicData uri="http://schemas.openxmlformats.org/presentationml/2006/ole">
            <mc:AlternateContent xmlns:mc="http://schemas.openxmlformats.org/markup-compatibility/2006">
              <mc:Choice xmlns:v="urn:schemas-microsoft-com:vml" Requires="v">
                <p:oleObj spid="_x0000_s246793" name="Equation" r:id="rId5" imgW="647640" imgH="241200" progId="Equation.DSMT4">
                  <p:embed/>
                </p:oleObj>
              </mc:Choice>
              <mc:Fallback>
                <p:oleObj name="Equation" r:id="rId5" imgW="647640" imgH="241200" progId="Equation.DSMT4">
                  <p:embed/>
                  <p:pic>
                    <p:nvPicPr>
                      <p:cNvPr id="502792"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5013326"/>
                        <a:ext cx="1511300" cy="561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795" name="Text Box 11"/>
          <p:cNvSpPr txBox="1">
            <a:spLocks noChangeArrowheads="1"/>
          </p:cNvSpPr>
          <p:nvPr/>
        </p:nvSpPr>
        <p:spPr bwMode="auto">
          <a:xfrm>
            <a:off x="8724901" y="4076701"/>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(5-77)</a:t>
            </a:r>
          </a:p>
        </p:txBody>
      </p:sp>
      <p:sp>
        <p:nvSpPr>
          <p:cNvPr id="502797" name="Text Box 13"/>
          <p:cNvSpPr txBox="1">
            <a:spLocks noChangeArrowheads="1"/>
          </p:cNvSpPr>
          <p:nvPr/>
        </p:nvSpPr>
        <p:spPr bwMode="auto">
          <a:xfrm>
            <a:off x="1847850" y="4941889"/>
            <a:ext cx="8604250"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在方程</a:t>
            </a:r>
            <a:r>
              <a:rPr lang="en-US" altLang="zh-CN" sz="2800">
                <a:solidFill>
                  <a:srgbClr val="FF9933"/>
                </a:solidFill>
                <a:latin typeface="华文新魏" panose="02010800040101010101" pitchFamily="2" charset="-122"/>
                <a:ea typeface="华文新魏" panose="02010800040101010101" pitchFamily="2" charset="-122"/>
              </a:rPr>
              <a:t>(5-77</a:t>
            </a:r>
            <a:r>
              <a:rPr lang="zh-CN" altLang="en-US" sz="2800">
                <a:solidFill>
                  <a:srgbClr val="FF9933"/>
                </a:solidFill>
                <a:latin typeface="华文新魏" panose="02010800040101010101" pitchFamily="2" charset="-122"/>
                <a:ea typeface="华文新魏" panose="02010800040101010101" pitchFamily="2" charset="-122"/>
              </a:rPr>
              <a:t>中</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由于</a:t>
            </a:r>
            <a:r>
              <a:rPr lang="en-US" altLang="zh-CN" sz="2800">
                <a:solidFill>
                  <a:srgbClr val="FF9933"/>
                </a:solidFill>
                <a:latin typeface="华文新魏" panose="02010800040101010101" pitchFamily="2" charset="-122"/>
                <a:ea typeface="华文新魏" panose="02010800040101010101" pitchFamily="2" charset="-122"/>
              </a:rPr>
              <a:t>x</a:t>
            </a:r>
            <a:r>
              <a:rPr lang="zh-CN" altLang="en-US" sz="2800">
                <a:solidFill>
                  <a:srgbClr val="FF9933"/>
                </a:solidFill>
                <a:latin typeface="华文新魏" panose="02010800040101010101" pitchFamily="2" charset="-122"/>
                <a:ea typeface="华文新魏" panose="02010800040101010101" pitchFamily="2" charset="-122"/>
              </a:rPr>
              <a:t>始终保持不变</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所以                恒等于零</a:t>
            </a:r>
          </a:p>
        </p:txBody>
      </p:sp>
      <p:sp>
        <p:nvSpPr>
          <p:cNvPr id="502802" name="Line 18"/>
          <p:cNvSpPr>
            <a:spLocks noChangeShapeType="1"/>
          </p:cNvSpPr>
          <p:nvPr/>
        </p:nvSpPr>
        <p:spPr bwMode="auto">
          <a:xfrm>
            <a:off x="2603501" y="6416675"/>
            <a:ext cx="11160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806" name="Line 22"/>
          <p:cNvSpPr>
            <a:spLocks noChangeShapeType="1"/>
          </p:cNvSpPr>
          <p:nvPr/>
        </p:nvSpPr>
        <p:spPr bwMode="auto">
          <a:xfrm flipV="1">
            <a:off x="1847850" y="3068639"/>
            <a:ext cx="971550" cy="936625"/>
          </a:xfrm>
          <a:prstGeom prst="line">
            <a:avLst/>
          </a:prstGeom>
          <a:noFill/>
          <a:ln w="76200">
            <a:solidFill>
              <a:srgbClr val="0BA95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807" name="Line 23"/>
          <p:cNvSpPr>
            <a:spLocks noChangeShapeType="1"/>
          </p:cNvSpPr>
          <p:nvPr/>
        </p:nvSpPr>
        <p:spPr bwMode="auto">
          <a:xfrm flipV="1">
            <a:off x="9048750" y="3033714"/>
            <a:ext cx="971550" cy="936625"/>
          </a:xfrm>
          <a:prstGeom prst="line">
            <a:avLst/>
          </a:prstGeom>
          <a:noFill/>
          <a:ln w="76200">
            <a:solidFill>
              <a:srgbClr val="0BA95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2808" name="Rectangle 24"/>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服脓谱簇敖秋钧坚叶嚷嗽嚷镑韩航鞋出芒封痢痛哮讥爹竞磁傅幂坎避肌戒第五章网格生成与坐标变换第五章网格生成与坐标变换</a:t>
            </a:r>
          </a:p>
        </p:txBody>
      </p:sp>
    </p:spTree>
    <p:extLst>
      <p:ext uri="{BB962C8B-B14F-4D97-AF65-F5344CB8AC3E}">
        <p14:creationId xmlns:p14="http://schemas.microsoft.com/office/powerpoint/2010/main" val="2283858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6"/>
          <p:cNvSpPr>
            <a:spLocks noGrp="1"/>
          </p:cNvSpPr>
          <p:nvPr>
            <p:ph type="sldNum" sz="quarter" idx="4294967295"/>
          </p:nvPr>
        </p:nvSpPr>
        <p:spPr/>
        <p:txBody>
          <a:bodyPr/>
          <a:lstStyle/>
          <a:p>
            <a:fld id="{AED2E461-50E2-4893-8520-FCE7A2053419}" type="slidenum">
              <a:rPr lang="en-US" altLang="zh-CN"/>
              <a:pPr/>
              <a:t>61</a:t>
            </a:fld>
            <a:endParaRPr lang="en-US" altLang="zh-CN"/>
          </a:p>
        </p:txBody>
      </p:sp>
      <p:sp>
        <p:nvSpPr>
          <p:cNvPr id="505860" name="Text Box 4"/>
          <p:cNvSpPr txBox="1">
            <a:spLocks noChangeArrowheads="1"/>
          </p:cNvSpPr>
          <p:nvPr/>
        </p:nvSpPr>
        <p:spPr bwMode="auto">
          <a:xfrm>
            <a:off x="2063750" y="2060576"/>
            <a:ext cx="7596188" cy="137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不失一般性地</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设式</a:t>
            </a:r>
            <a:r>
              <a:rPr lang="en-US" altLang="zh-CN" sz="2800">
                <a:solidFill>
                  <a:srgbClr val="FF9933"/>
                </a:solidFill>
                <a:latin typeface="华文新魏" panose="02010800040101010101" pitchFamily="2" charset="-122"/>
                <a:ea typeface="华文新魏" panose="02010800040101010101" pitchFamily="2" charset="-122"/>
              </a:rPr>
              <a:t>(5-18c)</a:t>
            </a:r>
            <a:r>
              <a:rPr lang="zh-CN" altLang="en-US" sz="2800">
                <a:solidFill>
                  <a:srgbClr val="FF9933"/>
                </a:solidFill>
                <a:latin typeface="华文新魏" panose="02010800040101010101" pitchFamily="2" charset="-122"/>
                <a:ea typeface="华文新魏" panose="02010800040101010101" pitchFamily="2" charset="-122"/>
              </a:rPr>
              <a:t>中的</a:t>
            </a:r>
            <a:r>
              <a:rPr lang="en-US" altLang="zh-CN" sz="2800">
                <a:solidFill>
                  <a:srgbClr val="FF9933"/>
                </a:solidFill>
                <a:latin typeface="华文新魏" panose="02010800040101010101" pitchFamily="2" charset="-122"/>
                <a:ea typeface="华文新魏" panose="02010800040101010101" pitchFamily="2" charset="-122"/>
              </a:rPr>
              <a:t>t=t (τ)</a:t>
            </a:r>
            <a:r>
              <a:rPr lang="zh-CN" altLang="en-US" sz="2800">
                <a:solidFill>
                  <a:srgbClr val="FF9933"/>
                </a:solidFill>
                <a:latin typeface="华文新魏" panose="02010800040101010101" pitchFamily="2" charset="-122"/>
                <a:ea typeface="华文新魏" panose="02010800040101010101" pitchFamily="2" charset="-122"/>
              </a:rPr>
              <a:t>的形式给出</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则在式</a:t>
            </a:r>
            <a:r>
              <a:rPr lang="en-US" altLang="zh-CN" sz="2800">
                <a:solidFill>
                  <a:srgbClr val="FF9933"/>
                </a:solidFill>
                <a:latin typeface="华文新魏" panose="02010800040101010101" pitchFamily="2" charset="-122"/>
                <a:ea typeface="华文新魏" panose="02010800040101010101" pitchFamily="2" charset="-122"/>
              </a:rPr>
              <a:t>(5-77)</a:t>
            </a:r>
            <a:r>
              <a:rPr lang="zh-CN" altLang="en-US" sz="2800">
                <a:solidFill>
                  <a:srgbClr val="FF9933"/>
                </a:solidFill>
                <a:latin typeface="华文新魏" panose="02010800040101010101" pitchFamily="2" charset="-122"/>
                <a:ea typeface="华文新魏" panose="02010800040101010101" pitchFamily="2" charset="-122"/>
              </a:rPr>
              <a:t>中                         代入这些值</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式</a:t>
            </a:r>
            <a:r>
              <a:rPr lang="en-US" altLang="zh-CN" sz="2800">
                <a:solidFill>
                  <a:srgbClr val="FF9933"/>
                </a:solidFill>
                <a:latin typeface="华文新魏" panose="02010800040101010101" pitchFamily="2" charset="-122"/>
                <a:ea typeface="华文新魏" panose="02010800040101010101" pitchFamily="2" charset="-122"/>
              </a:rPr>
              <a:t>(5-77)</a:t>
            </a:r>
            <a:r>
              <a:rPr lang="zh-CN" altLang="en-US" sz="2800">
                <a:solidFill>
                  <a:srgbClr val="FF9933"/>
                </a:solidFill>
                <a:latin typeface="华文新魏" panose="02010800040101010101" pitchFamily="2" charset="-122"/>
                <a:ea typeface="华文新魏" panose="02010800040101010101" pitchFamily="2" charset="-122"/>
              </a:rPr>
              <a:t>变为</a:t>
            </a:r>
          </a:p>
        </p:txBody>
      </p:sp>
      <p:graphicFrame>
        <p:nvGraphicFramePr>
          <p:cNvPr id="505862" name="Object 6"/>
          <p:cNvGraphicFramePr>
            <a:graphicFrameLocks noChangeAspect="1"/>
          </p:cNvGraphicFramePr>
          <p:nvPr>
            <p:ph sz="half" idx="1"/>
          </p:nvPr>
        </p:nvGraphicFramePr>
        <p:xfrm>
          <a:off x="5124450" y="2492376"/>
          <a:ext cx="1930400" cy="523875"/>
        </p:xfrm>
        <a:graphic>
          <a:graphicData uri="http://schemas.openxmlformats.org/presentationml/2006/ole">
            <mc:AlternateContent xmlns:mc="http://schemas.openxmlformats.org/markup-compatibility/2006">
              <mc:Choice xmlns:v="urn:schemas-microsoft-com:vml" Requires="v">
                <p:oleObj spid="_x0000_s247816" name="Equation" r:id="rId3" imgW="888840" imgH="241200" progId="Equation.DSMT4">
                  <p:embed/>
                </p:oleObj>
              </mc:Choice>
              <mc:Fallback>
                <p:oleObj name="Equation" r:id="rId3" imgW="888840" imgH="241200" progId="Equation.DSMT4">
                  <p:embed/>
                  <p:pic>
                    <p:nvPicPr>
                      <p:cNvPr id="50586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92376"/>
                        <a:ext cx="19304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5864" name="Object 8"/>
          <p:cNvGraphicFramePr>
            <a:graphicFrameLocks noChangeAspect="1"/>
          </p:cNvGraphicFramePr>
          <p:nvPr>
            <p:ph sz="half" idx="2"/>
          </p:nvPr>
        </p:nvGraphicFramePr>
        <p:xfrm>
          <a:off x="1989138" y="3465514"/>
          <a:ext cx="6989762" cy="1114425"/>
        </p:xfrm>
        <a:graphic>
          <a:graphicData uri="http://schemas.openxmlformats.org/presentationml/2006/ole">
            <mc:AlternateContent xmlns:mc="http://schemas.openxmlformats.org/markup-compatibility/2006">
              <mc:Choice xmlns:v="urn:schemas-microsoft-com:vml" Requires="v">
                <p:oleObj spid="_x0000_s247817" name="Equation" r:id="rId5" imgW="2628720" imgH="419040" progId="Equation.DSMT4">
                  <p:embed/>
                </p:oleObj>
              </mc:Choice>
              <mc:Fallback>
                <p:oleObj name="Equation" r:id="rId5" imgW="2628720" imgH="419040" progId="Equation.DSMT4">
                  <p:embed/>
                  <p:pic>
                    <p:nvPicPr>
                      <p:cNvPr id="50586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138" y="3465514"/>
                        <a:ext cx="6989762" cy="11144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5867" name="Text Box 11"/>
          <p:cNvSpPr txBox="1">
            <a:spLocks noChangeArrowheads="1"/>
          </p:cNvSpPr>
          <p:nvPr/>
        </p:nvSpPr>
        <p:spPr bwMode="auto">
          <a:xfrm>
            <a:off x="8904288" y="3752851"/>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(5-78)</a:t>
            </a:r>
          </a:p>
        </p:txBody>
      </p:sp>
      <p:sp>
        <p:nvSpPr>
          <p:cNvPr id="505868" name="Rectangle 1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锰嗡录茂馅忍梧丙尉锡飞择琉伞孰绥缨琉烩娄消琴取愉胆隐孤纽砌佰饰摹第五章网格生成与坐标变换第五章网格生成与坐标变换</a:t>
            </a:r>
          </a:p>
        </p:txBody>
      </p:sp>
    </p:spTree>
    <p:extLst>
      <p:ext uri="{BB962C8B-B14F-4D97-AF65-F5344CB8AC3E}">
        <p14:creationId xmlns:p14="http://schemas.microsoft.com/office/powerpoint/2010/main" val="1042792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8"/>
          <p:cNvSpPr>
            <a:spLocks noGrp="1"/>
          </p:cNvSpPr>
          <p:nvPr>
            <p:ph type="sldNum" sz="quarter" idx="4294967295"/>
          </p:nvPr>
        </p:nvSpPr>
        <p:spPr/>
        <p:txBody>
          <a:bodyPr/>
          <a:lstStyle/>
          <a:p>
            <a:fld id="{7C560B20-147D-4B9C-AFB8-081AAEBD40E6}" type="slidenum">
              <a:rPr lang="en-US" altLang="zh-CN"/>
              <a:pPr/>
              <a:t>62</a:t>
            </a:fld>
            <a:endParaRPr lang="en-US" altLang="zh-CN"/>
          </a:p>
        </p:txBody>
      </p:sp>
      <p:sp>
        <p:nvSpPr>
          <p:cNvPr id="508933" name="Text Box 5"/>
          <p:cNvSpPr txBox="1">
            <a:spLocks noChangeArrowheads="1"/>
          </p:cNvSpPr>
          <p:nvPr/>
        </p:nvSpPr>
        <p:spPr bwMode="auto">
          <a:xfrm>
            <a:off x="1882776" y="1557338"/>
            <a:ext cx="820896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现在考虑方程</a:t>
            </a:r>
            <a:r>
              <a:rPr lang="en-US" altLang="zh-CN" sz="2800">
                <a:solidFill>
                  <a:srgbClr val="FF9933"/>
                </a:solidFill>
                <a:latin typeface="华文新魏" panose="02010800040101010101" pitchFamily="2" charset="-122"/>
                <a:ea typeface="华文新魏" panose="02010800040101010101" pitchFamily="2" charset="-122"/>
              </a:rPr>
              <a:t>(5-18b),</a:t>
            </a:r>
            <a:r>
              <a:rPr lang="zh-CN" altLang="en-US" sz="2800">
                <a:solidFill>
                  <a:srgbClr val="FF9933"/>
                </a:solidFill>
                <a:latin typeface="华文新魏" panose="02010800040101010101" pitchFamily="2" charset="-122"/>
                <a:ea typeface="华文新魏" panose="02010800040101010101" pitchFamily="2" charset="-122"/>
              </a:rPr>
              <a:t>即</a:t>
            </a:r>
          </a:p>
        </p:txBody>
      </p:sp>
      <p:graphicFrame>
        <p:nvGraphicFramePr>
          <p:cNvPr id="508934" name="Object 6"/>
          <p:cNvGraphicFramePr>
            <a:graphicFrameLocks noChangeAspect="1"/>
          </p:cNvGraphicFramePr>
          <p:nvPr>
            <p:ph sz="quarter" idx="1"/>
          </p:nvPr>
        </p:nvGraphicFramePr>
        <p:xfrm>
          <a:off x="4043363" y="2024063"/>
          <a:ext cx="2838450" cy="557212"/>
        </p:xfrm>
        <a:graphic>
          <a:graphicData uri="http://schemas.openxmlformats.org/presentationml/2006/ole">
            <mc:AlternateContent xmlns:mc="http://schemas.openxmlformats.org/markup-compatibility/2006">
              <mc:Choice xmlns:v="urn:schemas-microsoft-com:vml" Requires="v">
                <p:oleObj spid="_x0000_s248846" name="Equation" r:id="rId3" imgW="838080" imgH="203040" progId="Equation.DSMT4">
                  <p:embed/>
                </p:oleObj>
              </mc:Choice>
              <mc:Fallback>
                <p:oleObj name="Equation" r:id="rId3" imgW="838080" imgH="203040" progId="Equation.DSMT4">
                  <p:embed/>
                  <p:pic>
                    <p:nvPicPr>
                      <p:cNvPr id="5089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3363" y="2024063"/>
                        <a:ext cx="2838450" cy="557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8942" name="Object 14"/>
          <p:cNvGraphicFramePr>
            <a:graphicFrameLocks noChangeAspect="1"/>
          </p:cNvGraphicFramePr>
          <p:nvPr>
            <p:ph sz="quarter" idx="2"/>
          </p:nvPr>
        </p:nvGraphicFramePr>
        <p:xfrm>
          <a:off x="3071814" y="2781300"/>
          <a:ext cx="5653087" cy="1042988"/>
        </p:xfrm>
        <a:graphic>
          <a:graphicData uri="http://schemas.openxmlformats.org/presentationml/2006/ole">
            <mc:AlternateContent xmlns:mc="http://schemas.openxmlformats.org/markup-compatibility/2006">
              <mc:Choice xmlns:v="urn:schemas-microsoft-com:vml" Requires="v">
                <p:oleObj spid="_x0000_s248847" name="Equation" r:id="rId5" imgW="2476440" imgH="419040" progId="Equation.DSMT4">
                  <p:embed/>
                </p:oleObj>
              </mc:Choice>
              <mc:Fallback>
                <p:oleObj name="Equation" r:id="rId5" imgW="2476440" imgH="419040" progId="Equation.DSMT4">
                  <p:embed/>
                  <p:pic>
                    <p:nvPicPr>
                      <p:cNvPr id="508942"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1814" y="2781300"/>
                        <a:ext cx="5653087" cy="10429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8945" name="Object 17"/>
          <p:cNvGraphicFramePr>
            <a:graphicFrameLocks noChangeAspect="1"/>
          </p:cNvGraphicFramePr>
          <p:nvPr>
            <p:ph sz="quarter" idx="3"/>
          </p:nvPr>
        </p:nvGraphicFramePr>
        <p:xfrm>
          <a:off x="1955801" y="4259264"/>
          <a:ext cx="7235825" cy="858837"/>
        </p:xfrm>
        <a:graphic>
          <a:graphicData uri="http://schemas.openxmlformats.org/presentationml/2006/ole">
            <mc:AlternateContent xmlns:mc="http://schemas.openxmlformats.org/markup-compatibility/2006">
              <mc:Choice xmlns:v="urn:schemas-microsoft-com:vml" Requires="v">
                <p:oleObj spid="_x0000_s248848" name="Equation" r:id="rId7" imgW="3530520" imgH="419040" progId="Equation.DSMT4">
                  <p:embed/>
                </p:oleObj>
              </mc:Choice>
              <mc:Fallback>
                <p:oleObj name="Equation" r:id="rId7" imgW="3530520" imgH="419040" progId="Equation.DSMT4">
                  <p:embed/>
                  <p:pic>
                    <p:nvPicPr>
                      <p:cNvPr id="50894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5801" y="4259264"/>
                        <a:ext cx="7235825" cy="8588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8936" name="Text Box 8"/>
          <p:cNvSpPr txBox="1">
            <a:spLocks noChangeArrowheads="1"/>
          </p:cNvSpPr>
          <p:nvPr/>
        </p:nvSpPr>
        <p:spPr bwMode="auto">
          <a:xfrm>
            <a:off x="8832851" y="2097089"/>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(5-18b)</a:t>
            </a:r>
          </a:p>
        </p:txBody>
      </p:sp>
      <p:sp>
        <p:nvSpPr>
          <p:cNvPr id="508937" name="Text Box 9"/>
          <p:cNvSpPr txBox="1">
            <a:spLocks noChangeArrowheads="1"/>
          </p:cNvSpPr>
          <p:nvPr/>
        </p:nvSpPr>
        <p:spPr bwMode="auto">
          <a:xfrm>
            <a:off x="1919288" y="2565400"/>
            <a:ext cx="165735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ea typeface="华文新魏" panose="02010800040101010101" pitchFamily="2" charset="-122"/>
              </a:rPr>
              <a:t>于是</a:t>
            </a:r>
          </a:p>
        </p:txBody>
      </p:sp>
      <p:sp>
        <p:nvSpPr>
          <p:cNvPr id="508943" name="Text Box 15"/>
          <p:cNvSpPr txBox="1">
            <a:spLocks noChangeArrowheads="1"/>
          </p:cNvSpPr>
          <p:nvPr/>
        </p:nvSpPr>
        <p:spPr bwMode="auto">
          <a:xfrm>
            <a:off x="8867776" y="3033714"/>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(5-79)</a:t>
            </a:r>
          </a:p>
        </p:txBody>
      </p:sp>
      <p:sp>
        <p:nvSpPr>
          <p:cNvPr id="508944" name="Text Box 16"/>
          <p:cNvSpPr txBox="1">
            <a:spLocks noChangeArrowheads="1"/>
          </p:cNvSpPr>
          <p:nvPr/>
        </p:nvSpPr>
        <p:spPr bwMode="auto">
          <a:xfrm>
            <a:off x="1992313" y="3716338"/>
            <a:ext cx="392430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ea typeface="华文新魏" panose="02010800040101010101" pitchFamily="2" charset="-122"/>
              </a:rPr>
              <a:t>从这个结果可有</a:t>
            </a:r>
          </a:p>
        </p:txBody>
      </p:sp>
      <p:sp>
        <p:nvSpPr>
          <p:cNvPr id="508948" name="Text Box 20"/>
          <p:cNvSpPr txBox="1">
            <a:spLocks noChangeArrowheads="1"/>
          </p:cNvSpPr>
          <p:nvPr/>
        </p:nvSpPr>
        <p:spPr bwMode="auto">
          <a:xfrm>
            <a:off x="8832851" y="436562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(5-80)</a:t>
            </a:r>
          </a:p>
        </p:txBody>
      </p:sp>
      <p:sp>
        <p:nvSpPr>
          <p:cNvPr id="508949" name="Line 21"/>
          <p:cNvSpPr>
            <a:spLocks noChangeShapeType="1"/>
          </p:cNvSpPr>
          <p:nvPr/>
        </p:nvSpPr>
        <p:spPr bwMode="auto">
          <a:xfrm flipV="1">
            <a:off x="1847850" y="4292600"/>
            <a:ext cx="865188" cy="755650"/>
          </a:xfrm>
          <a:prstGeom prst="line">
            <a:avLst/>
          </a:prstGeom>
          <a:noFill/>
          <a:ln w="76200">
            <a:solidFill>
              <a:srgbClr val="0BA95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8950" name="Line 22"/>
          <p:cNvSpPr>
            <a:spLocks noChangeShapeType="1"/>
          </p:cNvSpPr>
          <p:nvPr/>
        </p:nvSpPr>
        <p:spPr bwMode="auto">
          <a:xfrm flipV="1">
            <a:off x="8075614" y="4292600"/>
            <a:ext cx="865187" cy="755650"/>
          </a:xfrm>
          <a:prstGeom prst="line">
            <a:avLst/>
          </a:prstGeom>
          <a:noFill/>
          <a:ln w="76200">
            <a:solidFill>
              <a:srgbClr val="0BA95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508951" name="Object 23"/>
          <p:cNvGraphicFramePr>
            <a:graphicFrameLocks noChangeAspect="1"/>
          </p:cNvGraphicFramePr>
          <p:nvPr>
            <p:ph sz="quarter" idx="4"/>
          </p:nvPr>
        </p:nvGraphicFramePr>
        <p:xfrm>
          <a:off x="2566989" y="5408614"/>
          <a:ext cx="6516687" cy="1036637"/>
        </p:xfrm>
        <a:graphic>
          <a:graphicData uri="http://schemas.openxmlformats.org/presentationml/2006/ole">
            <mc:AlternateContent xmlns:mc="http://schemas.openxmlformats.org/markup-compatibility/2006">
              <mc:Choice xmlns:v="urn:schemas-microsoft-com:vml" Requires="v">
                <p:oleObj spid="_x0000_s248849" name="Equation" r:id="rId9" imgW="2628720" imgH="419040" progId="Equation.DSMT4">
                  <p:embed/>
                </p:oleObj>
              </mc:Choice>
              <mc:Fallback>
                <p:oleObj name="Equation" r:id="rId9" imgW="2628720" imgH="419040" progId="Equation.DSMT4">
                  <p:embed/>
                  <p:pic>
                    <p:nvPicPr>
                      <p:cNvPr id="508951"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6989" y="5408614"/>
                        <a:ext cx="6516687" cy="10366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8954" name="Text Box 26"/>
          <p:cNvSpPr txBox="1">
            <a:spLocks noChangeArrowheads="1"/>
          </p:cNvSpPr>
          <p:nvPr/>
        </p:nvSpPr>
        <p:spPr bwMode="auto">
          <a:xfrm>
            <a:off x="1774825" y="5624513"/>
            <a:ext cx="165735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ea typeface="华文新魏" panose="02010800040101010101" pitchFamily="2" charset="-122"/>
              </a:rPr>
              <a:t>或</a:t>
            </a:r>
          </a:p>
        </p:txBody>
      </p:sp>
      <p:sp>
        <p:nvSpPr>
          <p:cNvPr id="508955" name="Text Box 27"/>
          <p:cNvSpPr txBox="1">
            <a:spLocks noChangeArrowheads="1"/>
          </p:cNvSpPr>
          <p:nvPr/>
        </p:nvSpPr>
        <p:spPr bwMode="auto">
          <a:xfrm>
            <a:off x="8867776" y="5697539"/>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(5-81)</a:t>
            </a:r>
          </a:p>
        </p:txBody>
      </p:sp>
      <p:sp>
        <p:nvSpPr>
          <p:cNvPr id="508956" name="Rectangle 2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镇轻钩失砚付呀谷嘱抑葬囊拍慌损考伦随莱鸣漓对到腹守疏萨撤睛雕约傀第五章网格生成与坐标变换第五章网格生成与坐标变换</a:t>
            </a:r>
          </a:p>
        </p:txBody>
      </p:sp>
    </p:spTree>
    <p:extLst>
      <p:ext uri="{BB962C8B-B14F-4D97-AF65-F5344CB8AC3E}">
        <p14:creationId xmlns:p14="http://schemas.microsoft.com/office/powerpoint/2010/main" val="37476732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8"/>
          <p:cNvSpPr>
            <a:spLocks noGrp="1"/>
          </p:cNvSpPr>
          <p:nvPr>
            <p:ph type="sldNum" sz="quarter" idx="4294967295"/>
          </p:nvPr>
        </p:nvSpPr>
        <p:spPr/>
        <p:txBody>
          <a:bodyPr/>
          <a:lstStyle/>
          <a:p>
            <a:fld id="{E0361C20-52AF-4BBD-9470-E654646E79C5}" type="slidenum">
              <a:rPr lang="en-US" altLang="zh-CN"/>
              <a:pPr/>
              <a:t>63</a:t>
            </a:fld>
            <a:endParaRPr lang="en-US" altLang="zh-CN"/>
          </a:p>
        </p:txBody>
      </p:sp>
      <p:sp>
        <p:nvSpPr>
          <p:cNvPr id="514053" name="Text Box 5"/>
          <p:cNvSpPr txBox="1">
            <a:spLocks noChangeArrowheads="1"/>
          </p:cNvSpPr>
          <p:nvPr/>
        </p:nvSpPr>
        <p:spPr bwMode="auto">
          <a:xfrm>
            <a:off x="1811338" y="1881189"/>
            <a:ext cx="8316912"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式</a:t>
            </a:r>
            <a:r>
              <a:rPr lang="en-US" altLang="zh-CN" sz="2800">
                <a:solidFill>
                  <a:srgbClr val="FF9933"/>
                </a:solidFill>
                <a:latin typeface="华文新魏" panose="02010800040101010101" pitchFamily="2" charset="-122"/>
                <a:ea typeface="华文新魏" panose="02010800040101010101" pitchFamily="2" charset="-122"/>
              </a:rPr>
              <a:t>(5-78)</a:t>
            </a:r>
            <a:r>
              <a:rPr lang="zh-CN" altLang="en-US" sz="2800">
                <a:solidFill>
                  <a:srgbClr val="FF9933"/>
                </a:solidFill>
                <a:latin typeface="华文新魏" panose="02010800040101010101" pitchFamily="2" charset="-122"/>
                <a:ea typeface="华文新魏" panose="02010800040101010101" pitchFamily="2" charset="-122"/>
              </a:rPr>
              <a:t>和式</a:t>
            </a:r>
            <a:r>
              <a:rPr lang="en-US" altLang="zh-CN" sz="2800">
                <a:solidFill>
                  <a:srgbClr val="FF9933"/>
                </a:solidFill>
                <a:latin typeface="华文新魏" panose="02010800040101010101" pitchFamily="2" charset="-122"/>
                <a:ea typeface="华文新魏" panose="02010800040101010101" pitchFamily="2" charset="-122"/>
              </a:rPr>
              <a:t>(5-81)</a:t>
            </a:r>
            <a:r>
              <a:rPr lang="zh-CN" altLang="en-US" sz="2800">
                <a:solidFill>
                  <a:srgbClr val="FF9933"/>
                </a:solidFill>
                <a:latin typeface="华文新魏" panose="02010800040101010101" pitchFamily="2" charset="-122"/>
                <a:ea typeface="华文新魏" panose="02010800040101010101" pitchFamily="2" charset="-122"/>
              </a:rPr>
              <a:t>中都有度量                 和                </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将两式联立</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用克莱姆法则从中解出                    </a:t>
            </a:r>
            <a:r>
              <a:rPr lang="en-US" altLang="zh-CN" sz="2800">
                <a:solidFill>
                  <a:srgbClr val="FF9933"/>
                </a:solidFill>
                <a:latin typeface="华文新魏" panose="02010800040101010101" pitchFamily="2" charset="-122"/>
                <a:ea typeface="华文新魏" panose="02010800040101010101" pitchFamily="2" charset="-122"/>
              </a:rPr>
              <a:t>.</a:t>
            </a:r>
          </a:p>
        </p:txBody>
      </p:sp>
      <p:graphicFrame>
        <p:nvGraphicFramePr>
          <p:cNvPr id="514054" name="Object 6"/>
          <p:cNvGraphicFramePr>
            <a:graphicFrameLocks noChangeAspect="1"/>
          </p:cNvGraphicFramePr>
          <p:nvPr>
            <p:ph sz="quarter" idx="1"/>
          </p:nvPr>
        </p:nvGraphicFramePr>
        <p:xfrm>
          <a:off x="7356476" y="2349501"/>
          <a:ext cx="1641475" cy="587375"/>
        </p:xfrm>
        <a:graphic>
          <a:graphicData uri="http://schemas.openxmlformats.org/presentationml/2006/ole">
            <mc:AlternateContent xmlns:mc="http://schemas.openxmlformats.org/markup-compatibility/2006">
              <mc:Choice xmlns:v="urn:schemas-microsoft-com:vml" Requires="v">
                <p:oleObj spid="_x0000_s249870" name="Equation" r:id="rId3" imgW="672840" imgH="241200" progId="Equation.DSMT4">
                  <p:embed/>
                </p:oleObj>
              </mc:Choice>
              <mc:Fallback>
                <p:oleObj name="Equation" r:id="rId3" imgW="672840" imgH="241200" progId="Equation.DSMT4">
                  <p:embed/>
                  <p:pic>
                    <p:nvPicPr>
                      <p:cNvPr id="5140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6476" y="2349501"/>
                        <a:ext cx="1641475" cy="587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56" name="Object 8"/>
          <p:cNvGraphicFramePr>
            <a:graphicFrameLocks noChangeAspect="1"/>
          </p:cNvGraphicFramePr>
          <p:nvPr>
            <p:ph sz="quarter" idx="2"/>
          </p:nvPr>
        </p:nvGraphicFramePr>
        <p:xfrm>
          <a:off x="6635751" y="1881188"/>
          <a:ext cx="1535113" cy="550862"/>
        </p:xfrm>
        <a:graphic>
          <a:graphicData uri="http://schemas.openxmlformats.org/presentationml/2006/ole">
            <mc:AlternateContent xmlns:mc="http://schemas.openxmlformats.org/markup-compatibility/2006">
              <mc:Choice xmlns:v="urn:schemas-microsoft-com:vml" Requires="v">
                <p:oleObj spid="_x0000_s249871" name="Equation" r:id="rId5" imgW="672840" imgH="241200" progId="Equation.DSMT4">
                  <p:embed/>
                </p:oleObj>
              </mc:Choice>
              <mc:Fallback>
                <p:oleObj name="Equation" r:id="rId5" imgW="672840" imgH="241200" progId="Equation.DSMT4">
                  <p:embed/>
                  <p:pic>
                    <p:nvPicPr>
                      <p:cNvPr id="51405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1" y="1881188"/>
                        <a:ext cx="1535113" cy="5508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59" name="Object 11"/>
          <p:cNvGraphicFramePr>
            <a:graphicFrameLocks noChangeAspect="1"/>
          </p:cNvGraphicFramePr>
          <p:nvPr>
            <p:ph sz="quarter" idx="3"/>
          </p:nvPr>
        </p:nvGraphicFramePr>
        <p:xfrm>
          <a:off x="2782889" y="2852738"/>
          <a:ext cx="4645025" cy="3643312"/>
        </p:xfrm>
        <a:graphic>
          <a:graphicData uri="http://schemas.openxmlformats.org/presentationml/2006/ole">
            <mc:AlternateContent xmlns:mc="http://schemas.openxmlformats.org/markup-compatibility/2006">
              <mc:Choice xmlns:v="urn:schemas-microsoft-com:vml" Requires="v">
                <p:oleObj spid="_x0000_s249872" name="Equation" r:id="rId7" imgW="1828800" imgH="1701720" progId="Equation.DSMT4">
                  <p:embed/>
                </p:oleObj>
              </mc:Choice>
              <mc:Fallback>
                <p:oleObj name="Equation" r:id="rId7" imgW="1828800" imgH="1701720" progId="Equation.DSMT4">
                  <p:embed/>
                  <p:pic>
                    <p:nvPicPr>
                      <p:cNvPr id="51405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2889" y="2852738"/>
                        <a:ext cx="4645025" cy="36433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065" name="Object 17"/>
          <p:cNvGraphicFramePr>
            <a:graphicFrameLocks noChangeAspect="1"/>
          </p:cNvGraphicFramePr>
          <p:nvPr>
            <p:ph sz="quarter" idx="4"/>
          </p:nvPr>
        </p:nvGraphicFramePr>
        <p:xfrm>
          <a:off x="8435975" y="1881189"/>
          <a:ext cx="1506538" cy="530225"/>
        </p:xfrm>
        <a:graphic>
          <a:graphicData uri="http://schemas.openxmlformats.org/presentationml/2006/ole">
            <mc:AlternateContent xmlns:mc="http://schemas.openxmlformats.org/markup-compatibility/2006">
              <mc:Choice xmlns:v="urn:schemas-microsoft-com:vml" Requires="v">
                <p:oleObj spid="_x0000_s249873" name="Equation" r:id="rId9" imgW="685800" imgH="241200" progId="Equation.DSMT4">
                  <p:embed/>
                </p:oleObj>
              </mc:Choice>
              <mc:Fallback>
                <p:oleObj name="Equation" r:id="rId9" imgW="685800" imgH="241200" progId="Equation.DSMT4">
                  <p:embed/>
                  <p:pic>
                    <p:nvPicPr>
                      <p:cNvPr id="514065"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35975" y="1881189"/>
                        <a:ext cx="1506538" cy="53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068" name="Text Box 20"/>
          <p:cNvSpPr txBox="1">
            <a:spLocks noChangeArrowheads="1"/>
          </p:cNvSpPr>
          <p:nvPr/>
        </p:nvSpPr>
        <p:spPr bwMode="auto">
          <a:xfrm>
            <a:off x="8328026" y="4365626"/>
            <a:ext cx="1547813"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(5-82)</a:t>
            </a:r>
          </a:p>
        </p:txBody>
      </p:sp>
      <p:sp>
        <p:nvSpPr>
          <p:cNvPr id="514069" name="Rectangle 21"/>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荐瞎刃伴流东批糠叮桐粉恃檬柯避爆怜狗柠莎囚解吸巳琐唆苹朽构尾摧天第五章网格生成与坐标变换第五章网格生成与坐标变换</a:t>
            </a:r>
          </a:p>
        </p:txBody>
      </p:sp>
    </p:spTree>
    <p:extLst>
      <p:ext uri="{BB962C8B-B14F-4D97-AF65-F5344CB8AC3E}">
        <p14:creationId xmlns:p14="http://schemas.microsoft.com/office/powerpoint/2010/main" val="3369349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7"/>
          <p:cNvSpPr>
            <a:spLocks noGrp="1"/>
          </p:cNvSpPr>
          <p:nvPr>
            <p:ph type="sldNum" sz="quarter" idx="12"/>
          </p:nvPr>
        </p:nvSpPr>
        <p:spPr/>
        <p:txBody>
          <a:bodyPr/>
          <a:lstStyle/>
          <a:p>
            <a:fld id="{EB9677A9-681E-4CA6-8C2F-117FAED1E378}" type="slidenum">
              <a:rPr lang="en-US" altLang="zh-CN"/>
              <a:pPr/>
              <a:t>64</a:t>
            </a:fld>
            <a:endParaRPr lang="en-US" altLang="zh-CN"/>
          </a:p>
        </p:txBody>
      </p:sp>
      <p:graphicFrame>
        <p:nvGraphicFramePr>
          <p:cNvPr id="520197" name="Object 5"/>
          <p:cNvGraphicFramePr>
            <a:graphicFrameLocks noChangeAspect="1"/>
          </p:cNvGraphicFramePr>
          <p:nvPr>
            <p:ph sz="half" idx="1"/>
          </p:nvPr>
        </p:nvGraphicFramePr>
        <p:xfrm>
          <a:off x="2927350" y="2781301"/>
          <a:ext cx="5545138" cy="1165225"/>
        </p:xfrm>
        <a:graphic>
          <a:graphicData uri="http://schemas.openxmlformats.org/presentationml/2006/ole">
            <mc:AlternateContent xmlns:mc="http://schemas.openxmlformats.org/markup-compatibility/2006">
              <mc:Choice xmlns:v="urn:schemas-microsoft-com:vml" Requires="v">
                <p:oleObj spid="_x0000_s250891" name="Equation" r:id="rId3" imgW="1993680" imgH="419040" progId="Equation.DSMT4">
                  <p:embed/>
                </p:oleObj>
              </mc:Choice>
              <mc:Fallback>
                <p:oleObj name="Equation" r:id="rId3" imgW="1993680" imgH="419040" progId="Equation.DSMT4">
                  <p:embed/>
                  <p:pic>
                    <p:nvPicPr>
                      <p:cNvPr id="5201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781301"/>
                        <a:ext cx="5545138" cy="1165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0199" name="Object 7"/>
          <p:cNvGraphicFramePr>
            <a:graphicFrameLocks noChangeAspect="1"/>
          </p:cNvGraphicFramePr>
          <p:nvPr>
            <p:ph sz="quarter" idx="2"/>
          </p:nvPr>
        </p:nvGraphicFramePr>
        <p:xfrm>
          <a:off x="2892426" y="4976813"/>
          <a:ext cx="5688013" cy="1238250"/>
        </p:xfrm>
        <a:graphic>
          <a:graphicData uri="http://schemas.openxmlformats.org/presentationml/2006/ole">
            <mc:AlternateContent xmlns:mc="http://schemas.openxmlformats.org/markup-compatibility/2006">
              <mc:Choice xmlns:v="urn:schemas-microsoft-com:vml" Requires="v">
                <p:oleObj spid="_x0000_s250892" name="Equation" r:id="rId5" imgW="1892160" imgH="419040" progId="Equation.DSMT4">
                  <p:embed/>
                </p:oleObj>
              </mc:Choice>
              <mc:Fallback>
                <p:oleObj name="Equation" r:id="rId5" imgW="1892160" imgH="419040" progId="Equation.DSMT4">
                  <p:embed/>
                  <p:pic>
                    <p:nvPicPr>
                      <p:cNvPr id="52019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2426" y="4976813"/>
                        <a:ext cx="5688013" cy="1238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0202" name="Text Box 10"/>
          <p:cNvSpPr txBox="1">
            <a:spLocks noChangeArrowheads="1"/>
          </p:cNvSpPr>
          <p:nvPr/>
        </p:nvSpPr>
        <p:spPr bwMode="auto">
          <a:xfrm>
            <a:off x="1774826" y="1881189"/>
            <a:ext cx="8316913" cy="9477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注意</a:t>
            </a:r>
            <a:r>
              <a:rPr lang="en-US" altLang="zh-CN" sz="2800">
                <a:solidFill>
                  <a:srgbClr val="FF9933"/>
                </a:solidFill>
                <a:latin typeface="华文新魏" panose="02010800040101010101" pitchFamily="2" charset="-122"/>
                <a:ea typeface="华文新魏" panose="02010800040101010101" pitchFamily="2" charset="-122"/>
              </a:rPr>
              <a:t>τ=t,</a:t>
            </a:r>
            <a:r>
              <a:rPr lang="zh-CN" altLang="en-US" sz="2800">
                <a:solidFill>
                  <a:srgbClr val="FF9933"/>
                </a:solidFill>
                <a:latin typeface="华文新魏" panose="02010800040101010101" pitchFamily="2" charset="-122"/>
                <a:ea typeface="华文新魏" panose="02010800040101010101" pitchFamily="2" charset="-122"/>
              </a:rPr>
              <a:t>并且分母就是雅可比行列式</a:t>
            </a:r>
            <a:r>
              <a:rPr lang="en-US" altLang="zh-CN" sz="2800">
                <a:solidFill>
                  <a:srgbClr val="FF9933"/>
                </a:solidFill>
                <a:latin typeface="华文新魏" panose="02010800040101010101" pitchFamily="2" charset="-122"/>
                <a:ea typeface="华文新魏" panose="02010800040101010101" pitchFamily="2" charset="-122"/>
              </a:rPr>
              <a:t>J,</a:t>
            </a:r>
            <a:r>
              <a:rPr lang="zh-CN" altLang="en-US" sz="2800">
                <a:solidFill>
                  <a:srgbClr val="FF9933"/>
                </a:solidFill>
                <a:latin typeface="华文新魏" panose="02010800040101010101" pitchFamily="2" charset="-122"/>
                <a:ea typeface="华文新魏" panose="02010800040101010101" pitchFamily="2" charset="-122"/>
              </a:rPr>
              <a:t>式</a:t>
            </a:r>
            <a:r>
              <a:rPr lang="en-US" altLang="zh-CN" sz="2800">
                <a:solidFill>
                  <a:srgbClr val="FF9933"/>
                </a:solidFill>
                <a:latin typeface="华文新魏" panose="02010800040101010101" pitchFamily="2" charset="-122"/>
                <a:ea typeface="华文新魏" panose="02010800040101010101" pitchFamily="2" charset="-122"/>
              </a:rPr>
              <a:t>(5-82)</a:t>
            </a:r>
            <a:r>
              <a:rPr lang="zh-CN" altLang="en-US" sz="2800">
                <a:solidFill>
                  <a:srgbClr val="FF9933"/>
                </a:solidFill>
                <a:latin typeface="华文新魏" panose="02010800040101010101" pitchFamily="2" charset="-122"/>
                <a:ea typeface="华文新魏" panose="02010800040101010101" pitchFamily="2" charset="-122"/>
              </a:rPr>
              <a:t>边为</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省略下标</a:t>
            </a:r>
            <a:r>
              <a:rPr lang="en-US" altLang="zh-CN" sz="2800">
                <a:solidFill>
                  <a:srgbClr val="FF9933"/>
                </a:solidFill>
                <a:latin typeface="华文新魏" panose="02010800040101010101" pitchFamily="2" charset="-122"/>
                <a:ea typeface="华文新魏" panose="02010800040101010101" pitchFamily="2" charset="-122"/>
              </a:rPr>
              <a:t>)</a:t>
            </a:r>
          </a:p>
        </p:txBody>
      </p:sp>
      <p:sp>
        <p:nvSpPr>
          <p:cNvPr id="520208" name="Text Box 16"/>
          <p:cNvSpPr txBox="1">
            <a:spLocks noChangeArrowheads="1"/>
          </p:cNvSpPr>
          <p:nvPr/>
        </p:nvSpPr>
        <p:spPr bwMode="auto">
          <a:xfrm>
            <a:off x="8796338" y="3284539"/>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(5-83)</a:t>
            </a:r>
          </a:p>
        </p:txBody>
      </p:sp>
      <p:sp>
        <p:nvSpPr>
          <p:cNvPr id="520209" name="Text Box 17"/>
          <p:cNvSpPr txBox="1">
            <a:spLocks noChangeArrowheads="1"/>
          </p:cNvSpPr>
          <p:nvPr/>
        </p:nvSpPr>
        <p:spPr bwMode="auto">
          <a:xfrm>
            <a:off x="2063751" y="3933825"/>
            <a:ext cx="8208963" cy="9477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用同样的方法</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从式</a:t>
            </a:r>
            <a:r>
              <a:rPr lang="en-US" altLang="zh-CN" sz="2800">
                <a:solidFill>
                  <a:srgbClr val="FF9933"/>
                </a:solidFill>
                <a:latin typeface="华文新魏" panose="02010800040101010101" pitchFamily="2" charset="-122"/>
                <a:ea typeface="华文新魏" panose="02010800040101010101" pitchFamily="2" charset="-122"/>
              </a:rPr>
              <a:t>(5-78)</a:t>
            </a:r>
            <a:r>
              <a:rPr lang="zh-CN" altLang="en-US" sz="2800">
                <a:solidFill>
                  <a:srgbClr val="FF9933"/>
                </a:solidFill>
                <a:latin typeface="华文新魏" panose="02010800040101010101" pitchFamily="2" charset="-122"/>
                <a:ea typeface="华文新魏" panose="02010800040101010101" pitchFamily="2" charset="-122"/>
              </a:rPr>
              <a:t>和式</a:t>
            </a:r>
            <a:r>
              <a:rPr lang="en-US" altLang="zh-CN" sz="2800">
                <a:solidFill>
                  <a:srgbClr val="FF9933"/>
                </a:solidFill>
                <a:latin typeface="华文新魏" panose="02010800040101010101" pitchFamily="2" charset="-122"/>
                <a:ea typeface="华文新魏" panose="02010800040101010101" pitchFamily="2" charset="-122"/>
              </a:rPr>
              <a:t>(5-81)</a:t>
            </a:r>
            <a:r>
              <a:rPr lang="zh-CN" altLang="en-US" sz="2800">
                <a:solidFill>
                  <a:srgbClr val="FF9933"/>
                </a:solidFill>
                <a:latin typeface="华文新魏" panose="02010800040101010101" pitchFamily="2" charset="-122"/>
                <a:ea typeface="华文新魏" panose="02010800040101010101" pitchFamily="2" charset="-122"/>
              </a:rPr>
              <a:t>中解出                         </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得</a:t>
            </a:r>
          </a:p>
        </p:txBody>
      </p:sp>
      <p:graphicFrame>
        <p:nvGraphicFramePr>
          <p:cNvPr id="520210" name="Object 18"/>
          <p:cNvGraphicFramePr>
            <a:graphicFrameLocks noChangeAspect="1"/>
          </p:cNvGraphicFramePr>
          <p:nvPr>
            <p:ph sz="quarter" idx="3"/>
          </p:nvPr>
        </p:nvGraphicFramePr>
        <p:xfrm>
          <a:off x="2674938" y="4365626"/>
          <a:ext cx="1765300" cy="620713"/>
        </p:xfrm>
        <a:graphic>
          <a:graphicData uri="http://schemas.openxmlformats.org/presentationml/2006/ole">
            <mc:AlternateContent xmlns:mc="http://schemas.openxmlformats.org/markup-compatibility/2006">
              <mc:Choice xmlns:v="urn:schemas-microsoft-com:vml" Requires="v">
                <p:oleObj spid="_x0000_s250893" name="Equation" r:id="rId7" imgW="685800" imgH="241200" progId="Equation.DSMT4">
                  <p:embed/>
                </p:oleObj>
              </mc:Choice>
              <mc:Fallback>
                <p:oleObj name="Equation" r:id="rId7" imgW="685800" imgH="241200" progId="Equation.DSMT4">
                  <p:embed/>
                  <p:pic>
                    <p:nvPicPr>
                      <p:cNvPr id="52021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4938" y="4365626"/>
                        <a:ext cx="1765300" cy="620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0213" name="Text Box 21"/>
          <p:cNvSpPr txBox="1">
            <a:spLocks noChangeArrowheads="1"/>
          </p:cNvSpPr>
          <p:nvPr/>
        </p:nvSpPr>
        <p:spPr bwMode="auto">
          <a:xfrm>
            <a:off x="8904288" y="5300664"/>
            <a:ext cx="1547812" cy="460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66FF33"/>
                </a:solidFill>
              </a:rPr>
              <a:t>(5-84)</a:t>
            </a:r>
          </a:p>
        </p:txBody>
      </p:sp>
      <p:sp>
        <p:nvSpPr>
          <p:cNvPr id="520214" name="Rectangle 22"/>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婴四水坛孔媒畸脱望虱债飘局赘杆柄队绣痪淘废谬闲炕姆怜重溢糜碍端柞第五章网格生成与坐标变换第五章网格生成与坐标变换</a:t>
            </a:r>
          </a:p>
        </p:txBody>
      </p:sp>
    </p:spTree>
    <p:extLst>
      <p:ext uri="{BB962C8B-B14F-4D97-AF65-F5344CB8AC3E}">
        <p14:creationId xmlns:p14="http://schemas.microsoft.com/office/powerpoint/2010/main" val="4275905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8"/>
          <p:cNvSpPr>
            <a:spLocks noGrp="1"/>
          </p:cNvSpPr>
          <p:nvPr>
            <p:ph type="sldNum" sz="quarter" idx="4294967295"/>
          </p:nvPr>
        </p:nvSpPr>
        <p:spPr/>
        <p:txBody>
          <a:bodyPr/>
          <a:lstStyle/>
          <a:p>
            <a:fld id="{B5793E80-BC42-4814-9722-3CFFD6DD47E1}" type="slidenum">
              <a:rPr lang="en-US" altLang="zh-CN"/>
              <a:pPr/>
              <a:t>65</a:t>
            </a:fld>
            <a:endParaRPr lang="en-US" altLang="zh-CN"/>
          </a:p>
        </p:txBody>
      </p:sp>
      <p:sp>
        <p:nvSpPr>
          <p:cNvPr id="524293" name="Text Box 5"/>
          <p:cNvSpPr txBox="1">
            <a:spLocks noChangeArrowheads="1"/>
          </p:cNvSpPr>
          <p:nvPr/>
        </p:nvSpPr>
        <p:spPr bwMode="auto">
          <a:xfrm>
            <a:off x="1992314" y="1989139"/>
            <a:ext cx="8243887" cy="137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出现在</a:t>
            </a:r>
            <a:r>
              <a:rPr lang="en-US" altLang="zh-CN" sz="2800">
                <a:solidFill>
                  <a:srgbClr val="FF9933"/>
                </a:solidFill>
                <a:latin typeface="华文新魏" panose="02010800040101010101" pitchFamily="2" charset="-122"/>
                <a:ea typeface="华文新魏" panose="02010800040101010101" pitchFamily="2" charset="-122"/>
              </a:rPr>
              <a:t>(5-83)</a:t>
            </a:r>
            <a:r>
              <a:rPr lang="zh-CN" altLang="en-US" sz="2800">
                <a:solidFill>
                  <a:srgbClr val="FF9933"/>
                </a:solidFill>
                <a:latin typeface="华文新魏" panose="02010800040101010101" pitchFamily="2" charset="-122"/>
                <a:ea typeface="华文新魏" panose="02010800040101010101" pitchFamily="2" charset="-122"/>
              </a:rPr>
              <a:t>和式</a:t>
            </a:r>
            <a:r>
              <a:rPr lang="en-US" altLang="zh-CN" sz="2800">
                <a:solidFill>
                  <a:srgbClr val="FF9933"/>
                </a:solidFill>
                <a:latin typeface="华文新魏" panose="02010800040101010101" pitchFamily="2" charset="-122"/>
                <a:ea typeface="华文新魏" panose="02010800040101010101" pitchFamily="2" charset="-122"/>
              </a:rPr>
              <a:t>(5-84)</a:t>
            </a:r>
            <a:r>
              <a:rPr lang="zh-CN" altLang="en-US" sz="2800">
                <a:solidFill>
                  <a:srgbClr val="FF9933"/>
                </a:solidFill>
                <a:latin typeface="华文新魏" panose="02010800040101010101" pitchFamily="2" charset="-122"/>
                <a:ea typeface="华文新魏" panose="02010800040101010101" pitchFamily="2" charset="-122"/>
              </a:rPr>
              <a:t>以及雅可比行列式</a:t>
            </a:r>
            <a:r>
              <a:rPr lang="en-US" altLang="zh-CN" sz="2800">
                <a:solidFill>
                  <a:srgbClr val="FF9933"/>
                </a:solidFill>
                <a:latin typeface="华文新魏" panose="02010800040101010101" pitchFamily="2" charset="-122"/>
                <a:ea typeface="华文新魏" panose="02010800040101010101" pitchFamily="2" charset="-122"/>
              </a:rPr>
              <a:t>J</a:t>
            </a:r>
            <a:r>
              <a:rPr lang="zh-CN" altLang="en-US" sz="2800">
                <a:solidFill>
                  <a:srgbClr val="FF9933"/>
                </a:solidFill>
                <a:latin typeface="华文新魏" panose="02010800040101010101" pitchFamily="2" charset="-122"/>
                <a:ea typeface="华文新魏" panose="02010800040101010101" pitchFamily="2" charset="-122"/>
              </a:rPr>
              <a:t>中的空间度量            </a:t>
            </a:r>
            <a:r>
              <a:rPr lang="en-US" altLang="zh-CN" sz="2800">
                <a:solidFill>
                  <a:srgbClr val="FF9933"/>
                </a:solidFill>
                <a:latin typeface="华文新魏" panose="02010800040101010101" pitchFamily="2" charset="-122"/>
                <a:ea typeface="华文新魏" panose="02010800040101010101" pitchFamily="2" charset="-122"/>
              </a:rPr>
              <a:t>,            ,             </a:t>
            </a:r>
            <a:r>
              <a:rPr lang="zh-CN" altLang="en-US" sz="2800">
                <a:solidFill>
                  <a:srgbClr val="FF9933"/>
                </a:solidFill>
                <a:latin typeface="华文新魏" panose="02010800040101010101" pitchFamily="2" charset="-122"/>
                <a:ea typeface="华文新魏" panose="02010800040101010101" pitchFamily="2" charset="-122"/>
              </a:rPr>
              <a:t>和           </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则可以用中心差分来代替</a:t>
            </a:r>
            <a:r>
              <a:rPr lang="en-US" altLang="zh-CN" sz="2800">
                <a:solidFill>
                  <a:srgbClr val="FF9933"/>
                </a:solidFill>
                <a:latin typeface="华文新魏" panose="02010800040101010101" pitchFamily="2" charset="-122"/>
                <a:ea typeface="华文新魏" panose="02010800040101010101" pitchFamily="2" charset="-122"/>
              </a:rPr>
              <a:t>.</a:t>
            </a:r>
            <a:r>
              <a:rPr lang="zh-CN" altLang="en-US" sz="2800">
                <a:solidFill>
                  <a:srgbClr val="FF9933"/>
                </a:solidFill>
                <a:latin typeface="华文新魏" panose="02010800040101010101" pitchFamily="2" charset="-122"/>
                <a:ea typeface="华文新魏" panose="02010800040101010101" pitchFamily="2" charset="-122"/>
              </a:rPr>
              <a:t>例如</a:t>
            </a:r>
            <a:r>
              <a:rPr lang="zh-CN" altLang="en-US"/>
              <a:t>                                                  </a:t>
            </a:r>
          </a:p>
        </p:txBody>
      </p:sp>
      <p:graphicFrame>
        <p:nvGraphicFramePr>
          <p:cNvPr id="524294" name="Object 6"/>
          <p:cNvGraphicFramePr>
            <a:graphicFrameLocks noChangeAspect="1"/>
          </p:cNvGraphicFramePr>
          <p:nvPr>
            <p:ph sz="quarter" idx="1"/>
          </p:nvPr>
        </p:nvGraphicFramePr>
        <p:xfrm>
          <a:off x="5519738" y="2457450"/>
          <a:ext cx="1141412" cy="508000"/>
        </p:xfrm>
        <a:graphic>
          <a:graphicData uri="http://schemas.openxmlformats.org/presentationml/2006/ole">
            <mc:AlternateContent xmlns:mc="http://schemas.openxmlformats.org/markup-compatibility/2006">
              <mc:Choice xmlns:v="urn:schemas-microsoft-com:vml" Requires="v">
                <p:oleObj spid="_x0000_s251924" name="Equation" r:id="rId3" imgW="457200" imgH="203040" progId="Equation.DSMT4">
                  <p:embed/>
                </p:oleObj>
              </mc:Choice>
              <mc:Fallback>
                <p:oleObj name="Equation" r:id="rId3" imgW="457200" imgH="203040" progId="Equation.DSMT4">
                  <p:embed/>
                  <p:pic>
                    <p:nvPicPr>
                      <p:cNvPr id="52429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8" y="2457450"/>
                        <a:ext cx="1141412" cy="508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4296" name="Object 8"/>
          <p:cNvGraphicFramePr>
            <a:graphicFrameLocks noChangeAspect="1"/>
          </p:cNvGraphicFramePr>
          <p:nvPr>
            <p:ph sz="quarter" idx="2"/>
          </p:nvPr>
        </p:nvGraphicFramePr>
        <p:xfrm>
          <a:off x="3216275" y="2492375"/>
          <a:ext cx="998538" cy="444500"/>
        </p:xfrm>
        <a:graphic>
          <a:graphicData uri="http://schemas.openxmlformats.org/presentationml/2006/ole">
            <mc:AlternateContent xmlns:mc="http://schemas.openxmlformats.org/markup-compatibility/2006">
              <mc:Choice xmlns:v="urn:schemas-microsoft-com:vml" Requires="v">
                <p:oleObj spid="_x0000_s251925" name="Equation" r:id="rId5" imgW="457200" imgH="203040" progId="Equation.DSMT4">
                  <p:embed/>
                </p:oleObj>
              </mc:Choice>
              <mc:Fallback>
                <p:oleObj name="Equation" r:id="rId5" imgW="457200" imgH="203040" progId="Equation.DSMT4">
                  <p:embed/>
                  <p:pic>
                    <p:nvPicPr>
                      <p:cNvPr id="52429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2492375"/>
                        <a:ext cx="998538" cy="444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4299" name="Object 11"/>
          <p:cNvGraphicFramePr>
            <a:graphicFrameLocks noChangeAspect="1"/>
          </p:cNvGraphicFramePr>
          <p:nvPr>
            <p:ph sz="quarter" idx="3"/>
          </p:nvPr>
        </p:nvGraphicFramePr>
        <p:xfrm>
          <a:off x="4403726" y="2492376"/>
          <a:ext cx="1039813" cy="449263"/>
        </p:xfrm>
        <a:graphic>
          <a:graphicData uri="http://schemas.openxmlformats.org/presentationml/2006/ole">
            <mc:AlternateContent xmlns:mc="http://schemas.openxmlformats.org/markup-compatibility/2006">
              <mc:Choice xmlns:v="urn:schemas-microsoft-com:vml" Requires="v">
                <p:oleObj spid="_x0000_s251926" name="Equation" r:id="rId7" imgW="469800" imgH="203040" progId="Equation.DSMT4">
                  <p:embed/>
                </p:oleObj>
              </mc:Choice>
              <mc:Fallback>
                <p:oleObj name="Equation" r:id="rId7" imgW="469800" imgH="203040" progId="Equation.DSMT4">
                  <p:embed/>
                  <p:pic>
                    <p:nvPicPr>
                      <p:cNvPr id="52429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3726" y="2492376"/>
                        <a:ext cx="1039813" cy="449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4302" name="Object 14"/>
          <p:cNvGraphicFramePr>
            <a:graphicFrameLocks noChangeAspect="1"/>
          </p:cNvGraphicFramePr>
          <p:nvPr>
            <p:ph sz="quarter" idx="4"/>
          </p:nvPr>
        </p:nvGraphicFramePr>
        <p:xfrm>
          <a:off x="6924676" y="2492376"/>
          <a:ext cx="1039813" cy="449263"/>
        </p:xfrm>
        <a:graphic>
          <a:graphicData uri="http://schemas.openxmlformats.org/presentationml/2006/ole">
            <mc:AlternateContent xmlns:mc="http://schemas.openxmlformats.org/markup-compatibility/2006">
              <mc:Choice xmlns:v="urn:schemas-microsoft-com:vml" Requires="v">
                <p:oleObj spid="_x0000_s251927" name="Equation" r:id="rId9" imgW="469800" imgH="203040" progId="Equation.DSMT4">
                  <p:embed/>
                </p:oleObj>
              </mc:Choice>
              <mc:Fallback>
                <p:oleObj name="Equation" r:id="rId9" imgW="469800" imgH="203040" progId="Equation.DSMT4">
                  <p:embed/>
                  <p:pic>
                    <p:nvPicPr>
                      <p:cNvPr id="524302"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4676" y="2492376"/>
                        <a:ext cx="1039813" cy="4492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4305" name="Object 17"/>
          <p:cNvGraphicFramePr>
            <a:graphicFrameLocks noChangeAspect="1"/>
          </p:cNvGraphicFramePr>
          <p:nvPr/>
        </p:nvGraphicFramePr>
        <p:xfrm>
          <a:off x="2106614" y="3357563"/>
          <a:ext cx="3741737" cy="2506662"/>
        </p:xfrm>
        <a:graphic>
          <a:graphicData uri="http://schemas.openxmlformats.org/presentationml/2006/ole">
            <mc:AlternateContent xmlns:mc="http://schemas.openxmlformats.org/markup-compatibility/2006">
              <mc:Choice xmlns:v="urn:schemas-microsoft-com:vml" Requires="v">
                <p:oleObj spid="_x0000_s251928" name="Equation" r:id="rId11" imgW="1104840" imgH="914400" progId="Equation.DSMT4">
                  <p:embed/>
                </p:oleObj>
              </mc:Choice>
              <mc:Fallback>
                <p:oleObj name="Equation" r:id="rId11" imgW="1104840" imgH="914400" progId="Equation.DSMT4">
                  <p:embed/>
                  <p:pic>
                    <p:nvPicPr>
                      <p:cNvPr id="524305"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6614" y="3357563"/>
                        <a:ext cx="3741737" cy="25066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4306" name="Object 18"/>
          <p:cNvGraphicFramePr>
            <a:graphicFrameLocks noChangeAspect="1"/>
          </p:cNvGraphicFramePr>
          <p:nvPr/>
        </p:nvGraphicFramePr>
        <p:xfrm>
          <a:off x="5988051" y="3357563"/>
          <a:ext cx="3827463" cy="2506662"/>
        </p:xfrm>
        <a:graphic>
          <a:graphicData uri="http://schemas.openxmlformats.org/presentationml/2006/ole">
            <mc:AlternateContent xmlns:mc="http://schemas.openxmlformats.org/markup-compatibility/2006">
              <mc:Choice xmlns:v="urn:schemas-microsoft-com:vml" Requires="v">
                <p:oleObj spid="_x0000_s251929" name="Equation" r:id="rId13" imgW="1130040" imgH="914400" progId="Equation.DSMT4">
                  <p:embed/>
                </p:oleObj>
              </mc:Choice>
              <mc:Fallback>
                <p:oleObj name="Equation" r:id="rId13" imgW="1130040" imgH="914400" progId="Equation.DSMT4">
                  <p:embed/>
                  <p:pic>
                    <p:nvPicPr>
                      <p:cNvPr id="524306"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8051" y="3357563"/>
                        <a:ext cx="3827463" cy="25066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4307" name="Text Box 19"/>
          <p:cNvSpPr txBox="1">
            <a:spLocks noChangeArrowheads="1"/>
          </p:cNvSpPr>
          <p:nvPr/>
        </p:nvSpPr>
        <p:spPr bwMode="auto">
          <a:xfrm>
            <a:off x="2100263" y="5984875"/>
            <a:ext cx="7091362"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式中</a:t>
            </a:r>
            <a:r>
              <a:rPr lang="en-US" altLang="zh-CN" sz="2800">
                <a:solidFill>
                  <a:srgbClr val="0A984A"/>
                </a:solidFill>
                <a:latin typeface="华文新魏" panose="02010800040101010101" pitchFamily="2" charset="-122"/>
                <a:ea typeface="华文新魏" panose="02010800040101010101" pitchFamily="2" charset="-122"/>
              </a:rPr>
              <a:t>,i=N, j=M</a:t>
            </a:r>
          </a:p>
        </p:txBody>
      </p:sp>
      <p:sp>
        <p:nvSpPr>
          <p:cNvPr id="524308" name="Rectangle 20"/>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圃佃盯谷弓帐手抉枫嘻膀自圣圭回跨脑练聚聪阿责扇橱繁帐摔蔗圃倡挝颠第五章网格生成与坐标变换第五章网格生成与坐标变换</a:t>
            </a:r>
          </a:p>
        </p:txBody>
      </p:sp>
    </p:spTree>
    <p:extLst>
      <p:ext uri="{BB962C8B-B14F-4D97-AF65-F5344CB8AC3E}">
        <p14:creationId xmlns:p14="http://schemas.microsoft.com/office/powerpoint/2010/main" val="392812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p:txBody>
          <a:bodyPr/>
          <a:lstStyle/>
          <a:p>
            <a:fld id="{DB390197-82C7-4313-81C1-2BD961287A5B}" type="slidenum">
              <a:rPr lang="en-US" altLang="zh-CN"/>
              <a:pPr/>
              <a:t>66</a:t>
            </a:fld>
            <a:endParaRPr lang="en-US" altLang="zh-CN"/>
          </a:p>
        </p:txBody>
      </p:sp>
      <p:sp>
        <p:nvSpPr>
          <p:cNvPr id="529413" name="Text Box 5"/>
          <p:cNvSpPr txBox="1">
            <a:spLocks noChangeArrowheads="1"/>
          </p:cNvSpPr>
          <p:nvPr/>
        </p:nvSpPr>
        <p:spPr bwMode="auto">
          <a:xfrm>
            <a:off x="1955800" y="1736725"/>
            <a:ext cx="7956550" cy="9477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图</a:t>
            </a:r>
            <a:r>
              <a:rPr lang="en-US" altLang="zh-CN" sz="2800">
                <a:solidFill>
                  <a:srgbClr val="0A984A"/>
                </a:solidFill>
                <a:latin typeface="华文新魏" panose="02010800040101010101" pitchFamily="2" charset="-122"/>
                <a:ea typeface="华文新魏" panose="02010800040101010101" pitchFamily="2" charset="-122"/>
              </a:rPr>
              <a:t>5-13</a:t>
            </a:r>
            <a:r>
              <a:rPr lang="zh-CN" altLang="en-US" sz="2800">
                <a:solidFill>
                  <a:srgbClr val="0A984A"/>
                </a:solidFill>
                <a:latin typeface="华文新魏" panose="02010800040101010101" pitchFamily="2" charset="-122"/>
                <a:ea typeface="华文新魏" panose="02010800040101010101" pitchFamily="2" charset="-122"/>
              </a:rPr>
              <a:t>给出了绕后台阶超声速流自适应网格的例子</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流向从左至右</a:t>
            </a:r>
            <a:r>
              <a:rPr lang="en-US" altLang="zh-CN" sz="2800">
                <a:solidFill>
                  <a:srgbClr val="0A984A"/>
                </a:solidFill>
                <a:latin typeface="华文新魏" panose="02010800040101010101" pitchFamily="2" charset="-122"/>
                <a:ea typeface="华文新魏" panose="02010800040101010101" pitchFamily="2" charset="-122"/>
              </a:rPr>
              <a:t>.</a:t>
            </a:r>
          </a:p>
        </p:txBody>
      </p:sp>
      <p:pic>
        <p:nvPicPr>
          <p:cNvPr id="5294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636839"/>
            <a:ext cx="7237412" cy="2663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9415" name="Text Box 7"/>
          <p:cNvSpPr txBox="1">
            <a:spLocks noChangeArrowheads="1"/>
          </p:cNvSpPr>
          <p:nvPr/>
        </p:nvSpPr>
        <p:spPr bwMode="auto">
          <a:xfrm>
            <a:off x="3106738" y="5661025"/>
            <a:ext cx="7561262"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F9933"/>
                </a:solidFill>
                <a:latin typeface="华文新魏" panose="02010800040101010101" pitchFamily="2" charset="-122"/>
                <a:ea typeface="华文新魏" panose="02010800040101010101" pitchFamily="2" charset="-122"/>
              </a:rPr>
              <a:t>图</a:t>
            </a:r>
            <a:r>
              <a:rPr lang="en-US" altLang="zh-CN" sz="2800">
                <a:solidFill>
                  <a:srgbClr val="FF9933"/>
                </a:solidFill>
                <a:latin typeface="华文新魏" panose="02010800040101010101" pitchFamily="2" charset="-122"/>
                <a:ea typeface="华文新魏" panose="02010800040101010101" pitchFamily="2" charset="-122"/>
              </a:rPr>
              <a:t>5-13   </a:t>
            </a:r>
            <a:r>
              <a:rPr lang="zh-CN" altLang="en-US" sz="2800">
                <a:solidFill>
                  <a:srgbClr val="FF9933"/>
                </a:solidFill>
                <a:latin typeface="华文新魏" panose="02010800040101010101" pitchFamily="2" charset="-122"/>
                <a:ea typeface="华文新魏" panose="02010800040101010101" pitchFamily="2" charset="-122"/>
              </a:rPr>
              <a:t>后台阶问题的自适应网格</a:t>
            </a:r>
          </a:p>
        </p:txBody>
      </p:sp>
      <p:sp>
        <p:nvSpPr>
          <p:cNvPr id="529416" name="Rectangle 8"/>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统摘但谜枪正汁辗挚片声蔡如暑泞鸵痈词摸熄伺疑锄蜕瑞妒浴彪低哪吝弊第五章网格生成与坐标变换第五章网格生成与坐标变换</a:t>
            </a:r>
          </a:p>
        </p:txBody>
      </p:sp>
    </p:spTree>
    <p:extLst>
      <p:ext uri="{BB962C8B-B14F-4D97-AF65-F5344CB8AC3E}">
        <p14:creationId xmlns:p14="http://schemas.microsoft.com/office/powerpoint/2010/main" val="3498479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fld id="{F25620FB-80D9-4D2B-BA5D-8B931C9383A7}" type="slidenum">
              <a:rPr lang="en-US" altLang="zh-CN"/>
              <a:pPr/>
              <a:t>67</a:t>
            </a:fld>
            <a:endParaRPr lang="en-US" altLang="zh-CN"/>
          </a:p>
        </p:txBody>
      </p:sp>
      <p:sp>
        <p:nvSpPr>
          <p:cNvPr id="530436" name="Rectangle 4"/>
          <p:cNvSpPr>
            <a:spLocks noChangeArrowheads="1"/>
          </p:cNvSpPr>
          <p:nvPr/>
        </p:nvSpPr>
        <p:spPr bwMode="auto">
          <a:xfrm>
            <a:off x="1415480" y="69707"/>
            <a:ext cx="3068469"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网格生成的进展</a:t>
            </a:r>
          </a:p>
        </p:txBody>
      </p:sp>
      <p:sp>
        <p:nvSpPr>
          <p:cNvPr id="530437" name="Text Box 5"/>
          <p:cNvSpPr txBox="1">
            <a:spLocks noChangeArrowheads="1"/>
          </p:cNvSpPr>
          <p:nvPr/>
        </p:nvSpPr>
        <p:spPr bwMode="auto">
          <a:xfrm>
            <a:off x="2063750" y="1989138"/>
            <a:ext cx="7272338" cy="397031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Char char="Ø"/>
            </a:pPr>
            <a:r>
              <a:rPr lang="zh-CN" altLang="en-US" sz="2800">
                <a:solidFill>
                  <a:srgbClr val="0A984A"/>
                </a:solidFill>
                <a:latin typeface="华文新魏" panose="02010800040101010101" pitchFamily="2" charset="-122"/>
                <a:ea typeface="华文新魏" panose="02010800040101010101" pitchFamily="2" charset="-122"/>
              </a:rPr>
              <a:t>图</a:t>
            </a:r>
            <a:r>
              <a:rPr lang="en-US" altLang="zh-CN" sz="2800">
                <a:solidFill>
                  <a:srgbClr val="0A984A"/>
                </a:solidFill>
                <a:latin typeface="华文新魏" panose="02010800040101010101" pitchFamily="2" charset="-122"/>
                <a:ea typeface="华文新魏" panose="02010800040101010101" pitchFamily="2" charset="-122"/>
              </a:rPr>
              <a:t>5-14</a:t>
            </a:r>
            <a:r>
              <a:rPr lang="zh-CN" altLang="en-US" sz="2800">
                <a:solidFill>
                  <a:srgbClr val="0A984A"/>
                </a:solidFill>
                <a:latin typeface="华文新魏" panose="02010800040101010101" pitchFamily="2" charset="-122"/>
                <a:ea typeface="华文新魏" panose="02010800040101010101" pitchFamily="2" charset="-122"/>
              </a:rPr>
              <a:t>用椭圆型网格生成</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结合自适应网格</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生成的三维贴体网格</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可以看到机身表面</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对称平面和机翼平面内的网格线</a:t>
            </a:r>
            <a:r>
              <a:rPr lang="en-US" altLang="zh-CN" sz="2800">
                <a:solidFill>
                  <a:srgbClr val="0A984A"/>
                </a:solidFill>
                <a:latin typeface="华文新魏" panose="02010800040101010101" pitchFamily="2" charset="-122"/>
                <a:ea typeface="华文新魏" panose="02010800040101010101" pitchFamily="2" charset="-122"/>
              </a:rPr>
              <a:t>.</a:t>
            </a:r>
          </a:p>
          <a:p>
            <a:pPr algn="l">
              <a:buFont typeface="Wingdings" panose="05000000000000000000" pitchFamily="2" charset="2"/>
              <a:buChar char="Ø"/>
            </a:pPr>
            <a:r>
              <a:rPr lang="zh-CN" altLang="en-US" sz="2800">
                <a:solidFill>
                  <a:srgbClr val="0A984A"/>
                </a:solidFill>
                <a:latin typeface="华文新魏" panose="02010800040101010101" pitchFamily="2" charset="-122"/>
                <a:ea typeface="华文新魏" panose="02010800040101010101" pitchFamily="2" charset="-122"/>
              </a:rPr>
              <a:t>对于现代</a:t>
            </a:r>
            <a:r>
              <a:rPr lang="en-US" altLang="zh-CN" sz="2800">
                <a:solidFill>
                  <a:srgbClr val="0A984A"/>
                </a:solidFill>
                <a:latin typeface="华文新魏" panose="02010800040101010101" pitchFamily="2" charset="-122"/>
                <a:ea typeface="华文新魏" panose="02010800040101010101" pitchFamily="2" charset="-122"/>
              </a:rPr>
              <a:t>CFD</a:t>
            </a:r>
            <a:r>
              <a:rPr lang="zh-CN" altLang="en-US" sz="2800">
                <a:solidFill>
                  <a:srgbClr val="0A984A"/>
                </a:solidFill>
                <a:latin typeface="华文新魏" panose="02010800040101010101" pitchFamily="2" charset="-122"/>
                <a:ea typeface="华文新魏" panose="02010800040101010101" pitchFamily="2" charset="-122"/>
              </a:rPr>
              <a:t>求解已经在使用由两个或多个独立的网格块组合而成的网格</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网格块之间由交界面分开</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也就是说</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网格由两个或多个网格块组成</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其中每一个网格块都独立与其他网格块</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这些不同的网格块覆盖着流场的不同区域</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因此被称为</a:t>
            </a:r>
            <a:r>
              <a:rPr lang="zh-CN" altLang="en-US" sz="2800">
                <a:solidFill>
                  <a:srgbClr val="F92B4D"/>
                </a:solidFill>
                <a:latin typeface="华文新魏" panose="02010800040101010101" pitchFamily="2" charset="-122"/>
                <a:ea typeface="华文新魏" panose="02010800040101010101" pitchFamily="2" charset="-122"/>
              </a:rPr>
              <a:t>分块网格</a:t>
            </a:r>
            <a:r>
              <a:rPr lang="en-US" altLang="zh-CN" sz="2800">
                <a:solidFill>
                  <a:srgbClr val="0A984A"/>
                </a:solidFill>
                <a:latin typeface="华文新魏" panose="02010800040101010101" pitchFamily="2" charset="-122"/>
                <a:ea typeface="华文新魏" panose="02010800040101010101" pitchFamily="2" charset="-122"/>
              </a:rPr>
              <a:t>.</a:t>
            </a:r>
          </a:p>
        </p:txBody>
      </p:sp>
      <p:sp>
        <p:nvSpPr>
          <p:cNvPr id="530438" name="Rectangle 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徘炽毕嘻盼粮驰巨胺羔一若妇饥们嗓净余尧垃吵允情桃仇敬吕谈写娩锋颅第五章网格生成与坐标变换第五章网格生成与坐标变换</a:t>
            </a:r>
          </a:p>
        </p:txBody>
      </p:sp>
    </p:spTree>
    <p:extLst>
      <p:ext uri="{BB962C8B-B14F-4D97-AF65-F5344CB8AC3E}">
        <p14:creationId xmlns:p14="http://schemas.microsoft.com/office/powerpoint/2010/main" val="2825865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31D0966D-B81E-42D4-8EBC-4936A22C0EB0}" type="slidenum">
              <a:rPr lang="en-US" altLang="zh-CN"/>
              <a:pPr/>
              <a:t>68</a:t>
            </a:fld>
            <a:endParaRPr lang="en-US" altLang="zh-CN"/>
          </a:p>
        </p:txBody>
      </p:sp>
      <p:sp>
        <p:nvSpPr>
          <p:cNvPr id="531460" name="Rectangle 4"/>
          <p:cNvSpPr>
            <a:spLocks noChangeArrowheads="1"/>
          </p:cNvSpPr>
          <p:nvPr/>
        </p:nvSpPr>
        <p:spPr bwMode="auto">
          <a:xfrm>
            <a:off x="1882775" y="1233489"/>
            <a:ext cx="3416320"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网格生成的进展</a:t>
            </a:r>
          </a:p>
        </p:txBody>
      </p:sp>
      <p:pic>
        <p:nvPicPr>
          <p:cNvPr id="531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6" y="1808164"/>
            <a:ext cx="5076825" cy="39639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1462" name="Text Box 6"/>
          <p:cNvSpPr txBox="1">
            <a:spLocks noChangeArrowheads="1"/>
          </p:cNvSpPr>
          <p:nvPr/>
        </p:nvSpPr>
        <p:spPr bwMode="auto">
          <a:xfrm>
            <a:off x="2063751" y="5913438"/>
            <a:ext cx="810101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5-14  </a:t>
            </a:r>
            <a:r>
              <a:rPr lang="zh-CN" altLang="en-US" sz="2800">
                <a:solidFill>
                  <a:srgbClr val="F92B4D"/>
                </a:solidFill>
                <a:latin typeface="华文新魏" panose="02010800040101010101" pitchFamily="2" charset="-122"/>
                <a:ea typeface="华文新魏" panose="02010800040101010101" pitchFamily="2" charset="-122"/>
              </a:rPr>
              <a:t>覆盖</a:t>
            </a:r>
            <a:r>
              <a:rPr lang="en-US" altLang="zh-CN" sz="2800">
                <a:solidFill>
                  <a:srgbClr val="F92B4D"/>
                </a:solidFill>
                <a:latin typeface="华文新魏" panose="02010800040101010101" pitchFamily="2" charset="-122"/>
                <a:ea typeface="华文新魏" panose="02010800040101010101" pitchFamily="2" charset="-122"/>
              </a:rPr>
              <a:t>F-20</a:t>
            </a:r>
            <a:r>
              <a:rPr lang="zh-CN" altLang="en-US" sz="2800">
                <a:solidFill>
                  <a:srgbClr val="F92B4D"/>
                </a:solidFill>
                <a:latin typeface="华文新魏" panose="02010800040101010101" pitchFamily="2" charset="-122"/>
                <a:ea typeface="华文新魏" panose="02010800040101010101" pitchFamily="2" charset="-122"/>
              </a:rPr>
              <a:t>飞机外形的椭圆型自适应网格</a:t>
            </a:r>
          </a:p>
        </p:txBody>
      </p:sp>
      <p:sp>
        <p:nvSpPr>
          <p:cNvPr id="531463" name="Rectangle 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移屿外稀雪沁景妓汝暂比洽戚愚裴章完遣吁掀猜棵庭榆预辞蓄成畜供协卯第五章网格生成与坐标变换第五章网格生成与坐标变换</a:t>
            </a:r>
          </a:p>
        </p:txBody>
      </p:sp>
    </p:spTree>
    <p:extLst>
      <p:ext uri="{BB962C8B-B14F-4D97-AF65-F5344CB8AC3E}">
        <p14:creationId xmlns:p14="http://schemas.microsoft.com/office/powerpoint/2010/main" val="28552183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60A6833F-903A-42DC-962D-910639B42D5F}" type="slidenum">
              <a:rPr lang="en-US" altLang="zh-CN"/>
              <a:pPr/>
              <a:t>69</a:t>
            </a:fld>
            <a:endParaRPr lang="en-US" altLang="zh-CN"/>
          </a:p>
        </p:txBody>
      </p:sp>
      <p:sp>
        <p:nvSpPr>
          <p:cNvPr id="532484" name="Rectangle 4"/>
          <p:cNvSpPr>
            <a:spLocks noChangeArrowheads="1"/>
          </p:cNvSpPr>
          <p:nvPr/>
        </p:nvSpPr>
        <p:spPr bwMode="auto">
          <a:xfrm>
            <a:off x="1882775" y="1233489"/>
            <a:ext cx="3416320"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网格生成的进展</a:t>
            </a:r>
          </a:p>
        </p:txBody>
      </p:sp>
      <p:pic>
        <p:nvPicPr>
          <p:cNvPr id="532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1" y="1808163"/>
            <a:ext cx="5191125" cy="4229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486" name="Text Box 6"/>
          <p:cNvSpPr txBox="1">
            <a:spLocks noChangeArrowheads="1"/>
          </p:cNvSpPr>
          <p:nvPr/>
        </p:nvSpPr>
        <p:spPr bwMode="auto">
          <a:xfrm>
            <a:off x="2495551" y="6092825"/>
            <a:ext cx="734377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5-15  </a:t>
            </a:r>
            <a:r>
              <a:rPr lang="zh-CN" altLang="en-US" sz="2800">
                <a:solidFill>
                  <a:srgbClr val="F92B4D"/>
                </a:solidFill>
                <a:latin typeface="华文新魏" panose="02010800040101010101" pitchFamily="2" charset="-122"/>
                <a:ea typeface="华文新魏" panose="02010800040101010101" pitchFamily="2" charset="-122"/>
              </a:rPr>
              <a:t>覆盖</a:t>
            </a:r>
            <a:r>
              <a:rPr lang="en-US" altLang="zh-CN" sz="2800">
                <a:solidFill>
                  <a:srgbClr val="F92B4D"/>
                </a:solidFill>
                <a:latin typeface="华文新魏" panose="02010800040101010101" pitchFamily="2" charset="-122"/>
                <a:ea typeface="华文新魏" panose="02010800040101010101" pitchFamily="2" charset="-122"/>
              </a:rPr>
              <a:t>F-16</a:t>
            </a:r>
            <a:r>
              <a:rPr lang="zh-CN" altLang="en-US" sz="2800">
                <a:solidFill>
                  <a:srgbClr val="F92B4D"/>
                </a:solidFill>
                <a:latin typeface="华文新魏" panose="02010800040101010101" pitchFamily="2" charset="-122"/>
                <a:ea typeface="华文新魏" panose="02010800040101010101" pitchFamily="2" charset="-122"/>
              </a:rPr>
              <a:t>飞机的分块网格</a:t>
            </a:r>
          </a:p>
        </p:txBody>
      </p:sp>
      <p:sp>
        <p:nvSpPr>
          <p:cNvPr id="532487" name="Rectangle 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斗肇谦柒紫氢钡谎畏臀蒲碰贪尽抒蛆曳感醇搽氯兰鼓抠卿阶傀戚耍尤椭被第五章网格生成与坐标变换第五章网格生成与坐标变换</a:t>
            </a:r>
          </a:p>
        </p:txBody>
      </p:sp>
    </p:spTree>
    <p:extLst>
      <p:ext uri="{BB962C8B-B14F-4D97-AF65-F5344CB8AC3E}">
        <p14:creationId xmlns:p14="http://schemas.microsoft.com/office/powerpoint/2010/main" val="5893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2003425" y="1125538"/>
            <a:ext cx="8269288" cy="19224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dirty="0">
                <a:solidFill>
                  <a:schemeClr val="accent2"/>
                </a:solidFill>
                <a:latin typeface="黑体" panose="02010609060101010101" pitchFamily="49" charset="-122"/>
                <a:ea typeface="黑体" panose="02010609060101010101" pitchFamily="49" charset="-122"/>
              </a:rPr>
              <a:t>结构化</a:t>
            </a:r>
          </a:p>
          <a:p>
            <a:pPr lvl="1"/>
            <a:r>
              <a:rPr lang="zh-CN" altLang="en-US" dirty="0">
                <a:latin typeface="黑体" panose="02010609060101010101" pitchFamily="49" charset="-122"/>
                <a:ea typeface="黑体" panose="02010609060101010101" pitchFamily="49" charset="-122"/>
              </a:rPr>
              <a:t>网格单元规则的排列；</a:t>
            </a:r>
          </a:p>
          <a:p>
            <a:pPr lvl="1"/>
            <a:r>
              <a:rPr lang="zh-CN" altLang="en-US" dirty="0">
                <a:latin typeface="黑体" panose="02010609060101010101" pitchFamily="49" charset="-122"/>
                <a:ea typeface="黑体" panose="02010609060101010101" pitchFamily="49" charset="-122"/>
              </a:rPr>
              <a:t>结点根据下标来查找：</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j</a:t>
            </a:r>
            <a:r>
              <a:rPr lang="en-US" altLang="zh-CN" dirty="0" err="1">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k</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y</a:t>
            </a:r>
            <a:r>
              <a:rPr lang="en-US" altLang="zh-CN" dirty="0">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i</a:t>
            </a:r>
            <a:r>
              <a:rPr lang="en-US" altLang="zh-CN" dirty="0" err="1">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j</a:t>
            </a:r>
            <a:r>
              <a:rPr lang="en-US" altLang="zh-CN" dirty="0" err="1">
                <a:latin typeface="黑体" panose="02010609060101010101" pitchFamily="49" charset="-122"/>
                <a:ea typeface="黑体" panose="02010609060101010101" pitchFamily="49" charset="-122"/>
              </a:rPr>
              <a:t>,</a:t>
            </a:r>
            <a:r>
              <a:rPr lang="en-US" altLang="zh-CN" i="1" dirty="0" err="1">
                <a:latin typeface="黑体" panose="02010609060101010101" pitchFamily="49" charset="-122"/>
                <a:ea typeface="黑体" panose="02010609060101010101" pitchFamily="49" charset="-122"/>
              </a:rPr>
              <a:t>k</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网格块被扭曲来适应几何图形（体适应）。</a:t>
            </a:r>
          </a:p>
        </p:txBody>
      </p:sp>
      <p:sp>
        <p:nvSpPr>
          <p:cNvPr id="110594" name="Rectangle 2"/>
          <p:cNvSpPr>
            <a:spLocks noGrp="1" noChangeArrowheads="1"/>
          </p:cNvSpPr>
          <p:nvPr>
            <p:ph type="title"/>
          </p:nvPr>
        </p:nvSpPr>
        <p:spPr>
          <a:xfrm>
            <a:off x="1992314" y="273050"/>
            <a:ext cx="8207375" cy="5794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a:latin typeface="Times New Roman" panose="02020603050405020304" pitchFamily="18" charset="0"/>
                <a:ea typeface="黑体" panose="02010609060101010101" pitchFamily="49" charset="-122"/>
              </a:rPr>
              <a:t>网格类型</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结构</a:t>
            </a:r>
          </a:p>
        </p:txBody>
      </p:sp>
      <p:pic>
        <p:nvPicPr>
          <p:cNvPr id="110596" name="Picture 4" descr="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275" y="3357564"/>
            <a:ext cx="57340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7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p:txBody>
          <a:bodyPr/>
          <a:lstStyle/>
          <a:p>
            <a:fld id="{96F2DED6-598C-4CE4-8A4F-5B9655226BF3}" type="slidenum">
              <a:rPr lang="en-US" altLang="zh-CN"/>
              <a:pPr/>
              <a:t>70</a:t>
            </a:fld>
            <a:endParaRPr lang="en-US" altLang="zh-CN"/>
          </a:p>
        </p:txBody>
      </p:sp>
      <p:sp>
        <p:nvSpPr>
          <p:cNvPr id="533508" name="Rectangle 4"/>
          <p:cNvSpPr>
            <a:spLocks noChangeArrowheads="1"/>
          </p:cNvSpPr>
          <p:nvPr/>
        </p:nvSpPr>
        <p:spPr bwMode="auto">
          <a:xfrm>
            <a:off x="1878375" y="0"/>
            <a:ext cx="4716356" cy="7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nSpc>
                <a:spcPct val="150000"/>
              </a:lnSpc>
              <a:buClr>
                <a:schemeClr val="accent2">
                  <a:lumMod val="50000"/>
                </a:schemeClr>
              </a:buClr>
            </a:pPr>
            <a:r>
              <a:rPr lang="zh-CN" altLang="en-US" sz="3200" b="1" dirty="0">
                <a:latin typeface="+mn-lt"/>
                <a:ea typeface="黑体" panose="02010609060101010101" pitchFamily="49" charset="-122"/>
              </a:rPr>
              <a:t>有限体积网格生成的进展</a:t>
            </a:r>
          </a:p>
        </p:txBody>
      </p:sp>
      <p:sp>
        <p:nvSpPr>
          <p:cNvPr id="533509" name="Text Box 5"/>
          <p:cNvSpPr txBox="1">
            <a:spLocks noChangeArrowheads="1"/>
          </p:cNvSpPr>
          <p:nvPr/>
        </p:nvSpPr>
        <p:spPr bwMode="auto">
          <a:xfrm>
            <a:off x="1992313" y="1989138"/>
            <a:ext cx="7632700" cy="353943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anose="05000000000000000000" pitchFamily="2" charset="2"/>
              <a:buChar char="Ø"/>
            </a:pPr>
            <a:r>
              <a:rPr lang="zh-CN" altLang="en-US" sz="2800">
                <a:solidFill>
                  <a:srgbClr val="F92B4D"/>
                </a:solidFill>
                <a:latin typeface="华文新魏" panose="02010800040101010101" pitchFamily="2" charset="-122"/>
                <a:ea typeface="华文新魏" panose="02010800040101010101" pitchFamily="2" charset="-122"/>
              </a:rPr>
              <a:t>首先</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将物理平面中的非均匀网格看成是有限体积法的网格单元</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有限体积法不需要像有限差分法那样利用均匀的矩形网格计算</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在物理平面内的非均匀网格上就可以直接进行有限体积计算</a:t>
            </a:r>
            <a:r>
              <a:rPr lang="en-US" altLang="zh-CN" sz="2800">
                <a:solidFill>
                  <a:srgbClr val="F92B4D"/>
                </a:solidFill>
                <a:latin typeface="华文新魏" panose="02010800040101010101" pitchFamily="2" charset="-122"/>
                <a:ea typeface="华文新魏" panose="02010800040101010101" pitchFamily="2" charset="-122"/>
              </a:rPr>
              <a:t>.</a:t>
            </a:r>
          </a:p>
          <a:p>
            <a:pPr algn="l">
              <a:buFont typeface="Wingdings" panose="05000000000000000000" pitchFamily="2" charset="2"/>
              <a:buChar char="Ø"/>
            </a:pPr>
            <a:r>
              <a:rPr lang="zh-CN" altLang="en-US" sz="2800">
                <a:solidFill>
                  <a:srgbClr val="F92B4D"/>
                </a:solidFill>
                <a:latin typeface="华文新魏" panose="02010800040101010101" pitchFamily="2" charset="-122"/>
                <a:ea typeface="华文新魏" panose="02010800040101010101" pitchFamily="2" charset="-122"/>
              </a:rPr>
              <a:t>其次</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有限体积法根本不需要结构网格</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它可以适用于</a:t>
            </a:r>
            <a:r>
              <a:rPr lang="zh-CN" altLang="en-US" sz="2800">
                <a:solidFill>
                  <a:srgbClr val="0A984A"/>
                </a:solidFill>
                <a:latin typeface="华文新魏" panose="02010800040101010101" pitchFamily="2" charset="-122"/>
                <a:ea typeface="华文新魏" panose="02010800040101010101" pitchFamily="2" charset="-122"/>
              </a:rPr>
              <a:t>任意形状的网格单元</a:t>
            </a:r>
            <a:r>
              <a:rPr lang="en-US" altLang="zh-CN" sz="2800">
                <a:solidFill>
                  <a:srgbClr val="F92B4D"/>
                </a:solidFill>
                <a:latin typeface="华文新魏" panose="02010800040101010101" pitchFamily="2" charset="-122"/>
                <a:ea typeface="华文新魏" panose="02010800040101010101" pitchFamily="2" charset="-122"/>
              </a:rPr>
              <a:t>,</a:t>
            </a:r>
            <a:r>
              <a:rPr lang="zh-CN" altLang="en-US" sz="2800">
                <a:solidFill>
                  <a:srgbClr val="F92B4D"/>
                </a:solidFill>
                <a:latin typeface="华文新魏" panose="02010800040101010101" pitchFamily="2" charset="-122"/>
                <a:ea typeface="华文新魏" panose="02010800040101010101" pitchFamily="2" charset="-122"/>
              </a:rPr>
              <a:t>于是产生了</a:t>
            </a:r>
            <a:r>
              <a:rPr lang="zh-CN" altLang="en-US" sz="2800">
                <a:solidFill>
                  <a:srgbClr val="0A984A"/>
                </a:solidFill>
                <a:latin typeface="华文新魏" panose="02010800040101010101" pitchFamily="2" charset="-122"/>
                <a:ea typeface="华文新魏" panose="02010800040101010101" pitchFamily="2" charset="-122"/>
              </a:rPr>
              <a:t>非结构网格</a:t>
            </a:r>
            <a:r>
              <a:rPr lang="en-US" altLang="zh-CN" sz="2800">
                <a:solidFill>
                  <a:srgbClr val="F92B4D"/>
                </a:solidFill>
                <a:latin typeface="华文新魏" panose="02010800040101010101" pitchFamily="2" charset="-122"/>
                <a:ea typeface="华文新魏" panose="02010800040101010101" pitchFamily="2" charset="-122"/>
              </a:rPr>
              <a:t>.</a:t>
            </a:r>
          </a:p>
        </p:txBody>
      </p:sp>
      <p:sp>
        <p:nvSpPr>
          <p:cNvPr id="533510" name="Rectangle 6"/>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蛰鸯伴刻符隘掣士祥砾尽企收些儡宾凯举谱穷津咳灼扑局牲订曾锄堤纸苍第五章网格生成与坐标变换第五章网格生成与坐标变换</a:t>
            </a:r>
          </a:p>
        </p:txBody>
      </p:sp>
    </p:spTree>
    <p:extLst>
      <p:ext uri="{BB962C8B-B14F-4D97-AF65-F5344CB8AC3E}">
        <p14:creationId xmlns:p14="http://schemas.microsoft.com/office/powerpoint/2010/main" val="641088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FAF457D3-AEDD-4B0E-BEAD-345E159405D0}" type="slidenum">
              <a:rPr lang="en-US" altLang="zh-CN"/>
              <a:pPr/>
              <a:t>71</a:t>
            </a:fld>
            <a:endParaRPr lang="en-US" altLang="zh-CN"/>
          </a:p>
        </p:txBody>
      </p:sp>
      <p:sp>
        <p:nvSpPr>
          <p:cNvPr id="534532" name="Rectangle 4"/>
          <p:cNvSpPr>
            <a:spLocks noChangeArrowheads="1"/>
          </p:cNvSpPr>
          <p:nvPr/>
        </p:nvSpPr>
        <p:spPr bwMode="auto">
          <a:xfrm>
            <a:off x="1882776" y="1233489"/>
            <a:ext cx="5262979"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有限体积网格生成的进展</a:t>
            </a:r>
          </a:p>
        </p:txBody>
      </p:sp>
      <p:pic>
        <p:nvPicPr>
          <p:cNvPr id="534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3" y="1773239"/>
            <a:ext cx="5238750" cy="43148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4534" name="Text Box 6"/>
          <p:cNvSpPr txBox="1">
            <a:spLocks noChangeArrowheads="1"/>
          </p:cNvSpPr>
          <p:nvPr/>
        </p:nvSpPr>
        <p:spPr bwMode="auto">
          <a:xfrm>
            <a:off x="2279651" y="6129338"/>
            <a:ext cx="738187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5-16    </a:t>
            </a:r>
            <a:r>
              <a:rPr lang="zh-CN" altLang="en-US" sz="2800">
                <a:solidFill>
                  <a:srgbClr val="F92B4D"/>
                </a:solidFill>
                <a:latin typeface="华文新魏" panose="02010800040101010101" pitchFamily="2" charset="-122"/>
                <a:ea typeface="华文新魏" panose="02010800040101010101" pitchFamily="2" charset="-122"/>
              </a:rPr>
              <a:t>环绕多元翼型的非结构网格</a:t>
            </a:r>
          </a:p>
        </p:txBody>
      </p:sp>
      <p:sp>
        <p:nvSpPr>
          <p:cNvPr id="534535" name="Rectangle 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垣晰应未坟刃犬臃奥惋拽图干馁连眩酗捏守平猩现虑践蝉论贫起就退虐唯第五章网格生成与坐标变换第五章网格生成与坐标变换</a:t>
            </a:r>
          </a:p>
        </p:txBody>
      </p:sp>
    </p:spTree>
    <p:extLst>
      <p:ext uri="{BB962C8B-B14F-4D97-AF65-F5344CB8AC3E}">
        <p14:creationId xmlns:p14="http://schemas.microsoft.com/office/powerpoint/2010/main" val="8568360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45B68490-B3A3-47F2-8AF8-34A687A5C188}" type="slidenum">
              <a:rPr lang="en-US" altLang="zh-CN"/>
              <a:pPr/>
              <a:t>72</a:t>
            </a:fld>
            <a:endParaRPr lang="en-US" altLang="zh-CN"/>
          </a:p>
        </p:txBody>
      </p:sp>
      <p:sp>
        <p:nvSpPr>
          <p:cNvPr id="535556" name="Rectangle 4"/>
          <p:cNvSpPr>
            <a:spLocks noChangeArrowheads="1"/>
          </p:cNvSpPr>
          <p:nvPr/>
        </p:nvSpPr>
        <p:spPr bwMode="auto">
          <a:xfrm>
            <a:off x="1882776" y="1233489"/>
            <a:ext cx="5262979"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有限体积网格生成的进展</a:t>
            </a:r>
          </a:p>
        </p:txBody>
      </p:sp>
      <p:pic>
        <p:nvPicPr>
          <p:cNvPr id="535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241551"/>
            <a:ext cx="7734300" cy="2836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5558" name="Text Box 6"/>
          <p:cNvSpPr txBox="1">
            <a:spLocks noChangeArrowheads="1"/>
          </p:cNvSpPr>
          <p:nvPr/>
        </p:nvSpPr>
        <p:spPr bwMode="auto">
          <a:xfrm>
            <a:off x="2424113" y="5553075"/>
            <a:ext cx="7200900"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5-17   </a:t>
            </a:r>
            <a:r>
              <a:rPr lang="zh-CN" altLang="en-US" sz="2800">
                <a:solidFill>
                  <a:srgbClr val="F92B4D"/>
                </a:solidFill>
                <a:latin typeface="华文新魏" panose="02010800040101010101" pitchFamily="2" charset="-122"/>
                <a:ea typeface="华文新魏" panose="02010800040101010101" pitchFamily="2" charset="-122"/>
              </a:rPr>
              <a:t>压缩拐角上的非结构网格</a:t>
            </a:r>
          </a:p>
        </p:txBody>
      </p:sp>
      <p:sp>
        <p:nvSpPr>
          <p:cNvPr id="535559" name="Rectangle 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拓剃散乔先敝话许底乓识轮贿牟要诬殊阳桃讥讥询庚懦慎晋确佬淡狞那漆第五章网格生成与坐标变换第五章网格生成与坐标变换</a:t>
            </a:r>
          </a:p>
        </p:txBody>
      </p:sp>
    </p:spTree>
    <p:extLst>
      <p:ext uri="{BB962C8B-B14F-4D97-AF65-F5344CB8AC3E}">
        <p14:creationId xmlns:p14="http://schemas.microsoft.com/office/powerpoint/2010/main" val="2182470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p:txBody>
          <a:bodyPr/>
          <a:lstStyle/>
          <a:p>
            <a:fld id="{52FFFE3B-3F29-4D64-AF05-DB5565039DE4}" type="slidenum">
              <a:rPr lang="en-US" altLang="zh-CN"/>
              <a:pPr/>
              <a:t>73</a:t>
            </a:fld>
            <a:endParaRPr lang="en-US" altLang="zh-CN"/>
          </a:p>
        </p:txBody>
      </p:sp>
      <p:sp>
        <p:nvSpPr>
          <p:cNvPr id="536580" name="Rectangle 4"/>
          <p:cNvSpPr>
            <a:spLocks noChangeArrowheads="1"/>
          </p:cNvSpPr>
          <p:nvPr/>
        </p:nvSpPr>
        <p:spPr bwMode="auto">
          <a:xfrm>
            <a:off x="1882776" y="1233489"/>
            <a:ext cx="5262979"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有限体积网格生成的进展</a:t>
            </a:r>
          </a:p>
        </p:txBody>
      </p:sp>
      <p:sp>
        <p:nvSpPr>
          <p:cNvPr id="536581" name="Text Box 5"/>
          <p:cNvSpPr txBox="1">
            <a:spLocks noChangeArrowheads="1"/>
          </p:cNvSpPr>
          <p:nvPr/>
        </p:nvSpPr>
        <p:spPr bwMode="auto">
          <a:xfrm>
            <a:off x="1955801" y="1773239"/>
            <a:ext cx="7993063" cy="13747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a:solidFill>
                  <a:srgbClr val="0A984A"/>
                </a:solidFill>
                <a:latin typeface="华文新魏" panose="02010800040101010101" pitchFamily="2" charset="-122"/>
                <a:ea typeface="华文新魏" panose="02010800040101010101" pitchFamily="2" charset="-122"/>
              </a:rPr>
              <a:t>正当非结构网格边得流行起来的时候</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在完全相反方向上也取得了新的进展</a:t>
            </a:r>
            <a:r>
              <a:rPr lang="en-US" altLang="zh-CN" sz="2800">
                <a:solidFill>
                  <a:srgbClr val="0A984A"/>
                </a:solidFill>
                <a:latin typeface="华文新魏" panose="02010800040101010101" pitchFamily="2" charset="-122"/>
                <a:ea typeface="华文新魏" panose="02010800040101010101" pitchFamily="2" charset="-122"/>
              </a:rPr>
              <a:t>,</a:t>
            </a:r>
            <a:r>
              <a:rPr lang="zh-CN" altLang="en-US" sz="2800">
                <a:solidFill>
                  <a:srgbClr val="0A984A"/>
                </a:solidFill>
                <a:latin typeface="华文新魏" panose="02010800040101010101" pitchFamily="2" charset="-122"/>
                <a:ea typeface="华文新魏" panose="02010800040101010101" pitchFamily="2" charset="-122"/>
              </a:rPr>
              <a:t>那就是使用具有规整的</a:t>
            </a:r>
            <a:r>
              <a:rPr lang="zh-CN" altLang="en-US" sz="2800">
                <a:solidFill>
                  <a:srgbClr val="F92B4D"/>
                </a:solidFill>
                <a:latin typeface="华文新魏" panose="02010800040101010101" pitchFamily="2" charset="-122"/>
                <a:ea typeface="华文新魏" panose="02010800040101010101" pitchFamily="2" charset="-122"/>
              </a:rPr>
              <a:t>笛卡尔网格</a:t>
            </a:r>
            <a:r>
              <a:rPr lang="en-US" altLang="zh-CN" sz="2800">
                <a:solidFill>
                  <a:srgbClr val="F92B4D"/>
                </a:solidFill>
                <a:latin typeface="华文新魏" panose="02010800040101010101" pitchFamily="2" charset="-122"/>
                <a:ea typeface="华文新魏" panose="02010800040101010101" pitchFamily="2" charset="-122"/>
              </a:rPr>
              <a:t>.</a:t>
            </a:r>
          </a:p>
        </p:txBody>
      </p:sp>
      <p:sp>
        <p:nvSpPr>
          <p:cNvPr id="536583" name="Text Box 7"/>
          <p:cNvSpPr txBox="1">
            <a:spLocks noChangeArrowheads="1"/>
          </p:cNvSpPr>
          <p:nvPr/>
        </p:nvSpPr>
        <p:spPr bwMode="auto">
          <a:xfrm>
            <a:off x="2459038" y="5984875"/>
            <a:ext cx="7021512"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5-18    </a:t>
            </a:r>
            <a:r>
              <a:rPr lang="zh-CN" altLang="en-US" sz="2800">
                <a:solidFill>
                  <a:srgbClr val="F92B4D"/>
                </a:solidFill>
                <a:latin typeface="华文新魏" panose="02010800040101010101" pitchFamily="2" charset="-122"/>
                <a:ea typeface="华文新魏" panose="02010800040101010101" pitchFamily="2" charset="-122"/>
              </a:rPr>
              <a:t>物面附近的笛卡尔网格</a:t>
            </a:r>
          </a:p>
        </p:txBody>
      </p:sp>
      <p:pic>
        <p:nvPicPr>
          <p:cNvPr id="5365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175" y="3068638"/>
            <a:ext cx="6324600" cy="29146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6585" name="Rectangle 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势再靳促幌港澜炯淳霹晤叭焕巫翱碰铆渺躇毅绣尸半愁蔚也亿灶肯件芬曲第五章网格生成与坐标变换第五章网格生成与坐标变换</a:t>
            </a:r>
          </a:p>
        </p:txBody>
      </p:sp>
    </p:spTree>
    <p:extLst>
      <p:ext uri="{BB962C8B-B14F-4D97-AF65-F5344CB8AC3E}">
        <p14:creationId xmlns:p14="http://schemas.microsoft.com/office/powerpoint/2010/main" val="3680243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279F68A7-A7DB-4603-8942-EE10A65E0FA3}" type="slidenum">
              <a:rPr lang="en-US" altLang="zh-CN"/>
              <a:pPr/>
              <a:t>74</a:t>
            </a:fld>
            <a:endParaRPr lang="en-US" altLang="zh-CN"/>
          </a:p>
        </p:txBody>
      </p:sp>
      <p:sp>
        <p:nvSpPr>
          <p:cNvPr id="537604" name="Rectangle 4"/>
          <p:cNvSpPr>
            <a:spLocks noChangeArrowheads="1"/>
          </p:cNvSpPr>
          <p:nvPr/>
        </p:nvSpPr>
        <p:spPr bwMode="auto">
          <a:xfrm>
            <a:off x="1882776" y="1233489"/>
            <a:ext cx="5262979"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有限体积网格生成的进展</a:t>
            </a:r>
          </a:p>
        </p:txBody>
      </p:sp>
      <p:pic>
        <p:nvPicPr>
          <p:cNvPr id="5376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488" y="1773238"/>
            <a:ext cx="4400550" cy="42481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8" name="Text Box 8"/>
          <p:cNvSpPr txBox="1">
            <a:spLocks noChangeArrowheads="1"/>
          </p:cNvSpPr>
          <p:nvPr/>
        </p:nvSpPr>
        <p:spPr bwMode="auto">
          <a:xfrm>
            <a:off x="2279651" y="6165850"/>
            <a:ext cx="7669213"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5-19  </a:t>
            </a:r>
            <a:r>
              <a:rPr lang="zh-CN" altLang="en-US" sz="2800">
                <a:solidFill>
                  <a:srgbClr val="F92B4D"/>
                </a:solidFill>
                <a:latin typeface="华文新魏" panose="02010800040101010101" pitchFamily="2" charset="-122"/>
                <a:ea typeface="华文新魏" panose="02010800040101010101" pitchFamily="2" charset="-122"/>
              </a:rPr>
              <a:t>计算多元翼型亚声速绕流的笛卡尔网格</a:t>
            </a:r>
          </a:p>
        </p:txBody>
      </p:sp>
      <p:sp>
        <p:nvSpPr>
          <p:cNvPr id="537609" name="Rectangle 9"/>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志岛姓副嘛触遏肯棍徐铝斌膏霖沈慕典朵曙俺搬亭抿氏搭魏剃泌焊杯帝咆第五章网格生成与坐标变换第五章网格生成与坐标变换</a:t>
            </a:r>
          </a:p>
        </p:txBody>
      </p:sp>
    </p:spTree>
    <p:extLst>
      <p:ext uri="{BB962C8B-B14F-4D97-AF65-F5344CB8AC3E}">
        <p14:creationId xmlns:p14="http://schemas.microsoft.com/office/powerpoint/2010/main" val="2453847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p:txBody>
          <a:bodyPr/>
          <a:lstStyle/>
          <a:p>
            <a:fld id="{8A686783-390E-4304-B8AA-E7DED2A193E3}" type="slidenum">
              <a:rPr lang="en-US" altLang="zh-CN"/>
              <a:pPr/>
              <a:t>75</a:t>
            </a:fld>
            <a:endParaRPr lang="en-US" altLang="zh-CN"/>
          </a:p>
        </p:txBody>
      </p:sp>
      <p:sp>
        <p:nvSpPr>
          <p:cNvPr id="538628" name="Rectangle 4"/>
          <p:cNvSpPr>
            <a:spLocks noChangeArrowheads="1"/>
          </p:cNvSpPr>
          <p:nvPr/>
        </p:nvSpPr>
        <p:spPr bwMode="auto">
          <a:xfrm>
            <a:off x="1882776" y="1233489"/>
            <a:ext cx="5262979" cy="646331"/>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solidFill>
                  <a:srgbClr val="0000FF"/>
                </a:solidFill>
                <a:ea typeface="华文新魏" panose="02010800040101010101" pitchFamily="2" charset="-122"/>
              </a:rPr>
              <a:t>有限体积网格生成的进展</a:t>
            </a:r>
          </a:p>
        </p:txBody>
      </p:sp>
      <p:pic>
        <p:nvPicPr>
          <p:cNvPr id="538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8" y="1808163"/>
            <a:ext cx="4171950" cy="41338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8630" name="Text Box 6"/>
          <p:cNvSpPr txBox="1">
            <a:spLocks noChangeArrowheads="1"/>
          </p:cNvSpPr>
          <p:nvPr/>
        </p:nvSpPr>
        <p:spPr bwMode="auto">
          <a:xfrm>
            <a:off x="2351089" y="6092825"/>
            <a:ext cx="7813675" cy="520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F92B4D"/>
                </a:solidFill>
                <a:latin typeface="华文新魏" panose="02010800040101010101" pitchFamily="2" charset="-122"/>
                <a:ea typeface="华文新魏" panose="02010800040101010101" pitchFamily="2" charset="-122"/>
              </a:rPr>
              <a:t>图</a:t>
            </a:r>
            <a:r>
              <a:rPr lang="en-US" altLang="zh-CN" sz="2800">
                <a:solidFill>
                  <a:srgbClr val="F92B4D"/>
                </a:solidFill>
                <a:latin typeface="华文新魏" panose="02010800040101010101" pitchFamily="2" charset="-122"/>
                <a:ea typeface="华文新魏" panose="02010800040101010101" pitchFamily="2" charset="-122"/>
              </a:rPr>
              <a:t>5-20  </a:t>
            </a:r>
            <a:r>
              <a:rPr lang="zh-CN" altLang="en-US" sz="2800">
                <a:solidFill>
                  <a:srgbClr val="F92B4D"/>
                </a:solidFill>
                <a:latin typeface="华文新魏" panose="02010800040101010101" pitchFamily="2" charset="-122"/>
                <a:ea typeface="华文新魏" panose="02010800040101010101" pitchFamily="2" charset="-122"/>
              </a:rPr>
              <a:t>计算双椭球高超声速绕流的笛卡尔网格</a:t>
            </a:r>
          </a:p>
        </p:txBody>
      </p:sp>
      <p:sp>
        <p:nvSpPr>
          <p:cNvPr id="538631" name="Rectangle 7"/>
          <p:cNvSpPr>
            <a:spLocks noChangeArrowheads="1"/>
          </p:cNvSpPr>
          <p:nvPr/>
        </p:nvSpPr>
        <p:spPr bwMode="auto">
          <a:xfrm>
            <a:off x="12350750" y="701675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ts val="138"/>
              </a:lnSpc>
              <a:buClr>
                <a:srgbClr val="000000"/>
              </a:buClr>
              <a:buSzPct val="100000"/>
            </a:pPr>
            <a:r>
              <a:rPr lang="zh-CN" altLang="en-US" sz="100">
                <a:solidFill>
                  <a:srgbClr val="000000"/>
                </a:solidFill>
                <a:sym typeface="Arial" panose="020B0604020202020204" pitchFamily="34" charset="0"/>
              </a:rPr>
              <a:t>柬允锑星咱想取柯佐渺锤锹乖燎萧材诞锑址稳奥京邹肮裔党垫莽刚繁骨娶第五章网格生成与坐标变换第五章网格生成与坐标变换</a:t>
            </a:r>
          </a:p>
        </p:txBody>
      </p:sp>
    </p:spTree>
    <p:extLst>
      <p:ext uri="{BB962C8B-B14F-4D97-AF65-F5344CB8AC3E}">
        <p14:creationId xmlns:p14="http://schemas.microsoft.com/office/powerpoint/2010/main" val="349497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1992314" y="1041401"/>
            <a:ext cx="8207375" cy="231616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zh-CN" altLang="en-US" dirty="0">
                <a:solidFill>
                  <a:schemeClr val="accent2"/>
                </a:solidFill>
                <a:latin typeface="黑体" panose="02010609060101010101" pitchFamily="49" charset="-122"/>
                <a:ea typeface="黑体" panose="02010609060101010101" pitchFamily="49" charset="-122"/>
              </a:rPr>
              <a:t>多块结构化</a:t>
            </a:r>
          </a:p>
          <a:p>
            <a:pPr lvl="1"/>
            <a:r>
              <a:rPr lang="zh-CN" altLang="en-US" dirty="0">
                <a:latin typeface="黑体" panose="02010609060101010101" pitchFamily="49" charset="-122"/>
                <a:ea typeface="黑体" panose="02010609060101010101" pitchFamily="49" charset="-122"/>
              </a:rPr>
              <a:t>由许多网格块填充的体；</a:t>
            </a:r>
          </a:p>
          <a:p>
            <a:pPr lvl="1"/>
            <a:r>
              <a:rPr lang="zh-CN" altLang="en-US" dirty="0">
                <a:latin typeface="黑体" panose="02010609060101010101" pitchFamily="49" charset="-122"/>
                <a:ea typeface="黑体" panose="02010609060101010101" pitchFamily="49" charset="-122"/>
              </a:rPr>
              <a:t>每个网格块内采用结构化网格单元；</a:t>
            </a:r>
          </a:p>
          <a:p>
            <a:pPr lvl="1"/>
            <a:r>
              <a:rPr lang="zh-CN" altLang="en-US" dirty="0">
                <a:latin typeface="黑体" panose="02010609060101010101" pitchFamily="49" charset="-122"/>
                <a:ea typeface="黑体" panose="02010609060101010101" pitchFamily="49" charset="-122"/>
              </a:rPr>
              <a:t>提高了几何图形的灵活性；</a:t>
            </a:r>
          </a:p>
          <a:p>
            <a:pPr lvl="1"/>
            <a:r>
              <a:rPr lang="zh-CN" altLang="en-US" dirty="0">
                <a:latin typeface="黑体" panose="02010609060101010101" pitchFamily="49" charset="-122"/>
                <a:ea typeface="黑体" panose="02010609060101010101" pitchFamily="49" charset="-122"/>
              </a:rPr>
              <a:t>提高网格质量。</a:t>
            </a:r>
          </a:p>
        </p:txBody>
      </p:sp>
      <p:sp>
        <p:nvSpPr>
          <p:cNvPr id="112642" name="Rectangle 2"/>
          <p:cNvSpPr>
            <a:spLocks noGrp="1" noChangeArrowheads="1"/>
          </p:cNvSpPr>
          <p:nvPr>
            <p:ph type="title"/>
          </p:nvPr>
        </p:nvSpPr>
        <p:spPr>
          <a:xfrm>
            <a:off x="1992314" y="260350"/>
            <a:ext cx="8207375" cy="5794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a:latin typeface="Times New Roman" panose="02020603050405020304" pitchFamily="18" charset="0"/>
                <a:ea typeface="黑体" panose="02010609060101010101" pitchFamily="49" charset="-122"/>
              </a:rPr>
              <a:t>网格类型</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多块结构</a:t>
            </a:r>
          </a:p>
        </p:txBody>
      </p:sp>
      <p:pic>
        <p:nvPicPr>
          <p:cNvPr id="112644" name="Picture 4" descr="multibloc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8226" y="3863976"/>
            <a:ext cx="3940175" cy="2589213"/>
          </a:xfrm>
          <a:prstGeom prst="rect">
            <a:avLst/>
          </a:prstGeom>
          <a:noFill/>
          <a:extLst>
            <a:ext uri="{909E8E84-426E-40DD-AFC4-6F175D3DCCD1}">
              <a14:hiddenFill xmlns:a14="http://schemas.microsoft.com/office/drawing/2010/main">
                <a:solidFill>
                  <a:srgbClr val="FFFFFF"/>
                </a:solidFill>
              </a14:hiddenFill>
            </a:ext>
          </a:extLst>
        </p:spPr>
      </p:pic>
      <p:pic>
        <p:nvPicPr>
          <p:cNvPr id="112645" name="Picture 5" descr="bloc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214" y="3886200"/>
            <a:ext cx="3800475" cy="254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57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981200" y="274639"/>
            <a:ext cx="8229600" cy="57943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t">
            <a:spAutoFit/>
          </a:bodyPr>
          <a:lstStyle/>
          <a:p>
            <a:pPr algn="l">
              <a:spcBef>
                <a:spcPct val="50000"/>
              </a:spcBef>
            </a:pPr>
            <a:r>
              <a:rPr lang="zh-CN" altLang="en-US">
                <a:latin typeface="Times New Roman" panose="02020603050405020304" pitchFamily="18" charset="0"/>
                <a:ea typeface="黑体" panose="02010609060101010101" pitchFamily="49" charset="-122"/>
              </a:rPr>
              <a:t>网格类型</a:t>
            </a:r>
            <a:r>
              <a:rPr lang="en-US" altLang="zh-CN">
                <a:latin typeface="Times New Roman" panose="02020603050405020304" pitchFamily="18" charset="0"/>
                <a:ea typeface="黑体" panose="02010609060101010101" pitchFamily="49" charset="-122"/>
              </a:rPr>
              <a:t>——</a:t>
            </a:r>
            <a:r>
              <a:rPr lang="zh-CN" altLang="en-US">
                <a:latin typeface="Times New Roman" panose="02020603050405020304" pitchFamily="18" charset="0"/>
                <a:ea typeface="黑体" panose="02010609060101010101" pitchFamily="49" charset="-122"/>
              </a:rPr>
              <a:t>非结构</a:t>
            </a:r>
          </a:p>
        </p:txBody>
      </p:sp>
      <p:sp>
        <p:nvSpPr>
          <p:cNvPr id="108547" name="Rectangle 3"/>
          <p:cNvSpPr>
            <a:spLocks noGrp="1" noChangeArrowheads="1"/>
          </p:cNvSpPr>
          <p:nvPr>
            <p:ph type="body" idx="1"/>
          </p:nvPr>
        </p:nvSpPr>
        <p:spPr>
          <a:xfrm>
            <a:off x="1992314" y="977900"/>
            <a:ext cx="8207375" cy="30988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90000"/>
              </a:lnSpc>
            </a:pPr>
            <a:r>
              <a:rPr lang="zh-CN" altLang="en-US" dirty="0">
                <a:solidFill>
                  <a:schemeClr val="accent2"/>
                </a:solidFill>
                <a:latin typeface="黑体" panose="02010609060101010101" pitchFamily="49" charset="-122"/>
                <a:ea typeface="黑体" panose="02010609060101010101" pitchFamily="49" charset="-122"/>
              </a:rPr>
              <a:t>对于所有类型的网格，结点位置由物理坐标确定</a:t>
            </a:r>
          </a:p>
          <a:p>
            <a:pPr lvl="1">
              <a:lnSpc>
                <a:spcPct val="90000"/>
              </a:lnSpc>
            </a:pPr>
            <a:r>
              <a:rPr lang="en-US" altLang="zh-CN" dirty="0">
                <a:latin typeface="黑体" panose="02010609060101010101" pitchFamily="49" charset="-122"/>
                <a:ea typeface="黑体" panose="02010609060101010101" pitchFamily="49" charset="-12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y</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z</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r</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θ</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z</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等等。</a:t>
            </a:r>
          </a:p>
          <a:p>
            <a:pPr>
              <a:lnSpc>
                <a:spcPct val="90000"/>
              </a:lnSpc>
            </a:pPr>
            <a:r>
              <a:rPr lang="zh-CN" altLang="en-US" dirty="0">
                <a:solidFill>
                  <a:schemeClr val="accent2"/>
                </a:solidFill>
                <a:latin typeface="黑体" panose="02010609060101010101" pitchFamily="49" charset="-122"/>
                <a:ea typeface="黑体" panose="02010609060101010101" pitchFamily="49" charset="-122"/>
              </a:rPr>
              <a:t>非结构化</a:t>
            </a:r>
          </a:p>
          <a:p>
            <a:pPr lvl="1">
              <a:lnSpc>
                <a:spcPct val="90000"/>
              </a:lnSpc>
            </a:pPr>
            <a:r>
              <a:rPr lang="zh-CN" altLang="en-US" dirty="0">
                <a:latin typeface="黑体" panose="02010609060101010101" pitchFamily="49" charset="-122"/>
                <a:ea typeface="黑体" panose="02010609060101010101" pitchFamily="49" charset="-122"/>
              </a:rPr>
              <a:t>结点不是按顺序保存；</a:t>
            </a:r>
          </a:p>
          <a:p>
            <a:pPr lvl="1">
              <a:lnSpc>
                <a:spcPct val="90000"/>
              </a:lnSpc>
            </a:pPr>
            <a:r>
              <a:rPr lang="zh-CN" altLang="en-US" dirty="0">
                <a:latin typeface="黑体" panose="02010609060101010101" pitchFamily="49" charset="-122"/>
                <a:ea typeface="黑体" panose="02010609060101010101" pitchFamily="49" charset="-122"/>
              </a:rPr>
              <a:t>常用的单元是三角形或四面体；</a:t>
            </a:r>
          </a:p>
          <a:p>
            <a:pPr lvl="1">
              <a:lnSpc>
                <a:spcPct val="90000"/>
              </a:lnSpc>
            </a:pPr>
            <a:r>
              <a:rPr lang="zh-CN" altLang="en-US" dirty="0">
                <a:latin typeface="黑体" panose="02010609060101010101" pitchFamily="49" charset="-122"/>
                <a:ea typeface="黑体" panose="02010609060101010101" pitchFamily="49" charset="-122"/>
              </a:rPr>
              <a:t>分析代码通过结点数来查找结点。</a:t>
            </a:r>
          </a:p>
          <a:p>
            <a:pPr>
              <a:lnSpc>
                <a:spcPct val="90000"/>
              </a:lnSpc>
            </a:pPr>
            <a:r>
              <a:rPr lang="zh-CN" altLang="en-US" dirty="0">
                <a:solidFill>
                  <a:schemeClr val="accent2"/>
                </a:solidFill>
                <a:latin typeface="黑体" panose="02010609060101010101" pitchFamily="49" charset="-122"/>
                <a:ea typeface="黑体" panose="02010609060101010101" pitchFamily="49" charset="-122"/>
              </a:rPr>
              <a:t>所有网格类型都可以写为非结构的</a:t>
            </a:r>
          </a:p>
        </p:txBody>
      </p:sp>
      <p:graphicFrame>
        <p:nvGraphicFramePr>
          <p:cNvPr id="108548" name="Object 4"/>
          <p:cNvGraphicFramePr>
            <a:graphicFrameLocks/>
          </p:cNvGraphicFramePr>
          <p:nvPr/>
        </p:nvGraphicFramePr>
        <p:xfrm>
          <a:off x="6527800" y="4386264"/>
          <a:ext cx="2681288" cy="1957387"/>
        </p:xfrm>
        <a:graphic>
          <a:graphicData uri="http://schemas.openxmlformats.org/presentationml/2006/ole">
            <mc:AlternateContent xmlns:mc="http://schemas.openxmlformats.org/markup-compatibility/2006">
              <mc:Choice xmlns:v="urn:schemas-microsoft-com:vml" Requires="v">
                <p:oleObj spid="_x0000_s253957" name="GCGW Image" r:id="rId4" imgW="1807137" imgH="1099468" progId="HJPRO">
                  <p:embed/>
                </p:oleObj>
              </mc:Choice>
              <mc:Fallback>
                <p:oleObj name="GCGW Image" r:id="rId4" imgW="1807137" imgH="1099468" progId="HJPRO">
                  <p:embed/>
                  <p:pic>
                    <p:nvPicPr>
                      <p:cNvPr id="10854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0" y="4386264"/>
                        <a:ext cx="2681288" cy="1957387"/>
                      </a:xfrm>
                      <a:prstGeom prst="rect">
                        <a:avLst/>
                      </a:prstGeom>
                      <a:noFill/>
                      <a:ln w="9525">
                        <a:solidFill>
                          <a:srgbClr val="000004"/>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8549" name="Picture 5" descr="mmc_uh"/>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5913" y="4292600"/>
            <a:ext cx="2895600"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4"/>
                </a:solidFill>
                <a:miter lim="800000"/>
                <a:headEnd/>
                <a:tailEnd/>
              </a14:hiddenLine>
            </a:ext>
          </a:extLst>
        </p:spPr>
      </p:pic>
    </p:spTree>
    <p:extLst>
      <p:ext uri="{BB962C8B-B14F-4D97-AF65-F5344CB8AC3E}">
        <p14:creationId xmlns:p14="http://schemas.microsoft.com/office/powerpoint/2010/main" val="3047299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024betty_wave">
  <a:themeElements>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fontScheme name="024betty_wav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024betty_wave 1">
        <a:dk1>
          <a:srgbClr val="000000"/>
        </a:dk1>
        <a:lt1>
          <a:srgbClr val="FFFFFF"/>
        </a:lt1>
        <a:dk2>
          <a:srgbClr val="003060"/>
        </a:dk2>
        <a:lt2>
          <a:srgbClr val="969696"/>
        </a:lt2>
        <a:accent1>
          <a:srgbClr val="FF9900"/>
        </a:accent1>
        <a:accent2>
          <a:srgbClr val="336387"/>
        </a:accent2>
        <a:accent3>
          <a:srgbClr val="FFFFFF"/>
        </a:accent3>
        <a:accent4>
          <a:srgbClr val="000000"/>
        </a:accent4>
        <a:accent5>
          <a:srgbClr val="FFCAAA"/>
        </a:accent5>
        <a:accent6>
          <a:srgbClr val="2D597A"/>
        </a:accent6>
        <a:hlink>
          <a:srgbClr val="66CAE2"/>
        </a:hlink>
        <a:folHlink>
          <a:srgbClr val="CCECFF"/>
        </a:folHlink>
      </a:clrScheme>
      <a:clrMap bg1="lt1" tx1="dk1" bg2="lt2" tx2="dk2" accent1="accent1" accent2="accent2" accent3="accent3" accent4="accent4" accent5="accent5" accent6="accent6" hlink="hlink" folHlink="folHlink"/>
    </a:extraClrScheme>
    <a:extraClrScheme>
      <a:clrScheme name="024betty_wave 2">
        <a:dk1>
          <a:srgbClr val="000000"/>
        </a:dk1>
        <a:lt1>
          <a:srgbClr val="FFFFFF"/>
        </a:lt1>
        <a:dk2>
          <a:srgbClr val="000066"/>
        </a:dk2>
        <a:lt2>
          <a:srgbClr val="969696"/>
        </a:lt2>
        <a:accent1>
          <a:srgbClr val="33CCCC"/>
        </a:accent1>
        <a:accent2>
          <a:srgbClr val="333399"/>
        </a:accent2>
        <a:accent3>
          <a:srgbClr val="FFFFFF"/>
        </a:accent3>
        <a:accent4>
          <a:srgbClr val="000000"/>
        </a:accent4>
        <a:accent5>
          <a:srgbClr val="ADE2E2"/>
        </a:accent5>
        <a:accent6>
          <a:srgbClr val="2D2D8A"/>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024betty_wave 3">
        <a:dk1>
          <a:srgbClr val="000000"/>
        </a:dk1>
        <a:lt1>
          <a:srgbClr val="FFFFFF"/>
        </a:lt1>
        <a:dk2>
          <a:srgbClr val="003468"/>
        </a:dk2>
        <a:lt2>
          <a:srgbClr val="969696"/>
        </a:lt2>
        <a:accent1>
          <a:srgbClr val="99CC00"/>
        </a:accent1>
        <a:accent2>
          <a:srgbClr val="6699FF"/>
        </a:accent2>
        <a:accent3>
          <a:srgbClr val="FFFFFF"/>
        </a:accent3>
        <a:accent4>
          <a:srgbClr val="000000"/>
        </a:accent4>
        <a:accent5>
          <a:srgbClr val="CAE2AA"/>
        </a:accent5>
        <a:accent6>
          <a:srgbClr val="5C8AE7"/>
        </a:accent6>
        <a:hlink>
          <a:srgbClr val="99CCFF"/>
        </a:hlink>
        <a:folHlink>
          <a:srgbClr val="CCFFFF"/>
        </a:folHlink>
      </a:clrScheme>
      <a:clrMap bg1="lt1" tx1="dk1" bg2="lt2" tx2="dk2" accent1="accent1" accent2="accent2" accent3="accent3" accent4="accent4" accent5="accent5" accent6="accent6" hlink="hlink" folHlink="folHlink"/>
    </a:extraClrScheme>
    <a:extraClrScheme>
      <a:clrScheme name="024betty_wave 4">
        <a:dk1>
          <a:srgbClr val="000000"/>
        </a:dk1>
        <a:lt1>
          <a:srgbClr val="FFFFFF"/>
        </a:lt1>
        <a:dk2>
          <a:srgbClr val="003060"/>
        </a:dk2>
        <a:lt2>
          <a:srgbClr val="969696"/>
        </a:lt2>
        <a:accent1>
          <a:srgbClr val="CCCC00"/>
        </a:accent1>
        <a:accent2>
          <a:srgbClr val="336387"/>
        </a:accent2>
        <a:accent3>
          <a:srgbClr val="FFFFFF"/>
        </a:accent3>
        <a:accent4>
          <a:srgbClr val="000000"/>
        </a:accent4>
        <a:accent5>
          <a:srgbClr val="E2E2AA"/>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经典PPT教学模板.ppt [兼容模式]" id="{D9083A99-5511-4E92-9E24-9983C54A92C8}" vid="{49B2D637-67D3-4D1E-A42D-AE53299A7F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2767</TotalTime>
  <Words>5948</Words>
  <Application>Microsoft Office PowerPoint</Application>
  <PresentationFormat>宽屏</PresentationFormat>
  <Paragraphs>468</Paragraphs>
  <Slides>75</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75</vt:i4>
      </vt:variant>
    </vt:vector>
  </HeadingPairs>
  <TitlesOfParts>
    <vt:vector size="90" baseType="lpstr">
      <vt:lpstr>Gulim</vt:lpstr>
      <vt:lpstr>等线</vt:lpstr>
      <vt:lpstr>黑体</vt:lpstr>
      <vt:lpstr>华文新魏</vt:lpstr>
      <vt:lpstr>宋体</vt:lpstr>
      <vt:lpstr>Arial</vt:lpstr>
      <vt:lpstr>Cambria Math</vt:lpstr>
      <vt:lpstr>Lucida Sans Unicode</vt:lpstr>
      <vt:lpstr>Times New Roman</vt:lpstr>
      <vt:lpstr>Verdana</vt:lpstr>
      <vt:lpstr>Wingdings</vt:lpstr>
      <vt:lpstr>024betty_wave</vt:lpstr>
      <vt:lpstr>MathType 6.0 Equation</vt:lpstr>
      <vt:lpstr>Microsoft 公式 3.0</vt:lpstr>
      <vt:lpstr>GCGW Image</vt:lpstr>
      <vt:lpstr>第2部分 基本的数值方法</vt:lpstr>
      <vt:lpstr>PowerPoint 演示文稿</vt:lpstr>
      <vt:lpstr>单元类型</vt:lpstr>
      <vt:lpstr>为什么使用三角形或四面体单元？</vt:lpstr>
      <vt:lpstr>为什么使用四边形或六面体单元？</vt:lpstr>
      <vt:lpstr>混合单元</vt:lpstr>
      <vt:lpstr>网格类型——结构</vt:lpstr>
      <vt:lpstr>网格类型——多块结构</vt:lpstr>
      <vt:lpstr>网格类型——非结构</vt:lpstr>
      <vt:lpstr>第五章 网格生成与坐标变换</vt:lpstr>
      <vt:lpstr>PowerPoint 演示文稿</vt:lpstr>
      <vt:lpstr>PowerPoint 演示文稿</vt:lpstr>
      <vt:lpstr>PowerPoint 演示文稿</vt:lpstr>
      <vt:lpstr>PowerPoint 演示文稿</vt:lpstr>
      <vt:lpstr>PowerPoint 演示文稿</vt:lpstr>
      <vt:lpstr>第五章 网格生成与坐标变换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窄带过程及白噪声过程的功率谱密度</dc:title>
  <dc:creator>User</dc:creator>
  <cp:lastModifiedBy>lee_HW</cp:lastModifiedBy>
  <cp:revision>186</cp:revision>
  <dcterms:created xsi:type="dcterms:W3CDTF">2012-04-20T03:08:51Z</dcterms:created>
  <dcterms:modified xsi:type="dcterms:W3CDTF">2021-03-17T14:57:08Z</dcterms:modified>
</cp:coreProperties>
</file>