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353" r:id="rId3"/>
    <p:sldId id="354" r:id="rId4"/>
    <p:sldId id="414" r:id="rId5"/>
    <p:sldId id="446" r:id="rId6"/>
    <p:sldId id="441" r:id="rId7"/>
    <p:sldId id="442" r:id="rId8"/>
    <p:sldId id="444" r:id="rId9"/>
    <p:sldId id="445" r:id="rId10"/>
    <p:sldId id="447" r:id="rId11"/>
    <p:sldId id="450" r:id="rId12"/>
    <p:sldId id="451" r:id="rId13"/>
    <p:sldId id="452" r:id="rId14"/>
    <p:sldId id="449" r:id="rId15"/>
    <p:sldId id="44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bingxuan" initials="l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E9E"/>
    <a:srgbClr val="595959"/>
    <a:srgbClr val="F2F2F2"/>
    <a:srgbClr val="7D9DBE"/>
    <a:srgbClr val="000000"/>
    <a:srgbClr val="F6ECC8"/>
    <a:srgbClr val="F7CF4C"/>
    <a:srgbClr val="F9A159"/>
    <a:srgbClr val="E2D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1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5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56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2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03E0-9FCF-46D7-8FEC-B56E98CD2F41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914A8-AB8A-40C8-BC0A-11E3A72CA9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5968;&#25454;&#24211;&#35774;&#35745;&#23637;&#31034;.mp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32541" y="2081156"/>
            <a:ext cx="613053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sz="40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数据库设计：</a:t>
            </a:r>
          </a:p>
          <a:p>
            <a:pPr algn="just"/>
            <a:r>
              <a:rPr lang="zh-CN" sz="40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图书馆借阅管理系统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938616" y="3696400"/>
            <a:ext cx="4239491" cy="0"/>
          </a:xfrm>
          <a:prstGeom prst="line">
            <a:avLst/>
          </a:prstGeom>
          <a:ln w="28575">
            <a:solidFill>
              <a:srgbClr val="687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0" y="0"/>
            <a:ext cx="5510797" cy="6858000"/>
            <a:chOff x="0" y="0"/>
            <a:chExt cx="5510797" cy="6858000"/>
          </a:xfrm>
        </p:grpSpPr>
        <p:sp>
          <p:nvSpPr>
            <p:cNvPr id="14" name="任意多边形: 形状 13"/>
            <p:cNvSpPr/>
            <p:nvPr/>
          </p:nvSpPr>
          <p:spPr>
            <a:xfrm>
              <a:off x="354965" y="0"/>
              <a:ext cx="5155832" cy="6858000"/>
            </a:xfrm>
            <a:custGeom>
              <a:avLst/>
              <a:gdLst>
                <a:gd name="connsiteX0" fmla="*/ 143672 w 5155832"/>
                <a:gd name="connsiteY0" fmla="*/ 0 h 6858000"/>
                <a:gd name="connsiteX1" fmla="*/ 3485112 w 5155832"/>
                <a:gd name="connsiteY1" fmla="*/ 0 h 6858000"/>
                <a:gd name="connsiteX2" fmla="*/ 5155832 w 5155832"/>
                <a:gd name="connsiteY2" fmla="*/ 6858000 h 6858000"/>
                <a:gd name="connsiteX3" fmla="*/ 0 w 5155832"/>
                <a:gd name="connsiteY3" fmla="*/ 6858000 h 6858000"/>
                <a:gd name="connsiteX4" fmla="*/ 0 w 5155832"/>
                <a:gd name="connsiteY4" fmla="*/ 58974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832" h="6858000">
                  <a:moveTo>
                    <a:pt x="143672" y="0"/>
                  </a:moveTo>
                  <a:lnTo>
                    <a:pt x="3485112" y="0"/>
                  </a:lnTo>
                  <a:lnTo>
                    <a:pt x="5155832" y="6858000"/>
                  </a:lnTo>
                  <a:lnTo>
                    <a:pt x="0" y="6858000"/>
                  </a:lnTo>
                  <a:lnTo>
                    <a:pt x="0" y="589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354965" y="0"/>
              <a:ext cx="4015655" cy="6858000"/>
            </a:xfrm>
            <a:custGeom>
              <a:avLst/>
              <a:gdLst>
                <a:gd name="connsiteX0" fmla="*/ 0 w 4015655"/>
                <a:gd name="connsiteY0" fmla="*/ 0 h 6858000"/>
                <a:gd name="connsiteX1" fmla="*/ 2588831 w 4015655"/>
                <a:gd name="connsiteY1" fmla="*/ 0 h 6858000"/>
                <a:gd name="connsiteX2" fmla="*/ 4015655 w 4015655"/>
                <a:gd name="connsiteY2" fmla="*/ 6858000 h 6858000"/>
                <a:gd name="connsiteX3" fmla="*/ 0 w 401565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5655" h="6858000">
                  <a:moveTo>
                    <a:pt x="0" y="0"/>
                  </a:moveTo>
                  <a:lnTo>
                    <a:pt x="2588831" y="0"/>
                  </a:lnTo>
                  <a:lnTo>
                    <a:pt x="401565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0" y="0"/>
              <a:ext cx="3267848" cy="6858000"/>
            </a:xfrm>
            <a:custGeom>
              <a:avLst/>
              <a:gdLst>
                <a:gd name="connsiteX0" fmla="*/ 0 w 3801620"/>
                <a:gd name="connsiteY0" fmla="*/ 0 h 6858000"/>
                <a:gd name="connsiteX1" fmla="*/ 2509464 w 3801620"/>
                <a:gd name="connsiteY1" fmla="*/ 0 h 6858000"/>
                <a:gd name="connsiteX2" fmla="*/ 3801620 w 3801620"/>
                <a:gd name="connsiteY2" fmla="*/ 6858000 h 6858000"/>
                <a:gd name="connsiteX3" fmla="*/ 0 w 380162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1620" h="6858000">
                  <a:moveTo>
                    <a:pt x="0" y="0"/>
                  </a:moveTo>
                  <a:lnTo>
                    <a:pt x="2509464" y="0"/>
                  </a:lnTo>
                  <a:lnTo>
                    <a:pt x="380162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56764" y="4082960"/>
            <a:ext cx="315883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3017216076</a:t>
            </a:r>
            <a:r>
              <a:rPr lang="en-US" altLang="zh-CN" sz="24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罗雅川</a:t>
            </a:r>
            <a:endParaRPr lang="en-US" altLang="zh-CN" sz="24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3017216069</a:t>
            </a:r>
            <a:r>
              <a:rPr lang="en-US" altLang="zh-CN" sz="24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李炳萱</a:t>
            </a:r>
            <a:endParaRPr lang="en-US" altLang="zh-CN" sz="24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3017216068</a:t>
            </a:r>
            <a:r>
              <a:rPr lang="en-US" altLang="zh-CN" sz="24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金雨竹</a:t>
            </a:r>
            <a:endParaRPr lang="en-US" altLang="zh-CN" sz="24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3017216071</a:t>
            </a:r>
            <a:r>
              <a:rPr lang="en-US" altLang="zh-CN" sz="24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李若瑶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3883" y="599638"/>
            <a:ext cx="494646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数据库设计</a:t>
            </a:r>
            <a:r>
              <a:rPr lang="en-US" altLang="zh-CN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实体表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0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980AEEDA-534A-4491-A2E7-7905BBD66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56429"/>
              </p:ext>
            </p:extLst>
          </p:nvPr>
        </p:nvGraphicFramePr>
        <p:xfrm>
          <a:off x="2663620" y="2056692"/>
          <a:ext cx="6453464" cy="367603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453464">
                  <a:extLst>
                    <a:ext uri="{9D8B030D-6E8A-4147-A177-3AD203B41FA5}">
                      <a16:colId xmlns:a16="http://schemas.microsoft.com/office/drawing/2014/main" xmlns="" val="4234931362"/>
                    </a:ext>
                  </a:extLst>
                </a:gridCol>
              </a:tblGrid>
              <a:tr h="612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7D8E9E"/>
                          </a:solidFill>
                          <a:effectLst/>
                        </a:rPr>
                        <a:t>实体名称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77421010"/>
                  </a:ext>
                </a:extLst>
              </a:tr>
              <a:tr h="612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BOOKS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49858714"/>
                  </a:ext>
                </a:extLst>
              </a:tr>
              <a:tr h="612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USERS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78431676"/>
                  </a:ext>
                </a:extLst>
              </a:tr>
              <a:tr h="612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ADMINS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11080159"/>
                  </a:ext>
                </a:extLst>
              </a:tr>
              <a:tr h="612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7D8E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SYSADMIN</a:t>
                      </a:r>
                      <a:endParaRPr lang="zh-CN" altLang="en-US" sz="2000" b="1" kern="100">
                        <a:solidFill>
                          <a:srgbClr val="7D8E9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9477321"/>
                  </a:ext>
                </a:extLst>
              </a:tr>
              <a:tr h="612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SORTS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86302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C72EE49-A6A2-4987-9618-7B2BA9190254}"/>
              </a:ext>
            </a:extLst>
          </p:cNvPr>
          <p:cNvSpPr txBox="1"/>
          <p:nvPr/>
        </p:nvSpPr>
        <p:spPr>
          <a:xfrm>
            <a:off x="943883" y="599638"/>
            <a:ext cx="494646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数据库设计</a:t>
            </a:r>
            <a:r>
              <a:rPr lang="en-US" altLang="zh-CN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联系表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0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C4C1146C-903C-4984-988F-6E5D029BC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76240"/>
              </p:ext>
            </p:extLst>
          </p:nvPr>
        </p:nvGraphicFramePr>
        <p:xfrm>
          <a:off x="2241570" y="2092886"/>
          <a:ext cx="7297563" cy="323371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839505">
                  <a:extLst>
                    <a:ext uri="{9D8B030D-6E8A-4147-A177-3AD203B41FA5}">
                      <a16:colId xmlns:a16="http://schemas.microsoft.com/office/drawing/2014/main" xmlns="" val="656909160"/>
                    </a:ext>
                  </a:extLst>
                </a:gridCol>
                <a:gridCol w="2229029">
                  <a:extLst>
                    <a:ext uri="{9D8B030D-6E8A-4147-A177-3AD203B41FA5}">
                      <a16:colId xmlns:a16="http://schemas.microsoft.com/office/drawing/2014/main" xmlns="" val="3838323825"/>
                    </a:ext>
                  </a:extLst>
                </a:gridCol>
                <a:gridCol w="2229029">
                  <a:extLst>
                    <a:ext uri="{9D8B030D-6E8A-4147-A177-3AD203B41FA5}">
                      <a16:colId xmlns:a16="http://schemas.microsoft.com/office/drawing/2014/main" xmlns="" val="180298614"/>
                    </a:ext>
                  </a:extLst>
                </a:gridCol>
              </a:tblGrid>
              <a:tr h="808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7D8E9E"/>
                          </a:solidFill>
                          <a:effectLst/>
                        </a:rPr>
                        <a:t>实体名称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7D8E9E"/>
                          </a:solidFill>
                          <a:effectLst/>
                        </a:rPr>
                        <a:t>实体</a:t>
                      </a: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7D8E9E"/>
                          </a:solidFill>
                          <a:effectLst/>
                        </a:rPr>
                        <a:t>实体</a:t>
                      </a: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2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44294965"/>
                  </a:ext>
                </a:extLst>
              </a:tr>
              <a:tr h="808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BORROWS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USERS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BOOKS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10126693"/>
                  </a:ext>
                </a:extLst>
              </a:tr>
              <a:tr h="808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BACKS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USERS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BOOKS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57332936"/>
                  </a:ext>
                </a:extLst>
              </a:tr>
              <a:tr h="808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RESERVES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USERS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7D8E9E"/>
                          </a:solidFill>
                          <a:effectLst/>
                        </a:rPr>
                        <a:t>BOOKS</a:t>
                      </a:r>
                      <a:endParaRPr lang="zh-CN" sz="2000" kern="100">
                        <a:solidFill>
                          <a:srgbClr val="7D8E9E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56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C72EE49-A6A2-4987-9618-7B2BA9190254}"/>
              </a:ext>
            </a:extLst>
          </p:cNvPr>
          <p:cNvSpPr txBox="1"/>
          <p:nvPr/>
        </p:nvSpPr>
        <p:spPr>
          <a:xfrm>
            <a:off x="943883" y="599638"/>
            <a:ext cx="494646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数据库设计</a:t>
            </a:r>
            <a:r>
              <a:rPr lang="en-US" altLang="zh-CN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-ER</a:t>
            </a:r>
            <a:r>
              <a:rPr lang="zh-CN" altLang="en-US" sz="280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图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0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BB00E9A7-A310-44FC-8A3C-9BF5586AE6E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480" y="1245356"/>
            <a:ext cx="9177039" cy="5279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9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0" y="0"/>
            <a:ext cx="1400537" cy="6858000"/>
          </a:xfrm>
          <a:prstGeom prst="rtTriangle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509812" y="0"/>
            <a:ext cx="1682187" cy="6782364"/>
          </a:xfrm>
          <a:prstGeom prst="rtTriangle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843" y="391993"/>
            <a:ext cx="523644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6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图书馆借阅管理系统</a:t>
            </a:r>
            <a:endParaRPr lang="zh-CN" altLang="en-US" sz="3600" b="1" dirty="0">
              <a:solidFill>
                <a:srgbClr val="7D8E9E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7115" y="1525412"/>
            <a:ext cx="46570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200000"/>
              </a:lnSpc>
              <a:buClrTx/>
              <a:buSzTx/>
              <a:buFont typeface="+mj-ea"/>
              <a:buAutoNum type="ea1JpnChsDbPeriod"/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环境配置</a:t>
            </a: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需求分析</a:t>
            </a:r>
            <a:endParaRPr lang="en-US" altLang="zh-CN" sz="3200" dirty="0">
              <a:solidFill>
                <a:schemeClr val="bg2">
                  <a:lumMod val="90000"/>
                </a:schemeClr>
              </a:solidFill>
            </a:endParaRP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数据库设计</a:t>
            </a: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功能展示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3883" y="599638"/>
            <a:ext cx="494646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四、功能展示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0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13" y="1356920"/>
            <a:ext cx="9142222" cy="496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0" y="0"/>
            <a:ext cx="1400537" cy="6858000"/>
          </a:xfrm>
          <a:prstGeom prst="rtTriangle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509812" y="0"/>
            <a:ext cx="1682187" cy="6782364"/>
          </a:xfrm>
          <a:prstGeom prst="rtTriangle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843" y="391993"/>
            <a:ext cx="523644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6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图书馆借阅管理系统</a:t>
            </a:r>
            <a:endParaRPr lang="zh-CN" altLang="en-US" sz="3600" b="1" dirty="0">
              <a:solidFill>
                <a:srgbClr val="7D8E9E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7115" y="1525412"/>
            <a:ext cx="46570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200000"/>
              </a:lnSpc>
              <a:buClrTx/>
              <a:buSzTx/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环境配置</a:t>
            </a: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需求分析</a:t>
            </a:r>
            <a:endParaRPr lang="en-US" altLang="zh-CN" sz="3200" dirty="0">
              <a:solidFill>
                <a:srgbClr val="7D8E9E"/>
              </a:solidFill>
            </a:endParaRP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数据库设计</a:t>
            </a: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功能展示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3883" y="599638"/>
            <a:ext cx="4946469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一、环境配置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2948" y="1658818"/>
            <a:ext cx="4946469" cy="3236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hangingPunct="0">
              <a:lnSpc>
                <a:spcPct val="150000"/>
              </a:lnSpc>
              <a:buFontTx/>
              <a:buChar char="•"/>
            </a:pPr>
            <a:r>
              <a:rPr lang="en-US" altLang="zh-CN" sz="2800">
                <a:solidFill>
                  <a:srgbClr val="7D8E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JDK 8</a:t>
            </a:r>
            <a:endParaRPr lang="zh-CN" altLang="en-US" sz="2800">
              <a:solidFill>
                <a:srgbClr val="7D8E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Char char="•"/>
            </a:pPr>
            <a:r>
              <a:rPr lang="en-US" altLang="zh-CN" sz="2800">
                <a:solidFill>
                  <a:srgbClr val="7D8E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Eclipse</a:t>
            </a:r>
            <a:endParaRPr lang="en-US" altLang="zh-CN" sz="2800">
              <a:solidFill>
                <a:srgbClr val="7D8E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Char char="•"/>
            </a:pPr>
            <a:r>
              <a:rPr lang="en-US" altLang="zh-CN" sz="2800">
                <a:solidFill>
                  <a:srgbClr val="7D8E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 7.0</a:t>
            </a:r>
            <a:endParaRPr lang="en-US" altLang="zh-CN" sz="2800">
              <a:solidFill>
                <a:srgbClr val="7D8E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Char char="•"/>
            </a:pPr>
            <a:r>
              <a:rPr lang="en-US" altLang="zh-CN" sz="2800">
                <a:solidFill>
                  <a:srgbClr val="7D8E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 5.5</a:t>
            </a:r>
            <a:endParaRPr lang="en-US" altLang="zh-CN" sz="2800">
              <a:solidFill>
                <a:srgbClr val="7D8E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en-US" altLang="zh-CN" sz="2800" dirty="0">
              <a:solidFill>
                <a:srgbClr val="7D8E9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0" y="0"/>
            <a:ext cx="1400537" cy="6858000"/>
          </a:xfrm>
          <a:prstGeom prst="rtTriangle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509812" y="0"/>
            <a:ext cx="1682187" cy="6782364"/>
          </a:xfrm>
          <a:prstGeom prst="rtTriangle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843" y="391993"/>
            <a:ext cx="523644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6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图书馆借阅管理系统</a:t>
            </a:r>
            <a:endParaRPr lang="zh-CN" altLang="en-US" sz="3600" b="1" dirty="0">
              <a:solidFill>
                <a:srgbClr val="7D8E9E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7115" y="1525412"/>
            <a:ext cx="46570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200000"/>
              </a:lnSpc>
              <a:buClrTx/>
              <a:buSzTx/>
              <a:buFont typeface="+mj-ea"/>
              <a:buAutoNum type="ea1JpnChsDbPeriod"/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环境配置</a:t>
            </a: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需求分析</a:t>
            </a:r>
            <a:endParaRPr lang="en-US" altLang="zh-CN" sz="3200" dirty="0">
              <a:solidFill>
                <a:srgbClr val="7D8E9E"/>
              </a:solidFill>
            </a:endParaRP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数据库设计</a:t>
            </a: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功能展示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3883" y="599638"/>
            <a:ext cx="494646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二、需求分析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0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30325" y="1871345"/>
            <a:ext cx="2674620" cy="3851275"/>
            <a:chOff x="2095" y="2586"/>
            <a:chExt cx="4212" cy="6065"/>
          </a:xfrm>
        </p:grpSpPr>
        <p:sp>
          <p:nvSpPr>
            <p:cNvPr id="5" name="同侧圆角矩形 4"/>
            <p:cNvSpPr/>
            <p:nvPr/>
          </p:nvSpPr>
          <p:spPr>
            <a:xfrm rot="10800000">
              <a:off x="2095" y="3819"/>
              <a:ext cx="4211" cy="4832"/>
            </a:xfrm>
            <a:prstGeom prst="round2SameRect">
              <a:avLst>
                <a:gd name="adj1" fmla="val 4891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066" y="4216"/>
              <a:ext cx="2271" cy="4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书籍查询</a:t>
              </a:r>
            </a:p>
            <a:p>
              <a:pPr lvl="0" algn="l" fontAlgn="auto">
                <a:lnSpc>
                  <a:spcPct val="180000"/>
                </a:lnSpc>
                <a:buClrTx/>
                <a:buSzTx/>
                <a:buFontTx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书籍借阅</a:t>
              </a:r>
            </a:p>
            <a:p>
              <a:pPr lvl="0" algn="l" fontAlgn="auto">
                <a:lnSpc>
                  <a:spcPct val="180000"/>
                </a:lnSpc>
                <a:buClrTx/>
                <a:buSzTx/>
                <a:buFontTx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书籍归还</a:t>
              </a:r>
            </a:p>
            <a:p>
              <a:pPr lvl="0" algn="l" fontAlgn="auto">
                <a:lnSpc>
                  <a:spcPct val="180000"/>
                </a:lnSpc>
                <a:buClrTx/>
                <a:buSzTx/>
                <a:buFontTx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书籍预定</a:t>
              </a:r>
              <a:endPara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" name="同侧圆角矩形 1"/>
            <p:cNvSpPr/>
            <p:nvPr/>
          </p:nvSpPr>
          <p:spPr>
            <a:xfrm>
              <a:off x="2095" y="2586"/>
              <a:ext cx="4212" cy="1424"/>
            </a:xfrm>
            <a:prstGeom prst="round2Same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18" y="2785"/>
              <a:ext cx="258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普通用户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93260" y="1870075"/>
            <a:ext cx="2674620" cy="3851275"/>
            <a:chOff x="2095" y="2586"/>
            <a:chExt cx="4212" cy="6065"/>
          </a:xfrm>
        </p:grpSpPr>
        <p:sp>
          <p:nvSpPr>
            <p:cNvPr id="10" name="同侧圆角矩形 9"/>
            <p:cNvSpPr/>
            <p:nvPr/>
          </p:nvSpPr>
          <p:spPr>
            <a:xfrm rot="10800000">
              <a:off x="2095" y="3819"/>
              <a:ext cx="4211" cy="4832"/>
            </a:xfrm>
            <a:prstGeom prst="round2SameRect">
              <a:avLst>
                <a:gd name="adj1" fmla="val 4891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2095" y="2586"/>
              <a:ext cx="4212" cy="1424"/>
            </a:xfrm>
            <a:prstGeom prst="round2Same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25" y="2785"/>
              <a:ext cx="258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管理员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15885" y="1870710"/>
            <a:ext cx="2674620" cy="3851275"/>
            <a:chOff x="2095" y="2586"/>
            <a:chExt cx="4212" cy="6065"/>
          </a:xfrm>
        </p:grpSpPr>
        <p:sp>
          <p:nvSpPr>
            <p:cNvPr id="21" name="同侧圆角矩形 20"/>
            <p:cNvSpPr/>
            <p:nvPr/>
          </p:nvSpPr>
          <p:spPr>
            <a:xfrm rot="10800000">
              <a:off x="2095" y="3819"/>
              <a:ext cx="4211" cy="4832"/>
            </a:xfrm>
            <a:prstGeom prst="round2SameRect">
              <a:avLst>
                <a:gd name="adj1" fmla="val 4891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5" y="4750"/>
              <a:ext cx="2271" cy="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用户管理</a:t>
              </a:r>
            </a:p>
            <a:p>
              <a:pPr lvl="0" algn="l" fontAlgn="auto">
                <a:lnSpc>
                  <a:spcPct val="180000"/>
                </a:lnSpc>
                <a:buClrTx/>
                <a:buSzTx/>
                <a:buFontTx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书籍管理</a:t>
              </a:r>
            </a:p>
            <a:p>
              <a:pPr lvl="0" algn="l" fontAlgn="auto">
                <a:lnSpc>
                  <a:spcPct val="180000"/>
                </a:lnSpc>
                <a:buClrTx/>
                <a:buSzTx/>
                <a:buFontTx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类别管理</a:t>
              </a:r>
              <a:endPara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同侧圆角矩形 22"/>
            <p:cNvSpPr/>
            <p:nvPr/>
          </p:nvSpPr>
          <p:spPr>
            <a:xfrm>
              <a:off x="2095" y="2586"/>
              <a:ext cx="4212" cy="1424"/>
            </a:xfrm>
            <a:prstGeom prst="round2Same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02" y="2785"/>
              <a:ext cx="3288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系统管理员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109845" y="2905125"/>
            <a:ext cx="1442085" cy="256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书籍查询</a:t>
            </a:r>
          </a:p>
          <a:p>
            <a:pPr lvl="0" algn="l" fontAlgn="auto">
              <a:lnSpc>
                <a:spcPct val="180000"/>
              </a:lnSpc>
              <a:buClrTx/>
              <a:buSzTx/>
              <a:buFontTx/>
            </a:pP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结束处理归还处理</a:t>
            </a:r>
          </a:p>
          <a:p>
            <a:pPr lvl="0" algn="l" fontAlgn="auto">
              <a:lnSpc>
                <a:spcPct val="180000"/>
              </a:lnSpc>
              <a:buClrTx/>
              <a:buSzTx/>
              <a:buFontTx/>
            </a:pP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预订处理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3883" y="599638"/>
            <a:ext cx="494646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二、需求分析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0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84072" y="1827192"/>
          <a:ext cx="8822690" cy="369697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08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chemeClr val="bg1"/>
                          </a:solidFill>
                          <a:effectLst/>
                          <a:ea typeface="+mn-lt"/>
                        </a:rPr>
                        <a:t>普通用户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chemeClr val="bg1"/>
                          </a:solidFill>
                          <a:effectLst/>
                          <a:ea typeface="+mn-lt"/>
                        </a:rPr>
                        <a:t>具体功能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书籍查询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</a:rPr>
                        <a:t>根据书籍名称查询</a:t>
                      </a:r>
                      <a:r>
                        <a:rPr lang="en-US" altLang="zh-CN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</a:rPr>
                        <a:t>根据书籍类别查询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书籍借阅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借阅书籍；展示借阅申请的审批状态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书籍归还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  <a:sym typeface="+mn-ea"/>
                        </a:rPr>
                        <a:t>归还书籍；</a:t>
                      </a: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展示已借阅书籍的归还状态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书籍预订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  <a:sym typeface="+mn-ea"/>
                        </a:rPr>
                        <a:t>预订剩余数量为</a:t>
                      </a:r>
                      <a:r>
                        <a:rPr lang="en-US" altLang="zh-CN" sz="2400">
                          <a:solidFill>
                            <a:srgbClr val="7D8E9E"/>
                          </a:solidFill>
                          <a:effectLst/>
                          <a:ea typeface="+mn-lt"/>
                          <a:sym typeface="+mn-ea"/>
                        </a:rPr>
                        <a:t>0</a:t>
                      </a:r>
                      <a:r>
                        <a:rPr lang="zh-CN" altLang="en-US" sz="2400">
                          <a:solidFill>
                            <a:srgbClr val="7D8E9E"/>
                          </a:solidFill>
                          <a:effectLst/>
                          <a:ea typeface="+mn-lt"/>
                          <a:sym typeface="+mn-ea"/>
                        </a:rPr>
                        <a:t>的书籍</a:t>
                      </a:r>
                      <a:endParaRPr lang="zh-CN" sz="2400">
                        <a:solidFill>
                          <a:srgbClr val="7D8E9E"/>
                        </a:solidFill>
                        <a:effectLst/>
                        <a:ea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3883" y="599638"/>
            <a:ext cx="494646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二、需求分析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0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84072" y="1827192"/>
          <a:ext cx="8822690" cy="369697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08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chemeClr val="bg1"/>
                          </a:solidFill>
                          <a:effectLst/>
                          <a:ea typeface="+mn-lt"/>
                        </a:rPr>
                        <a:t>管理员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chemeClr val="bg1"/>
                          </a:solidFill>
                          <a:effectLst/>
                          <a:ea typeface="+mn-lt"/>
                        </a:rPr>
                        <a:t>具体功能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书籍查询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</a:rPr>
                        <a:t>根据书籍名称查询</a:t>
                      </a:r>
                      <a:r>
                        <a:rPr lang="en-US" altLang="zh-CN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</a:rPr>
                        <a:t>根据书籍类别查询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借书处理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对用户的借阅申请进行审批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归还处理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对用户的归还书籍进行确认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预订处理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对用户的预订书籍进行处理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073" y="-1"/>
            <a:ext cx="5653548" cy="1573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0475" y="-1"/>
            <a:ext cx="3041241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91716" y="-1"/>
            <a:ext cx="3500284" cy="157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33" y="6700684"/>
            <a:ext cx="3497182" cy="157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9822" y="6700684"/>
            <a:ext cx="3038168" cy="157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37991" y="6700684"/>
            <a:ext cx="5650936" cy="157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3883" y="599638"/>
            <a:ext cx="494646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二、需求分析</a:t>
            </a:r>
            <a:endParaRPr lang="en-US" altLang="zh-CN" sz="28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2000" dirty="0">
              <a:solidFill>
                <a:srgbClr val="7D8E9E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84072" y="1827192"/>
          <a:ext cx="8822690" cy="30607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08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chemeClr val="bg1"/>
                          </a:solidFill>
                          <a:effectLst/>
                          <a:ea typeface="+mn-lt"/>
                        </a:rPr>
                        <a:t>系统管理员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chemeClr val="bg1"/>
                          </a:solidFill>
                          <a:effectLst/>
                          <a:ea typeface="+mn-lt"/>
                        </a:rPr>
                        <a:t>具体功能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用户管理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</a:rPr>
                        <a:t>修改、删除、查询、增加用户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书记管理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  <a:sym typeface="+mn-ea"/>
                        </a:rPr>
                        <a:t>修改、删除、查询、增加书籍</a:t>
                      </a:r>
                      <a:endParaRPr lang="zh-CN" sz="2400">
                        <a:solidFill>
                          <a:srgbClr val="7D8E9E"/>
                        </a:solidFill>
                        <a:effectLst/>
                        <a:ea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solidFill>
                            <a:srgbClr val="7D8E9E"/>
                          </a:solidFill>
                          <a:effectLst/>
                          <a:ea typeface="+mn-lt"/>
                        </a:rPr>
                        <a:t>归还处理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rgbClr val="7D8E9E"/>
                          </a:solidFill>
                          <a:effectLst/>
                          <a:ea typeface="+mn-lt"/>
                          <a:cs typeface="+mn-lt"/>
                          <a:sym typeface="+mn-ea"/>
                        </a:rPr>
                        <a:t>修改、删除、查询、增加书籍种类</a:t>
                      </a:r>
                      <a:endParaRPr lang="zh-CN" sz="2400">
                        <a:solidFill>
                          <a:srgbClr val="7D8E9E"/>
                        </a:solidFill>
                        <a:effectLst/>
                        <a:ea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5F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0" y="0"/>
            <a:ext cx="1400537" cy="6858000"/>
          </a:xfrm>
          <a:prstGeom prst="rtTriangle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509812" y="0"/>
            <a:ext cx="1682187" cy="6782364"/>
          </a:xfrm>
          <a:prstGeom prst="rtTriangle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843" y="391993"/>
            <a:ext cx="523644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600" dirty="0">
                <a:solidFill>
                  <a:srgbClr val="7D8E9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图书馆借阅管理系统</a:t>
            </a:r>
            <a:endParaRPr lang="zh-CN" altLang="en-US" sz="3600" b="1" dirty="0">
              <a:solidFill>
                <a:srgbClr val="7D8E9E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7115" y="1525412"/>
            <a:ext cx="46570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200000"/>
              </a:lnSpc>
              <a:buClrTx/>
              <a:buSzTx/>
              <a:buFont typeface="+mj-ea"/>
              <a:buAutoNum type="ea1JpnChsDbPeriod"/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环境配置</a:t>
            </a: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需求分析</a:t>
            </a:r>
            <a:endParaRPr lang="en-US" altLang="zh-CN" sz="3200" dirty="0">
              <a:solidFill>
                <a:schemeClr val="bg2">
                  <a:lumMod val="90000"/>
                </a:schemeClr>
              </a:solidFill>
            </a:endParaRP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数据库设计</a:t>
            </a:r>
          </a:p>
          <a:p>
            <a:pPr marL="571500" indent="-571500" algn="l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solidFill>
                  <a:srgbClr val="7D8E9E"/>
                </a:solidFill>
              </a:rPr>
              <a:t>功能展示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261a0c2-b9bd-45c5-80ee-2548920beb4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261a0c2-b9bd-45c5-80ee-2548920beb4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261a0c2-b9bd-45c5-80ee-2548920beb4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267</Words>
  <Application>Microsoft Office PowerPoint</Application>
  <PresentationFormat>自定义</PresentationFormat>
  <Paragraphs>98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bingxuan</dc:creator>
  <cp:lastModifiedBy>Windows 用户</cp:lastModifiedBy>
  <cp:revision>202</cp:revision>
  <dcterms:created xsi:type="dcterms:W3CDTF">2020-04-17T03:30:00Z</dcterms:created>
  <dcterms:modified xsi:type="dcterms:W3CDTF">2020-06-13T06:50:25Z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