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12"/>
  </p:notesMasterIdLst>
  <p:sldIdLst>
    <p:sldId id="256" r:id="rId2"/>
    <p:sldId id="257" r:id="rId3"/>
    <p:sldId id="258" r:id="rId4"/>
    <p:sldId id="264" r:id="rId5"/>
    <p:sldId id="263" r:id="rId6"/>
    <p:sldId id="262" r:id="rId7"/>
    <p:sldId id="265" r:id="rId8"/>
    <p:sldId id="259" r:id="rId9"/>
    <p:sldId id="260" r:id="rId10"/>
    <p:sldId id="261" r:id="rId11"/>
  </p:sldIdLst>
  <p:sldSz cx="9144000" cy="5143500" type="screen16x9"/>
  <p:notesSz cx="6858000" cy="9144000"/>
  <p:embeddedFontLst>
    <p:embeddedFont>
      <p:font typeface="Microsoft JhengHei" panose="020B0604030504040204" pitchFamily="34" charset="-120"/>
      <p:regular r:id="rId13"/>
      <p:bold r:id="rId14"/>
    </p:embeddedFont>
    <p:embeddedFont>
      <p:font typeface="Georgia" panose="02040502050405020303" pitchFamily="18" charset="0"/>
      <p:regular r:id="rId15"/>
      <p:bold r:id="rId16"/>
      <p:italic r:id="rId17"/>
      <p:boldItalic r:id="rId18"/>
    </p:embeddedFont>
    <p:embeddedFont>
      <p:font typeface="Corbel" panose="020B0503020204020204" pitchFamily="34" charset="0"/>
      <p:regular r:id="rId19"/>
      <p:bold r:id="rId20"/>
      <p:italic r:id="rId21"/>
      <p:boldItalic r:id="rId22"/>
    </p:embeddedFont>
    <p:embeddedFont>
      <p:font typeface="Roboto" panose="020B0604020202020204" charset="0"/>
      <p:regular r:id="rId23"/>
      <p:bold r:id="rId24"/>
      <p:italic r:id="rId25"/>
      <p:boldItalic r:id="rId26"/>
    </p:embeddedFont>
    <p:embeddedFont>
      <p:font typeface="Wingdings 2" panose="05020102010507070707" pitchFamily="18" charset="2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CC"/>
    <a:srgbClr val="006666"/>
    <a:srgbClr val="00CC99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EDDC732E-262C-4B24-9C6D-B23535E82B82}">
  <a:tblStyle styleId="{EDDC732E-262C-4B24-9C6D-B23535E82B82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1" d="100"/>
          <a:sy n="121" d="100"/>
        </p:scale>
        <p:origin x="-346" y="23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844869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3" y="2857501"/>
            <a:ext cx="3733819" cy="6831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1" y="2922758"/>
            <a:ext cx="3733801" cy="144018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1" y="3086375"/>
            <a:ext cx="3733801" cy="6858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3123302"/>
            <a:ext cx="1965960" cy="13716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3149679"/>
            <a:ext cx="1965960" cy="6858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圓角矩形 29"/>
          <p:cNvSpPr/>
          <p:nvPr/>
        </p:nvSpPr>
        <p:spPr bwMode="white">
          <a:xfrm>
            <a:off x="5410200" y="2971800"/>
            <a:ext cx="3063240" cy="20574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圓角矩形 30"/>
          <p:cNvSpPr/>
          <p:nvPr/>
        </p:nvSpPr>
        <p:spPr bwMode="white">
          <a:xfrm>
            <a:off x="7376507" y="3045737"/>
            <a:ext cx="160020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2737246"/>
            <a:ext cx="9144000" cy="183128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" y="2756646"/>
            <a:ext cx="9144001" cy="10550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2732318"/>
            <a:ext cx="2729950" cy="1863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2776275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1801416"/>
            <a:ext cx="8458200" cy="1102519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457200" y="2924953"/>
            <a:ext cx="4953000" cy="131445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6705600" y="3154680"/>
            <a:ext cx="960120" cy="342900"/>
          </a:xfrm>
        </p:spPr>
        <p:txBody>
          <a:bodyPr/>
          <a:lstStyle/>
          <a:p>
            <a:fld id="{0D0EC791-D078-4631-9937-E8318C63790B}" type="datetimeFigureOut">
              <a:rPr lang="en-US" smtClean="0"/>
              <a:pPr/>
              <a:t>6/17/2016</a:t>
            </a:fld>
            <a:endParaRPr 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5410200" y="3153966"/>
            <a:ext cx="1295400" cy="342900"/>
          </a:xfrm>
        </p:spPr>
        <p:txBody>
          <a:bodyPr/>
          <a:lstStyle/>
          <a:p>
            <a:endParaRPr kumimoji="0" lang="zh-CN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320088" y="852"/>
            <a:ext cx="747712" cy="27432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zh-TW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C791-D078-4631-9937-E8318C63790B}" type="datetimeFigureOut">
              <a:rPr lang="en-US" smtClean="0"/>
              <a:pPr/>
              <a:t>6/17/2016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zh-TW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81800" y="857250"/>
            <a:ext cx="1905000" cy="4114800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857250"/>
            <a:ext cx="6248400" cy="4114800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C791-D078-4631-9937-E8318C63790B}" type="datetimeFigureOut">
              <a:rPr lang="en-US" smtClean="0"/>
              <a:pPr/>
              <a:t>6/17/2016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zh-TW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pPr lvl="0">
                <a:spcBef>
                  <a:spcPts val="0"/>
                </a:spcBef>
                <a:buNone/>
              </a:pPr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C791-D078-4631-9937-E8318C63790B}" type="datetimeFigureOut">
              <a:rPr lang="en-US" smtClean="0"/>
              <a:pPr/>
              <a:t>6/17/2016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zh-TW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1485901"/>
            <a:ext cx="7772400" cy="1021556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525316"/>
            <a:ext cx="7772400" cy="1132284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C791-D078-4631-9937-E8318C63790B}" type="datetimeFigureOut">
              <a:rPr lang="en-US" smtClean="0"/>
              <a:pPr/>
              <a:t>6/17/2016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zh-TW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87069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87069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C791-D078-4631-9937-E8318C63790B}" type="datetimeFigureOut">
              <a:rPr lang="en-US" smtClean="0"/>
              <a:pPr/>
              <a:t>6/17/2016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zh-TW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857250"/>
            <a:ext cx="8382000" cy="802386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81000" y="1683728"/>
            <a:ext cx="4041648" cy="3429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721226" y="1683728"/>
            <a:ext cx="4041775" cy="3429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381000" y="2031389"/>
            <a:ext cx="4041648" cy="29146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718305" y="2031389"/>
            <a:ext cx="4041775" cy="29146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6" name="日期版面配置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D0EC791-D078-4631-9937-E8318C63790B}" type="datetimeFigureOut">
              <a:rPr lang="en-US" smtClean="0"/>
              <a:pPr/>
              <a:t>6/17/2016</a:t>
            </a:fld>
            <a:endParaRPr 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zh-TW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" name="頁尾版面配置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857250"/>
            <a:ext cx="8229600" cy="802386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6583680" y="459486"/>
            <a:ext cx="957264" cy="342900"/>
          </a:xfrm>
        </p:spPr>
        <p:txBody>
          <a:bodyPr/>
          <a:lstStyle/>
          <a:p>
            <a:fld id="{0D0EC791-D078-4631-9937-E8318C63790B}" type="datetimeFigureOut">
              <a:rPr lang="en-US" smtClean="0"/>
              <a:pPr/>
              <a:t>6/17/2016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5257800" y="459486"/>
            <a:ext cx="1325880" cy="342900"/>
          </a:xfrm>
        </p:spPr>
        <p:txBody>
          <a:bodyPr/>
          <a:lstStyle/>
          <a:p>
            <a:endParaRPr kumimoji="0" lang="zh-CN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174736" y="1704"/>
            <a:ext cx="762000" cy="274320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zh-TW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C791-D078-4631-9937-E8318C63790B}" type="datetimeFigureOut">
              <a:rPr lang="en-US" smtClean="0"/>
              <a:pPr/>
              <a:t>6/17/2016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zh-TW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53496" y="826477"/>
            <a:ext cx="3383280" cy="658368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5353496" y="1508045"/>
            <a:ext cx="3383280" cy="346329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152400" y="582215"/>
            <a:ext cx="5102352" cy="43891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C791-D078-4631-9937-E8318C63790B}" type="datetimeFigureOut">
              <a:rPr lang="en-US" smtClean="0"/>
              <a:pPr/>
              <a:t>6/17/2016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zh-TW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40435" y="831870"/>
            <a:ext cx="586803" cy="3511228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03671" y="857250"/>
            <a:ext cx="4572000" cy="3429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88443" y="2455731"/>
            <a:ext cx="2590800" cy="1887367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C791-D078-4631-9937-E8318C63790B}" type="datetimeFigureOut">
              <a:rPr lang="en-US" smtClean="0"/>
              <a:pPr/>
              <a:t>6/17/2016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zh-TW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275114"/>
            <a:ext cx="9144000" cy="6330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0"/>
            <a:ext cx="9144000" cy="232997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1" y="231207"/>
            <a:ext cx="9144001" cy="6858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3" y="270185"/>
            <a:ext cx="3733819" cy="6831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1" y="330085"/>
            <a:ext cx="3733801" cy="135026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圓角矩形 32"/>
          <p:cNvSpPr/>
          <p:nvPr/>
        </p:nvSpPr>
        <p:spPr bwMode="white">
          <a:xfrm>
            <a:off x="5407339" y="373128"/>
            <a:ext cx="3063240" cy="20574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圓角矩形 33"/>
          <p:cNvSpPr/>
          <p:nvPr/>
        </p:nvSpPr>
        <p:spPr bwMode="white">
          <a:xfrm>
            <a:off x="7373646" y="441707"/>
            <a:ext cx="160020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1501"/>
            <a:ext cx="57626" cy="466344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1501"/>
            <a:ext cx="27432" cy="466344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1501"/>
            <a:ext cx="9144" cy="466344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1501"/>
            <a:ext cx="27432" cy="466344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285"/>
            <a:ext cx="54864" cy="438912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285"/>
            <a:ext cx="9144" cy="438912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857250"/>
            <a:ext cx="8229600" cy="8001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87068"/>
            <a:ext cx="8229600" cy="324383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586536" y="459486"/>
            <a:ext cx="957264" cy="3429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0D0EC791-D078-4631-9937-E8318C63790B}" type="datetimeFigureOut">
              <a:rPr lang="en-US" smtClean="0"/>
              <a:pPr/>
              <a:t>6/17/2016</a:t>
            </a:fld>
            <a:endParaRPr 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5257800" y="459486"/>
            <a:ext cx="1325880" cy="3429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kumimoji="0" lang="zh-CN" altLang="en-US" dirty="0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74736" y="1704"/>
            <a:ext cx="762000" cy="27432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zh-TW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2267744" y="915566"/>
            <a:ext cx="6192688" cy="244841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8000" b="1" dirty="0">
                <a:ln w="19050">
                  <a:solidFill>
                    <a:srgbClr val="99FFCC"/>
                  </a:solidFill>
                  <a:prstDash val="solid"/>
                  <a:miter lim="800000"/>
                </a:ln>
                <a:noFill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/>
                <a:ea typeface="Microsoft JhengHei"/>
                <a:cs typeface="Microsoft JhengHei"/>
                <a:sym typeface="Microsoft JhengHei"/>
              </a:rPr>
              <a:t>3D魯蛇 </a:t>
            </a:r>
          </a:p>
          <a:p>
            <a:pPr lvl="0">
              <a:spcBef>
                <a:spcPts val="0"/>
              </a:spcBef>
              <a:buNone/>
            </a:pPr>
            <a:endParaRPr sz="5400" i="1" dirty="0">
              <a:ln w="19050">
                <a:solidFill>
                  <a:schemeClr val="tx1"/>
                </a:solidFill>
              </a:ln>
              <a:solidFill>
                <a:srgbClr val="99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5684824" y="3714405"/>
            <a:ext cx="3459176" cy="142909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altLang="en-US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指導教授     馬尚彬</a:t>
            </a:r>
            <a:endParaRPr lang="en-US" altLang="zh-TW" b="1" dirty="0" smtClean="0">
              <a:solidFill>
                <a:srgbClr val="0066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Microsoft JhengHei"/>
              <a:sym typeface="Microsoft JhengHe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zh-TW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00257124</a:t>
            </a:r>
            <a:r>
              <a:rPr lang="zh-TW" altLang="en-US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  </a:t>
            </a:r>
            <a:r>
              <a:rPr lang="zh-TW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任思堯</a:t>
            </a:r>
            <a:endParaRPr lang="zh-TW" b="1" dirty="0">
              <a:solidFill>
                <a:srgbClr val="0066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Microsoft JhengHei"/>
              <a:sym typeface="Microsoft JhengHei"/>
            </a:endParaRPr>
          </a:p>
          <a:p>
            <a:pPr lvl="0">
              <a:spcBef>
                <a:spcPts val="0"/>
              </a:spcBef>
              <a:buNone/>
            </a:pPr>
            <a:r>
              <a:rPr lang="zh-TW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00257104</a:t>
            </a:r>
            <a:r>
              <a:rPr lang="zh-TW" altLang="en-US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  </a:t>
            </a:r>
            <a:r>
              <a:rPr lang="zh-TW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羅</a:t>
            </a:r>
            <a:r>
              <a:rPr lang="zh-TW" b="1" dirty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祐任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zh-TW" altLang="en-US" sz="4400" b="1" dirty="0">
                <a:ln>
                  <a:solidFill>
                    <a:schemeClr val="accent2"/>
                  </a:solidFill>
                </a:ln>
                <a:solidFill>
                  <a:srgbClr val="00CC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分工</a:t>
            </a:r>
          </a:p>
        </p:txBody>
      </p:sp>
      <p:graphicFrame>
        <p:nvGraphicFramePr>
          <p:cNvPr id="136" name="Shape 136"/>
          <p:cNvGraphicFramePr/>
          <p:nvPr/>
        </p:nvGraphicFramePr>
        <p:xfrm>
          <a:off x="2123728" y="1131590"/>
          <a:ext cx="4647025" cy="2743050"/>
        </p:xfrm>
        <a:graphic>
          <a:graphicData uri="http://schemas.openxmlformats.org/drawingml/2006/table">
            <a:tbl>
              <a:tblPr>
                <a:noFill/>
                <a:tableStyleId>{EDDC732E-262C-4B24-9C6D-B23535E82B82}</a:tableStyleId>
              </a:tblPr>
              <a:tblGrid>
                <a:gridCol w="2385750"/>
                <a:gridCol w="2261275"/>
              </a:tblGrid>
              <a:tr h="3962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kumimoji="0" lang="zh-TW" altLang="en-US" sz="2400" b="1" kern="1200" dirty="0">
                          <a:solidFill>
                            <a:srgbClr val="0066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Microsoft JhengHei"/>
                          <a:sym typeface="Microsoft JhengHei"/>
                        </a:rPr>
                        <a:t>項目</a:t>
                      </a:r>
                    </a:p>
                  </a:txBody>
                  <a:tcPr marL="91425" marR="91425" marT="91425" marB="9142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kumimoji="0" lang="zh-TW" altLang="en-US" sz="2400" b="1" kern="1200" dirty="0">
                          <a:solidFill>
                            <a:srgbClr val="0066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Microsoft JhengHei"/>
                          <a:sym typeface="Microsoft JhengHei"/>
                        </a:rPr>
                        <a:t>主負責人</a:t>
                      </a:r>
                    </a:p>
                  </a:txBody>
                  <a:tcPr marL="91425" marR="91425" marT="91425" marB="9142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kumimoji="0" lang="zh-TW" altLang="en-US" sz="2400" b="1" kern="1200" dirty="0" smtClean="0">
                          <a:solidFill>
                            <a:srgbClr val="0066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Microsoft JhengHei"/>
                          <a:sym typeface="Microsoft JhengHei"/>
                        </a:rPr>
                        <a:t>使用者介面</a:t>
                      </a:r>
                      <a:endParaRPr kumimoji="0" lang="zh-TW" altLang="en-US" sz="2400" b="1" kern="1200" dirty="0">
                        <a:solidFill>
                          <a:srgbClr val="00666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kumimoji="0" lang="zh-TW" altLang="en-US" sz="2400" b="1" kern="1200">
                          <a:solidFill>
                            <a:srgbClr val="0066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Microsoft JhengHei"/>
                          <a:sym typeface="Microsoft JhengHei"/>
                        </a:rPr>
                        <a:t>任思堯</a:t>
                      </a:r>
                    </a:p>
                  </a:txBody>
                  <a:tcPr marL="91425" marR="91425" marT="91425" marB="91425"/>
                </a:tc>
              </a:tr>
              <a:tr h="3962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kumimoji="0" lang="zh-TW" altLang="en-US" sz="2400" b="1" kern="1200" dirty="0">
                          <a:solidFill>
                            <a:srgbClr val="0066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Microsoft JhengHei"/>
                          <a:sym typeface="Microsoft JhengHei"/>
                        </a:rPr>
                        <a:t>場景設計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kumimoji="0" lang="zh-TW" altLang="en-US" sz="2400" b="1" kern="1200" dirty="0">
                          <a:solidFill>
                            <a:srgbClr val="0066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Microsoft JhengHei"/>
                          <a:sym typeface="Microsoft JhengHei"/>
                        </a:rPr>
                        <a:t>任思堯</a:t>
                      </a:r>
                    </a:p>
                  </a:txBody>
                  <a:tcPr marL="91425" marR="91425" marT="91425" marB="91425"/>
                </a:tc>
              </a:tr>
              <a:tr h="3962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kumimoji="0" lang="zh-TW" altLang="en-US" sz="2400" b="1" kern="1200" dirty="0">
                          <a:solidFill>
                            <a:srgbClr val="0066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Microsoft JhengHei"/>
                          <a:sym typeface="Microsoft JhengHei"/>
                        </a:rPr>
                        <a:t>物件設計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kumimoji="0" lang="zh-TW" altLang="en-US" sz="2400" b="1" kern="1200" dirty="0">
                          <a:solidFill>
                            <a:srgbClr val="0066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Microsoft JhengHei"/>
                          <a:sym typeface="Microsoft JhengHei"/>
                        </a:rPr>
                        <a:t>羅祐任</a:t>
                      </a:r>
                    </a:p>
                  </a:txBody>
                  <a:tcPr marL="91425" marR="91425" marT="91425" marB="91425"/>
                </a:tc>
              </a:tr>
              <a:tr h="3962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kumimoji="0" lang="zh-TW" altLang="en-US" sz="2400" b="1" kern="1200" dirty="0" smtClean="0">
                          <a:solidFill>
                            <a:srgbClr val="0066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Microsoft JhengHei"/>
                          <a:sym typeface="Microsoft JhengHei"/>
                        </a:rPr>
                        <a:t>遊戲邏輯</a:t>
                      </a:r>
                      <a:endParaRPr kumimoji="0" lang="zh-TW" altLang="en-US" sz="2400" b="1" kern="1200" dirty="0">
                        <a:solidFill>
                          <a:srgbClr val="00666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kumimoji="0" lang="zh-TW" altLang="en-US" sz="2400" b="1" kern="1200" dirty="0" smtClean="0">
                          <a:solidFill>
                            <a:srgbClr val="0066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Microsoft JhengHei"/>
                          <a:sym typeface="Microsoft JhengHei"/>
                        </a:rPr>
                        <a:t>羅祐任</a:t>
                      </a:r>
                      <a:endParaRPr kumimoji="0" lang="zh-TW" altLang="en-US" sz="2400" b="1" kern="1200" dirty="0">
                        <a:solidFill>
                          <a:srgbClr val="00666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383722"/>
            <a:ext cx="8520600" cy="89188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altLang="en-US" sz="4400" b="1" dirty="0">
                <a:ln>
                  <a:solidFill>
                    <a:schemeClr val="accent2"/>
                  </a:solidFill>
                </a:ln>
                <a:solidFill>
                  <a:srgbClr val="00CC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網站主題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23528" y="1347614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altLang="en-US" sz="2400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當膾炙人口的貪食蛇從2D的世界跑到3D的新世界</a:t>
            </a:r>
          </a:p>
          <a:p>
            <a:pPr lvl="0">
              <a:spcBef>
                <a:spcPts val="0"/>
              </a:spcBef>
              <a:buNone/>
            </a:pPr>
            <a:r>
              <a:rPr lang="zh-TW" altLang="en-US" sz="2400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會有甚麼新的體驗呢 ? </a:t>
            </a:r>
          </a:p>
          <a:p>
            <a:pPr lvl="0">
              <a:spcBef>
                <a:spcPts val="0"/>
              </a:spcBef>
              <a:buNone/>
            </a:pPr>
            <a:r>
              <a:rPr lang="zh-TW" altLang="en-US" sz="2400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讓我們所有人的童年，隨著網頁技術的進步一起進化吧 !</a:t>
            </a:r>
          </a:p>
          <a:p>
            <a:pPr lvl="0">
              <a:spcBef>
                <a:spcPts val="0"/>
              </a:spcBef>
              <a:buNone/>
            </a:pPr>
            <a:endParaRPr lang="zh-TW" altLang="en-US" sz="2400" b="1" dirty="0">
              <a:ln>
                <a:solidFill>
                  <a:srgbClr val="92D050"/>
                </a:solidFill>
              </a:ln>
              <a:solidFill>
                <a:srgbClr val="0066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itchFamily="18" charset="-120"/>
              <a:ea typeface="新細明體" pitchFamily="18" charset="-120"/>
              <a:cs typeface="Microsoft JhengHei"/>
              <a:sym typeface="Microsoft JhengHei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27584" y="2931790"/>
            <a:ext cx="72008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TW" altLang="en-US" sz="7200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進化吧 ! 貪食蛇 !</a:t>
            </a:r>
          </a:p>
          <a:p>
            <a:endParaRPr lang="zh-TW" altLang="en-US" b="1" dirty="0">
              <a:ln w="18000">
                <a:solidFill>
                  <a:srgbClr val="006666"/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95536" y="41151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zh-TW" altLang="en-US" sz="4400" b="1" dirty="0">
                <a:ln>
                  <a:solidFill>
                    <a:schemeClr val="accent2"/>
                  </a:solidFill>
                </a:ln>
                <a:solidFill>
                  <a:srgbClr val="00CC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網頁架構</a:t>
            </a:r>
          </a:p>
        </p:txBody>
      </p:sp>
      <p:sp>
        <p:nvSpPr>
          <p:cNvPr id="98" name="Shape 98"/>
          <p:cNvSpPr/>
          <p:nvPr/>
        </p:nvSpPr>
        <p:spPr>
          <a:xfrm>
            <a:off x="6804248" y="2167850"/>
            <a:ext cx="232702" cy="851400"/>
          </a:xfrm>
          <a:prstGeom prst="rect">
            <a:avLst/>
          </a:prstGeom>
          <a:solidFill>
            <a:srgbClr val="D9EAD3"/>
          </a:solidFill>
          <a:ln w="38100" cap="flat" cmpd="sng">
            <a:solidFill>
              <a:srgbClr val="0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zh-TW" sz="1800" b="1" dirty="0">
              <a:solidFill>
                <a:srgbClr val="0066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99" name="Shape 99"/>
          <p:cNvGrpSpPr/>
          <p:nvPr/>
        </p:nvGrpSpPr>
        <p:grpSpPr>
          <a:xfrm>
            <a:off x="7132575" y="2167850"/>
            <a:ext cx="1323300" cy="851400"/>
            <a:chOff x="5157250" y="996925"/>
            <a:chExt cx="1323300" cy="851400"/>
          </a:xfrm>
        </p:grpSpPr>
        <p:cxnSp>
          <p:nvCxnSpPr>
            <p:cNvPr id="100" name="Shape 100"/>
            <p:cNvCxnSpPr>
              <a:stCxn id="101" idx="3"/>
            </p:cNvCxnSpPr>
            <p:nvPr/>
          </p:nvCxnSpPr>
          <p:spPr>
            <a:xfrm rot="10800000" flipH="1">
              <a:off x="5994550" y="1259425"/>
              <a:ext cx="326400" cy="163200"/>
            </a:xfrm>
            <a:prstGeom prst="curvedConnector3">
              <a:avLst>
                <a:gd name="adj1" fmla="val 50000"/>
              </a:avLst>
            </a:prstGeom>
            <a:noFill/>
            <a:ln w="28575" cap="flat" cmpd="sng">
              <a:solidFill>
                <a:srgbClr val="006666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101" name="Shape 101"/>
            <p:cNvSpPr/>
            <p:nvPr/>
          </p:nvSpPr>
          <p:spPr>
            <a:xfrm rot="5400000">
              <a:off x="5150200" y="1003975"/>
              <a:ext cx="851400" cy="837300"/>
            </a:xfrm>
            <a:prstGeom prst="snip2SameRect">
              <a:avLst>
                <a:gd name="adj1" fmla="val 16667"/>
                <a:gd name="adj2" fmla="val 0"/>
              </a:avLst>
            </a:prstGeom>
            <a:solidFill>
              <a:srgbClr val="D9EAD3"/>
            </a:solidFill>
            <a:ln w="38100" cap="flat" cmpd="sng">
              <a:solidFill>
                <a:srgbClr val="00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006666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 rot="5400000">
              <a:off x="5592725" y="1138825"/>
              <a:ext cx="170400" cy="1704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00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006666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 rot="5400000">
              <a:off x="5592725" y="1511150"/>
              <a:ext cx="170400" cy="1704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00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006666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cxnSp>
          <p:nvCxnSpPr>
            <p:cNvPr id="104" name="Shape 104"/>
            <p:cNvCxnSpPr/>
            <p:nvPr/>
          </p:nvCxnSpPr>
          <p:spPr>
            <a:xfrm rot="10800000" flipH="1">
              <a:off x="6310450" y="1167325"/>
              <a:ext cx="170100" cy="113400"/>
            </a:xfrm>
            <a:prstGeom prst="curvedConnector3">
              <a:avLst>
                <a:gd name="adj1" fmla="val 50000"/>
              </a:avLst>
            </a:prstGeom>
            <a:noFill/>
            <a:ln w="28575" cap="flat" cmpd="sng">
              <a:solidFill>
                <a:srgbClr val="006666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05" name="Shape 105"/>
            <p:cNvCxnSpPr/>
            <p:nvPr/>
          </p:nvCxnSpPr>
          <p:spPr>
            <a:xfrm>
              <a:off x="6320950" y="1259425"/>
              <a:ext cx="149100" cy="49800"/>
            </a:xfrm>
            <a:prstGeom prst="curvedConnector3">
              <a:avLst>
                <a:gd name="adj1" fmla="val 50000"/>
              </a:avLst>
            </a:prstGeom>
            <a:noFill/>
            <a:ln w="28575" cap="flat" cmpd="sng">
              <a:solidFill>
                <a:srgbClr val="006666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106" name="Shape 106"/>
          <p:cNvSpPr/>
          <p:nvPr/>
        </p:nvSpPr>
        <p:spPr>
          <a:xfrm>
            <a:off x="4860032" y="2139702"/>
            <a:ext cx="1830948" cy="851400"/>
          </a:xfrm>
          <a:prstGeom prst="rect">
            <a:avLst/>
          </a:prstGeom>
          <a:solidFill>
            <a:srgbClr val="D9EAD3"/>
          </a:solidFill>
          <a:ln w="38100" cap="flat" cmpd="sng">
            <a:solidFill>
              <a:srgbClr val="0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800" b="1" dirty="0">
                <a:solidFill>
                  <a:srgbClr val="006666"/>
                </a:solidFill>
                <a:latin typeface="微軟正黑體" pitchFamily="34" charset="-120"/>
                <a:ea typeface="微軟正黑體" pitchFamily="34" charset="-120"/>
              </a:rPr>
              <a:t>遊戲主頁面</a:t>
            </a:r>
          </a:p>
        </p:txBody>
      </p:sp>
      <p:sp>
        <p:nvSpPr>
          <p:cNvPr id="109" name="Shape 109"/>
          <p:cNvSpPr/>
          <p:nvPr/>
        </p:nvSpPr>
        <p:spPr>
          <a:xfrm rot="-5591529">
            <a:off x="1906519" y="2453525"/>
            <a:ext cx="851220" cy="280034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D9EAD3"/>
          </a:solidFill>
          <a:ln w="38100" cap="flat" cmpd="sng">
            <a:solidFill>
              <a:srgbClr val="0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0066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2848574" y="2167850"/>
            <a:ext cx="355273" cy="851400"/>
          </a:xfrm>
          <a:prstGeom prst="rect">
            <a:avLst/>
          </a:prstGeom>
          <a:solidFill>
            <a:srgbClr val="D9EAD3"/>
          </a:solidFill>
          <a:ln w="38100" cap="flat" cmpd="sng">
            <a:solidFill>
              <a:srgbClr val="0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800" b="1">
              <a:solidFill>
                <a:srgbClr val="0066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2554787" y="2167850"/>
            <a:ext cx="234600" cy="851400"/>
          </a:xfrm>
          <a:prstGeom prst="rect">
            <a:avLst/>
          </a:prstGeom>
          <a:solidFill>
            <a:srgbClr val="D9EAD3"/>
          </a:solidFill>
          <a:ln w="38100" cap="flat" cmpd="sng">
            <a:solidFill>
              <a:srgbClr val="0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800" b="1">
              <a:solidFill>
                <a:srgbClr val="0066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12" name="Shape 112"/>
          <p:cNvSpPr/>
          <p:nvPr/>
        </p:nvSpPr>
        <p:spPr>
          <a:xfrm rot="-435192">
            <a:off x="1997392" y="2339918"/>
            <a:ext cx="133064" cy="599913"/>
          </a:xfrm>
          <a:prstGeom prst="rect">
            <a:avLst/>
          </a:prstGeom>
          <a:solidFill>
            <a:srgbClr val="D9EAD3"/>
          </a:solidFill>
          <a:ln w="38100" cap="flat" cmpd="sng">
            <a:solidFill>
              <a:srgbClr val="0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800" b="1">
              <a:solidFill>
                <a:srgbClr val="0066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13" name="Shape 113"/>
          <p:cNvSpPr/>
          <p:nvPr/>
        </p:nvSpPr>
        <p:spPr>
          <a:xfrm rot="-435192">
            <a:off x="1787992" y="2339918"/>
            <a:ext cx="133064" cy="599913"/>
          </a:xfrm>
          <a:prstGeom prst="rect">
            <a:avLst/>
          </a:prstGeom>
          <a:solidFill>
            <a:srgbClr val="D9EAD3"/>
          </a:solidFill>
          <a:ln w="38100" cap="flat" cmpd="sng">
            <a:solidFill>
              <a:srgbClr val="0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800" b="1">
              <a:solidFill>
                <a:srgbClr val="0066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14" name="Shape 114"/>
          <p:cNvSpPr/>
          <p:nvPr/>
        </p:nvSpPr>
        <p:spPr>
          <a:xfrm rot="-5871803">
            <a:off x="1279532" y="2499802"/>
            <a:ext cx="583284" cy="280144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D9EAD3"/>
          </a:solidFill>
          <a:ln w="38100" cap="flat" cmpd="sng">
            <a:solidFill>
              <a:srgbClr val="0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0066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15" name="Shape 115"/>
          <p:cNvSpPr/>
          <p:nvPr/>
        </p:nvSpPr>
        <p:spPr>
          <a:xfrm rot="-5944512">
            <a:off x="800584" y="2484701"/>
            <a:ext cx="270080" cy="458093"/>
          </a:xfrm>
          <a:prstGeom prst="triangle">
            <a:avLst>
              <a:gd name="adj" fmla="val 36355"/>
            </a:avLst>
          </a:prstGeom>
          <a:solidFill>
            <a:srgbClr val="D9EAD3"/>
          </a:solidFill>
          <a:ln w="38100" cap="flat" cmpd="sng">
            <a:solidFill>
              <a:srgbClr val="0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0066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24" name="群組 23"/>
          <p:cNvGrpSpPr/>
          <p:nvPr/>
        </p:nvGrpSpPr>
        <p:grpSpPr>
          <a:xfrm>
            <a:off x="3275856" y="1995686"/>
            <a:ext cx="1489500" cy="1156450"/>
            <a:chOff x="4618650" y="1993525"/>
            <a:chExt cx="1489500" cy="1156450"/>
          </a:xfrm>
        </p:grpSpPr>
        <p:sp>
          <p:nvSpPr>
            <p:cNvPr id="107" name="Shape 107"/>
            <p:cNvSpPr/>
            <p:nvPr/>
          </p:nvSpPr>
          <p:spPr>
            <a:xfrm>
              <a:off x="4618650" y="1993525"/>
              <a:ext cx="1489500" cy="340500"/>
            </a:xfrm>
            <a:prstGeom prst="snip2SameRect">
              <a:avLst>
                <a:gd name="adj1" fmla="val 35468"/>
                <a:gd name="adj2" fmla="val 0"/>
              </a:avLst>
            </a:prstGeom>
            <a:solidFill>
              <a:srgbClr val="D9EAD3"/>
            </a:solidFill>
            <a:ln w="38100" cap="flat" cmpd="sng">
              <a:solidFill>
                <a:srgbClr val="00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1800" b="1" dirty="0" smtClean="0">
                  <a:solidFill>
                    <a:srgbClr val="006666"/>
                  </a:solidFill>
                  <a:latin typeface="微軟正黑體" pitchFamily="34" charset="-120"/>
                  <a:ea typeface="微軟正黑體" pitchFamily="34" charset="-120"/>
                </a:rPr>
                <a:t>分享</a:t>
              </a:r>
              <a:r>
                <a:rPr lang="en-US" altLang="zh-TW" sz="1800" b="1" dirty="0" smtClean="0">
                  <a:solidFill>
                    <a:srgbClr val="006666"/>
                  </a:solidFill>
                  <a:latin typeface="微軟正黑體" pitchFamily="34" charset="-120"/>
                  <a:ea typeface="微軟正黑體" pitchFamily="34" charset="-120"/>
                </a:rPr>
                <a:t>FB</a:t>
              </a:r>
              <a:endParaRPr lang="zh-TW" sz="1800" b="1" dirty="0">
                <a:solidFill>
                  <a:srgbClr val="006666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4618650" y="2809475"/>
              <a:ext cx="1489500" cy="340500"/>
            </a:xfrm>
            <a:prstGeom prst="snip2SameRect">
              <a:avLst>
                <a:gd name="adj1" fmla="val 0"/>
                <a:gd name="adj2" fmla="val 33024"/>
              </a:avLst>
            </a:prstGeom>
            <a:solidFill>
              <a:srgbClr val="D9EAD3"/>
            </a:solidFill>
            <a:ln w="38100" cap="flat" cmpd="sng">
              <a:solidFill>
                <a:srgbClr val="00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1800" b="1" dirty="0" smtClean="0">
                  <a:solidFill>
                    <a:srgbClr val="006666"/>
                  </a:solidFill>
                  <a:latin typeface="微軟正黑體" pitchFamily="34" charset="-120"/>
                  <a:ea typeface="微軟正黑體" pitchFamily="34" charset="-120"/>
                </a:rPr>
                <a:t>玩法說明</a:t>
              </a:r>
              <a:endParaRPr lang="zh-TW" sz="1800" b="1" dirty="0">
                <a:solidFill>
                  <a:srgbClr val="006666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4618650" y="2416800"/>
              <a:ext cx="1489500" cy="309900"/>
            </a:xfrm>
            <a:prstGeom prst="rect">
              <a:avLst/>
            </a:prstGeom>
            <a:solidFill>
              <a:srgbClr val="D9EAD3"/>
            </a:solidFill>
            <a:ln w="38100" cap="flat" cmpd="sng">
              <a:solidFill>
                <a:srgbClr val="00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zh-TW" sz="1800" b="1" dirty="0">
                  <a:solidFill>
                    <a:srgbClr val="006666"/>
                  </a:solidFill>
                  <a:latin typeface="微軟正黑體" pitchFamily="34" charset="-120"/>
                  <a:ea typeface="微軟正黑體" pitchFamily="34" charset="-120"/>
                </a:rPr>
                <a:t>說明文件</a:t>
              </a:r>
            </a:p>
          </p:txBody>
        </p:sp>
      </p:grpSp>
      <p:sp>
        <p:nvSpPr>
          <p:cNvPr id="117" name="Shape 117"/>
          <p:cNvSpPr/>
          <p:nvPr/>
        </p:nvSpPr>
        <p:spPr>
          <a:xfrm rot="-435703">
            <a:off x="1233237" y="2493301"/>
            <a:ext cx="109175" cy="293147"/>
          </a:xfrm>
          <a:prstGeom prst="rect">
            <a:avLst/>
          </a:prstGeom>
          <a:solidFill>
            <a:srgbClr val="D9EAD3"/>
          </a:solidFill>
          <a:ln w="38100" cap="flat" cmpd="sng">
            <a:solidFill>
              <a:srgbClr val="0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800" b="1">
              <a:solidFill>
                <a:srgbClr val="0066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118" name="Shape 118"/>
          <p:cNvCxnSpPr/>
          <p:nvPr/>
        </p:nvCxnSpPr>
        <p:spPr>
          <a:xfrm rot="10800000">
            <a:off x="3148025" y="3545850"/>
            <a:ext cx="3963900" cy="0"/>
          </a:xfrm>
          <a:prstGeom prst="straightConnector1">
            <a:avLst/>
          </a:prstGeom>
          <a:noFill/>
          <a:ln w="38100" cap="flat" cmpd="sng">
            <a:solidFill>
              <a:srgbClr val="006666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86560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zh-TW" altLang="en-US" sz="4400" b="1" dirty="0" smtClean="0">
                <a:ln>
                  <a:solidFill>
                    <a:schemeClr val="accent2"/>
                  </a:solidFill>
                </a:ln>
                <a:solidFill>
                  <a:srgbClr val="00CC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故事</a:t>
            </a:r>
            <a:endParaRPr lang="zh-TW" altLang="en-US" sz="4400" b="1" dirty="0">
              <a:ln>
                <a:solidFill>
                  <a:schemeClr val="accent2"/>
                </a:solidFill>
              </a:ln>
              <a:solidFill>
                <a:srgbClr val="00CC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Microsoft JhengHei"/>
              <a:sym typeface="Microsoft JhengHei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35425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altLang="en-US" sz="2400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　有一天貪食蛇在</a:t>
            </a:r>
            <a:r>
              <a:rPr lang="en-US" altLang="zh-TW" sz="2400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2D</a:t>
            </a:r>
            <a:r>
              <a:rPr lang="zh-TW" altLang="en-US" sz="2400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的世界中因為過於貪吃，加速過快而穿梭了時空位面，突然間，他發現自己脫離了平面的限制、而且身體不再扁平，原來他來到了３Ｄ的世界。</a:t>
            </a:r>
            <a:endParaRPr lang="en-US" altLang="zh-TW" sz="2400" b="1" dirty="0" smtClean="0">
              <a:solidFill>
                <a:srgbClr val="0066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Microsoft JhengHei"/>
              <a:sym typeface="Microsoft JhengHei"/>
            </a:endParaRPr>
          </a:p>
          <a:p>
            <a:pPr lvl="0">
              <a:spcBef>
                <a:spcPts val="0"/>
              </a:spcBef>
              <a:buNone/>
            </a:pPr>
            <a:r>
              <a:rPr lang="en-US" altLang="zh-TW" sz="2400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	</a:t>
            </a:r>
            <a:r>
              <a:rPr lang="zh-TW" altLang="en-US" sz="2400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身處在一個四面環山的空中立方體上，他發現牠的食物也立體了起來，看起來更可口了呢！</a:t>
            </a:r>
            <a:endParaRPr lang="en-US" altLang="zh-TW" sz="2400" b="1" dirty="0" smtClean="0">
              <a:solidFill>
                <a:srgbClr val="0066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Microsoft JhengHei"/>
              <a:sym typeface="Microsoft JhengHei"/>
            </a:endParaRPr>
          </a:p>
          <a:p>
            <a:pPr lvl="0">
              <a:spcBef>
                <a:spcPts val="0"/>
              </a:spcBef>
              <a:buNone/>
            </a:pPr>
            <a:r>
              <a:rPr lang="zh-TW" altLang="en-US" sz="2400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　於是貪食蛇迫不及待地展開一段新的美食饗宴</a:t>
            </a:r>
            <a:r>
              <a:rPr lang="en-US" altLang="zh-TW" sz="2400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……</a:t>
            </a:r>
            <a:r>
              <a:rPr lang="zh-TW" altLang="en-US" sz="2400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。</a:t>
            </a:r>
            <a:endParaRPr lang="en-US" altLang="zh-TW" sz="2400" b="1" dirty="0" smtClean="0">
              <a:solidFill>
                <a:srgbClr val="0066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Microsoft JhengHei"/>
              <a:sym typeface="Microsoft JhengHei"/>
            </a:endParaRPr>
          </a:p>
          <a:p>
            <a:pPr lvl="0">
              <a:spcBef>
                <a:spcPts val="0"/>
              </a:spcBef>
              <a:buNone/>
            </a:pPr>
            <a:endParaRPr lang="zh-TW" altLang="en-US" sz="2400" b="1" dirty="0" smtClean="0">
              <a:solidFill>
                <a:srgbClr val="0066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Microsoft JhengHei"/>
              <a:sym typeface="Microsoft JhengHei"/>
            </a:endParaRPr>
          </a:p>
          <a:p>
            <a:pPr lvl="0">
              <a:spcBef>
                <a:spcPts val="0"/>
              </a:spcBef>
              <a:buNone/>
            </a:pPr>
            <a:endParaRPr lang="zh-TW" altLang="en-US" sz="2400" b="1" dirty="0" smtClean="0">
              <a:solidFill>
                <a:srgbClr val="0066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Microsoft JhengHei"/>
              <a:sym typeface="Microsoft JhengHei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86560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zh-TW" altLang="en-US" sz="4400" b="1" dirty="0" smtClean="0">
                <a:ln>
                  <a:solidFill>
                    <a:schemeClr val="accent2"/>
                  </a:solidFill>
                </a:ln>
                <a:solidFill>
                  <a:srgbClr val="00CC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遊玩方式</a:t>
            </a:r>
            <a:endParaRPr lang="zh-TW" altLang="en-US" sz="4400" b="1" dirty="0">
              <a:ln>
                <a:solidFill>
                  <a:schemeClr val="accent2"/>
                </a:solidFill>
              </a:ln>
              <a:solidFill>
                <a:srgbClr val="00CC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Microsoft JhengHei"/>
              <a:sym typeface="Microsoft JhengHei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323528" y="1491630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66928" lvl="0" indent="-457200">
              <a:spcBef>
                <a:spcPts val="0"/>
              </a:spcBef>
              <a:buClr>
                <a:srgbClr val="00CC99"/>
              </a:buClr>
              <a:buFont typeface="+mj-lt"/>
              <a:buAutoNum type="arabicPeriod"/>
            </a:pPr>
            <a:r>
              <a:rPr lang="zh-TW" altLang="en-US" sz="2400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進入網頁之後等待素材讀取結束，按下</a:t>
            </a:r>
            <a:r>
              <a:rPr lang="en-US" altLang="zh-TW" sz="2400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Start </a:t>
            </a:r>
            <a:r>
              <a:rPr lang="zh-TW" altLang="en-US" sz="2400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開始遊戲。</a:t>
            </a:r>
            <a:endParaRPr lang="en-US" altLang="zh-TW" sz="2400" b="1" dirty="0" smtClean="0">
              <a:solidFill>
                <a:srgbClr val="0066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Microsoft JhengHei"/>
              <a:sym typeface="Microsoft JhengHei"/>
            </a:endParaRPr>
          </a:p>
          <a:p>
            <a:pPr marL="566928" lvl="0" indent="-457200">
              <a:spcBef>
                <a:spcPts val="0"/>
              </a:spcBef>
              <a:buClr>
                <a:srgbClr val="00CC99"/>
              </a:buClr>
              <a:buFont typeface="+mj-lt"/>
              <a:buAutoNum type="arabicPeriod"/>
            </a:pPr>
            <a:r>
              <a:rPr lang="zh-TW" altLang="en-US" sz="2400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以</a:t>
            </a:r>
            <a:r>
              <a:rPr lang="en-US" altLang="zh-TW" sz="2400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WASD</a:t>
            </a:r>
            <a:r>
              <a:rPr lang="zh-TW" altLang="en-US" sz="2400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為方向鍵操控，所在的平面上箭頭指向</a:t>
            </a:r>
            <a:r>
              <a:rPr lang="en-US" altLang="zh-TW" sz="2400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W</a:t>
            </a:r>
            <a:r>
              <a:rPr lang="zh-TW" altLang="en-US" sz="2400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方向。</a:t>
            </a:r>
            <a:endParaRPr lang="en-US" altLang="zh-TW" sz="2400" b="1" dirty="0" smtClean="0">
              <a:solidFill>
                <a:srgbClr val="0066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Microsoft JhengHei"/>
              <a:sym typeface="Microsoft JhengHei"/>
            </a:endParaRPr>
          </a:p>
          <a:p>
            <a:pPr marL="566928" lvl="0" indent="-457200">
              <a:spcBef>
                <a:spcPts val="0"/>
              </a:spcBef>
              <a:buClr>
                <a:srgbClr val="00CC99"/>
              </a:buClr>
              <a:buFont typeface="+mj-lt"/>
              <a:buAutoNum type="arabicPeriod"/>
            </a:pPr>
            <a:r>
              <a:rPr lang="zh-TW" altLang="en-US" sz="2400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以滑鼠拖曳方式來</a:t>
            </a:r>
            <a:r>
              <a:rPr lang="zh-TW" altLang="en-US" sz="2400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旋轉</a:t>
            </a:r>
            <a:r>
              <a:rPr lang="zh-TW" altLang="en-US" sz="2400" b="1" dirty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視角</a:t>
            </a:r>
            <a:r>
              <a:rPr lang="zh-TW" altLang="en-US" sz="2400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。</a:t>
            </a:r>
            <a:endParaRPr lang="en-US" altLang="zh-TW" sz="2400" b="1" dirty="0" smtClean="0">
              <a:solidFill>
                <a:srgbClr val="0066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Microsoft JhengHei"/>
              <a:sym typeface="Microsoft JhengHei"/>
            </a:endParaRPr>
          </a:p>
          <a:p>
            <a:pPr marL="566928" lvl="0" indent="-457200">
              <a:buClr>
                <a:srgbClr val="00CC99"/>
              </a:buClr>
              <a:buFont typeface="+mj-lt"/>
              <a:buAutoNum type="arabicPeriod"/>
            </a:pPr>
            <a:r>
              <a:rPr lang="zh-TW" altLang="en-US" sz="2400" b="1" dirty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若</a:t>
            </a:r>
            <a:r>
              <a:rPr lang="zh-TW" altLang="en-US" sz="2400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蛇</a:t>
            </a:r>
            <a:r>
              <a:rPr lang="zh-TW" altLang="en-US" sz="2400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頭</a:t>
            </a:r>
            <a:r>
              <a:rPr lang="zh-TW" altLang="en-US" sz="2400" b="1" dirty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撞到身體或能量消耗完畢，</a:t>
            </a:r>
            <a:r>
              <a:rPr lang="zh-TW" altLang="en-US" sz="2400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則魯蛇喪命，遊戲結束</a:t>
            </a:r>
            <a:r>
              <a:rPr lang="zh-TW" altLang="en-US" sz="2400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。</a:t>
            </a:r>
            <a:endParaRPr lang="en-US" altLang="zh-TW" sz="2400" b="1" dirty="0" smtClean="0">
              <a:solidFill>
                <a:srgbClr val="0066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Microsoft JhengHei"/>
              <a:sym typeface="Microsoft JhengHei"/>
            </a:endParaRPr>
          </a:p>
          <a:p>
            <a:pPr marL="566928" lvl="0" indent="-457200">
              <a:spcBef>
                <a:spcPts val="0"/>
              </a:spcBef>
              <a:buClr>
                <a:srgbClr val="00CC99"/>
              </a:buClr>
              <a:buFont typeface="+mj-lt"/>
              <a:buAutoNum type="arabicPeriod"/>
            </a:pPr>
            <a:r>
              <a:rPr lang="zh-TW" altLang="en-US" sz="2400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死亡後按下</a:t>
            </a:r>
            <a:r>
              <a:rPr lang="en-US" altLang="zh-TW" sz="2400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Restart</a:t>
            </a:r>
            <a:r>
              <a:rPr lang="zh-TW" altLang="en-US" sz="2400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鈕即可重新開始新的一局。</a:t>
            </a:r>
            <a:endParaRPr lang="en-US" altLang="zh-TW" sz="2400" b="1" dirty="0" smtClean="0">
              <a:solidFill>
                <a:srgbClr val="0066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Microsoft JhengHei"/>
              <a:sym typeface="Microsoft JhengHei"/>
            </a:endParaRPr>
          </a:p>
          <a:p>
            <a:pPr marL="566928" lvl="0" indent="-457200">
              <a:spcBef>
                <a:spcPts val="0"/>
              </a:spcBef>
              <a:buClr>
                <a:srgbClr val="00CC99"/>
              </a:buClr>
              <a:buFont typeface="+mj-lt"/>
              <a:buAutoNum type="arabicPeriod"/>
            </a:pPr>
            <a:r>
              <a:rPr lang="zh-TW" altLang="en-US" sz="2400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蛇會隨著吃到的蛋變多而加快速度，請注意。</a:t>
            </a:r>
            <a:endParaRPr lang="en-US" altLang="zh-TW" sz="2400" b="1" dirty="0" smtClean="0">
              <a:solidFill>
                <a:srgbClr val="0066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Microsoft JhengHei"/>
              <a:sym typeface="Microsoft JhengHei"/>
            </a:endParaRPr>
          </a:p>
          <a:p>
            <a:pPr marL="566928" lvl="0" indent="-457200">
              <a:spcBef>
                <a:spcPts val="0"/>
              </a:spcBef>
              <a:buClr>
                <a:srgbClr val="00CC99"/>
              </a:buClr>
              <a:buFont typeface="+mj-lt"/>
              <a:buAutoNum type="arabicPeriod"/>
            </a:pPr>
            <a:endParaRPr lang="en-US" altLang="zh-TW" sz="2400" b="1" dirty="0" smtClean="0">
              <a:solidFill>
                <a:srgbClr val="0066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Microsoft JhengHei"/>
              <a:sym typeface="Microsoft JhengHei"/>
            </a:endParaRPr>
          </a:p>
          <a:p>
            <a:pPr lvl="0">
              <a:spcBef>
                <a:spcPts val="0"/>
              </a:spcBef>
              <a:buNone/>
            </a:pPr>
            <a:endParaRPr lang="en-US" altLang="zh-TW" sz="2400" b="1" dirty="0" smtClean="0">
              <a:solidFill>
                <a:srgbClr val="0066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Microsoft JhengHei"/>
              <a:sym typeface="Microsoft JhengHei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86560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zh-TW" altLang="en-US" sz="4400" b="1" dirty="0" smtClean="0">
                <a:ln>
                  <a:solidFill>
                    <a:schemeClr val="accent2"/>
                  </a:solidFill>
                </a:ln>
                <a:solidFill>
                  <a:srgbClr val="00CC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音樂功能</a:t>
            </a:r>
            <a:endParaRPr lang="zh-TW" altLang="en-US" sz="4400" b="1" dirty="0">
              <a:ln>
                <a:solidFill>
                  <a:schemeClr val="accent2"/>
                </a:solidFill>
              </a:ln>
              <a:solidFill>
                <a:srgbClr val="00CC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Microsoft JhengHei"/>
              <a:sym typeface="Microsoft JhengHei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35425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66928" lvl="0" indent="-457200">
              <a:spcBef>
                <a:spcPts val="0"/>
              </a:spcBef>
              <a:buClr>
                <a:srgbClr val="00CC99"/>
              </a:buClr>
              <a:buFont typeface="+mj-lt"/>
              <a:buAutoNum type="arabicPeriod"/>
            </a:pPr>
            <a:r>
              <a:rPr lang="zh-TW" altLang="en-US" sz="2400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每次</a:t>
            </a:r>
            <a:r>
              <a:rPr lang="zh-TW" altLang="en-US" sz="2400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重新讀取網頁都會隨機重新載入一首音樂。</a:t>
            </a:r>
            <a:endParaRPr lang="en-US" altLang="zh-TW" sz="2400" b="1" dirty="0" smtClean="0">
              <a:solidFill>
                <a:srgbClr val="0066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Microsoft JhengHei"/>
              <a:sym typeface="Microsoft JhengHei"/>
            </a:endParaRPr>
          </a:p>
          <a:p>
            <a:pPr marL="566928" lvl="0" indent="-457200">
              <a:spcBef>
                <a:spcPts val="0"/>
              </a:spcBef>
              <a:buClr>
                <a:srgbClr val="00CC99"/>
              </a:buClr>
              <a:buFont typeface="+mj-lt"/>
              <a:buAutoNum type="arabicPeriod"/>
            </a:pPr>
            <a:r>
              <a:rPr lang="zh-TW" altLang="en-US" sz="2400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可藉由網頁右方的＋－按鈕或鍵盤＋－來修改音量。</a:t>
            </a:r>
            <a:endParaRPr lang="en-US" altLang="zh-TW" sz="2400" b="1" dirty="0" smtClean="0">
              <a:solidFill>
                <a:srgbClr val="0066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Microsoft JhengHei"/>
              <a:sym typeface="Microsoft JhengHei"/>
            </a:endParaRPr>
          </a:p>
          <a:p>
            <a:pPr marL="566928" lvl="0" indent="-457200">
              <a:spcBef>
                <a:spcPts val="0"/>
              </a:spcBef>
              <a:buClr>
                <a:srgbClr val="00CC99"/>
              </a:buClr>
              <a:buFont typeface="+mj-lt"/>
              <a:buAutoNum type="arabicPeriod"/>
            </a:pPr>
            <a:r>
              <a:rPr lang="zh-TW" altLang="en-US" sz="2400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總共提供</a:t>
            </a:r>
            <a:r>
              <a:rPr lang="en-US" altLang="zh-TW" sz="2400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4</a:t>
            </a:r>
            <a:r>
              <a:rPr lang="zh-TW" altLang="en-US" sz="2400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首</a:t>
            </a:r>
            <a:r>
              <a:rPr lang="zh-TW" altLang="en-US" sz="2400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音樂唷 </a:t>
            </a:r>
            <a:r>
              <a:rPr lang="en-US" altLang="zh-TW" sz="2400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!</a:t>
            </a:r>
            <a:endParaRPr lang="zh-TW" altLang="en-US" sz="2400" b="1" dirty="0" smtClean="0">
              <a:solidFill>
                <a:srgbClr val="0066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Microsoft JhengHei"/>
              <a:sym typeface="Microsoft JhengHei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86560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altLang="zh-TW" sz="4400" b="1" dirty="0" smtClean="0">
                <a:ln>
                  <a:solidFill>
                    <a:schemeClr val="accent2"/>
                  </a:solidFill>
                </a:ln>
                <a:solidFill>
                  <a:srgbClr val="00CC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How to play ?</a:t>
            </a:r>
            <a:endParaRPr lang="zh-TW" altLang="en-US" sz="4400" b="1" dirty="0">
              <a:ln>
                <a:solidFill>
                  <a:schemeClr val="accent2"/>
                </a:solidFill>
              </a:ln>
              <a:solidFill>
                <a:srgbClr val="00CC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Microsoft JhengHei"/>
              <a:sym typeface="Microsoft JhengHei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35425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altLang="en-US" sz="2400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1. 畫面右下角 </a:t>
            </a:r>
            <a:r>
              <a:rPr lang="en-US" altLang="zh-TW" sz="2400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(?)</a:t>
            </a:r>
            <a:r>
              <a:rPr lang="zh-TW" altLang="en-US" sz="2400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按鈕點擊後會出現遊戲的玩法教學。</a:t>
            </a:r>
          </a:p>
          <a:p>
            <a:pPr lvl="0">
              <a:spcBef>
                <a:spcPts val="0"/>
              </a:spcBef>
              <a:buNone/>
            </a:pPr>
            <a:endParaRPr lang="zh-TW" altLang="en-US" sz="2400" b="1" dirty="0" smtClean="0">
              <a:solidFill>
                <a:srgbClr val="0066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Microsoft JhengHei"/>
              <a:sym typeface="Microsoft JhengHe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923678"/>
            <a:ext cx="5112568" cy="280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zh-TW" altLang="en-US" sz="4400" b="1" dirty="0">
                <a:ln>
                  <a:solidFill>
                    <a:schemeClr val="accent2"/>
                  </a:solidFill>
                </a:ln>
                <a:solidFill>
                  <a:srgbClr val="00CC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網站特色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35425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66928" lvl="0" indent="-457200">
              <a:spcBef>
                <a:spcPts val="0"/>
              </a:spcBef>
              <a:buClr>
                <a:srgbClr val="00CC99"/>
              </a:buClr>
              <a:buFont typeface="+mj-lt"/>
              <a:buAutoNum type="arabicPeriod"/>
            </a:pPr>
            <a:r>
              <a:rPr lang="zh-TW" altLang="en-US" sz="2400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不同於以往的貪食蛇採用2D的視角，我們將3D繪圖的技術融合在這個遊戲中，賦予它更豐富的遊戲性。</a:t>
            </a:r>
            <a:endParaRPr lang="en-US" altLang="zh-TW" sz="2400" b="1" dirty="0" smtClean="0">
              <a:solidFill>
                <a:srgbClr val="0066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Microsoft JhengHei"/>
              <a:sym typeface="Microsoft JhengHei"/>
            </a:endParaRPr>
          </a:p>
          <a:p>
            <a:pPr marL="566928" lvl="0" indent="-457200">
              <a:spcBef>
                <a:spcPts val="0"/>
              </a:spcBef>
              <a:buClr>
                <a:srgbClr val="00CC99"/>
              </a:buClr>
              <a:buFont typeface="+mj-lt"/>
              <a:buAutoNum type="arabicPeriod"/>
            </a:pPr>
            <a:r>
              <a:rPr lang="zh-TW" altLang="en-US" sz="2400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為了避免遊戲過於簡單，增加能量條的設計加強難度。</a:t>
            </a:r>
            <a:endParaRPr lang="en-US" altLang="zh-TW" sz="2400" b="1" dirty="0" smtClean="0">
              <a:solidFill>
                <a:srgbClr val="0066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Microsoft JhengHei"/>
              <a:sym typeface="Microsoft JhengHei"/>
            </a:endParaRPr>
          </a:p>
          <a:p>
            <a:pPr marL="566928" lvl="0" indent="-457200">
              <a:spcBef>
                <a:spcPts val="0"/>
              </a:spcBef>
              <a:buClr>
                <a:srgbClr val="00CC99"/>
              </a:buClr>
              <a:buFont typeface="+mj-lt"/>
              <a:buAutoNum type="arabicPeriod"/>
            </a:pPr>
            <a:r>
              <a:rPr lang="zh-TW" altLang="en-US" sz="2400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遊玩的同時有配樂，助於放鬆，實在愜意。</a:t>
            </a:r>
            <a:endParaRPr lang="en-US" altLang="zh-TW" sz="2400" b="1" dirty="0" smtClean="0">
              <a:solidFill>
                <a:srgbClr val="0066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Microsoft JhengHei"/>
              <a:sym typeface="Microsoft JhengHei"/>
            </a:endParaRPr>
          </a:p>
          <a:p>
            <a:pPr marL="566928" lvl="0" indent="-457200">
              <a:spcBef>
                <a:spcPts val="0"/>
              </a:spcBef>
              <a:buClr>
                <a:srgbClr val="00CC99"/>
              </a:buClr>
              <a:buFont typeface="+mj-lt"/>
              <a:buAutoNum type="arabicPeriod"/>
            </a:pPr>
            <a:r>
              <a:rPr lang="en-US" altLang="zh-TW" sz="2400" b="1" dirty="0" err="1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Facebook</a:t>
            </a:r>
            <a:r>
              <a:rPr lang="zh-TW" altLang="en-US" sz="2400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的分享鈕讓網頁的宣傳更方便。</a:t>
            </a:r>
            <a:endParaRPr lang="en-US" altLang="zh-TW" sz="2400" b="1" dirty="0" smtClean="0">
              <a:solidFill>
                <a:srgbClr val="0066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Microsoft JhengHei"/>
              <a:sym typeface="Microsoft JhengHei"/>
            </a:endParaRPr>
          </a:p>
          <a:p>
            <a:pPr marL="566928" lvl="0" indent="-457200">
              <a:spcBef>
                <a:spcPts val="0"/>
              </a:spcBef>
              <a:buClr>
                <a:srgbClr val="00CC99"/>
              </a:buClr>
              <a:buFont typeface="+mj-lt"/>
              <a:buAutoNum type="arabicPeriod"/>
            </a:pPr>
            <a:r>
              <a:rPr lang="en-US" altLang="zh-TW" sz="2400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3D</a:t>
            </a:r>
            <a:r>
              <a:rPr lang="zh-TW" altLang="en-US" sz="2400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的立方體配合視角的旋轉控制魯蛇，可以訓練空間概念ㄏㄏ</a:t>
            </a:r>
            <a:endParaRPr lang="en-US" altLang="zh-TW" sz="2400" b="1" dirty="0" smtClean="0">
              <a:solidFill>
                <a:srgbClr val="0066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Microsoft JhengHei"/>
              <a:sym typeface="Microsoft JhengHei"/>
            </a:endParaRPr>
          </a:p>
          <a:p>
            <a:pPr marL="566928" lvl="0" indent="-457200">
              <a:spcBef>
                <a:spcPts val="0"/>
              </a:spcBef>
              <a:buClr>
                <a:srgbClr val="00CC99"/>
              </a:buClr>
              <a:buFont typeface="+mj-lt"/>
              <a:buAutoNum type="arabicPeriod"/>
            </a:pPr>
            <a:endParaRPr lang="zh-TW" altLang="en-US" sz="2400" b="1" dirty="0" smtClean="0">
              <a:solidFill>
                <a:srgbClr val="0066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Microsoft JhengHei"/>
              <a:sym typeface="Microsoft JhengHei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zh-TW" altLang="en-US" sz="4400" b="1" dirty="0">
                <a:ln>
                  <a:solidFill>
                    <a:schemeClr val="accent2"/>
                  </a:solidFill>
                </a:ln>
                <a:solidFill>
                  <a:srgbClr val="00CC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相關技術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757575" y="1229875"/>
            <a:ext cx="80748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altLang="en-US" sz="2400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1. HTML5 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altLang="en-US" sz="2400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2. CSS </a:t>
            </a:r>
          </a:p>
          <a:p>
            <a:pPr lvl="0">
              <a:spcBef>
                <a:spcPts val="0"/>
              </a:spcBef>
              <a:buNone/>
            </a:pPr>
            <a:r>
              <a:rPr lang="zh-TW" altLang="en-US" sz="2400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3. JavaScript 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altLang="en-US" sz="2400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---------------------------------- 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altLang="en-US" sz="2400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4. babylon.js</a:t>
            </a:r>
            <a:endParaRPr lang="en-US" altLang="zh-TW" sz="2400" b="1" dirty="0" smtClean="0">
              <a:solidFill>
                <a:srgbClr val="0066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Microsoft JhengHei"/>
              <a:sym typeface="Microsoft JhengHe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altLang="zh-TW" sz="2400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5.</a:t>
            </a:r>
            <a:r>
              <a:rPr lang="zh-TW" altLang="en-US" sz="2400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 </a:t>
            </a:r>
            <a:r>
              <a:rPr lang="en-US" altLang="zh-TW" sz="2400" b="1" dirty="0" err="1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Facebook</a:t>
            </a:r>
            <a:r>
              <a:rPr lang="en-US" altLang="zh-TW" sz="2400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 API</a:t>
            </a:r>
            <a:endParaRPr lang="zh-TW" altLang="en-US" sz="2400" b="1" dirty="0" smtClean="0">
              <a:solidFill>
                <a:srgbClr val="0066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Microsoft JhengHei"/>
              <a:sym typeface="Microsoft JhengHe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zh-TW" altLang="en-US" sz="2400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6.  jQuery</a:t>
            </a:r>
          </a:p>
        </p:txBody>
      </p:sp>
    </p:spTree>
  </p:cSld>
  <p:clrMapOvr>
    <a:masterClrMapping/>
  </p:clrMapOvr>
  <p:transition spd="slow">
    <p:cut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會">
  <a:themeElements>
    <a:clrScheme name="都會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自訂 1">
      <a:majorFont>
        <a:latin typeface="Corbel"/>
        <a:ea typeface="新細明體"/>
        <a:cs typeface=""/>
      </a:majorFont>
      <a:minorFont>
        <a:latin typeface="Corbel"/>
        <a:ea typeface="新細明體"/>
        <a:cs typeface=""/>
      </a:minorFont>
    </a:fontScheme>
    <a:fmtScheme name="匯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都會">
    <a:dk1>
      <a:sysClr val="windowText" lastClr="000000"/>
    </a:dk1>
    <a:lt1>
      <a:sysClr val="window" lastClr="FFFFFF"/>
    </a:lt1>
    <a:dk2>
      <a:srgbClr val="424456"/>
    </a:dk2>
    <a:lt2>
      <a:srgbClr val="DEDEDE"/>
    </a:lt2>
    <a:accent1>
      <a:srgbClr val="53548A"/>
    </a:accent1>
    <a:accent2>
      <a:srgbClr val="438086"/>
    </a:accent2>
    <a:accent3>
      <a:srgbClr val="A04DA3"/>
    </a:accent3>
    <a:accent4>
      <a:srgbClr val="C4652D"/>
    </a:accent4>
    <a:accent5>
      <a:srgbClr val="8B5D3D"/>
    </a:accent5>
    <a:accent6>
      <a:srgbClr val="5C92B5"/>
    </a:accent6>
    <a:hlink>
      <a:srgbClr val="67AFBD"/>
    </a:hlink>
    <a:folHlink>
      <a:srgbClr val="C2A87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Words>394</Words>
  <Application>Microsoft Office PowerPoint</Application>
  <PresentationFormat>如螢幕大小 (16:9)</PresentationFormat>
  <Paragraphs>56</Paragraphs>
  <Slides>10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8" baseType="lpstr">
      <vt:lpstr>Arial</vt:lpstr>
      <vt:lpstr>新細明體</vt:lpstr>
      <vt:lpstr>Microsoft JhengHei</vt:lpstr>
      <vt:lpstr>Georgia</vt:lpstr>
      <vt:lpstr>Corbel</vt:lpstr>
      <vt:lpstr>Roboto</vt:lpstr>
      <vt:lpstr>Wingdings 2</vt:lpstr>
      <vt:lpstr>都會</vt:lpstr>
      <vt:lpstr>3D魯蛇  </vt:lpstr>
      <vt:lpstr>網站主題</vt:lpstr>
      <vt:lpstr>網頁架構</vt:lpstr>
      <vt:lpstr>故事</vt:lpstr>
      <vt:lpstr>遊玩方式</vt:lpstr>
      <vt:lpstr>音樂功能</vt:lpstr>
      <vt:lpstr>How to play ?</vt:lpstr>
      <vt:lpstr>網站特色</vt:lpstr>
      <vt:lpstr>相關技術</vt:lpstr>
      <vt:lpstr>分工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3D魯蛇</dc:title>
  <dc:creator>Administrator</dc:creator>
  <cp:lastModifiedBy>acer</cp:lastModifiedBy>
  <cp:revision>15</cp:revision>
  <dcterms:modified xsi:type="dcterms:W3CDTF">2016-06-16T18:41:56Z</dcterms:modified>
</cp:coreProperties>
</file>