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10" r:id="rId3"/>
    <p:sldId id="483" r:id="rId4"/>
    <p:sldId id="482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D9D9D9"/>
    <a:srgbClr val="138DCC"/>
    <a:srgbClr val="F5DBBF"/>
    <a:srgbClr val="CEA8B6"/>
    <a:srgbClr val="AEE9F0"/>
    <a:srgbClr val="8BE0EA"/>
    <a:srgbClr val="F59096"/>
    <a:srgbClr val="E9F7FC"/>
    <a:srgbClr val="8FD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8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image" Target="../media/image1.png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2100000">
            <a:off x="-2666" y="1640395"/>
            <a:ext cx="323850" cy="327185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5153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5153"/>
                </a:lnTo>
                <a:lnTo>
                  <a:pt x="0" y="4424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13485" y="1457325"/>
            <a:ext cx="288290" cy="288290"/>
          </a:xfrm>
          <a:prstGeom prst="ellipse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2100000">
            <a:off x="-618653" y="2347696"/>
            <a:ext cx="323850" cy="1307754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059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2059"/>
                </a:lnTo>
                <a:lnTo>
                  <a:pt x="0" y="1331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100000">
            <a:off x="998640" y="-1180782"/>
            <a:ext cx="323850" cy="3814864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6008">
                <a:moveTo>
                  <a:pt x="510" y="0"/>
                </a:moveTo>
                <a:lnTo>
                  <a:pt x="510" y="5753"/>
                </a:lnTo>
                <a:cubicBezTo>
                  <a:pt x="510" y="5893"/>
                  <a:pt x="396" y="6008"/>
                  <a:pt x="255" y="6008"/>
                </a:cubicBezTo>
                <a:cubicBezTo>
                  <a:pt x="114" y="6008"/>
                  <a:pt x="0" y="5893"/>
                  <a:pt x="0" y="5753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8F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2100000">
            <a:off x="-24326" y="-612140"/>
            <a:ext cx="323850" cy="332918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5243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5243"/>
                </a:lnTo>
                <a:lnTo>
                  <a:pt x="0" y="4514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100000">
            <a:off x="109334" y="-1005628"/>
            <a:ext cx="323850" cy="181463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858">
                <a:moveTo>
                  <a:pt x="510" y="0"/>
                </a:moveTo>
                <a:lnTo>
                  <a:pt x="510" y="2603"/>
                </a:lnTo>
                <a:cubicBezTo>
                  <a:pt x="510" y="2744"/>
                  <a:pt x="396" y="2858"/>
                  <a:pt x="255" y="2858"/>
                </a:cubicBezTo>
                <a:cubicBezTo>
                  <a:pt x="114" y="2858"/>
                  <a:pt x="0" y="2744"/>
                  <a:pt x="0" y="2603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787650" y="3571875"/>
            <a:ext cx="6374765" cy="307340"/>
          </a:xfrm>
          <a:prstGeom prst="roundRect">
            <a:avLst>
              <a:gd name="adj" fmla="val 50000"/>
            </a:avLst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82040" y="-617855"/>
            <a:ext cx="288290" cy="2882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2830830" y="3571875"/>
            <a:ext cx="6528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  <a:latin typeface="+mj-ea"/>
                <a:ea typeface="+mj-ea"/>
                <a:cs typeface="+mj-lt"/>
              </a:rPr>
              <a:t>Team Member: Changyi Yang, Zhexu Luo, Yuxuan Peng, Shaoqiang Sun</a:t>
            </a:r>
            <a:endParaRPr lang="en-US" altLang="zh-CN" sz="1400">
              <a:solidFill>
                <a:schemeClr val="bg1"/>
              </a:solidFill>
              <a:latin typeface="+mj-ea"/>
              <a:ea typeface="+mj-ea"/>
              <a:cs typeface="+mj-lt"/>
            </a:endParaRPr>
          </a:p>
        </p:txBody>
      </p:sp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-317" y="2181860"/>
            <a:ext cx="12191365" cy="998855"/>
          </a:xfr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48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汉仪雅酷黑-65J" panose="00020600040101010101" charset="-122"/>
                <a:cs typeface="Times New Roman" panose="02020603050405020304" pitchFamily="18" charset="0"/>
              </a:rPr>
              <a:t>CS184 Milestone</a:t>
            </a:r>
            <a:r>
              <a:rPr lang="en-US" altLang="zh-CN" sz="48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汉仪雅酷黑-65J" panose="0002060004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4800" b="1">
                <a:latin typeface="Times New Roman" panose="02020603050405020304" pitchFamily="18" charset="0"/>
                <a:ea typeface="汉仪雅酷黑-65J" panose="00020600040101010101" charset="-122"/>
                <a:cs typeface="Times New Roman" panose="02020603050405020304" pitchFamily="18" charset="0"/>
                <a:sym typeface="+mn-ea"/>
              </a:rPr>
              <a:t>Status Report</a:t>
            </a:r>
            <a:r>
              <a:rPr lang="zh-CN" altLang="en-US" sz="48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汉仪雅酷黑-65J" panose="00020600040101010101" charset="-122"/>
                <a:cs typeface="Times New Roman" panose="02020603050405020304" pitchFamily="18" charset="0"/>
              </a:rPr>
              <a:t> </a:t>
            </a:r>
            <a:endParaRPr lang="zh-CN" altLang="en-US" sz="4800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汉仪雅酷黑-65J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任意多边形 2"/>
          <p:cNvSpPr/>
          <p:nvPr/>
        </p:nvSpPr>
        <p:spPr>
          <a:xfrm rot="2100000" flipH="1" flipV="1">
            <a:off x="11269471" y="1261441"/>
            <a:ext cx="323850" cy="3112438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4901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4901"/>
                </a:lnTo>
                <a:lnTo>
                  <a:pt x="0" y="4173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H="1" flipV="1">
            <a:off x="10134600" y="4283075"/>
            <a:ext cx="288290" cy="288290"/>
          </a:xfrm>
          <a:prstGeom prst="ellipse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2100000" flipH="1" flipV="1">
            <a:off x="11882918" y="2526302"/>
            <a:ext cx="323850" cy="1139476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1794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1794"/>
                </a:lnTo>
                <a:lnTo>
                  <a:pt x="0" y="1066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100000" flipH="1" flipV="1">
            <a:off x="10294321" y="3439239"/>
            <a:ext cx="323850" cy="388308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6115">
                <a:moveTo>
                  <a:pt x="510" y="0"/>
                </a:moveTo>
                <a:lnTo>
                  <a:pt x="510" y="5860"/>
                </a:lnTo>
                <a:cubicBezTo>
                  <a:pt x="510" y="6001"/>
                  <a:pt x="396" y="6115"/>
                  <a:pt x="255" y="6115"/>
                </a:cubicBezTo>
                <a:cubicBezTo>
                  <a:pt x="114" y="6115"/>
                  <a:pt x="0" y="6001"/>
                  <a:pt x="0" y="5860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8F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00000" flipH="1" flipV="1">
            <a:off x="11314309" y="3453183"/>
            <a:ext cx="323850" cy="3117727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4910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4910"/>
                </a:lnTo>
                <a:lnTo>
                  <a:pt x="0" y="4181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2100000" flipH="1" flipV="1">
            <a:off x="11193409" y="5254703"/>
            <a:ext cx="323850" cy="184873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911">
                <a:moveTo>
                  <a:pt x="510" y="0"/>
                </a:moveTo>
                <a:lnTo>
                  <a:pt x="510" y="2656"/>
                </a:lnTo>
                <a:cubicBezTo>
                  <a:pt x="510" y="2797"/>
                  <a:pt x="396" y="2911"/>
                  <a:pt x="255" y="2911"/>
                </a:cubicBezTo>
                <a:cubicBezTo>
                  <a:pt x="114" y="2911"/>
                  <a:pt x="0" y="2797"/>
                  <a:pt x="0" y="2656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 flipV="1">
            <a:off x="10266045" y="6358255"/>
            <a:ext cx="288290" cy="2882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7" name="圆角矩形 16"/>
          <p:cNvSpPr/>
          <p:nvPr>
            <p:custDataLst>
              <p:tags r:id="rId1"/>
            </p:custDataLst>
          </p:nvPr>
        </p:nvSpPr>
        <p:spPr>
          <a:xfrm flipH="1">
            <a:off x="164465" y="134620"/>
            <a:ext cx="715645" cy="715645"/>
          </a:xfrm>
          <a:prstGeom prst="roundRect">
            <a:avLst>
              <a:gd name="adj" fmla="val 50000"/>
            </a:avLst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159385" y="134620"/>
            <a:ext cx="721995" cy="616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1</a:t>
            </a:r>
            <a:endParaRPr lang="en-US" altLang="zh-CN" sz="4000">
              <a:solidFill>
                <a:schemeClr val="bg1"/>
              </a:solidFill>
              <a:latin typeface="DIN Black" charset="0"/>
              <a:ea typeface="+mj-ea"/>
              <a:cs typeface="DIN Black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0110" y="290830"/>
            <a:ext cx="5300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41045" y="1307465"/>
            <a:ext cx="9182100" cy="1673860"/>
            <a:chOff x="1167" y="2059"/>
            <a:chExt cx="14460" cy="2636"/>
          </a:xfrm>
        </p:grpSpPr>
        <p:grpSp>
          <p:nvGrpSpPr>
            <p:cNvPr id="6" name="组合 5"/>
            <p:cNvGrpSpPr/>
            <p:nvPr/>
          </p:nvGrpSpPr>
          <p:grpSpPr>
            <a:xfrm>
              <a:off x="1167" y="2059"/>
              <a:ext cx="14461" cy="2636"/>
              <a:chOff x="1167" y="2059"/>
              <a:chExt cx="14461" cy="2636"/>
            </a:xfrm>
          </p:grpSpPr>
          <p:sp>
            <p:nvSpPr>
              <p:cNvPr id="3" name="任意多边形 2"/>
              <p:cNvSpPr/>
              <p:nvPr>
                <p:custDataLst>
                  <p:tags r:id="rId3"/>
                </p:custDataLst>
              </p:nvPr>
            </p:nvSpPr>
            <p:spPr>
              <a:xfrm rot="5400000">
                <a:off x="7478" y="-3651"/>
                <a:ext cx="2342" cy="13959"/>
              </a:xfrm>
              <a:custGeom>
                <a:avLst/>
                <a:gdLst>
                  <a:gd name="adj" fmla="val 50000"/>
                  <a:gd name="a" fmla="pin 0 adj 100000"/>
                  <a:gd name="x1" fmla="*/ w a 200000"/>
                  <a:gd name="x2" fmla="*/ w a 100000"/>
                  <a:gd name="x3" fmla="+- x1 wd2 0"/>
                </a:gdLst>
                <a:ahLst/>
                <a:cxnLst>
                  <a:cxn ang="3">
                    <a:pos x="x2" y="t"/>
                  </a:cxn>
                  <a:cxn ang="cd2">
                    <a:pos x="x1" y="vc"/>
                  </a:cxn>
                  <a:cxn ang="cd4">
                    <a:pos x="l" y="b"/>
                  </a:cxn>
                  <a:cxn ang="cd4">
                    <a:pos x="x2" y="b"/>
                  </a:cxn>
                  <a:cxn ang="cd4">
                    <a:pos x="r" y="b"/>
                  </a:cxn>
                  <a:cxn ang="0">
                    <a:pos x="x3" y="vc"/>
                  </a:cxn>
                </a:cxnLst>
                <a:rect l="l" t="t" r="r" b="b"/>
                <a:pathLst>
                  <a:path w="1770" h="7108">
                    <a:moveTo>
                      <a:pt x="886" y="0"/>
                    </a:moveTo>
                    <a:lnTo>
                      <a:pt x="1754" y="641"/>
                    </a:lnTo>
                    <a:lnTo>
                      <a:pt x="1769" y="641"/>
                    </a:lnTo>
                    <a:lnTo>
                      <a:pt x="1769" y="652"/>
                    </a:lnTo>
                    <a:lnTo>
                      <a:pt x="1770" y="653"/>
                    </a:lnTo>
                    <a:lnTo>
                      <a:pt x="1769" y="653"/>
                    </a:lnTo>
                    <a:lnTo>
                      <a:pt x="1769" y="7108"/>
                    </a:lnTo>
                    <a:lnTo>
                      <a:pt x="0" y="7108"/>
                    </a:lnTo>
                    <a:lnTo>
                      <a:pt x="0" y="641"/>
                    </a:lnTo>
                    <a:lnTo>
                      <a:pt x="17" y="641"/>
                    </a:lnTo>
                    <a:lnTo>
                      <a:pt x="88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 rot="0">
                <a:off x="1167" y="2059"/>
                <a:ext cx="2614" cy="2636"/>
                <a:chOff x="10654" y="5936"/>
                <a:chExt cx="2027" cy="1770"/>
              </a:xfrm>
            </p:grpSpPr>
            <p:sp>
              <p:nvSpPr>
                <p:cNvPr id="4" name="矩形 3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0654" y="5936"/>
                  <a:ext cx="1375" cy="1769"/>
                </a:xfrm>
                <a:prstGeom prst="rect">
                  <a:avLst/>
                </a:prstGeom>
                <a:solidFill>
                  <a:srgbClr val="138D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等腰三角形 4"/>
                <p:cNvSpPr/>
                <p:nvPr>
                  <p:custDataLst>
                    <p:tags r:id="rId5"/>
                  </p:custDataLst>
                </p:nvPr>
              </p:nvSpPr>
              <p:spPr>
                <a:xfrm rot="5400000">
                  <a:off x="11470" y="6495"/>
                  <a:ext cx="1769" cy="653"/>
                </a:xfrm>
                <a:prstGeom prst="triangle">
                  <a:avLst/>
                </a:prstGeom>
                <a:solidFill>
                  <a:srgbClr val="138D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8" name="文本框 17"/>
            <p:cNvSpPr txBox="1"/>
            <p:nvPr/>
          </p:nvSpPr>
          <p:spPr>
            <a:xfrm>
              <a:off x="1167" y="2620"/>
              <a:ext cx="215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</a:t>
              </a: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ain </a:t>
              </a: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urpose</a:t>
              </a:r>
              <a:endPara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487930" y="1663700"/>
            <a:ext cx="7764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econstruct Project 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with GPU acceleration using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Nvidia Optix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GPU ray tracing engine based on CUDA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which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 efficient set of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ray tracing programming interfaces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computing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upport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41045" y="3307080"/>
            <a:ext cx="9182735" cy="1673860"/>
            <a:chOff x="1167" y="2059"/>
            <a:chExt cx="14461" cy="2636"/>
          </a:xfrm>
        </p:grpSpPr>
        <p:grpSp>
          <p:nvGrpSpPr>
            <p:cNvPr id="26" name="组合 25"/>
            <p:cNvGrpSpPr/>
            <p:nvPr/>
          </p:nvGrpSpPr>
          <p:grpSpPr>
            <a:xfrm>
              <a:off x="1167" y="2059"/>
              <a:ext cx="14461" cy="2636"/>
              <a:chOff x="1167" y="2059"/>
              <a:chExt cx="14461" cy="2636"/>
            </a:xfrm>
          </p:grpSpPr>
          <p:sp>
            <p:nvSpPr>
              <p:cNvPr id="27" name="任意多边形 26"/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7478" y="-3651"/>
                <a:ext cx="2342" cy="13959"/>
              </a:xfrm>
              <a:custGeom>
                <a:avLst/>
                <a:gdLst>
                  <a:gd name="adj" fmla="val 50000"/>
                  <a:gd name="a" fmla="pin 0 adj 100000"/>
                  <a:gd name="x1" fmla="*/ w a 200000"/>
                  <a:gd name="x2" fmla="*/ w a 100000"/>
                  <a:gd name="x3" fmla="+- x1 wd2 0"/>
                </a:gdLst>
                <a:ahLst/>
                <a:cxnLst>
                  <a:cxn ang="3">
                    <a:pos x="x2" y="t"/>
                  </a:cxn>
                  <a:cxn ang="cd2">
                    <a:pos x="x1" y="vc"/>
                  </a:cxn>
                  <a:cxn ang="cd4">
                    <a:pos x="l" y="b"/>
                  </a:cxn>
                  <a:cxn ang="cd4">
                    <a:pos x="x2" y="b"/>
                  </a:cxn>
                  <a:cxn ang="cd4">
                    <a:pos x="r" y="b"/>
                  </a:cxn>
                  <a:cxn ang="0">
                    <a:pos x="x3" y="vc"/>
                  </a:cxn>
                </a:cxnLst>
                <a:rect l="l" t="t" r="r" b="b"/>
                <a:pathLst>
                  <a:path w="1770" h="7108">
                    <a:moveTo>
                      <a:pt x="886" y="0"/>
                    </a:moveTo>
                    <a:lnTo>
                      <a:pt x="1754" y="641"/>
                    </a:lnTo>
                    <a:lnTo>
                      <a:pt x="1769" y="641"/>
                    </a:lnTo>
                    <a:lnTo>
                      <a:pt x="1769" y="652"/>
                    </a:lnTo>
                    <a:lnTo>
                      <a:pt x="1770" y="653"/>
                    </a:lnTo>
                    <a:lnTo>
                      <a:pt x="1769" y="653"/>
                    </a:lnTo>
                    <a:lnTo>
                      <a:pt x="1769" y="7108"/>
                    </a:lnTo>
                    <a:lnTo>
                      <a:pt x="0" y="7108"/>
                    </a:lnTo>
                    <a:lnTo>
                      <a:pt x="0" y="641"/>
                    </a:lnTo>
                    <a:lnTo>
                      <a:pt x="17" y="641"/>
                    </a:lnTo>
                    <a:lnTo>
                      <a:pt x="88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 rot="0">
                <a:off x="1167" y="2059"/>
                <a:ext cx="2614" cy="2636"/>
                <a:chOff x="10654" y="5936"/>
                <a:chExt cx="2027" cy="1770"/>
              </a:xfrm>
            </p:grpSpPr>
            <p:sp>
              <p:nvSpPr>
                <p:cNvPr id="29" name="矩形 28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10654" y="5936"/>
                  <a:ext cx="1375" cy="1769"/>
                </a:xfrm>
                <a:prstGeom prst="rect">
                  <a:avLst/>
                </a:prstGeom>
                <a:solidFill>
                  <a:srgbClr val="138D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/>
                <p:cNvSpPr/>
                <p:nvPr>
                  <p:custDataLst>
                    <p:tags r:id="rId8"/>
                  </p:custDataLst>
                </p:nvPr>
              </p:nvSpPr>
              <p:spPr>
                <a:xfrm rot="5400000">
                  <a:off x="11470" y="6495"/>
                  <a:ext cx="1769" cy="653"/>
                </a:xfrm>
                <a:prstGeom prst="triangle">
                  <a:avLst/>
                </a:prstGeom>
                <a:solidFill>
                  <a:srgbClr val="138D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1" name="文本框 30"/>
            <p:cNvSpPr txBox="1"/>
            <p:nvPr>
              <p:custDataLst>
                <p:tags r:id="rId9"/>
              </p:custDataLst>
            </p:nvPr>
          </p:nvSpPr>
          <p:spPr>
            <a:xfrm>
              <a:off x="1167" y="3015"/>
              <a:ext cx="21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Goal</a:t>
              </a:r>
              <a:endPara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32" name="文本框 31"/>
          <p:cNvSpPr txBox="1"/>
          <p:nvPr>
            <p:custDataLst>
              <p:tags r:id="rId10"/>
            </p:custDataLst>
          </p:nvPr>
        </p:nvSpPr>
        <p:spPr>
          <a:xfrm>
            <a:off x="2487930" y="3652520"/>
            <a:ext cx="7764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ccomplish a path tracer on GPU using NVIDIA OptiX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to support the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effects in project 3, including direct illumination, global illumination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with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much faster speed.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7" name="圆角矩形 16"/>
          <p:cNvSpPr/>
          <p:nvPr>
            <p:custDataLst>
              <p:tags r:id="rId1"/>
            </p:custDataLst>
          </p:nvPr>
        </p:nvSpPr>
        <p:spPr>
          <a:xfrm flipH="1">
            <a:off x="164465" y="134620"/>
            <a:ext cx="715645" cy="715645"/>
          </a:xfrm>
          <a:prstGeom prst="roundRect">
            <a:avLst>
              <a:gd name="adj" fmla="val 50000"/>
            </a:avLst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81380" y="290830"/>
            <a:ext cx="5300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2"/>
            </p:custDataLst>
          </p:nvPr>
        </p:nvSpPr>
        <p:spPr>
          <a:xfrm>
            <a:off x="-72072" y="91123"/>
            <a:ext cx="1188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2</a:t>
            </a:r>
            <a:endParaRPr lang="en-US" altLang="zh-CN" sz="4000">
              <a:solidFill>
                <a:schemeClr val="bg1"/>
              </a:solidFill>
              <a:latin typeface="DIN Black" charset="0"/>
              <a:ea typeface="+mj-ea"/>
              <a:cs typeface="DIN Black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935" y="1078865"/>
            <a:ext cx="8467090" cy="13220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far, we have managed to gain b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asic mastery and writing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 regarding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rendering with NVIDIA's Optix ray tracing engine.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任意多边形 35"/>
          <p:cNvSpPr/>
          <p:nvPr>
            <p:custDataLst>
              <p:tags r:id="rId3"/>
            </p:custDataLst>
          </p:nvPr>
        </p:nvSpPr>
        <p:spPr>
          <a:xfrm>
            <a:off x="1178560" y="1939925"/>
            <a:ext cx="2079625" cy="16446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27" h="2394">
                <a:moveTo>
                  <a:pt x="2284" y="0"/>
                </a:moveTo>
                <a:lnTo>
                  <a:pt x="3027" y="1197"/>
                </a:lnTo>
                <a:lnTo>
                  <a:pt x="2284" y="2394"/>
                </a:lnTo>
                <a:lnTo>
                  <a:pt x="2284" y="2157"/>
                </a:lnTo>
                <a:lnTo>
                  <a:pt x="0" y="2157"/>
                </a:lnTo>
                <a:lnTo>
                  <a:pt x="596" y="1197"/>
                </a:lnTo>
                <a:lnTo>
                  <a:pt x="0" y="237"/>
                </a:lnTo>
                <a:lnTo>
                  <a:pt x="2284" y="237"/>
                </a:lnTo>
                <a:lnTo>
                  <a:pt x="2284" y="0"/>
                </a:lnTo>
                <a:close/>
              </a:path>
            </a:pathLst>
          </a:cu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Rendering </a:t>
            </a:r>
            <a:r>
              <a:rPr lang="en-US" altLang="zh-CN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zh-CN" altLang="en-US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arameters</a:t>
            </a:r>
            <a:endParaRPr lang="zh-CN" altLang="en-US" b="1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zh-CN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Settings</a:t>
            </a:r>
            <a:endParaRPr lang="en-US" altLang="zh-CN" b="1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8" name="任意多边形 37"/>
          <p:cNvSpPr/>
          <p:nvPr>
            <p:custDataLst>
              <p:tags r:id="rId4"/>
            </p:custDataLst>
          </p:nvPr>
        </p:nvSpPr>
        <p:spPr>
          <a:xfrm>
            <a:off x="3832860" y="1939925"/>
            <a:ext cx="2079625" cy="16446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27" h="2394">
                <a:moveTo>
                  <a:pt x="2284" y="0"/>
                </a:moveTo>
                <a:lnTo>
                  <a:pt x="3027" y="1197"/>
                </a:lnTo>
                <a:lnTo>
                  <a:pt x="2284" y="2394"/>
                </a:lnTo>
                <a:lnTo>
                  <a:pt x="2284" y="2157"/>
                </a:lnTo>
                <a:lnTo>
                  <a:pt x="0" y="2157"/>
                </a:lnTo>
                <a:lnTo>
                  <a:pt x="596" y="1197"/>
                </a:lnTo>
                <a:lnTo>
                  <a:pt x="0" y="237"/>
                </a:lnTo>
                <a:lnTo>
                  <a:pt x="2284" y="237"/>
                </a:lnTo>
                <a:lnTo>
                  <a:pt x="2284" y="0"/>
                </a:lnTo>
                <a:close/>
              </a:path>
            </a:pathLst>
          </a:cu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zh-CN" altLang="en-US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Optix </a:t>
            </a:r>
            <a:r>
              <a:rPr lang="en-US" altLang="zh-CN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Pipeline</a:t>
            </a:r>
            <a:r>
              <a:rPr lang="zh-CN" altLang="en-US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ettings</a:t>
            </a:r>
            <a:endParaRPr lang="zh-CN" altLang="en-US" b="1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9" name="任意多边形 38"/>
          <p:cNvSpPr/>
          <p:nvPr>
            <p:custDataLst>
              <p:tags r:id="rId5"/>
            </p:custDataLst>
          </p:nvPr>
        </p:nvSpPr>
        <p:spPr>
          <a:xfrm>
            <a:off x="6447790" y="1939925"/>
            <a:ext cx="2079625" cy="16446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27" h="2394">
                <a:moveTo>
                  <a:pt x="2284" y="0"/>
                </a:moveTo>
                <a:lnTo>
                  <a:pt x="3027" y="1197"/>
                </a:lnTo>
                <a:lnTo>
                  <a:pt x="2284" y="2394"/>
                </a:lnTo>
                <a:lnTo>
                  <a:pt x="2284" y="2157"/>
                </a:lnTo>
                <a:lnTo>
                  <a:pt x="0" y="2157"/>
                </a:lnTo>
                <a:lnTo>
                  <a:pt x="596" y="1197"/>
                </a:lnTo>
                <a:lnTo>
                  <a:pt x="0" y="237"/>
                </a:lnTo>
                <a:lnTo>
                  <a:pt x="2284" y="237"/>
                </a:lnTo>
                <a:lnTo>
                  <a:pt x="2284" y="0"/>
                </a:lnTo>
                <a:close/>
              </a:path>
            </a:pathLst>
          </a:cu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buClrTx/>
              <a:buSzTx/>
              <a:buFontTx/>
            </a:pPr>
            <a:r>
              <a:rPr lang="en-US" altLang="zh-CN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SBT</a:t>
            </a:r>
            <a:r>
              <a:rPr lang="zh-CN" altLang="en-US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zh-CN" altLang="en-US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reating</a:t>
            </a:r>
            <a:endParaRPr lang="zh-CN" altLang="en-US" b="1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6"/>
            </p:custDataLst>
          </p:nvPr>
        </p:nvSpPr>
        <p:spPr>
          <a:xfrm>
            <a:off x="9093200" y="1939925"/>
            <a:ext cx="2079625" cy="16446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27" h="2394">
                <a:moveTo>
                  <a:pt x="2284" y="0"/>
                </a:moveTo>
                <a:lnTo>
                  <a:pt x="3027" y="1197"/>
                </a:lnTo>
                <a:lnTo>
                  <a:pt x="2284" y="2394"/>
                </a:lnTo>
                <a:lnTo>
                  <a:pt x="2284" y="2157"/>
                </a:lnTo>
                <a:lnTo>
                  <a:pt x="0" y="2157"/>
                </a:lnTo>
                <a:lnTo>
                  <a:pt x="596" y="1197"/>
                </a:lnTo>
                <a:lnTo>
                  <a:pt x="0" y="237"/>
                </a:lnTo>
                <a:lnTo>
                  <a:pt x="2284" y="237"/>
                </a:lnTo>
                <a:lnTo>
                  <a:pt x="2284" y="0"/>
                </a:lnTo>
                <a:close/>
              </a:path>
            </a:pathLst>
          </a:cu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Compiling and Launching</a:t>
            </a:r>
            <a:endParaRPr lang="zh-CN" altLang="en-US">
              <a:latin typeface="+mj-ea"/>
              <a:ea typeface="+mj-ea"/>
            </a:endParaRPr>
          </a:p>
        </p:txBody>
      </p:sp>
      <p:pic>
        <p:nvPicPr>
          <p:cNvPr id="31" name="图片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4510" y="3695700"/>
            <a:ext cx="3025775" cy="1018540"/>
          </a:xfrm>
          <a:prstGeom prst="rect">
            <a:avLst/>
          </a:prstGeom>
        </p:spPr>
      </p:pic>
      <p:sp>
        <p:nvSpPr>
          <p:cNvPr id="32" name="圆角矩形 31"/>
          <p:cNvSpPr/>
          <p:nvPr/>
        </p:nvSpPr>
        <p:spPr>
          <a:xfrm>
            <a:off x="3670300" y="3658235"/>
            <a:ext cx="2304415" cy="1499235"/>
          </a:xfrm>
          <a:prstGeom prst="round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 device setting, Optix render functions creating and pipeline creating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>
            <p:custDataLst>
              <p:tags r:id="rId9"/>
            </p:custDataLst>
          </p:nvPr>
        </p:nvSpPr>
        <p:spPr>
          <a:xfrm>
            <a:off x="6335395" y="3658235"/>
            <a:ext cx="2304415" cy="1499235"/>
          </a:xfrm>
          <a:prstGeom prst="round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records providing high efficiency and extensibility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>
            <p:custDataLst>
              <p:tags r:id="rId10"/>
            </p:custDataLst>
          </p:nvPr>
        </p:nvSpPr>
        <p:spPr>
          <a:xfrm>
            <a:off x="699770" y="5690870"/>
            <a:ext cx="7899400" cy="981075"/>
          </a:xfrm>
          <a:prstGeom prst="round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to dive into more in-depth domain knowledge of Optix, and expect to realize more complex ray tracing rendering such as microsurface materials and depth of field on the existing basis.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圆角矩形 33"/>
          <p:cNvSpPr/>
          <p:nvPr>
            <p:custDataLst>
              <p:tags r:id="rId11"/>
            </p:custDataLst>
          </p:nvPr>
        </p:nvSpPr>
        <p:spPr>
          <a:xfrm>
            <a:off x="8924290" y="3658235"/>
            <a:ext cx="2304415" cy="1499235"/>
          </a:xfrm>
          <a:prstGeom prst="round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GPU with parallel computing units and accelerate work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任意多边形 34"/>
          <p:cNvSpPr/>
          <p:nvPr>
            <p:custDataLst>
              <p:tags r:id="rId12"/>
            </p:custDataLst>
          </p:nvPr>
        </p:nvSpPr>
        <p:spPr>
          <a:xfrm rot="5400000">
            <a:off x="1541780" y="4346575"/>
            <a:ext cx="365125" cy="2442845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575" h="3847">
                <a:moveTo>
                  <a:pt x="289" y="0"/>
                </a:moveTo>
                <a:lnTo>
                  <a:pt x="569" y="195"/>
                </a:lnTo>
                <a:lnTo>
                  <a:pt x="574" y="195"/>
                </a:lnTo>
                <a:lnTo>
                  <a:pt x="574" y="198"/>
                </a:lnTo>
                <a:lnTo>
                  <a:pt x="575" y="199"/>
                </a:lnTo>
                <a:lnTo>
                  <a:pt x="574" y="199"/>
                </a:lnTo>
                <a:lnTo>
                  <a:pt x="574" y="3847"/>
                </a:lnTo>
                <a:lnTo>
                  <a:pt x="0" y="3847"/>
                </a:lnTo>
                <a:lnTo>
                  <a:pt x="0" y="195"/>
                </a:lnTo>
                <a:lnTo>
                  <a:pt x="8" y="195"/>
                </a:lnTo>
                <a:lnTo>
                  <a:pt x="289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524510" y="5385435"/>
            <a:ext cx="2085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lt"/>
              </a:rPr>
              <a:t>Future plans</a:t>
            </a:r>
            <a:endParaRPr lang="en-US" altLang="zh-CN" b="1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lt"/>
            </a:endParaRPr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COMMONDATA" val="eyJjb3VudCI6MjEsImhkaWQiOiJmNTVlZWU0ZTEzMmUzY2ZhMGEyYmFkN2RkYzBhMGE3MyIsInVzZXJDb3VudCI6MjF9"/>
  <p:tag name="KSO_WPP_MARK_KEY" val="6f242d09-8135-433c-9169-1ce769e0920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WPS 演示</Application>
  <PresentationFormat>宽屏</PresentationFormat>
  <Paragraphs>45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Times New Roman</vt:lpstr>
      <vt:lpstr>汉仪雅酷黑-65J</vt:lpstr>
      <vt:lpstr>黑体</vt:lpstr>
      <vt:lpstr>DIN Black</vt:lpstr>
      <vt:lpstr>Segoe Print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63135</dc:creator>
  <cp:lastModifiedBy>萝卜叔</cp:lastModifiedBy>
  <cp:revision>185</cp:revision>
  <dcterms:created xsi:type="dcterms:W3CDTF">2019-06-19T02:08:00Z</dcterms:created>
  <dcterms:modified xsi:type="dcterms:W3CDTF">2023-04-26T03:07:53Z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BB03B67A204A47EC99F7678F722928C3_11</vt:lpwstr>
  </property>
  <property fmtid="{D5CDD505-2E9C-101B-9397-08002B2CF9AE}" pid="4" name="KSOTemplateUUID">
    <vt:lpwstr>v1.0_mb_jJ7uN/CQjIrg8kOiQVDzmg==</vt:lpwstr>
  </property>
</Properties>
</file>