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630CA6-966C-134E-9905-B6F64B3FC21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BB82FD-F0BD-6C46-9D1C-AB8228E8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sz="6000" dirty="0" smtClean="0">
                <a:latin typeface="Microsoft YaHei" charset="-122"/>
                <a:ea typeface="Microsoft YaHei" charset="-122"/>
                <a:cs typeface="Microsoft YaHei" charset="-122"/>
              </a:rPr>
              <a:t>秋季</a:t>
            </a:r>
            <a:r>
              <a:rPr lang="zh-CN" altLang="en-US" sz="6000" dirty="0" smtClean="0">
                <a:latin typeface="Microsoft YaHei" charset="-122"/>
                <a:ea typeface="Microsoft YaHei" charset="-122"/>
                <a:cs typeface="Microsoft YaHei" charset="-122"/>
              </a:rPr>
              <a:t>学期</a:t>
            </a:r>
            <a: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6000" dirty="0" smtClean="0">
                <a:latin typeface="Microsoft YaHei" charset="-122"/>
                <a:ea typeface="Microsoft YaHei" charset="-122"/>
                <a:cs typeface="Microsoft YaHei" charset="-122"/>
              </a:rPr>
              <a:t>Lab5-</a:t>
            </a:r>
            <a:r>
              <a:rPr lang="zh-CN" altLang="en-US" sz="6000" dirty="0" smtClean="0">
                <a:latin typeface="Microsoft YaHei" charset="-122"/>
                <a:ea typeface="Microsoft YaHei" charset="-122"/>
                <a:cs typeface="Microsoft YaHei" charset="-122"/>
              </a:rPr>
              <a:t>信号量</a:t>
            </a:r>
            <a:endParaRPr lang="en-US" sz="6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武德浩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李博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160535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-P </a:t>
            </a:r>
            <a:r>
              <a:rPr lang="zh-CN" altLang="en-US" sz="3600" b="0" strike="noStrike" cap="all" spc="-1" dirty="0" smtClean="0">
                <a:latin typeface="Microsoft YaHei"/>
                <a:ea typeface="Microsoft YaHei"/>
              </a:rPr>
              <a:t>和 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V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234" y="352680"/>
            <a:ext cx="1373385" cy="170173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584960" y="1904881"/>
            <a:ext cx="2046515" cy="873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Sleep_on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84959" y="4025418"/>
            <a:ext cx="2046515" cy="873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Wake_up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171406" y="1558834"/>
            <a:ext cx="4005943" cy="13585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形成一个隐式的等待队列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4171405" y="3782726"/>
            <a:ext cx="4005943" cy="13585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唤醒</a:t>
            </a:r>
            <a:r>
              <a:rPr lang="zh-CN" altLang="en-US" sz="1600" dirty="0" smtClean="0"/>
              <a:t>所有</a:t>
            </a:r>
            <a:r>
              <a:rPr lang="zh-CN" altLang="en-US" sz="1600" dirty="0"/>
              <a:t>等待</a:t>
            </a:r>
            <a:r>
              <a:rPr lang="zh-CN" altLang="en-US" sz="1600" dirty="0" smtClean="0"/>
              <a:t>在该信号量处</a:t>
            </a:r>
            <a:r>
              <a:rPr lang="zh-CN" altLang="en-US" sz="1600" dirty="0"/>
              <a:t>的睡眠</a:t>
            </a:r>
            <a:r>
              <a:rPr lang="zh-CN" altLang="en-US" sz="1600" dirty="0" smtClean="0"/>
              <a:t>进程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9564590" y="2590248"/>
            <a:ext cx="193899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两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个重要结论</a:t>
            </a:r>
            <a:endParaRPr lang="zh-CN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84806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24" y="1601168"/>
            <a:ext cx="3374948" cy="21348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5680" y="4908822"/>
            <a:ext cx="49782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进程</a:t>
            </a:r>
            <a:r>
              <a:rPr lang="en-US" altLang="zh-CN" sz="1100" dirty="0"/>
              <a:t>P1</a:t>
            </a:r>
            <a:r>
              <a:rPr lang="zh-CN" altLang="en-US" sz="1100" dirty="0"/>
              <a:t>申请读写该文件，</a:t>
            </a:r>
            <a:r>
              <a:rPr lang="en-US" altLang="zh-CN" sz="1100" dirty="0"/>
              <a:t>value=-1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sleep_on</a:t>
            </a:r>
            <a:r>
              <a:rPr lang="en-US" altLang="zh-CN" sz="1100" dirty="0"/>
              <a:t>(&amp;file-&gt;queue)</a:t>
            </a:r>
            <a:r>
              <a:rPr lang="zh-CN" altLang="en-US" sz="1100" dirty="0"/>
              <a:t>。</a:t>
            </a:r>
          </a:p>
          <a:p>
            <a:r>
              <a:rPr lang="zh-CN" altLang="en-US" sz="1100" dirty="0"/>
              <a:t>进程</a:t>
            </a:r>
            <a:r>
              <a:rPr lang="en-US" altLang="zh-CN" sz="1100" dirty="0"/>
              <a:t>P2</a:t>
            </a:r>
            <a:r>
              <a:rPr lang="zh-CN" altLang="en-US" sz="1100" dirty="0"/>
              <a:t>申请读写该文件，</a:t>
            </a:r>
            <a:r>
              <a:rPr lang="en-US" altLang="zh-CN" sz="1100" dirty="0"/>
              <a:t>value=-2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sleep_on</a:t>
            </a:r>
            <a:r>
              <a:rPr lang="en-US" altLang="zh-CN" sz="1100" dirty="0"/>
              <a:t>(&amp;file-&gt;queue)</a:t>
            </a:r>
            <a:r>
              <a:rPr lang="zh-CN" altLang="en-US" sz="1100" dirty="0"/>
              <a:t>。</a:t>
            </a:r>
          </a:p>
          <a:p>
            <a:r>
              <a:rPr lang="zh-CN" altLang="en-US" sz="1100" dirty="0"/>
              <a:t>原来读写该文件的进程读写完毕，置</a:t>
            </a:r>
            <a:r>
              <a:rPr lang="en-US" altLang="zh-CN" sz="1100" dirty="0"/>
              <a:t>value=-1</a:t>
            </a:r>
            <a:r>
              <a:rPr lang="zh-CN" altLang="en-US" sz="1100" dirty="0"/>
              <a:t>，并唤醒等待队列的队首进程</a:t>
            </a:r>
            <a:r>
              <a:rPr lang="en-US" altLang="zh-CN" sz="1100" dirty="0"/>
              <a:t>P2</a:t>
            </a:r>
            <a:r>
              <a:rPr lang="zh-CN" altLang="en-US" sz="1100" dirty="0"/>
              <a:t>。</a:t>
            </a:r>
          </a:p>
          <a:p>
            <a:r>
              <a:rPr lang="zh-CN" altLang="en-US" sz="1100" dirty="0"/>
              <a:t>进程</a:t>
            </a:r>
            <a:r>
              <a:rPr lang="en-US" altLang="zh-CN" sz="1100" dirty="0"/>
              <a:t>P2</a:t>
            </a:r>
            <a:r>
              <a:rPr lang="zh-CN" altLang="en-US" sz="1100" dirty="0"/>
              <a:t>再次执行，唤醒进程</a:t>
            </a:r>
            <a:r>
              <a:rPr lang="en-US" altLang="zh-CN" sz="1100" dirty="0"/>
              <a:t>P1</a:t>
            </a:r>
            <a:r>
              <a:rPr lang="zh-CN" altLang="en-US" sz="1100" dirty="0"/>
              <a:t>，此时执行</a:t>
            </a:r>
            <a:r>
              <a:rPr lang="en-US" altLang="zh-CN" sz="1100" dirty="0"/>
              <a:t>while()</a:t>
            </a:r>
            <a:r>
              <a:rPr lang="zh-CN" altLang="en-US" sz="1100" dirty="0"/>
              <a:t>判断，不能跳出</a:t>
            </a:r>
            <a:r>
              <a:rPr lang="en-US" altLang="zh-CN" sz="1100" dirty="0"/>
              <a:t>while()</a:t>
            </a:r>
            <a:r>
              <a:rPr lang="zh-CN" altLang="en-US" sz="1100" dirty="0"/>
              <a:t>判断，继续睡眠等待。此时文件并没有被占用，</a:t>
            </a:r>
            <a:r>
              <a:rPr lang="en-US" altLang="zh-CN" sz="1100" dirty="0"/>
              <a:t>P2</a:t>
            </a:r>
            <a:r>
              <a:rPr lang="zh-CN" altLang="en-US" sz="1100" dirty="0"/>
              <a:t>完全可以读写该文件，所以程序运行出错了。出错原因在于，修改信号量的语句，必须放在</a:t>
            </a:r>
            <a:r>
              <a:rPr lang="en-US" altLang="zh-CN" sz="1100" dirty="0"/>
              <a:t>while()</a:t>
            </a:r>
            <a:r>
              <a:rPr lang="zh-CN" altLang="en-US" sz="1100" dirty="0"/>
              <a:t>判断的后面，因为执行</a:t>
            </a:r>
            <a:r>
              <a:rPr lang="en-US" altLang="zh-CN" sz="1100" dirty="0"/>
              <a:t>while()</a:t>
            </a:r>
            <a:r>
              <a:rPr lang="zh-CN" altLang="en-US" sz="1100" dirty="0"/>
              <a:t>判断，进程有可能睡眠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69" y="1602476"/>
            <a:ext cx="3277496" cy="22007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59428" y="4145280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如果得不到执行的多个进程都可以操作信号量，那么信号量将很难变为正值或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355771" y="2429691"/>
            <a:ext cx="1114698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2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84806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86" y="1083613"/>
            <a:ext cx="2954085" cy="18685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67646" y="5374683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6" y="1083613"/>
            <a:ext cx="3089212" cy="19459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906" y="3173192"/>
            <a:ext cx="3172325" cy="14452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688" y="3687620"/>
            <a:ext cx="2537210" cy="21740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013" y="3856748"/>
            <a:ext cx="3050365" cy="1399006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431357" y="2483784"/>
            <a:ext cx="226423" cy="132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3359144" y="5305015"/>
            <a:ext cx="1288869" cy="139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3762300" y="2612749"/>
            <a:ext cx="139338" cy="2149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906" y="1095526"/>
            <a:ext cx="3192188" cy="11583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14021" y="508247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消费者</a:t>
            </a:r>
            <a:r>
              <a:rPr lang="en-US" altLang="zh-CN" sz="1200" dirty="0"/>
              <a:t>C1</a:t>
            </a:r>
            <a:r>
              <a:rPr lang="zh-CN" altLang="en-US" sz="1200" dirty="0"/>
              <a:t>执行</a:t>
            </a:r>
            <a:r>
              <a:rPr lang="en-US" altLang="zh-CN" sz="1200" dirty="0" err="1"/>
              <a:t>sem_wait</a:t>
            </a:r>
            <a:r>
              <a:rPr lang="en-US" altLang="zh-CN" sz="1200" dirty="0"/>
              <a:t>()</a:t>
            </a:r>
            <a:r>
              <a:rPr lang="zh-CN" altLang="en-US" sz="1200" dirty="0"/>
              <a:t>，</a:t>
            </a:r>
            <a:r>
              <a:rPr lang="en-US" altLang="zh-CN" sz="1200" dirty="0"/>
              <a:t>value=0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sleep_on</a:t>
            </a:r>
            <a:r>
              <a:rPr lang="en-US" altLang="zh-CN" sz="1200" dirty="0"/>
              <a:t>(&amp;queue)</a:t>
            </a:r>
            <a:r>
              <a:rPr lang="zh-CN" altLang="en-US" sz="1200" dirty="0"/>
              <a:t>。</a:t>
            </a:r>
          </a:p>
          <a:p>
            <a:r>
              <a:rPr lang="zh-CN" altLang="en-US" sz="1200" dirty="0"/>
              <a:t>消费者</a:t>
            </a:r>
            <a:r>
              <a:rPr lang="en-US" altLang="zh-CN" sz="1200" dirty="0"/>
              <a:t>C2</a:t>
            </a:r>
            <a:r>
              <a:rPr lang="zh-CN" altLang="en-US" sz="1200" dirty="0"/>
              <a:t>执行</a:t>
            </a:r>
            <a:r>
              <a:rPr lang="en-US" altLang="zh-CN" sz="1200" dirty="0" err="1"/>
              <a:t>sem_wait</a:t>
            </a:r>
            <a:r>
              <a:rPr lang="en-US" altLang="zh-CN" sz="1200" dirty="0"/>
              <a:t>()</a:t>
            </a:r>
            <a:r>
              <a:rPr lang="zh-CN" altLang="en-US" sz="1200" dirty="0"/>
              <a:t>，</a:t>
            </a:r>
            <a:r>
              <a:rPr lang="en-US" altLang="zh-CN" sz="1200" dirty="0"/>
              <a:t>value=0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sleep_on</a:t>
            </a:r>
            <a:r>
              <a:rPr lang="en-US" altLang="zh-CN" sz="1200" dirty="0"/>
              <a:t>(&amp;queue)</a:t>
            </a:r>
            <a:r>
              <a:rPr lang="zh-CN" altLang="en-US" sz="1200" dirty="0"/>
              <a:t>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05906" y="2534867"/>
            <a:ext cx="319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生产者执行</a:t>
            </a:r>
            <a:r>
              <a:rPr lang="en-US" altLang="zh-CN" sz="1200" dirty="0" err="1"/>
              <a:t>sem_post</a:t>
            </a:r>
            <a:r>
              <a:rPr lang="en-US" altLang="zh-CN" sz="1200" dirty="0"/>
              <a:t>()</a:t>
            </a:r>
            <a:r>
              <a:rPr lang="zh-CN" altLang="en-US" sz="1200" dirty="0"/>
              <a:t>，</a:t>
            </a:r>
            <a:r>
              <a:rPr lang="en-US" altLang="zh-CN" sz="1200" dirty="0"/>
              <a:t>value=1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wake_up</a:t>
            </a:r>
            <a:r>
              <a:rPr lang="en-US" altLang="zh-CN" sz="1200" dirty="0"/>
              <a:t>(&amp;queue)</a:t>
            </a:r>
            <a:r>
              <a:rPr lang="zh-CN" altLang="en-US" sz="1200" dirty="0"/>
              <a:t>，唤醒消费者</a:t>
            </a:r>
            <a:r>
              <a:rPr lang="en-US" altLang="zh-CN" sz="1200" dirty="0"/>
              <a:t>C2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4485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41264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实现信号量的系统调用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5" y="1483170"/>
            <a:ext cx="1691787" cy="16232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9069" y="3235110"/>
            <a:ext cx="196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Unistd.h</a:t>
            </a:r>
            <a:r>
              <a:rPr lang="zh-CN" altLang="en-US" dirty="0" smtClean="0"/>
              <a:t>中增加刚刚实现的系统调用的函数及编号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67" y="4696817"/>
            <a:ext cx="2564007" cy="4323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81901" y="5176726"/>
            <a:ext cx="1968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由于新增了</a:t>
            </a:r>
            <a:r>
              <a:rPr lang="en-US" altLang="zh-CN" dirty="0"/>
              <a:t>4</a:t>
            </a:r>
            <a:r>
              <a:rPr lang="zh-CN" altLang="en-US" dirty="0"/>
              <a:t>个系统调用，所以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system_call.s</a:t>
            </a:r>
            <a:r>
              <a:rPr lang="zh-CN" altLang="en-US" dirty="0" smtClean="0"/>
              <a:t>中修改</a:t>
            </a:r>
            <a:r>
              <a:rPr lang="zh-CN" altLang="en-US" dirty="0"/>
              <a:t>总的系统调用的和值。 </a:t>
            </a:r>
          </a:p>
        </p:txBody>
      </p:sp>
      <p:sp>
        <p:nvSpPr>
          <p:cNvPr id="9" name="矩形 8"/>
          <p:cNvSpPr/>
          <p:nvPr/>
        </p:nvSpPr>
        <p:spPr>
          <a:xfrm>
            <a:off x="8962688" y="1879581"/>
            <a:ext cx="188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linux-0.11/include/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sys.h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中，声明这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个新增的函数。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03" y="1297988"/>
            <a:ext cx="4278385" cy="23987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03" y="4435640"/>
            <a:ext cx="4435224" cy="6934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53798" y="5867985"/>
            <a:ext cx="3496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linux-0.11/kernel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目录下的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Makefile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9451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41264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en-US" altLang="zh-CN" sz="3600" cap="all" spc="-1" dirty="0" smtClean="0">
                <a:latin typeface="Microsoft YaHei"/>
                <a:ea typeface="Microsoft YaHei"/>
              </a:rPr>
              <a:t>PC.C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的实现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07" y="1478160"/>
            <a:ext cx="4633308" cy="7386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839127" y="2731630"/>
            <a:ext cx="4582267" cy="35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Empty </a:t>
            </a:r>
            <a:r>
              <a:rPr lang="zh-CN" altLang="en-US" dirty="0" smtClean="0"/>
              <a:t>缓冲区的空闲块数，初始为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864648" y="3729663"/>
            <a:ext cx="4582267" cy="35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full </a:t>
            </a:r>
            <a:r>
              <a:rPr lang="zh-CN" altLang="en-US" dirty="0" smtClean="0"/>
              <a:t>缓冲区的使用块数，初始为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864647" y="4854864"/>
            <a:ext cx="4582267" cy="355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mutex</a:t>
            </a:r>
            <a:r>
              <a:rPr lang="en-US" altLang="zh-CN" dirty="0" smtClean="0"/>
              <a:t> </a:t>
            </a:r>
            <a:r>
              <a:rPr lang="zh-CN" altLang="en-US" dirty="0" smtClean="0"/>
              <a:t>缓冲区互斥信号量，初始为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638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41264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en-US" altLang="zh-CN" sz="3600" cap="all" spc="-1" dirty="0" smtClean="0">
                <a:latin typeface="Microsoft YaHei"/>
                <a:ea typeface="Microsoft YaHei"/>
              </a:rPr>
              <a:t>PC.C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的实现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3" y="1554518"/>
            <a:ext cx="2926900" cy="95665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574571" y="1276573"/>
            <a:ext cx="4582267" cy="355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Pos_to_get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记录消费者取数字的位置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74571" y="2080158"/>
            <a:ext cx="4582267" cy="355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Pos_to_put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记录生产者放数字</a:t>
            </a:r>
            <a:r>
              <a:rPr lang="zh-CN" altLang="en-US" dirty="0"/>
              <a:t>的位置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206240" y="1662337"/>
            <a:ext cx="810983" cy="8356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模拟删除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99702" y="2900598"/>
            <a:ext cx="6958149" cy="8490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生产者只有一个，放数字的位置不共享。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消费者有多个，需共享取数字的位置，如何共享？存放到文件距开始处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大小的位置。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9906" y="4359031"/>
            <a:ext cx="421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fseek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(fp,10*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),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SEEK_SET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94144" y="4749365"/>
            <a:ext cx="555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表示将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位置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指针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写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到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离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文件头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49906" y="4833102"/>
            <a:ext cx="4559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fwrite</a:t>
            </a:r>
            <a:r>
              <a:rPr lang="zh-CN" altLang="en-US" sz="2400" dirty="0" smtClean="0"/>
              <a:t>(&amp;</a:t>
            </a:r>
            <a:r>
              <a:rPr lang="en-US" altLang="zh-CN" sz="2400" dirty="0" err="1" smtClean="0"/>
              <a:t>pos_toget</a:t>
            </a:r>
            <a:r>
              <a:rPr lang="zh-CN" altLang="en-US" sz="2400" dirty="0" smtClean="0"/>
              <a:t>, </a:t>
            </a:r>
            <a:r>
              <a:rPr lang="zh-CN" altLang="en-US" sz="2400" dirty="0"/>
              <a:t>1, sizeof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), </a:t>
            </a:r>
            <a:r>
              <a:rPr lang="zh-CN" altLang="en-US" sz="2400" dirty="0"/>
              <a:t>fp)</a:t>
            </a:r>
          </a:p>
        </p:txBody>
      </p:sp>
      <p:sp>
        <p:nvSpPr>
          <p:cNvPr id="12" name="矩形 11"/>
          <p:cNvSpPr/>
          <p:nvPr/>
        </p:nvSpPr>
        <p:spPr>
          <a:xfrm>
            <a:off x="1371920" y="5426377"/>
            <a:ext cx="431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fread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pos_to_get,sizeof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1, fp)</a:t>
            </a:r>
          </a:p>
        </p:txBody>
      </p:sp>
      <p:sp>
        <p:nvSpPr>
          <p:cNvPr id="18" name="矩形 17"/>
          <p:cNvSpPr/>
          <p:nvPr/>
        </p:nvSpPr>
        <p:spPr>
          <a:xfrm>
            <a:off x="5894144" y="545715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从该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位置读出该指针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46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41264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en-US" altLang="zh-CN" sz="3600" cap="all" spc="-1" dirty="0" smtClean="0">
                <a:latin typeface="Microsoft YaHei"/>
                <a:ea typeface="Microsoft YaHei"/>
              </a:rPr>
              <a:t>PC.C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的实现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633" y="5058652"/>
            <a:ext cx="10038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两个指针每次都是加一模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（缓冲区大小）</a:t>
            </a:r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写数字的时候，利用</a:t>
            </a:r>
            <a:r>
              <a:rPr lang="en-US" altLang="zh-CN" sz="2000" dirty="0" err="1" smtClean="0"/>
              <a:t>fseek</a:t>
            </a:r>
            <a:r>
              <a:rPr lang="zh-CN" altLang="en-US" sz="2000" dirty="0" smtClean="0"/>
              <a:t>（）和</a:t>
            </a:r>
            <a:r>
              <a:rPr lang="en-US" altLang="zh-CN" sz="2000" dirty="0" err="1" smtClean="0"/>
              <a:t>pos_to_put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定位，利用</a:t>
            </a:r>
            <a:r>
              <a:rPr lang="en-US" altLang="zh-CN" sz="2000" dirty="0" err="1" smtClean="0"/>
              <a:t>fwrite</a:t>
            </a:r>
            <a:r>
              <a:rPr lang="zh-CN" altLang="en-US" sz="2000" dirty="0" smtClean="0"/>
              <a:t>写到</a:t>
            </a:r>
            <a:r>
              <a:rPr lang="en-US" altLang="zh-CN" sz="2000" dirty="0" err="1" smtClean="0"/>
              <a:t>pos_to_put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的位置，</a:t>
            </a:r>
            <a:endParaRPr lang="en-US" altLang="zh-CN" sz="2000" dirty="0" smtClean="0"/>
          </a:p>
          <a:p>
            <a:r>
              <a:rPr lang="zh-CN" altLang="en-US" sz="2000" dirty="0" smtClean="0"/>
              <a:t>之后</a:t>
            </a:r>
            <a:r>
              <a:rPr lang="en-US" altLang="zh-CN" sz="2000" dirty="0" err="1" smtClean="0"/>
              <a:t>pos_to_put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模</a:t>
            </a:r>
            <a:r>
              <a:rPr lang="en-US" altLang="zh-CN" sz="2000" dirty="0" smtClean="0"/>
              <a:t>10</a:t>
            </a:r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读数字</a:t>
            </a:r>
            <a:r>
              <a:rPr lang="zh-CN" altLang="en-US" sz="2000" dirty="0"/>
              <a:t>的时候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先</a:t>
            </a:r>
            <a:r>
              <a:rPr lang="zh-CN" altLang="en-US" sz="2000" dirty="0" smtClean="0"/>
              <a:t>读出</a:t>
            </a:r>
            <a:r>
              <a:rPr lang="en-US" altLang="zh-CN" sz="2000" dirty="0" err="1" smtClean="0"/>
              <a:t>pos_to_get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再利用</a:t>
            </a:r>
            <a:r>
              <a:rPr lang="en-US" altLang="zh-CN" sz="2000" dirty="0" err="1"/>
              <a:t>fseek</a:t>
            </a:r>
            <a:r>
              <a:rPr lang="zh-CN" altLang="en-US" sz="2000" dirty="0"/>
              <a:t>（）和</a:t>
            </a:r>
            <a:r>
              <a:rPr lang="en-US" altLang="zh-CN" sz="2000" dirty="0" err="1" smtClean="0"/>
              <a:t>pos_to_get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定位，</a:t>
            </a:r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fread</a:t>
            </a:r>
            <a:r>
              <a:rPr lang="zh-CN" altLang="en-US" sz="2000" dirty="0" smtClean="0"/>
              <a:t>读</a:t>
            </a:r>
            <a:endParaRPr lang="en-US" altLang="zh-CN" sz="2000" dirty="0" smtClean="0"/>
          </a:p>
          <a:p>
            <a:r>
              <a:rPr lang="zh-CN" altLang="en-US" sz="2000" dirty="0" smtClean="0"/>
              <a:t>出</a:t>
            </a:r>
            <a:r>
              <a:rPr lang="en-US" altLang="zh-CN" sz="2000" dirty="0" err="1" smtClean="0"/>
              <a:t>pos_to_get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位置的数字，之后</a:t>
            </a:r>
            <a:r>
              <a:rPr lang="en-US" altLang="zh-CN" sz="2000" dirty="0" err="1" smtClean="0"/>
              <a:t>pos_to_get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模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，再写到文件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8" y="3169918"/>
            <a:ext cx="3963408" cy="18281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08" y="967494"/>
            <a:ext cx="3962743" cy="21490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895" y="186376"/>
            <a:ext cx="4663844" cy="37112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203" y="3350953"/>
            <a:ext cx="423708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31104" y="103665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en-US" altLang="zh-CN" sz="3600" cap="all" spc="-1" dirty="0" smtClean="0">
                <a:latin typeface="Microsoft YaHei"/>
                <a:ea typeface="Microsoft YaHei"/>
              </a:rPr>
              <a:t>PC.C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的实现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27" y="1558937"/>
            <a:ext cx="3959676" cy="20371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6246" y="520426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以上全部由子进程来完成。</a:t>
            </a:r>
            <a:endParaRPr lang="en-US" altLang="zh-CN" dirty="0" smtClean="0"/>
          </a:p>
          <a:p>
            <a:r>
              <a:rPr lang="zh-CN" altLang="en-US" dirty="0" smtClean="0"/>
              <a:t>父进程等待子进程全部结束之后，删除信号量，关闭文件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353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31104" y="103665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乐学网思考题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2160" y="1473200"/>
            <a:ext cx="834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1.pc.c</a:t>
            </a:r>
            <a:r>
              <a:rPr lang="zh-CN" altLang="en-US" dirty="0" smtClean="0"/>
              <a:t>中去掉所有与信号量有关的代码后，在运行程序，效果完全不同，见下图。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370320" y="4084320"/>
            <a:ext cx="5547360" cy="2357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原因：没有了信号量的控制，生产者可在缓冲区满了之后继续生产，导致没有被消费的数据被</a:t>
            </a:r>
            <a:r>
              <a:rPr lang="zh-CN" altLang="en-US" dirty="0" smtClean="0"/>
              <a:t>覆盖；消费者在缓冲区读完之后还继续读数据，读出的数据无效；没有了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控制互斥访问缓存区，导致多个消费者和生产者并发访问缓存区，从而导致出现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错误。我们实现的方式决定了读取的位置不发生变化，导致一直读的都是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7" y="1838960"/>
            <a:ext cx="1535128" cy="4939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38" y="1838960"/>
            <a:ext cx="1090843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31104" y="103665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zh-CN" altLang="en-US" sz="3600" cap="all" spc="-1" dirty="0">
                <a:latin typeface="Microsoft YaHei"/>
                <a:ea typeface="Microsoft YaHei"/>
              </a:rPr>
              <a:t>乐学网思考题</a:t>
            </a:r>
            <a:endParaRPr lang="en-US" altLang="zh-CN" sz="3600" spc="-1" dirty="0">
              <a:latin typeface="Tw Cen M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0320" y="1320800"/>
            <a:ext cx="9733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实验</a:t>
            </a:r>
            <a:r>
              <a:rPr lang="zh-CN" altLang="en-US" sz="1200" dirty="0"/>
              <a:t>的设计者在第一次编写生产者</a:t>
            </a:r>
            <a:r>
              <a:rPr lang="en-US" altLang="zh-CN" sz="1200" dirty="0"/>
              <a:t>——</a:t>
            </a:r>
            <a:r>
              <a:rPr lang="zh-CN" altLang="en-US" sz="1200" dirty="0"/>
              <a:t>消费者程序的时候，是这么做的：</a:t>
            </a:r>
          </a:p>
          <a:p>
            <a:r>
              <a:rPr lang="en-US" altLang="zh-CN" sz="1200" dirty="0"/>
              <a:t>Producer()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P(</a:t>
            </a:r>
            <a:r>
              <a:rPr lang="en-US" altLang="zh-CN" sz="1200" dirty="0" err="1"/>
              <a:t>Mutex</a:t>
            </a:r>
            <a:r>
              <a:rPr lang="en-US" altLang="zh-CN" sz="1200" dirty="0"/>
              <a:t>);  //</a:t>
            </a:r>
            <a:r>
              <a:rPr lang="zh-CN" altLang="en-US" sz="1200" dirty="0"/>
              <a:t>互斥信号量</a:t>
            </a:r>
          </a:p>
          <a:p>
            <a:r>
              <a:rPr lang="zh-CN" altLang="en-US" sz="1200" dirty="0"/>
              <a:t>    生产一个产品</a:t>
            </a:r>
            <a:r>
              <a:rPr lang="en-US" altLang="zh-CN" sz="1200" dirty="0"/>
              <a:t>item;</a:t>
            </a:r>
          </a:p>
          <a:p>
            <a:r>
              <a:rPr lang="en-US" altLang="zh-CN" sz="1200" dirty="0"/>
              <a:t>    P(Empty);  //</a:t>
            </a:r>
            <a:r>
              <a:rPr lang="zh-CN" altLang="en-US" sz="1200" dirty="0"/>
              <a:t>空闲缓存资源</a:t>
            </a:r>
          </a:p>
          <a:p>
            <a:r>
              <a:rPr lang="zh-CN" altLang="en-US" sz="1200" dirty="0"/>
              <a:t>    将</a:t>
            </a:r>
            <a:r>
              <a:rPr lang="en-US" altLang="zh-CN" sz="1200" dirty="0"/>
              <a:t>item</a:t>
            </a:r>
            <a:r>
              <a:rPr lang="zh-CN" altLang="en-US" sz="1200" dirty="0"/>
              <a:t>放到空闲缓存中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V(Full);  //</a:t>
            </a:r>
            <a:r>
              <a:rPr lang="zh-CN" altLang="en-US" sz="1200" dirty="0"/>
              <a:t>产品资源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V(</a:t>
            </a:r>
            <a:r>
              <a:rPr lang="en-US" altLang="zh-CN" sz="1200" dirty="0" err="1"/>
              <a:t>Mutex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Consumer()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P(</a:t>
            </a:r>
            <a:r>
              <a:rPr lang="en-US" altLang="zh-CN" sz="1200" dirty="0" err="1"/>
              <a:t>Mutex</a:t>
            </a:r>
            <a:r>
              <a:rPr lang="en-US" altLang="zh-CN" sz="1200" dirty="0"/>
              <a:t>);  </a:t>
            </a:r>
          </a:p>
          <a:p>
            <a:r>
              <a:rPr lang="en-US" altLang="zh-CN" sz="1200" dirty="0"/>
              <a:t>    P(Full);  </a:t>
            </a:r>
          </a:p>
          <a:p>
            <a:r>
              <a:rPr lang="en-US" altLang="zh-CN" sz="1200" dirty="0"/>
              <a:t>    </a:t>
            </a:r>
            <a:r>
              <a:rPr lang="zh-CN" altLang="en-US" sz="1200" dirty="0"/>
              <a:t>从缓存区取出一个赋值给</a:t>
            </a:r>
            <a:r>
              <a:rPr lang="en-US" altLang="zh-CN" sz="1200" dirty="0"/>
              <a:t>item;</a:t>
            </a:r>
          </a:p>
          <a:p>
            <a:r>
              <a:rPr lang="en-US" altLang="zh-CN" sz="1200" dirty="0"/>
              <a:t>    V(Empty);</a:t>
            </a:r>
          </a:p>
          <a:p>
            <a:r>
              <a:rPr lang="en-US" altLang="zh-CN" sz="1200" dirty="0"/>
              <a:t>    </a:t>
            </a:r>
            <a:r>
              <a:rPr lang="zh-CN" altLang="en-US" sz="1200" dirty="0"/>
              <a:t>消费产品</a:t>
            </a:r>
            <a:r>
              <a:rPr lang="en-US" altLang="zh-CN" sz="1200" dirty="0"/>
              <a:t>item;</a:t>
            </a:r>
          </a:p>
          <a:p>
            <a:r>
              <a:rPr lang="en-US" altLang="zh-CN" sz="1200" dirty="0"/>
              <a:t>    V(</a:t>
            </a:r>
            <a:r>
              <a:rPr lang="en-US" altLang="zh-CN" sz="1200" dirty="0" err="1"/>
              <a:t>Mutex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} </a:t>
            </a:r>
          </a:p>
          <a:p>
            <a:r>
              <a:rPr lang="zh-CN" altLang="en-US" sz="1200" dirty="0"/>
              <a:t>这样可行吗？如果可行，那么它和标准解法在执行效果上会有什么不同？如果不可行，那么它有什么问题使它不可行？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156960" y="2112159"/>
            <a:ext cx="5374640" cy="2387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这样不可行。</a:t>
            </a:r>
            <a:endParaRPr lang="en-US" altLang="zh-CN" dirty="0" smtClean="0"/>
          </a:p>
          <a:p>
            <a:pPr algn="ctr"/>
            <a:r>
              <a:rPr lang="zh-CN" altLang="en-US" dirty="0"/>
              <a:t>会</a:t>
            </a:r>
            <a:r>
              <a:rPr lang="zh-CN" altLang="en-US" dirty="0" smtClean="0"/>
              <a:t>造成死锁，假如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=1,</a:t>
            </a:r>
            <a:r>
              <a:rPr lang="zh-CN" altLang="en-US" dirty="0" smtClean="0"/>
              <a:t>当前缓冲区为空，</a:t>
            </a:r>
            <a:r>
              <a:rPr lang="en-US" altLang="zh-CN" dirty="0" smtClean="0"/>
              <a:t>full=0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后又执行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的值将永远得不到变化，生产者和消费者陷入死锁。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466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080000" y="24984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latin typeface="Microsoft YaHei"/>
                <a:ea typeface="Microsoft YaHei"/>
              </a:rPr>
              <a:t>Lab5-实验目的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450080" y="2376000"/>
            <a:ext cx="8629920" cy="20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2F2F2F"/>
                </a:solidFill>
                <a:latin typeface="Times New Roman"/>
              </a:rPr>
              <a:t>1</a:t>
            </a:r>
            <a:r>
              <a:rPr lang="zh-CN" sz="2400" b="0" strike="noStrike" spc="-1">
                <a:solidFill>
                  <a:srgbClr val="2F2F2F"/>
                </a:solidFill>
                <a:latin typeface="Times New Roman"/>
              </a:rPr>
              <a:t>、加深对进程同步与互斥概念的认识；</a:t>
            </a:r>
            <a:endParaRPr lang="en-US" sz="2400" b="0" strike="noStrike" spc="-1">
              <a:latin typeface="Times New Roman"/>
            </a:endParaRPr>
          </a:p>
          <a:p>
            <a:r>
              <a:rPr lang="en-US" sz="2400" b="0" strike="noStrike" spc="-1">
                <a:solidFill>
                  <a:srgbClr val="2F2F2F"/>
                </a:solidFill>
                <a:latin typeface="Times New Roman"/>
              </a:rPr>
              <a:t>2</a:t>
            </a:r>
            <a:r>
              <a:rPr lang="zh-CN" sz="2400" b="0" strike="noStrike" spc="-1">
                <a:solidFill>
                  <a:srgbClr val="2F2F2F"/>
                </a:solidFill>
                <a:latin typeface="Times New Roman"/>
              </a:rPr>
              <a:t>、掌握信号量的使用，并应用它解决生产者——消费者问题；</a:t>
            </a:r>
            <a:endParaRPr lang="en-US" sz="2400" b="0" strike="noStrike" spc="-1">
              <a:latin typeface="Times New Roman"/>
            </a:endParaRPr>
          </a:p>
          <a:p>
            <a:r>
              <a:rPr lang="en-US" sz="2400" b="0" strike="noStrike" spc="-1">
                <a:solidFill>
                  <a:srgbClr val="2F2F2F"/>
                </a:solidFill>
                <a:latin typeface="Times New Roman"/>
              </a:rPr>
              <a:t>3</a:t>
            </a:r>
            <a:r>
              <a:rPr lang="zh-CN" sz="2400" b="0" strike="noStrike" spc="-1">
                <a:solidFill>
                  <a:srgbClr val="2F2F2F"/>
                </a:solidFill>
                <a:latin typeface="Times New Roman"/>
              </a:rPr>
              <a:t>、掌握信号量的实现原理。</a:t>
            </a:r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426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31104" y="103665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zh-CN" altLang="en-US" sz="3600" cap="all" spc="-1" dirty="0">
                <a:latin typeface="Microsoft YaHei"/>
                <a:ea typeface="Microsoft YaHei"/>
              </a:rPr>
              <a:t>实验结果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08" y="1581825"/>
            <a:ext cx="6858000" cy="4591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31" y="0"/>
            <a:ext cx="149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83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080000" y="24984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latin typeface="Microsoft YaHei"/>
                <a:ea typeface="Microsoft YaHei"/>
              </a:rPr>
              <a:t>Lab5-实验内容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764712" y="2016564"/>
            <a:ext cx="8369640" cy="266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 err="1">
                <a:latin typeface="Arial"/>
              </a:rPr>
              <a:t>本次实验的基本内容是</a:t>
            </a:r>
            <a:r>
              <a:rPr lang="en-US" sz="3200" b="0" strike="noStrike" spc="-1" dirty="0">
                <a:latin typeface="Arial"/>
              </a:rPr>
              <a:t>：</a:t>
            </a:r>
          </a:p>
          <a:p>
            <a:r>
              <a:rPr lang="en-US" sz="3200" b="0" strike="noStrike" spc="-1" dirty="0" err="1">
                <a:latin typeface="Arial"/>
              </a:rPr>
              <a:t>在Ubuntu下编写程序，用信号量解决生产者</a:t>
            </a:r>
            <a:r>
              <a:rPr lang="en-US" sz="3200" b="0" strike="noStrike" spc="-1" dirty="0">
                <a:latin typeface="Arial"/>
              </a:rPr>
              <a:t>——</a:t>
            </a:r>
            <a:r>
              <a:rPr lang="en-US" sz="3200" b="0" strike="noStrike" spc="-1" dirty="0" err="1">
                <a:latin typeface="Arial"/>
              </a:rPr>
              <a:t>消费者问题</a:t>
            </a:r>
            <a:r>
              <a:rPr lang="en-US" sz="3200" b="0" strike="noStrike" spc="-1" dirty="0">
                <a:latin typeface="Arial"/>
              </a:rPr>
              <a:t>；</a:t>
            </a:r>
          </a:p>
          <a:p>
            <a:r>
              <a:rPr lang="en-US" sz="3200" b="0" strike="noStrike" spc="-1" dirty="0">
                <a:latin typeface="Arial"/>
              </a:rPr>
              <a:t>在0.11中实现信号量，用生产者—</a:t>
            </a:r>
            <a:r>
              <a:rPr lang="en-US" sz="3200" b="0" strike="noStrike" spc="-1" dirty="0" err="1">
                <a:latin typeface="Arial"/>
              </a:rPr>
              <a:t>消费者程序检验之</a:t>
            </a:r>
            <a:r>
              <a:rPr lang="en-US" sz="3200" b="0" strike="noStrike" spc="-1" dirty="0">
                <a:latin typeface="Arial"/>
              </a:rPr>
              <a:t>。</a:t>
            </a:r>
          </a:p>
          <a:p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320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080000" y="24984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en-US" altLang="zh-CN" sz="3600" cap="all" spc="-1" dirty="0" smtClean="0">
                <a:latin typeface="Microsoft YaHei"/>
                <a:ea typeface="Microsoft YaHei"/>
              </a:rPr>
              <a:t>UBUNTu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255" name="图片 254"/>
          <p:cNvPicPr/>
          <p:nvPr/>
        </p:nvPicPr>
        <p:blipFill rotWithShape="1">
          <a:blip r:embed="rId2"/>
          <a:srcRect t="35211" b="51191"/>
          <a:stretch/>
        </p:blipFill>
        <p:spPr>
          <a:xfrm>
            <a:off x="4687773" y="821226"/>
            <a:ext cx="7090570" cy="889493"/>
          </a:xfrm>
          <a:prstGeom prst="rect">
            <a:avLst/>
          </a:prstGeom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73" y="2011110"/>
            <a:ext cx="7024088" cy="10575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73" y="3414547"/>
            <a:ext cx="7185211" cy="12239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"/>
          <a:stretch/>
        </p:blipFill>
        <p:spPr>
          <a:xfrm>
            <a:off x="4687773" y="4984376"/>
            <a:ext cx="6936483" cy="79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8763" y="2916473"/>
            <a:ext cx="2369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man</a:t>
            </a:r>
            <a:r>
              <a:rPr lang="zh-CN" altLang="en-US" sz="2400" dirty="0" smtClean="0"/>
              <a:t>手册查阅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线程库自带的信号量相关函数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555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</a:t>
            </a:r>
            <a:r>
              <a:rPr lang="en-US" altLang="zh-CN" sz="3600" cap="all" spc="-1" dirty="0" smtClean="0">
                <a:latin typeface="Microsoft YaHei"/>
                <a:ea typeface="Microsoft YaHei"/>
              </a:rPr>
              <a:t>linux0.11</a:t>
            </a:r>
            <a:r>
              <a:rPr lang="zh-CN" altLang="en-US" sz="3600" cap="all" spc="-1" dirty="0" smtClean="0">
                <a:latin typeface="Microsoft YaHei"/>
                <a:ea typeface="Microsoft YaHei"/>
              </a:rPr>
              <a:t>下</a:t>
            </a:r>
            <a:r>
              <a:rPr lang="en-US" sz="3600" b="0" strike="noStrike" cap="all" spc="-1" dirty="0" err="1" smtClean="0">
                <a:latin typeface="Microsoft YaHei"/>
                <a:ea typeface="Microsoft YaHei"/>
              </a:rPr>
              <a:t>信号量</a:t>
            </a:r>
            <a:r>
              <a:rPr lang="zh-CN" altLang="en-US" sz="3600" cap="all" spc="-1" dirty="0">
                <a:latin typeface="Microsoft YaHei"/>
                <a:ea typeface="Microsoft YaHei"/>
              </a:rPr>
              <a:t>分析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141560" y="2304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latin typeface="Microsoft YaHei"/>
                <a:ea typeface="Microsoft YaHei"/>
              </a:rPr>
              <a:t>信号量的组成</a:t>
            </a:r>
            <a:endParaRPr lang="en-US" sz="2400" b="0" strike="noStrike" spc="-1" dirty="0"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latin typeface="Microsoft YaHei"/>
                <a:ea typeface="Microsoft YaHei"/>
              </a:rPr>
              <a:t>1. </a:t>
            </a:r>
            <a:r>
              <a:rPr lang="en-US" sz="2400" b="0" strike="noStrike" spc="-1" dirty="0" err="1">
                <a:latin typeface="Microsoft YaHei"/>
                <a:ea typeface="Microsoft YaHei"/>
              </a:rPr>
              <a:t>需要有一个整形变量value，用作进程同步</a:t>
            </a:r>
            <a:r>
              <a:rPr lang="en-US" sz="2400" b="0" strike="noStrike" spc="-1" dirty="0">
                <a:latin typeface="Microsoft YaHei"/>
                <a:ea typeface="Microsoft YaHei"/>
              </a:rPr>
              <a:t>。</a:t>
            </a:r>
            <a:endParaRPr lang="en-US" sz="2400" b="0" strike="noStrike" spc="-1" dirty="0"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latin typeface="Microsoft YaHei"/>
                <a:ea typeface="Microsoft YaHei"/>
              </a:rPr>
              <a:t>2. </a:t>
            </a:r>
            <a:r>
              <a:rPr lang="en-US" sz="2400" b="0" strike="noStrike" spc="-1" dirty="0" err="1">
                <a:latin typeface="Microsoft YaHei"/>
                <a:ea typeface="Microsoft YaHei"/>
              </a:rPr>
              <a:t>需要有一个PCB指针，指向睡眠的进程队列</a:t>
            </a:r>
            <a:r>
              <a:rPr lang="en-US" sz="2400" b="0" strike="noStrike" spc="-1" dirty="0">
                <a:latin typeface="Microsoft YaHei"/>
                <a:ea typeface="Microsoft YaHei"/>
              </a:rPr>
              <a:t>。</a:t>
            </a:r>
            <a:endParaRPr lang="en-US" sz="2400" b="0" strike="noStrike" spc="-1" dirty="0"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latin typeface="Microsoft YaHei"/>
                <a:ea typeface="Microsoft YaHei"/>
              </a:rPr>
              <a:t>3. </a:t>
            </a:r>
            <a:r>
              <a:rPr lang="en-US" sz="2400" b="0" strike="noStrike" spc="-1" dirty="0" err="1" smtClean="0">
                <a:latin typeface="Microsoft YaHei"/>
                <a:ea typeface="Microsoft YaHei"/>
              </a:rPr>
              <a:t>需要有一个名字来表示这个结构的信号量</a:t>
            </a:r>
            <a:r>
              <a:rPr lang="en-US" sz="2400" b="0" strike="noStrike" spc="-1" dirty="0">
                <a:latin typeface="Microsoft YaHei"/>
                <a:ea typeface="Microsoft YaHei"/>
              </a:rPr>
              <a:t>。</a:t>
            </a:r>
            <a:endParaRPr lang="en-US" sz="2400" b="0" strike="noStrike" spc="-1" dirty="0">
              <a:latin typeface="Tw Cen MT"/>
            </a:endParaRPr>
          </a:p>
          <a:p>
            <a:endParaRPr lang="en-US" sz="2400" b="0" strike="noStrike" spc="-1" dirty="0">
              <a:latin typeface="Tw Cen MT"/>
            </a:endParaRPr>
          </a:p>
        </p:txBody>
      </p:sp>
      <p:pic>
        <p:nvPicPr>
          <p:cNvPr id="259" name="图片 258"/>
          <p:cNvPicPr/>
          <p:nvPr/>
        </p:nvPicPr>
        <p:blipFill>
          <a:blip r:embed="rId2"/>
          <a:stretch/>
        </p:blipFill>
        <p:spPr>
          <a:xfrm>
            <a:off x="7878206" y="2304000"/>
            <a:ext cx="3579120" cy="18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32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23846" y="397886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08483" y="675717"/>
            <a:ext cx="34301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sem_t semtable[SEMTABLE_LEN]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存放所有已经建立的信号量，</a:t>
            </a:r>
            <a:endParaRPr lang="en-US" altLang="zh-CN" dirty="0" smtClean="0"/>
          </a:p>
          <a:p>
            <a:r>
              <a:rPr lang="zh-CN" altLang="en-US" dirty="0" smtClean="0"/>
              <a:t>创建时在其中查找，</a:t>
            </a:r>
            <a:endParaRPr lang="en-US" altLang="zh-CN" dirty="0" smtClean="0"/>
          </a:p>
          <a:p>
            <a:r>
              <a:rPr lang="zh-CN" altLang="en-US" dirty="0" smtClean="0"/>
              <a:t>删除时从其中删除。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2" y="2172080"/>
            <a:ext cx="5303980" cy="380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496" y="2172080"/>
            <a:ext cx="4518081" cy="30878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35928" y="5556011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打开和撤销</a:t>
            </a:r>
            <a:endParaRPr lang="zh-CN" alt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98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002224" y="119212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-P </a:t>
            </a:r>
            <a:r>
              <a:rPr lang="zh-CN" altLang="en-US" sz="3600" b="0" strike="noStrike" cap="all" spc="-1" dirty="0" smtClean="0">
                <a:latin typeface="Microsoft YaHei"/>
                <a:ea typeface="Microsoft YaHei"/>
              </a:rPr>
              <a:t>和 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V</a:t>
            </a:r>
            <a:endParaRPr lang="en-US" sz="3600" b="0" strike="noStrike" spc="-1" dirty="0">
              <a:latin typeface="Tw Cen M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64390" y="2511459"/>
            <a:ext cx="1246256" cy="292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/>
              <a:t>linux</a:t>
            </a:r>
            <a:r>
              <a:rPr lang="en-US" altLang="zh-CN" dirty="0"/>
              <a:t> 0.11</a:t>
            </a:r>
            <a:r>
              <a:rPr lang="zh-CN" altLang="en-US" dirty="0"/>
              <a:t>提供的函数</a:t>
            </a:r>
            <a:r>
              <a:rPr lang="en-US" altLang="zh-CN" dirty="0" err="1"/>
              <a:t>sleep_on</a:t>
            </a:r>
            <a:r>
              <a:rPr lang="en-US" altLang="zh-CN" dirty="0"/>
              <a:t>()</a:t>
            </a:r>
            <a:r>
              <a:rPr lang="zh-CN" altLang="en-US" dirty="0"/>
              <a:t>实现进程的睡眠</a:t>
            </a:r>
            <a:r>
              <a:rPr lang="zh-CN" altLang="en-US" dirty="0" smtClean="0"/>
              <a:t>，用</a:t>
            </a:r>
            <a:r>
              <a:rPr lang="en-US" altLang="zh-CN" dirty="0" err="1"/>
              <a:t>wake_up</a:t>
            </a:r>
            <a:r>
              <a:rPr lang="en-US" altLang="zh-CN" dirty="0"/>
              <a:t>()</a:t>
            </a:r>
            <a:r>
              <a:rPr lang="zh-CN" altLang="en-US" dirty="0"/>
              <a:t>实现进程的唤醒。 </a:t>
            </a:r>
          </a:p>
        </p:txBody>
      </p:sp>
      <p:sp>
        <p:nvSpPr>
          <p:cNvPr id="7" name="椭圆 6"/>
          <p:cNvSpPr/>
          <p:nvPr/>
        </p:nvSpPr>
        <p:spPr>
          <a:xfrm>
            <a:off x="1569717" y="1626576"/>
            <a:ext cx="1544684" cy="1508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69715" y="4139000"/>
            <a:ext cx="1544686" cy="1443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65714" y="1684143"/>
            <a:ext cx="5695405" cy="1393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信号量减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，检查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信号量是不是为负值，如果是，则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停下来 </a:t>
            </a:r>
            <a:r>
              <a:rPr lang="zh-CN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睡眠 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等待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，如果不是，则向下执行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65713" y="4188821"/>
            <a:ext cx="5695405" cy="1393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信号量加</a:t>
            </a:r>
            <a:r>
              <a:rPr lang="en-US" altLang="zh-CN" dirty="0"/>
              <a:t>1</a:t>
            </a:r>
            <a:r>
              <a:rPr lang="zh-CN" altLang="en-US" dirty="0" smtClean="0"/>
              <a:t>，检查</a:t>
            </a:r>
            <a:r>
              <a:rPr lang="zh-CN" altLang="en-US" dirty="0"/>
              <a:t>信号量的值是不是为</a:t>
            </a:r>
            <a:r>
              <a:rPr lang="en-US" altLang="zh-CN" dirty="0"/>
              <a:t>0</a:t>
            </a:r>
            <a:r>
              <a:rPr lang="zh-CN" altLang="en-US" dirty="0"/>
              <a:t>，如果是，表示有进程在睡眠等待，</a:t>
            </a:r>
            <a:r>
              <a:rPr lang="zh-CN" altLang="en-US" dirty="0" smtClean="0"/>
              <a:t>则 </a:t>
            </a:r>
            <a:r>
              <a:rPr lang="zh-CN" altLang="en-US" b="1" dirty="0" smtClean="0"/>
              <a:t>唤醒 </a:t>
            </a:r>
            <a:r>
              <a:rPr lang="zh-CN" altLang="en-US" dirty="0" smtClean="0"/>
              <a:t>队</a:t>
            </a:r>
            <a:r>
              <a:rPr lang="zh-CN" altLang="en-US" dirty="0"/>
              <a:t>首进程，如果不是，向下执行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234" y="352680"/>
            <a:ext cx="1373385" cy="17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160535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-P </a:t>
            </a:r>
            <a:r>
              <a:rPr lang="zh-CN" altLang="en-US" sz="3600" b="0" strike="noStrike" cap="all" spc="-1" dirty="0" smtClean="0">
                <a:latin typeface="Microsoft YaHei"/>
                <a:ea typeface="Microsoft YaHei"/>
              </a:rPr>
              <a:t>和 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V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234" y="352680"/>
            <a:ext cx="1373385" cy="170173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457303" y="5756366"/>
            <a:ext cx="5120640" cy="923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Sleep_on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的进程形成一个隐式的等待队列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66" y="1643100"/>
            <a:ext cx="3191983" cy="2737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67" y="1840712"/>
            <a:ext cx="3337849" cy="141744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68686" y="3535680"/>
            <a:ext cx="634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某进程进入</a:t>
            </a:r>
            <a:r>
              <a:rPr lang="en-US" altLang="zh-CN" sz="1200" dirty="0" err="1" smtClean="0"/>
              <a:t>sleep_on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申请</a:t>
            </a:r>
            <a:r>
              <a:rPr lang="zh-CN" altLang="en-US" sz="1200" dirty="0"/>
              <a:t>局部变量</a:t>
            </a:r>
            <a:r>
              <a:rPr lang="en-US" altLang="zh-CN" sz="1200" dirty="0" err="1" smtClean="0"/>
              <a:t>tmp</a:t>
            </a:r>
            <a:r>
              <a:rPr lang="zh-CN" altLang="en-US" sz="1200" dirty="0" smtClean="0"/>
              <a:t>，指向</a:t>
            </a:r>
            <a:r>
              <a:rPr lang="en-US" altLang="zh-CN" sz="1200" dirty="0"/>
              <a:t>*p</a:t>
            </a:r>
            <a:r>
              <a:rPr lang="zh-CN" altLang="en-US" sz="1200" dirty="0"/>
              <a:t>，*</a:t>
            </a:r>
            <a:r>
              <a:rPr lang="en-US" altLang="zh-CN" sz="1200" dirty="0"/>
              <a:t>p</a:t>
            </a:r>
            <a:r>
              <a:rPr lang="zh-CN" altLang="en-US" sz="1200" dirty="0"/>
              <a:t>指向当前的进程，设置进程标志为</a:t>
            </a:r>
            <a:r>
              <a:rPr lang="en-US" altLang="zh-CN" sz="1200" dirty="0" err="1"/>
              <a:t>TASK_UNINTERRUPTIBLE</a:t>
            </a:r>
            <a:r>
              <a:rPr lang="zh-CN" altLang="en-US" sz="1200" dirty="0"/>
              <a:t>即不可中断睡眠，随后就执行</a:t>
            </a:r>
            <a:r>
              <a:rPr lang="en-US" altLang="zh-CN" sz="1200" dirty="0"/>
              <a:t>schedule()</a:t>
            </a:r>
            <a:r>
              <a:rPr lang="zh-CN" altLang="en-US" sz="1200" dirty="0"/>
              <a:t>调度其他进程运行，当本进程恢复运行时，设置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-&gt;state</a:t>
            </a:r>
            <a:r>
              <a:rPr lang="zh-CN" altLang="en-US" sz="1200" dirty="0"/>
              <a:t>为</a:t>
            </a:r>
            <a:r>
              <a:rPr lang="en-US" altLang="zh-CN" sz="1200" dirty="0"/>
              <a:t>0</a:t>
            </a:r>
            <a:r>
              <a:rPr lang="zh-CN" altLang="en-US" sz="1200" dirty="0"/>
              <a:t>即</a:t>
            </a:r>
            <a:r>
              <a:rPr lang="en-US" altLang="zh-CN" sz="1200" dirty="0" err="1"/>
              <a:t>TASK_RUNNING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863258" y="4973191"/>
            <a:ext cx="1121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注意</a:t>
            </a:r>
            <a:r>
              <a:rPr lang="zh-CN" alt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：</a:t>
            </a:r>
            <a:r>
              <a:rPr lang="zh-CN" alt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进程</a:t>
            </a:r>
            <a:r>
              <a:rPr lang="zh-CN" alt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申请</a:t>
            </a:r>
            <a:r>
              <a:rPr lang="en-US" altLang="zh-CN" sz="1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tmp</a:t>
            </a:r>
            <a:r>
              <a:rPr lang="zh-CN" alt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后让出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CPU</a:t>
            </a:r>
            <a:r>
              <a:rPr lang="zh-CN" alt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，并未退出</a:t>
            </a:r>
            <a:r>
              <a:rPr lang="en-US" altLang="zh-CN" sz="1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sleep_on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所以它申请的变量</a:t>
            </a:r>
            <a:r>
              <a:rPr lang="en-US" altLang="zh-CN" sz="1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保存在内存栈中，且</a:t>
            </a:r>
            <a:r>
              <a:rPr lang="zh-CN" alt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指向之前的进程，所以：</a:t>
            </a:r>
            <a:endParaRPr lang="zh-CN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zh-CN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160535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smtClean="0">
                <a:latin typeface="Microsoft YaHei"/>
                <a:ea typeface="Microsoft YaHei"/>
              </a:rPr>
              <a:t>Lab5-信号量的相关函数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-P </a:t>
            </a:r>
            <a:r>
              <a:rPr lang="zh-CN" altLang="en-US" sz="3600" b="0" strike="noStrike" cap="all" spc="-1" dirty="0" smtClean="0">
                <a:latin typeface="Microsoft YaHei"/>
                <a:ea typeface="Microsoft YaHei"/>
              </a:rPr>
              <a:t>和 </a:t>
            </a:r>
            <a:r>
              <a:rPr lang="en-US" altLang="zh-CN" sz="3600" b="0" strike="noStrike" cap="all" spc="-1" dirty="0" smtClean="0">
                <a:latin typeface="Microsoft YaHei"/>
                <a:ea typeface="Microsoft YaHei"/>
              </a:rPr>
              <a:t>V</a:t>
            </a:r>
            <a:endParaRPr lang="en-US" sz="3600" b="0" strike="noStrike" spc="-1" dirty="0">
              <a:latin typeface="Tw Cen M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234" y="352680"/>
            <a:ext cx="1373385" cy="170173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457303" y="5410862"/>
            <a:ext cx="5120640" cy="923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一次</a:t>
            </a:r>
            <a:r>
              <a:rPr lang="en-US" altLang="zh-CN" sz="1600" dirty="0" err="1" smtClean="0"/>
              <a:t>Wake_up</a:t>
            </a:r>
            <a:r>
              <a:rPr lang="zh-CN" altLang="en-US" sz="1600" dirty="0" smtClean="0"/>
              <a:t>唤醒</a:t>
            </a:r>
            <a:r>
              <a:rPr lang="zh-CN" altLang="en-US" sz="1600" dirty="0"/>
              <a:t>所有等待在该信号量处的睡眠进程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67" y="1840712"/>
            <a:ext cx="3337849" cy="14174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41" y="1770660"/>
            <a:ext cx="4197917" cy="19217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8424" y="4042121"/>
            <a:ext cx="106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唤醒函数</a:t>
            </a:r>
            <a:r>
              <a:rPr lang="en-US" altLang="zh-CN" sz="1600" dirty="0" err="1"/>
              <a:t>wake_up</a:t>
            </a:r>
            <a:r>
              <a:rPr lang="en-US" altLang="zh-CN" sz="1600" dirty="0"/>
              <a:t>()</a:t>
            </a:r>
            <a:r>
              <a:rPr lang="zh-CN" altLang="en-US" sz="1600" dirty="0"/>
              <a:t>负责唤醒的是等待队列队首的</a:t>
            </a:r>
            <a:r>
              <a:rPr lang="zh-CN" altLang="en-US" sz="1600" dirty="0" smtClean="0"/>
              <a:t>进程，队首进程被唤醒后，从</a:t>
            </a:r>
            <a:r>
              <a:rPr lang="en-US" altLang="zh-CN" sz="1600" dirty="0" smtClean="0"/>
              <a:t>schedule</a:t>
            </a:r>
            <a:r>
              <a:rPr lang="zh-CN" altLang="en-US" sz="1600" dirty="0" smtClean="0"/>
              <a:t>函数退出，将执行上述语句。</a:t>
            </a:r>
            <a:endParaRPr lang="en-US" altLang="zh-CN" sz="1600" dirty="0" smtClean="0"/>
          </a:p>
          <a:p>
            <a:r>
              <a:rPr lang="zh-CN" altLang="en-US" sz="1600" dirty="0" smtClean="0"/>
              <a:t>于是之前入睡的进程也被激活，这样下去，将唤醒整个队列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812" y="2848239"/>
            <a:ext cx="2211979" cy="517994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>
            <a:off x="9754024" y="3523158"/>
            <a:ext cx="417587" cy="518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</TotalTime>
  <Words>1279</Words>
  <Application>Microsoft Macintosh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Gill Sans MT</vt:lpstr>
      <vt:lpstr>microsoft yahei</vt:lpstr>
      <vt:lpstr>microsoft yahei</vt:lpstr>
      <vt:lpstr>Times New Roman</vt:lpstr>
      <vt:lpstr>Tw Cen MT</vt:lpstr>
      <vt:lpstr>verdana</vt:lpstr>
      <vt:lpstr>华文中宋</vt:lpstr>
      <vt:lpstr>宋体</vt:lpstr>
      <vt:lpstr>Arial</vt:lpstr>
      <vt:lpstr>Parcel</vt:lpstr>
      <vt:lpstr>2017秋季学期 Lab5-信号量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2017秋季学期 Lab5-信号量</dc:title>
  <dc:creator>李博</dc:creator>
  <cp:lastModifiedBy>李博</cp:lastModifiedBy>
  <cp:revision>1</cp:revision>
  <dcterms:created xsi:type="dcterms:W3CDTF">2018-01-16T13:34:55Z</dcterms:created>
  <dcterms:modified xsi:type="dcterms:W3CDTF">2018-01-16T13:36:29Z</dcterms:modified>
</cp:coreProperties>
</file>