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8.jpg" ContentType="image/png"/>
  <Override PartName="/ppt/media/image2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1"/>
  </p:notesMasterIdLst>
  <p:sldIdLst>
    <p:sldId id="256" r:id="rId2"/>
    <p:sldId id="280" r:id="rId3"/>
    <p:sldId id="279" r:id="rId4"/>
    <p:sldId id="281"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300" r:id="rId21"/>
    <p:sldId id="301" r:id="rId22"/>
    <p:sldId id="302" r:id="rId23"/>
    <p:sldId id="303" r:id="rId24"/>
    <p:sldId id="304" r:id="rId25"/>
    <p:sldId id="305" r:id="rId26"/>
    <p:sldId id="306" r:id="rId27"/>
    <p:sldId id="307" r:id="rId28"/>
    <p:sldId id="308" r:id="rId29"/>
    <p:sldId id="309" r:id="rId30"/>
    <p:sldId id="315" r:id="rId31"/>
    <p:sldId id="310" r:id="rId32"/>
    <p:sldId id="312" r:id="rId33"/>
    <p:sldId id="316" r:id="rId34"/>
    <p:sldId id="317" r:id="rId35"/>
    <p:sldId id="319" r:id="rId36"/>
    <p:sldId id="318" r:id="rId37"/>
    <p:sldId id="313" r:id="rId38"/>
    <p:sldId id="314" r:id="rId39"/>
    <p:sldId id="27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5722" userDrawn="1">
          <p15:clr>
            <a:srgbClr val="A4A3A4"/>
          </p15:clr>
        </p15:guide>
        <p15:guide id="4"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8"/>
    <p:restoredTop sz="94000" autoAdjust="0"/>
  </p:normalViewPr>
  <p:slideViewPr>
    <p:cSldViewPr snapToGrid="0" showGuides="1">
      <p:cViewPr varScale="1">
        <p:scale>
          <a:sx n="92" d="100"/>
          <a:sy n="92" d="100"/>
        </p:scale>
        <p:origin x="808" y="184"/>
      </p:cViewPr>
      <p:guideLst>
        <p:guide orient="horz" pos="2137"/>
        <p:guide pos="3840"/>
        <p:guide pos="5722"/>
        <p:guide orient="horz"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3FBB7-663C-7B46-AFE8-0998A915FEE1}" type="datetimeFigureOut">
              <a:rPr lang="en-US" smtClean="0"/>
              <a:t>6/2/17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30DB8-942F-5E49-A17B-E06B0B491A9E}" type="slidenum">
              <a:rPr lang="en-US" smtClean="0"/>
              <a:t>‹#›</a:t>
            </a:fld>
            <a:endParaRPr lang="en-US"/>
          </a:p>
        </p:txBody>
      </p:sp>
    </p:spTree>
    <p:extLst>
      <p:ext uri="{BB962C8B-B14F-4D97-AF65-F5344CB8AC3E}">
        <p14:creationId xmlns:p14="http://schemas.microsoft.com/office/powerpoint/2010/main" val="126035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A30DB8-942F-5E49-A17B-E06B0B491A9E}" type="slidenum">
              <a:rPr lang="en-US" smtClean="0"/>
              <a:t>16</a:t>
            </a:fld>
            <a:endParaRPr lang="en-US"/>
          </a:p>
        </p:txBody>
      </p:sp>
    </p:spTree>
    <p:extLst>
      <p:ext uri="{BB962C8B-B14F-4D97-AF65-F5344CB8AC3E}">
        <p14:creationId xmlns:p14="http://schemas.microsoft.com/office/powerpoint/2010/main" val="21013577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DB12F21-99BD-4F85-A7AE-95BD87BF1130}" type="slidenum">
              <a:rPr lang="zh-CN" altLang="en-US" smtClean="0"/>
              <a:pPr/>
              <a:t>‹#›</a:t>
            </a:fld>
            <a:endParaRPr lang="zh-CN" altLang="en-US" dirty="0"/>
          </a:p>
        </p:txBody>
      </p:sp>
    </p:spTree>
    <p:extLst>
      <p:ext uri="{BB962C8B-B14F-4D97-AF65-F5344CB8AC3E}">
        <p14:creationId xmlns:p14="http://schemas.microsoft.com/office/powerpoint/2010/main" val="93121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DDB12F21-99BD-4F85-A7AE-95BD87BF1130}" type="slidenum">
              <a:rPr lang="zh-CN" altLang="en-US" smtClean="0"/>
              <a:pPr/>
              <a:t>‹#›</a:t>
            </a:fld>
            <a:endParaRPr lang="zh-CN" altLang="en-US" dirty="0"/>
          </a:p>
        </p:txBody>
      </p:sp>
    </p:spTree>
    <p:extLst>
      <p:ext uri="{BB962C8B-B14F-4D97-AF65-F5344CB8AC3E}">
        <p14:creationId xmlns:p14="http://schemas.microsoft.com/office/powerpoint/2010/main" val="197482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DDB12F21-99BD-4F85-A7AE-95BD87BF1130}" type="slidenum">
              <a:rPr lang="zh-CN" altLang="en-US" smtClean="0"/>
              <a:pPr/>
              <a:t>‹#›</a:t>
            </a:fld>
            <a:endParaRPr lang="zh-CN" altLang="en-US" dirty="0"/>
          </a:p>
        </p:txBody>
      </p:sp>
    </p:spTree>
    <p:extLst>
      <p:ext uri="{BB962C8B-B14F-4D97-AF65-F5344CB8AC3E}">
        <p14:creationId xmlns:p14="http://schemas.microsoft.com/office/powerpoint/2010/main" val="160797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DDB12F21-99BD-4F85-A7AE-95BD87BF1130}" type="slidenum">
              <a:rPr lang="zh-CN" altLang="en-US" smtClean="0"/>
              <a:pPr/>
              <a:t>‹#›</a:t>
            </a:fld>
            <a:endParaRPr lang="zh-CN" altLang="en-US" dirty="0"/>
          </a:p>
        </p:txBody>
      </p:sp>
    </p:spTree>
    <p:extLst>
      <p:ext uri="{BB962C8B-B14F-4D97-AF65-F5344CB8AC3E}">
        <p14:creationId xmlns:p14="http://schemas.microsoft.com/office/powerpoint/2010/main" val="32458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666BB71-F246-48FE-8120-52F9D03CA880}" type="datetimeFigureOut">
              <a:rPr lang="zh-CN" altLang="en-US" smtClean="0"/>
              <a:pPr/>
              <a:t>2017/6/2</a:t>
            </a:fld>
            <a:endParaRPr lang="zh-CN" altLang="en-US" dirty="0"/>
          </a:p>
        </p:txBody>
      </p:sp>
      <p:sp>
        <p:nvSpPr>
          <p:cNvPr id="5" name="Footer Placeholder 4"/>
          <p:cNvSpPr>
            <a:spLocks noGrp="1"/>
          </p:cNvSpPr>
          <p:nvPr>
            <p:ph type="ftr" sz="quarter" idx="11"/>
          </p:nvPr>
        </p:nvSpPr>
        <p:spPr>
          <a:xfrm>
            <a:off x="2182708" y="6272784"/>
            <a:ext cx="6327648" cy="365125"/>
          </a:xfrm>
        </p:spPr>
        <p:txBody>
          <a:bodyPr/>
          <a:lstStyle/>
          <a:p>
            <a:endParaRPr lang="zh-CN" alt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DB12F21-99BD-4F85-A7AE-95BD87BF1130}" type="slidenum">
              <a:rPr lang="zh-CN" altLang="en-US" smtClean="0"/>
              <a:pPr/>
              <a:t>‹#›</a:t>
            </a:fld>
            <a:endParaRPr lang="zh-CN" altLang="en-US" dirty="0"/>
          </a:p>
        </p:txBody>
      </p:sp>
    </p:spTree>
    <p:extLst>
      <p:ext uri="{BB962C8B-B14F-4D97-AF65-F5344CB8AC3E}">
        <p14:creationId xmlns:p14="http://schemas.microsoft.com/office/powerpoint/2010/main" val="6343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DDB12F21-99BD-4F85-A7AE-95BD87BF1130}" type="slidenum">
              <a:rPr lang="zh-CN" altLang="en-US" smtClean="0"/>
              <a:pPr/>
              <a:t>‹#›</a:t>
            </a:fld>
            <a:endParaRPr lang="zh-CN" altLang="en-US" dirty="0"/>
          </a:p>
        </p:txBody>
      </p:sp>
    </p:spTree>
    <p:extLst>
      <p:ext uri="{BB962C8B-B14F-4D97-AF65-F5344CB8AC3E}">
        <p14:creationId xmlns:p14="http://schemas.microsoft.com/office/powerpoint/2010/main" val="94931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sp>
        <p:nvSpPr>
          <p:cNvPr id="8" name="Footer Placeholder 7"/>
          <p:cNvSpPr>
            <a:spLocks noGrp="1"/>
          </p:cNvSpPr>
          <p:nvPr>
            <p:ph type="ftr" sz="quarter" idx="11"/>
          </p:nvPr>
        </p:nvSpPr>
        <p:spPr/>
        <p:txBody>
          <a:bodyPr/>
          <a:lstStyle/>
          <a:p>
            <a:endParaRPr lang="zh-CN" altLang="en-US" dirty="0"/>
          </a:p>
        </p:txBody>
      </p:sp>
      <p:sp>
        <p:nvSpPr>
          <p:cNvPr id="9" name="Slide Number Placeholder 8"/>
          <p:cNvSpPr>
            <a:spLocks noGrp="1"/>
          </p:cNvSpPr>
          <p:nvPr>
            <p:ph type="sldNum" sz="quarter" idx="12"/>
          </p:nvPr>
        </p:nvSpPr>
        <p:spPr/>
        <p:txBody>
          <a:bodyPr/>
          <a:lstStyle/>
          <a:p>
            <a:fld id="{DDB12F21-99BD-4F85-A7AE-95BD87BF1130}" type="slidenum">
              <a:rPr lang="zh-CN" altLang="en-US" smtClean="0"/>
              <a:pPr/>
              <a:t>‹#›</a:t>
            </a:fld>
            <a:endParaRPr lang="zh-CN" alt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7972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sp>
        <p:nvSpPr>
          <p:cNvPr id="4" name="Footer Placeholder 3"/>
          <p:cNvSpPr>
            <a:spLocks noGrp="1"/>
          </p:cNvSpPr>
          <p:nvPr>
            <p:ph type="ftr" sz="quarter" idx="11"/>
          </p:nvPr>
        </p:nvSpPr>
        <p:spPr/>
        <p:txBody>
          <a:bodyPr/>
          <a:lstStyle/>
          <a:p>
            <a:endParaRPr lang="zh-CN" altLang="en-US" dirty="0"/>
          </a:p>
        </p:txBody>
      </p:sp>
      <p:sp>
        <p:nvSpPr>
          <p:cNvPr id="5" name="Slide Number Placeholder 4"/>
          <p:cNvSpPr>
            <a:spLocks noGrp="1"/>
          </p:cNvSpPr>
          <p:nvPr>
            <p:ph type="sldNum" sz="quarter" idx="12"/>
          </p:nvPr>
        </p:nvSpPr>
        <p:spPr/>
        <p:txBody>
          <a:bodyPr/>
          <a:lstStyle/>
          <a:p>
            <a:fld id="{DDB12F21-99BD-4F85-A7AE-95BD87BF1130}" type="slidenum">
              <a:rPr lang="zh-CN" altLang="en-US" smtClean="0"/>
              <a:pPr/>
              <a:t>‹#›</a:t>
            </a:fld>
            <a:endParaRPr lang="zh-CN" alt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8502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sp>
        <p:nvSpPr>
          <p:cNvPr id="3" name="Footer Placeholder 2"/>
          <p:cNvSpPr>
            <a:spLocks noGrp="1"/>
          </p:cNvSpPr>
          <p:nvPr>
            <p:ph type="ftr" sz="quarter" idx="1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DDB12F21-99BD-4F85-A7AE-95BD87BF1130}" type="slidenum">
              <a:rPr lang="zh-CN" altLang="en-US" smtClean="0"/>
              <a:pPr/>
              <a:t>‹#›</a:t>
            </a:fld>
            <a:endParaRPr lang="zh-CN" altLang="en-US" dirty="0"/>
          </a:p>
        </p:txBody>
      </p:sp>
    </p:spTree>
    <p:extLst>
      <p:ext uri="{BB962C8B-B14F-4D97-AF65-F5344CB8AC3E}">
        <p14:creationId xmlns:p14="http://schemas.microsoft.com/office/powerpoint/2010/main" val="15073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DB12F21-99BD-4F85-A7AE-95BD87BF1130}" type="slidenum">
              <a:rPr lang="zh-CN" altLang="en-US" smtClean="0"/>
              <a:pPr/>
              <a:t>‹#›</a:t>
            </a:fld>
            <a:endParaRPr lang="zh-CN" altLang="en-US" dirty="0"/>
          </a:p>
        </p:txBody>
      </p:sp>
    </p:spTree>
    <p:extLst>
      <p:ext uri="{BB962C8B-B14F-4D97-AF65-F5344CB8AC3E}">
        <p14:creationId xmlns:p14="http://schemas.microsoft.com/office/powerpoint/2010/main" val="18113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66BB71-F246-48FE-8120-52F9D03CA880}" type="datetimeFigureOut">
              <a:rPr lang="zh-CN" altLang="en-US" smtClean="0"/>
              <a:pPr/>
              <a:t>2017/6/2</a:t>
            </a:fld>
            <a:endParaRPr lang="zh-CN" alt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DDB12F21-99BD-4F85-A7AE-95BD87BF1130}" type="slidenum">
              <a:rPr lang="zh-CN" altLang="en-US" smtClean="0"/>
              <a:pPr/>
              <a:t>‹#›</a:t>
            </a:fld>
            <a:endParaRPr lang="zh-CN" altLang="en-US" dirty="0"/>
          </a:p>
        </p:txBody>
      </p:sp>
    </p:spTree>
    <p:extLst>
      <p:ext uri="{BB962C8B-B14F-4D97-AF65-F5344CB8AC3E}">
        <p14:creationId xmlns:p14="http://schemas.microsoft.com/office/powerpoint/2010/main" val="13597517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666BB71-F246-48FE-8120-52F9D03CA880}" type="datetimeFigureOut">
              <a:rPr lang="zh-CN" altLang="en-US" smtClean="0"/>
              <a:pPr/>
              <a:t>2017/6/2</a:t>
            </a:fld>
            <a:endParaRPr lang="zh-CN" alt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DB12F21-99BD-4F85-A7AE-95BD87BF1130}" type="slidenum">
              <a:rPr lang="zh-CN" altLang="en-US" smtClean="0"/>
              <a:pPr/>
              <a:t>‹#›</a:t>
            </a:fld>
            <a:endParaRPr lang="zh-CN" altLang="en-US" dirty="0"/>
          </a:p>
        </p:txBody>
      </p:sp>
      <p:sp>
        <p:nvSpPr>
          <p:cNvPr id="10"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Tree>
    <p:extLst>
      <p:ext uri="{BB962C8B-B14F-4D97-AF65-F5344CB8AC3E}">
        <p14:creationId xmlns:p14="http://schemas.microsoft.com/office/powerpoint/2010/main" val="158776480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900000">
            <a:off x="1809254"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等腰三角形 7"/>
          <p:cNvSpPr/>
          <p:nvPr/>
        </p:nvSpPr>
        <p:spPr>
          <a:xfrm rot="18900000">
            <a:off x="635167"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1365" y="4125602"/>
            <a:ext cx="588341" cy="844623"/>
          </a:xfrm>
          <a:prstGeom prst="rect">
            <a:avLst/>
          </a:prstGeom>
        </p:spPr>
      </p:pic>
      <p:grpSp>
        <p:nvGrpSpPr>
          <p:cNvPr id="3" name="Group 2"/>
          <p:cNvGrpSpPr/>
          <p:nvPr/>
        </p:nvGrpSpPr>
        <p:grpSpPr>
          <a:xfrm>
            <a:off x="2574465" y="1211021"/>
            <a:ext cx="7027333" cy="3119592"/>
            <a:chOff x="2588319" y="2166985"/>
            <a:chExt cx="7027333" cy="3119592"/>
          </a:xfrm>
        </p:grpSpPr>
        <p:sp>
          <p:nvSpPr>
            <p:cNvPr id="6" name="文本框 5"/>
            <p:cNvSpPr txBox="1"/>
            <p:nvPr/>
          </p:nvSpPr>
          <p:spPr>
            <a:xfrm>
              <a:off x="3748251" y="3809249"/>
              <a:ext cx="4707467" cy="1477328"/>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学生：武德浩</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李博</a:t>
              </a: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助教：林可</a:t>
              </a: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      指导老师：张岩老师</a:t>
              </a:r>
              <a:r>
                <a:rPr lang="en-US" altLang="zh-CN" sz="1200" dirty="0" smtClean="0">
                  <a:latin typeface="微软雅黑" panose="020B0503020204020204" pitchFamily="34" charset="-122"/>
                  <a:ea typeface="微软雅黑" panose="020B0503020204020204" pitchFamily="34" charset="-122"/>
                </a:rPr>
                <a:t>	</a:t>
              </a:r>
            </a:p>
          </p:txBody>
        </p:sp>
        <p:sp>
          <p:nvSpPr>
            <p:cNvPr id="5" name="Rectangle 4"/>
            <p:cNvSpPr/>
            <p:nvPr/>
          </p:nvSpPr>
          <p:spPr>
            <a:xfrm>
              <a:off x="2588319" y="2166985"/>
              <a:ext cx="7027333" cy="923330"/>
            </a:xfrm>
            <a:prstGeom prst="rect">
              <a:avLst/>
            </a:prstGeom>
            <a:noFill/>
          </p:spPr>
          <p:txBody>
            <a:bodyPr wrap="squar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rPr>
                <a:t>Patricia</a:t>
              </a:r>
              <a:r>
                <a:rPr lang="zh-CN" altLang="en-US" sz="5400" b="0" cap="none" spc="0" dirty="0" smtClean="0">
                  <a:ln w="0"/>
                  <a:solidFill>
                    <a:schemeClr val="tx1"/>
                  </a:solidFill>
                  <a:effectLst>
                    <a:outerShdw blurRad="38100" dist="19050" dir="2700000" algn="tl" rotWithShape="0">
                      <a:schemeClr val="dk1">
                        <a:alpha val="40000"/>
                      </a:schemeClr>
                    </a:outerShdw>
                  </a:effectLst>
                </a:rPr>
                <a:t> </a:t>
              </a:r>
              <a:r>
                <a:rPr lang="en-US" altLang="zh-CN" sz="5400" b="0" cap="none" spc="0" dirty="0" smtClean="0">
                  <a:ln w="0"/>
                  <a:solidFill>
                    <a:schemeClr val="tx1"/>
                  </a:solidFill>
                  <a:effectLst>
                    <a:outerShdw blurRad="38100" dist="19050" dir="2700000" algn="tl" rotWithShape="0">
                      <a:schemeClr val="dk1">
                        <a:alpha val="40000"/>
                      </a:schemeClr>
                    </a:outerShdw>
                  </a:effectLst>
                </a:rPr>
                <a:t>Tree</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325226761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8" presetClass="emph" presetSubtype="0" fill="hold" grpId="1" nodeType="withEffect">
                                  <p:stCondLst>
                                    <p:cond delay="1500"/>
                                  </p:stCondLst>
                                  <p:childTnLst>
                                    <p:animRot by="21600000">
                                      <p:cBhvr>
                                        <p:cTn id="9" dur="1750" fill="hold"/>
                                        <p:tgtEl>
                                          <p:spTgt spid="8"/>
                                        </p:tgtEl>
                                        <p:attrNameLst>
                                          <p:attrName>r</p:attrName>
                                        </p:attrNameLst>
                                      </p:cBhvr>
                                    </p:animRot>
                                  </p:childTnLst>
                                </p:cTn>
                              </p:par>
                              <p:par>
                                <p:cTn id="10" presetID="10" presetClass="entr" presetSubtype="0" fill="hold" grpId="0" nodeType="with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8" presetClass="emph" presetSubtype="0" fill="hold" grpId="1" nodeType="withEffect">
                                  <p:stCondLst>
                                    <p:cond delay="2000"/>
                                  </p:stCondLst>
                                  <p:childTnLst>
                                    <p:animRot by="-21600000">
                                      <p:cBhvr>
                                        <p:cTn id="14" dur="1750" fill="hold"/>
                                        <p:tgtEl>
                                          <p:spTgt spid="7"/>
                                        </p:tgtEl>
                                        <p:attrNameLst>
                                          <p:attrName>r</p:attrName>
                                        </p:attrNameLst>
                                      </p:cBhvr>
                                    </p:animRot>
                                  </p:childTnLst>
                                </p:cTn>
                              </p:par>
                              <p:par>
                                <p:cTn id="15" presetID="2" presetClass="entr" presetSubtype="2" fill="hold" nodeType="withEffect">
                                  <p:stCondLst>
                                    <p:cond delay="275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750" fill="hold"/>
                                        <p:tgtEl>
                                          <p:spTgt spid="12"/>
                                        </p:tgtEl>
                                        <p:attrNameLst>
                                          <p:attrName>ppt_x</p:attrName>
                                        </p:attrNameLst>
                                      </p:cBhvr>
                                      <p:tavLst>
                                        <p:tav tm="0">
                                          <p:val>
                                            <p:strVal val="1+#ppt_w/2"/>
                                          </p:val>
                                        </p:tav>
                                        <p:tav tm="100000">
                                          <p:val>
                                            <p:strVal val="#ppt_x"/>
                                          </p:val>
                                        </p:tav>
                                      </p:tavLst>
                                    </p:anim>
                                    <p:anim calcmode="lin" valueType="num">
                                      <p:cBhvr additive="base">
                                        <p:cTn id="1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099048" y="2428096"/>
            <a:ext cx="5367231" cy="3416320"/>
          </a:xfrm>
          <a:prstGeom prst="rect">
            <a:avLst/>
          </a:prstGeom>
          <a:noFill/>
        </p:spPr>
        <p:txBody>
          <a:bodyPr wrap="square" rtlCol="0">
            <a:spAutoFit/>
          </a:bodyPr>
          <a:lstStyle/>
          <a:p>
            <a:pPr>
              <a:lnSpc>
                <a:spcPct val="150000"/>
              </a:lnSpc>
            </a:pPr>
            <a:r>
              <a:rPr lang="zh-CN" altLang="en-US" sz="2400" dirty="0" smtClean="0">
                <a:latin typeface="Microsoft YaHei" charset="-122"/>
                <a:ea typeface="Microsoft YaHei" charset="-122"/>
                <a:cs typeface="Microsoft YaHei" charset="-122"/>
              </a:rPr>
              <a:t>当前缀匹配成立时，分以下几种情况。</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我们假设</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B</a:t>
            </a:r>
            <a:r>
              <a:rPr lang="zh-CN" altLang="en-US" sz="2400" dirty="0" smtClean="0">
                <a:latin typeface="Microsoft YaHei" charset="-122"/>
                <a:ea typeface="Microsoft YaHei" charset="-122"/>
                <a:cs typeface="Microsoft YaHei" charset="-122"/>
              </a:rPr>
              <a:t> 是待插入字符串，</a:t>
            </a:r>
            <a:r>
              <a:rPr lang="en-US" altLang="zh-CN" sz="2400" dirty="0" smtClean="0">
                <a:latin typeface="Microsoft YaHei" charset="-122"/>
                <a:ea typeface="Microsoft YaHei" charset="-122"/>
                <a:cs typeface="Microsoft YaHei" charset="-122"/>
              </a:rPr>
              <a:t>A</a:t>
            </a:r>
            <a:r>
              <a:rPr lang="zh-CN" altLang="en-US" sz="2400" dirty="0" smtClean="0">
                <a:latin typeface="Microsoft YaHei" charset="-122"/>
                <a:ea typeface="Microsoft YaHei" charset="-122"/>
                <a:cs typeface="Microsoft YaHei" charset="-122"/>
              </a:rPr>
              <a:t>是</a:t>
            </a:r>
            <a:r>
              <a:rPr lang="en-US" altLang="zh-CN" sz="2400" dirty="0" smtClean="0">
                <a:latin typeface="Microsoft YaHei" charset="-122"/>
                <a:ea typeface="Microsoft YaHei" charset="-122"/>
                <a:cs typeface="Microsoft YaHei" charset="-122"/>
              </a:rPr>
              <a:t>PAT</a:t>
            </a:r>
            <a:r>
              <a:rPr lang="zh-CN" altLang="en-US" sz="2400" dirty="0" smtClean="0">
                <a:latin typeface="Microsoft YaHei" charset="-122"/>
                <a:ea typeface="Microsoft YaHei" charset="-122"/>
                <a:cs typeface="Microsoft YaHei" charset="-122"/>
              </a:rPr>
              <a:t>中已有的字符串。</a:t>
            </a:r>
            <a:endParaRPr lang="en-US" altLang="zh-CN" sz="2400" dirty="0" smtClean="0">
              <a:latin typeface="Microsoft YaHei" charset="-122"/>
              <a:ea typeface="Microsoft YaHei" charset="-122"/>
              <a:cs typeface="Microsoft YaHei" charset="-122"/>
            </a:endParaRPr>
          </a:p>
          <a:p>
            <a:pPr marL="457200" indent="-457200">
              <a:lnSpc>
                <a:spcPct val="150000"/>
              </a:lnSpc>
              <a:buFont typeface="Arial" charset="0"/>
              <a:buChar char="•"/>
            </a:pPr>
            <a:r>
              <a:rPr lang="en-US" altLang="zh-TW" sz="2400" dirty="0">
                <a:latin typeface="Microsoft YaHei" charset="-122"/>
                <a:ea typeface="Microsoft YaHei" charset="-122"/>
                <a:cs typeface="Microsoft YaHei" charset="-122"/>
              </a:rPr>
              <a:t>A </a:t>
            </a:r>
            <a:r>
              <a:rPr lang="zh-TW" altLang="en-US" sz="2400" dirty="0">
                <a:latin typeface="Microsoft YaHei" charset="-122"/>
                <a:ea typeface="Microsoft YaHei" charset="-122"/>
                <a:cs typeface="Microsoft YaHei" charset="-122"/>
              </a:rPr>
              <a:t>是 </a:t>
            </a:r>
            <a:r>
              <a:rPr lang="en-US" altLang="zh-TW" sz="2400" dirty="0">
                <a:latin typeface="Microsoft YaHei" charset="-122"/>
                <a:ea typeface="Microsoft YaHei" charset="-122"/>
                <a:cs typeface="Microsoft YaHei" charset="-122"/>
              </a:rPr>
              <a:t>B </a:t>
            </a:r>
            <a:r>
              <a:rPr lang="zh-TW" altLang="en-US" sz="2400" dirty="0">
                <a:latin typeface="Microsoft YaHei" charset="-122"/>
                <a:ea typeface="Microsoft YaHei" charset="-122"/>
                <a:cs typeface="Microsoft YaHei" charset="-122"/>
              </a:rPr>
              <a:t>的前缀</a:t>
            </a:r>
            <a:r>
              <a:rPr lang="zh-TW" altLang="en-US"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插入过程中对短串 </a:t>
            </a:r>
            <a:r>
              <a:rPr lang="en-US" altLang="zh-CN" sz="2400" dirty="0" smtClean="0">
                <a:latin typeface="Microsoft YaHei" charset="-122"/>
                <a:ea typeface="Microsoft YaHei" charset="-122"/>
                <a:cs typeface="Microsoft YaHei" charset="-122"/>
              </a:rPr>
              <a:t>A</a:t>
            </a:r>
            <a:r>
              <a:rPr lang="zh-CN" altLang="en-US" sz="2400" dirty="0" smtClean="0">
                <a:latin typeface="Microsoft YaHei" charset="-122"/>
                <a:ea typeface="Microsoft YaHei" charset="-122"/>
                <a:cs typeface="Microsoft YaHei" charset="-122"/>
              </a:rPr>
              <a:t> 在 </a:t>
            </a:r>
            <a:r>
              <a:rPr lang="en-US" altLang="zh-CN" sz="2400" dirty="0" smtClean="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 </a:t>
            </a:r>
            <a:r>
              <a:rPr lang="zh-CN" altLang="en-US" sz="2400" dirty="0" smtClean="0">
                <a:latin typeface="Microsoft YaHei" charset="-122"/>
                <a:ea typeface="Microsoft YaHei" charset="-122"/>
                <a:cs typeface="Microsoft YaHei" charset="-122"/>
              </a:rPr>
              <a:t>的对应结尾处增添一个结束标记。</a:t>
            </a:r>
            <a:endParaRPr lang="en-US" altLang="zh-TW" sz="2400" dirty="0" smtClean="0">
              <a:latin typeface="Microsoft YaHei" charset="-122"/>
              <a:ea typeface="Microsoft YaHei" charset="-122"/>
              <a:cs typeface="Microsoft YaHei" charset="-122"/>
            </a:endParaRPr>
          </a:p>
        </p:txBody>
      </p:sp>
      <p:sp>
        <p:nvSpPr>
          <p:cNvPr id="8" name="Title 1"/>
          <p:cNvSpPr>
            <a:spLocks noGrp="1"/>
          </p:cNvSpPr>
          <p:nvPr>
            <p:ph type="title"/>
          </p:nvPr>
        </p:nvSpPr>
        <p:spPr>
          <a:xfrm>
            <a:off x="1069848" y="484632"/>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存储结构及操作：如何实现一个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a:t>
            </a:r>
            <a:br>
              <a:rPr lang="zh-CN" altLang="en-US" sz="3600" dirty="0">
                <a:latin typeface="微软雅黑" panose="020B0503020204020204" pitchFamily="34" charset="-122"/>
                <a:ea typeface="微软雅黑" panose="020B0503020204020204" pitchFamily="34" charset="-122"/>
              </a:rPr>
            </a:b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444" y="2139536"/>
            <a:ext cx="3558136" cy="3993440"/>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8422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239029" y="2428096"/>
            <a:ext cx="5367231" cy="3416320"/>
          </a:xfrm>
          <a:prstGeom prst="rect">
            <a:avLst/>
          </a:prstGeom>
          <a:noFill/>
        </p:spPr>
        <p:txBody>
          <a:bodyPr wrap="square" rtlCol="0">
            <a:spAutoFit/>
          </a:bodyPr>
          <a:lstStyle/>
          <a:p>
            <a:pPr>
              <a:lnSpc>
                <a:spcPct val="150000"/>
              </a:lnSpc>
            </a:pPr>
            <a:r>
              <a:rPr lang="zh-CN" altLang="en-US" sz="2400" dirty="0" smtClean="0">
                <a:latin typeface="Microsoft YaHei" charset="-122"/>
                <a:ea typeface="Microsoft YaHei" charset="-122"/>
                <a:cs typeface="Microsoft YaHei" charset="-122"/>
              </a:rPr>
              <a:t>当前缀匹配成立时，分以下几种情况。</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我们假设</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B</a:t>
            </a:r>
            <a:r>
              <a:rPr lang="zh-CN" altLang="en-US" sz="2400" dirty="0" smtClean="0">
                <a:latin typeface="Microsoft YaHei" charset="-122"/>
                <a:ea typeface="Microsoft YaHei" charset="-122"/>
                <a:cs typeface="Microsoft YaHei" charset="-122"/>
              </a:rPr>
              <a:t> 是待插入字符串，</a:t>
            </a:r>
            <a:r>
              <a:rPr lang="en-US" altLang="zh-CN" sz="2400" dirty="0" smtClean="0">
                <a:latin typeface="Microsoft YaHei" charset="-122"/>
                <a:ea typeface="Microsoft YaHei" charset="-122"/>
                <a:cs typeface="Microsoft YaHei" charset="-122"/>
              </a:rPr>
              <a:t>A</a:t>
            </a:r>
            <a:r>
              <a:rPr lang="zh-CN" altLang="en-US" sz="2400" dirty="0" smtClean="0">
                <a:latin typeface="Microsoft YaHei" charset="-122"/>
                <a:ea typeface="Microsoft YaHei" charset="-122"/>
                <a:cs typeface="Microsoft YaHei" charset="-122"/>
              </a:rPr>
              <a:t>是</a:t>
            </a:r>
            <a:r>
              <a:rPr lang="en-US" altLang="zh-CN" sz="2400" dirty="0" smtClean="0">
                <a:latin typeface="Microsoft YaHei" charset="-122"/>
                <a:ea typeface="Microsoft YaHei" charset="-122"/>
                <a:cs typeface="Microsoft YaHei" charset="-122"/>
              </a:rPr>
              <a:t>PAT</a:t>
            </a:r>
            <a:r>
              <a:rPr lang="zh-CN" altLang="en-US" sz="2400" dirty="0" smtClean="0">
                <a:latin typeface="Microsoft YaHei" charset="-122"/>
                <a:ea typeface="Microsoft YaHei" charset="-122"/>
                <a:cs typeface="Microsoft YaHei" charset="-122"/>
              </a:rPr>
              <a:t>中已有的字符串。</a:t>
            </a:r>
            <a:endParaRPr lang="en-US" altLang="zh-CN" sz="2400" dirty="0" smtClean="0">
              <a:latin typeface="Microsoft YaHei" charset="-122"/>
              <a:ea typeface="Microsoft YaHei" charset="-122"/>
              <a:cs typeface="Microsoft YaHei" charset="-122"/>
            </a:endParaRPr>
          </a:p>
          <a:p>
            <a:pPr marL="457200" indent="-457200">
              <a:lnSpc>
                <a:spcPct val="150000"/>
              </a:lnSpc>
              <a:buFont typeface="Arial" charset="0"/>
              <a:buChar char="•"/>
            </a:pPr>
            <a:r>
              <a:rPr lang="en-US" altLang="zh-TW" sz="2400" dirty="0">
                <a:latin typeface="Microsoft YaHei" charset="-122"/>
                <a:ea typeface="Microsoft YaHei" charset="-122"/>
                <a:cs typeface="Microsoft YaHei" charset="-122"/>
              </a:rPr>
              <a:t>A </a:t>
            </a:r>
            <a:r>
              <a:rPr lang="zh-TW" altLang="en-US" sz="2400" dirty="0">
                <a:latin typeface="Microsoft YaHei" charset="-122"/>
                <a:ea typeface="Microsoft YaHei" charset="-122"/>
                <a:cs typeface="Microsoft YaHei" charset="-122"/>
              </a:rPr>
              <a:t>是 </a:t>
            </a:r>
            <a:r>
              <a:rPr lang="en-US" altLang="zh-TW" sz="2400" dirty="0">
                <a:latin typeface="Microsoft YaHei" charset="-122"/>
                <a:ea typeface="Microsoft YaHei" charset="-122"/>
                <a:cs typeface="Microsoft YaHei" charset="-122"/>
              </a:rPr>
              <a:t>B </a:t>
            </a:r>
            <a:r>
              <a:rPr lang="zh-TW" altLang="en-US" sz="2400" dirty="0">
                <a:latin typeface="Microsoft YaHei" charset="-122"/>
                <a:ea typeface="Microsoft YaHei" charset="-122"/>
                <a:cs typeface="Microsoft YaHei" charset="-122"/>
              </a:rPr>
              <a:t>的前缀</a:t>
            </a:r>
            <a:r>
              <a:rPr lang="zh-TW" altLang="en-US"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插入过程中对短串 </a:t>
            </a:r>
            <a:r>
              <a:rPr lang="en-US" altLang="zh-CN" sz="2400" dirty="0" smtClean="0">
                <a:latin typeface="Microsoft YaHei" charset="-122"/>
                <a:ea typeface="Microsoft YaHei" charset="-122"/>
                <a:cs typeface="Microsoft YaHei" charset="-122"/>
              </a:rPr>
              <a:t>A</a:t>
            </a:r>
            <a:r>
              <a:rPr lang="zh-CN" altLang="en-US" sz="2400" dirty="0" smtClean="0">
                <a:latin typeface="Microsoft YaHei" charset="-122"/>
                <a:ea typeface="Microsoft YaHei" charset="-122"/>
                <a:cs typeface="Microsoft YaHei" charset="-122"/>
              </a:rPr>
              <a:t> 在 </a:t>
            </a:r>
            <a:r>
              <a:rPr lang="en-US" altLang="zh-CN" sz="2400" dirty="0" smtClean="0">
                <a:latin typeface="Microsoft YaHei" charset="-122"/>
                <a:ea typeface="Microsoft YaHei" charset="-122"/>
                <a:cs typeface="Microsoft YaHei" charset="-122"/>
              </a:rPr>
              <a:t>B</a:t>
            </a:r>
            <a:r>
              <a:rPr lang="zh-CN" altLang="en-US" sz="2400" dirty="0">
                <a:latin typeface="Microsoft YaHei" charset="-122"/>
                <a:ea typeface="Microsoft YaHei" charset="-122"/>
                <a:cs typeface="Microsoft YaHei" charset="-122"/>
              </a:rPr>
              <a:t> </a:t>
            </a:r>
            <a:r>
              <a:rPr lang="zh-CN" altLang="en-US" sz="2400" dirty="0" smtClean="0">
                <a:latin typeface="Microsoft YaHei" charset="-122"/>
                <a:ea typeface="Microsoft YaHei" charset="-122"/>
                <a:cs typeface="Microsoft YaHei" charset="-122"/>
              </a:rPr>
              <a:t>的对应结尾处增添一个结束标记。</a:t>
            </a:r>
            <a:endParaRPr lang="en-US" altLang="zh-TW" sz="2400" dirty="0" smtClean="0">
              <a:latin typeface="Microsoft YaHei" charset="-122"/>
              <a:ea typeface="Microsoft YaHei" charset="-122"/>
              <a:cs typeface="Microsoft YaHei" charset="-122"/>
            </a:endParaRPr>
          </a:p>
        </p:txBody>
      </p:sp>
      <p:sp>
        <p:nvSpPr>
          <p:cNvPr id="8" name="Title 1"/>
          <p:cNvSpPr>
            <a:spLocks noGrp="1"/>
          </p:cNvSpPr>
          <p:nvPr>
            <p:ph type="title"/>
          </p:nvPr>
        </p:nvSpPr>
        <p:spPr>
          <a:xfrm>
            <a:off x="1069848" y="484632"/>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存储结构及操作：如何实现一个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a:t>
            </a:r>
            <a:br>
              <a:rPr lang="zh-CN" altLang="en-US" sz="3600" dirty="0">
                <a:latin typeface="微软雅黑" panose="020B0503020204020204" pitchFamily="34" charset="-122"/>
                <a:ea typeface="微软雅黑" panose="020B0503020204020204" pitchFamily="34" charset="-122"/>
              </a:rPr>
            </a:b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229" y="2680297"/>
            <a:ext cx="5258013" cy="2911918"/>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29317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069848" y="484632"/>
            <a:ext cx="10058400" cy="1609344"/>
          </a:xfrm>
        </p:spPr>
        <p:txBody>
          <a:bodyPr>
            <a:noAutofit/>
          </a:bodyPr>
          <a:lstStyle/>
          <a:p>
            <a:r>
              <a:rPr lang="zh-CN" altLang="en-US" sz="3600" smtClean="0">
                <a:latin typeface="微软雅黑" panose="020B0503020204020204" pitchFamily="34" charset="-122"/>
                <a:ea typeface="微软雅黑" panose="020B0503020204020204" pitchFamily="34" charset="-122"/>
              </a:rPr>
              <a:t>存储结构及操作：如何实现一个 </a:t>
            </a:r>
            <a:r>
              <a:rPr lang="en-US" altLang="zh-CN" sz="3600" dirty="0" smtClean="0">
                <a:latin typeface="微软雅黑" panose="020B0503020204020204" pitchFamily="34" charset="-122"/>
                <a:ea typeface="微软雅黑" panose="020B0503020204020204" pitchFamily="34" charset="-122"/>
              </a:rPr>
              <a:t>Patricia</a:t>
            </a:r>
            <a:r>
              <a:rPr lang="zh-CN" altLang="en-US" sz="3600" dirty="0" smtClean="0">
                <a:latin typeface="微软雅黑" panose="020B0503020204020204" pitchFamily="34" charset="-122"/>
                <a:ea typeface="微软雅黑" panose="020B0503020204020204" pitchFamily="34" charset="-122"/>
              </a:rPr>
              <a:t>？</a:t>
            </a:r>
            <a:br>
              <a:rPr lang="zh-CN" altLang="en-US" sz="3600" dirty="0" smtClean="0">
                <a:latin typeface="微软雅黑" panose="020B0503020204020204" pitchFamily="34" charset="-122"/>
                <a:ea typeface="微软雅黑" panose="020B0503020204020204" pitchFamily="34" charset="-122"/>
              </a:rPr>
            </a:b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093976"/>
            <a:ext cx="7141091" cy="4308760"/>
          </a:xfrm>
          <a:prstGeom prst="rect">
            <a:avLst/>
          </a:prstGeom>
          <a:effectLst>
            <a:outerShdw blurRad="50800" dist="76200" dir="2700000" algn="tl" rotWithShape="0">
              <a:prstClr val="black">
                <a:alpha val="40000"/>
              </a:prstClr>
            </a:outerShdw>
          </a:effectLst>
        </p:spPr>
      </p:pic>
      <p:sp>
        <p:nvSpPr>
          <p:cNvPr id="5" name="TextBox 4"/>
          <p:cNvSpPr txBox="1"/>
          <p:nvPr/>
        </p:nvSpPr>
        <p:spPr>
          <a:xfrm>
            <a:off x="8549013" y="3955968"/>
            <a:ext cx="3057247" cy="584775"/>
          </a:xfrm>
          <a:prstGeom prst="rect">
            <a:avLst/>
          </a:prstGeom>
          <a:noFill/>
        </p:spPr>
        <p:txBody>
          <a:bodyPr wrap="none" rtlCol="0">
            <a:spAutoFit/>
          </a:bodyPr>
          <a:lstStyle/>
          <a:p>
            <a:r>
              <a:rPr lang="zh-CN" altLang="en-US" sz="3200" smtClean="0">
                <a:latin typeface="Microsoft YaHei" charset="-122"/>
                <a:ea typeface="Microsoft YaHei" charset="-122"/>
                <a:cs typeface="Microsoft YaHei" charset="-122"/>
              </a:rPr>
              <a:t>插入操作</a:t>
            </a:r>
            <a:r>
              <a:rPr lang="zh-CN" altLang="en-US" sz="3200" dirty="0" smtClean="0">
                <a:latin typeface="Microsoft YaHei" charset="-122"/>
                <a:ea typeface="Microsoft YaHei" charset="-122"/>
                <a:cs typeface="Microsoft YaHei" charset="-122"/>
              </a:rPr>
              <a:t>伪代码</a:t>
            </a:r>
            <a:endParaRPr lang="en-US" sz="32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76810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069848" y="484632"/>
            <a:ext cx="10058400" cy="1609344"/>
          </a:xfrm>
        </p:spPr>
        <p:txBody>
          <a:bodyPr>
            <a:noAutofit/>
          </a:bodyPr>
          <a:lstStyle/>
          <a:p>
            <a:r>
              <a:rPr lang="zh-CN" altLang="en-US" sz="3600" smtClean="0">
                <a:latin typeface="微软雅黑" panose="020B0503020204020204" pitchFamily="34" charset="-122"/>
                <a:ea typeface="微软雅黑" panose="020B0503020204020204" pitchFamily="34" charset="-122"/>
              </a:rPr>
              <a:t>存储结构及操作：如何实现一个 </a:t>
            </a:r>
            <a:r>
              <a:rPr lang="en-US" altLang="zh-CN" sz="3600" dirty="0" smtClean="0">
                <a:latin typeface="微软雅黑" panose="020B0503020204020204" pitchFamily="34" charset="-122"/>
                <a:ea typeface="微软雅黑" panose="020B0503020204020204" pitchFamily="34" charset="-122"/>
              </a:rPr>
              <a:t>Patricia</a:t>
            </a:r>
            <a:r>
              <a:rPr lang="zh-CN" altLang="en-US" sz="3600" dirty="0" smtClean="0">
                <a:latin typeface="微软雅黑" panose="020B0503020204020204" pitchFamily="34" charset="-122"/>
                <a:ea typeface="微软雅黑" panose="020B0503020204020204" pitchFamily="34" charset="-122"/>
              </a:rPr>
              <a:t>？</a:t>
            </a:r>
            <a:br>
              <a:rPr lang="zh-CN" altLang="en-US" sz="3600" dirty="0" smtClean="0">
                <a:latin typeface="微软雅黑" panose="020B0503020204020204" pitchFamily="34" charset="-122"/>
                <a:ea typeface="微软雅黑" panose="020B0503020204020204" pitchFamily="34" charset="-122"/>
              </a:rPr>
            </a:b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336573"/>
            <a:ext cx="9001196" cy="3131166"/>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10330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069848" y="484632"/>
            <a:ext cx="10058400" cy="1609344"/>
          </a:xfrm>
        </p:spPr>
        <p:txBody>
          <a:bodyPr>
            <a:noAutofit/>
          </a:bodyPr>
          <a:lstStyle/>
          <a:p>
            <a:r>
              <a:rPr lang="zh-CN" altLang="en-US" sz="3600" smtClean="0">
                <a:latin typeface="微软雅黑" panose="020B0503020204020204" pitchFamily="34" charset="-122"/>
                <a:ea typeface="微软雅黑" panose="020B0503020204020204" pitchFamily="34" charset="-122"/>
              </a:rPr>
              <a:t>存储结构及操作：如何实现一个 </a:t>
            </a:r>
            <a:r>
              <a:rPr lang="en-US" altLang="zh-CN" sz="3600" dirty="0" smtClean="0">
                <a:latin typeface="微软雅黑" panose="020B0503020204020204" pitchFamily="34" charset="-122"/>
                <a:ea typeface="微软雅黑" panose="020B0503020204020204" pitchFamily="34" charset="-122"/>
              </a:rPr>
              <a:t>Patricia</a:t>
            </a:r>
            <a:r>
              <a:rPr lang="zh-CN" altLang="en-US" sz="3600" dirty="0" smtClean="0">
                <a:latin typeface="微软雅黑" panose="020B0503020204020204" pitchFamily="34" charset="-122"/>
                <a:ea typeface="微软雅黑" panose="020B0503020204020204" pitchFamily="34" charset="-122"/>
              </a:rPr>
              <a:t>？</a:t>
            </a:r>
            <a:br>
              <a:rPr lang="zh-CN" altLang="en-US" sz="3600" dirty="0" smtClean="0">
                <a:latin typeface="微软雅黑" panose="020B0503020204020204" pitchFamily="34" charset="-122"/>
                <a:ea typeface="微软雅黑" panose="020B0503020204020204" pitchFamily="34" charset="-122"/>
              </a:rPr>
            </a:b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093976"/>
            <a:ext cx="5517564" cy="3795918"/>
          </a:xfrm>
          <a:prstGeom prst="rect">
            <a:avLst/>
          </a:prstGeom>
          <a:effectLst>
            <a:outerShdw blurRad="50800" dist="76200" dir="2700000" algn="tl" rotWithShape="0">
              <a:prstClr val="black">
                <a:alpha val="40000"/>
              </a:prstClr>
            </a:outerShdw>
          </a:effectLst>
        </p:spPr>
      </p:pic>
      <p:sp>
        <p:nvSpPr>
          <p:cNvPr id="5" name="TextBox 4"/>
          <p:cNvSpPr txBox="1"/>
          <p:nvPr/>
        </p:nvSpPr>
        <p:spPr>
          <a:xfrm>
            <a:off x="7128588" y="2093976"/>
            <a:ext cx="4477672" cy="4247317"/>
          </a:xfrm>
          <a:prstGeom prst="rect">
            <a:avLst/>
          </a:prstGeom>
          <a:noFill/>
        </p:spPr>
        <p:txBody>
          <a:bodyPr wrap="square" rtlCol="0">
            <a:spAutoFit/>
          </a:bodyPr>
          <a:lstStyle/>
          <a:p>
            <a:pPr>
              <a:lnSpc>
                <a:spcPct val="150000"/>
              </a:lnSpc>
            </a:pPr>
            <a:r>
              <a:rPr lang="zh-CN" altLang="en-US" sz="2000" dirty="0">
                <a:latin typeface="Microsoft YaHei" charset="-122"/>
                <a:ea typeface="Microsoft YaHei" charset="-122"/>
                <a:cs typeface="Microsoft YaHei" charset="-122"/>
              </a:rPr>
              <a:t>查找的过程通过不断的匹配子串来</a:t>
            </a:r>
            <a:r>
              <a:rPr lang="zh-CN" altLang="en-US" sz="2000" dirty="0" smtClean="0">
                <a:latin typeface="Microsoft YaHei" charset="-122"/>
                <a:ea typeface="Microsoft YaHei" charset="-122"/>
                <a:cs typeface="Microsoft YaHei" charset="-122"/>
              </a:rPr>
              <a:t>完成。</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我们不断的对当前结点递归的进行子串匹配的</a:t>
            </a:r>
            <a:r>
              <a:rPr lang="zh-CN" altLang="en-US" sz="2000" dirty="0" smtClean="0">
                <a:latin typeface="Microsoft YaHei" charset="-122"/>
                <a:ea typeface="Microsoft YaHei" charset="-122"/>
                <a:cs typeface="Microsoft YaHei" charset="-122"/>
              </a:rPr>
              <a:t>操作。</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每次</a:t>
            </a:r>
            <a:r>
              <a:rPr lang="zh-CN" altLang="en-US" sz="2000" dirty="0">
                <a:latin typeface="Microsoft YaHei" charset="-122"/>
                <a:ea typeface="Microsoft YaHei" charset="-122"/>
                <a:cs typeface="Microsoft YaHei" charset="-122"/>
              </a:rPr>
              <a:t>都尝试</a:t>
            </a:r>
            <a:r>
              <a:rPr lang="zh-CN" altLang="en-US" sz="2000" dirty="0" smtClean="0">
                <a:latin typeface="Microsoft YaHei" charset="-122"/>
                <a:ea typeface="Microsoft YaHei" charset="-122"/>
                <a:cs typeface="Microsoft YaHei" charset="-122"/>
              </a:rPr>
              <a:t>进行子串的 </a:t>
            </a:r>
            <a:r>
              <a:rPr lang="en-US" altLang="zh-CN" sz="2000" dirty="0" smtClean="0">
                <a:latin typeface="Microsoft YaHei" charset="-122"/>
                <a:ea typeface="Microsoft YaHei" charset="-122"/>
                <a:cs typeface="Microsoft YaHei" charset="-122"/>
              </a:rPr>
              <a:t>LCP</a:t>
            </a:r>
            <a:r>
              <a:rPr lang="zh-CN" altLang="en-US" sz="2000" dirty="0" smtClean="0">
                <a:latin typeface="Microsoft YaHei" charset="-122"/>
                <a:ea typeface="Microsoft YaHei" charset="-122"/>
                <a:cs typeface="Microsoft YaHei" charset="-122"/>
              </a:rPr>
              <a:t> 匹配</a:t>
            </a:r>
            <a:r>
              <a:rPr lang="zh-CN" altLang="en-US" sz="2000" dirty="0">
                <a:latin typeface="Microsoft YaHei" charset="-122"/>
                <a:ea typeface="Microsoft YaHei" charset="-122"/>
                <a:cs typeface="Microsoft YaHei" charset="-122"/>
              </a:rPr>
              <a:t>，中间过程如果出现不匹配则返回</a:t>
            </a:r>
            <a:r>
              <a:rPr lang="en-US" altLang="zh-CN" sz="2000" dirty="0">
                <a:latin typeface="Microsoft YaHei" charset="-122"/>
                <a:ea typeface="Microsoft YaHei" charset="-122"/>
                <a:cs typeface="Microsoft YaHei" charset="-122"/>
              </a:rPr>
              <a:t>false</a:t>
            </a:r>
            <a:r>
              <a:rPr lang="zh-CN" altLang="en-US" sz="2000" dirty="0">
                <a:latin typeface="Microsoft YaHei" charset="-122"/>
                <a:ea typeface="Microsoft YaHei" charset="-122"/>
                <a:cs typeface="Microsoft YaHei" charset="-122"/>
              </a:rPr>
              <a:t>，否则这个过程就一直执行</a:t>
            </a:r>
            <a:r>
              <a:rPr lang="zh-CN" altLang="en-US" sz="2000" dirty="0" smtClean="0">
                <a:latin typeface="Microsoft YaHei" charset="-122"/>
                <a:ea typeface="Microsoft YaHei" charset="-122"/>
                <a:cs typeface="Microsoft YaHei" charset="-122"/>
              </a:rPr>
              <a:t>下去直到匹配</a:t>
            </a:r>
            <a:r>
              <a:rPr lang="zh-CN" altLang="en-US" sz="2000" dirty="0">
                <a:latin typeface="Microsoft YaHei" charset="-122"/>
                <a:ea typeface="Microsoft YaHei" charset="-122"/>
                <a:cs typeface="Microsoft YaHei" charset="-122"/>
              </a:rPr>
              <a:t>到串的终点</a:t>
            </a:r>
            <a:r>
              <a:rPr lang="zh-CN" altLang="en-US" sz="2000" dirty="0" smtClean="0">
                <a:latin typeface="Microsoft YaHei" charset="-122"/>
                <a:ea typeface="Microsoft YaHei" charset="-122"/>
                <a:cs typeface="Microsoft YaHei" charset="-122"/>
              </a:rPr>
              <a:t>且该结点</a:t>
            </a:r>
            <a:r>
              <a:rPr lang="zh-CN" altLang="en-US" sz="2000" dirty="0">
                <a:latin typeface="Microsoft YaHei" charset="-122"/>
                <a:ea typeface="Microsoft YaHei" charset="-122"/>
                <a:cs typeface="Microsoft YaHei" charset="-122"/>
              </a:rPr>
              <a:t>的 </a:t>
            </a:r>
            <a:r>
              <a:rPr lang="en-US" altLang="zh-CN" sz="2000" dirty="0">
                <a:latin typeface="Microsoft YaHei" charset="-122"/>
                <a:ea typeface="Microsoft YaHei" charset="-122"/>
                <a:cs typeface="Microsoft YaHei" charset="-122"/>
              </a:rPr>
              <a:t>terminal </a:t>
            </a:r>
            <a:r>
              <a:rPr lang="zh-CN" altLang="en-US" sz="2000" dirty="0">
                <a:latin typeface="Microsoft YaHei" charset="-122"/>
                <a:ea typeface="Microsoft YaHei" charset="-122"/>
                <a:cs typeface="Microsoft YaHei" charset="-122"/>
              </a:rPr>
              <a:t>标记为 </a:t>
            </a:r>
            <a:r>
              <a:rPr lang="en-US" altLang="zh-CN" sz="2000" dirty="0">
                <a:latin typeface="Microsoft YaHei" charset="-122"/>
                <a:ea typeface="Microsoft YaHei" charset="-122"/>
                <a:cs typeface="Microsoft YaHei" charset="-122"/>
              </a:rPr>
              <a:t>true</a:t>
            </a:r>
            <a:r>
              <a:rPr lang="zh-CN" altLang="en-US" sz="2000" dirty="0">
                <a:latin typeface="Microsoft YaHei" charset="-122"/>
                <a:ea typeface="Microsoft YaHei" charset="-122"/>
                <a:cs typeface="Microsoft YaHei" charset="-122"/>
              </a:rPr>
              <a:t>。</a:t>
            </a:r>
            <a:endParaRPr 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1656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069848" y="484632"/>
            <a:ext cx="10058400" cy="1609344"/>
          </a:xfrm>
        </p:spPr>
        <p:txBody>
          <a:bodyPr>
            <a:noAutofit/>
          </a:bodyPr>
          <a:lstStyle/>
          <a:p>
            <a:r>
              <a:rPr lang="zh-CN" altLang="en-US" sz="3600" smtClean="0">
                <a:latin typeface="微软雅黑" panose="020B0503020204020204" pitchFamily="34" charset="-122"/>
                <a:ea typeface="微软雅黑" panose="020B0503020204020204" pitchFamily="34" charset="-122"/>
              </a:rPr>
              <a:t>存储结构及操作：如何实现一个 </a:t>
            </a:r>
            <a:r>
              <a:rPr lang="en-US" altLang="zh-CN" sz="3600" dirty="0" smtClean="0">
                <a:latin typeface="微软雅黑" panose="020B0503020204020204" pitchFamily="34" charset="-122"/>
                <a:ea typeface="微软雅黑" panose="020B0503020204020204" pitchFamily="34" charset="-122"/>
              </a:rPr>
              <a:t>Patricia</a:t>
            </a:r>
            <a:r>
              <a:rPr lang="zh-CN" altLang="en-US" sz="3600" dirty="0" smtClean="0">
                <a:latin typeface="微软雅黑" panose="020B0503020204020204" pitchFamily="34" charset="-122"/>
                <a:ea typeface="微软雅黑" panose="020B0503020204020204" pitchFamily="34" charset="-122"/>
              </a:rPr>
              <a:t>？</a:t>
            </a:r>
            <a:br>
              <a:rPr lang="zh-CN" altLang="en-US" sz="3600" dirty="0" smtClean="0">
                <a:latin typeface="微软雅黑" panose="020B0503020204020204" pitchFamily="34" charset="-122"/>
                <a:ea typeface="微软雅黑" panose="020B0503020204020204" pitchFamily="34" charset="-122"/>
              </a:rPr>
            </a:b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038" y="2093976"/>
            <a:ext cx="7831556" cy="4292420"/>
          </a:xfrm>
          <a:prstGeom prst="rect">
            <a:avLst/>
          </a:prstGeom>
          <a:effectLst>
            <a:outerShdw blurRad="50800" dist="76200" dir="2700000" algn="tl" rotWithShape="0">
              <a:prstClr val="black">
                <a:alpha val="40000"/>
              </a:prstClr>
            </a:outerShdw>
          </a:effectLst>
        </p:spPr>
      </p:pic>
      <p:sp>
        <p:nvSpPr>
          <p:cNvPr id="7" name="TextBox 6"/>
          <p:cNvSpPr txBox="1"/>
          <p:nvPr/>
        </p:nvSpPr>
        <p:spPr>
          <a:xfrm>
            <a:off x="8901405" y="3947798"/>
            <a:ext cx="3060440" cy="584775"/>
          </a:xfrm>
          <a:prstGeom prst="rect">
            <a:avLst/>
          </a:prstGeom>
          <a:noFill/>
        </p:spPr>
        <p:txBody>
          <a:bodyPr wrap="square" rtlCol="0">
            <a:spAutoFit/>
          </a:bodyPr>
          <a:lstStyle/>
          <a:p>
            <a:r>
              <a:rPr lang="zh-CN" altLang="en-US" sz="3200" smtClean="0">
                <a:latin typeface="Microsoft YaHei" charset="-122"/>
                <a:ea typeface="Microsoft YaHei" charset="-122"/>
                <a:cs typeface="Microsoft YaHei" charset="-122"/>
              </a:rPr>
              <a:t>查询操作</a:t>
            </a:r>
            <a:r>
              <a:rPr lang="zh-CN" altLang="en-US" sz="3200" dirty="0" smtClean="0">
                <a:latin typeface="Microsoft YaHei" charset="-122"/>
                <a:ea typeface="Microsoft YaHei" charset="-122"/>
                <a:cs typeface="Microsoft YaHei" charset="-122"/>
              </a:rPr>
              <a:t>伪代码</a:t>
            </a:r>
            <a:endParaRPr lang="en-US" sz="32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0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069848" y="484632"/>
            <a:ext cx="10058400" cy="1609344"/>
          </a:xfrm>
        </p:spPr>
        <p:txBody>
          <a:bodyPr>
            <a:noAutofit/>
          </a:bodyPr>
          <a:lstStyle/>
          <a:p>
            <a:r>
              <a:rPr lang="zh-CN" altLang="en-US" sz="3600" dirty="0" smtClean="0">
                <a:latin typeface="微软雅黑" panose="020B0503020204020204" pitchFamily="34" charset="-122"/>
                <a:ea typeface="微软雅黑" panose="020B0503020204020204" pitchFamily="34" charset="-122"/>
              </a:rPr>
              <a:t>存储结构及操作：如何实现一个 </a:t>
            </a:r>
            <a:r>
              <a:rPr lang="en-US" altLang="zh-CN" sz="3600" dirty="0" smtClean="0">
                <a:latin typeface="微软雅黑" panose="020B0503020204020204" pitchFamily="34" charset="-122"/>
                <a:ea typeface="微软雅黑" panose="020B0503020204020204" pitchFamily="34" charset="-122"/>
              </a:rPr>
              <a:t>Patricia</a:t>
            </a:r>
            <a:r>
              <a:rPr lang="zh-CN" altLang="en-US" sz="3600" dirty="0" smtClean="0">
                <a:latin typeface="微软雅黑" panose="020B0503020204020204" pitchFamily="34" charset="-122"/>
                <a:ea typeface="微软雅黑" panose="020B0503020204020204" pitchFamily="34" charset="-122"/>
              </a:rPr>
              <a:t>？</a:t>
            </a:r>
            <a:br>
              <a:rPr lang="zh-CN" altLang="en-US" sz="3600" dirty="0" smtClean="0">
                <a:latin typeface="微软雅黑" panose="020B0503020204020204" pitchFamily="34" charset="-122"/>
                <a:ea typeface="微软雅黑" panose="020B0503020204020204" pitchFamily="34" charset="-122"/>
              </a:rPr>
            </a:br>
            <a:endParaRPr lang="en-US" sz="3600" dirty="0"/>
          </a:p>
        </p:txBody>
      </p:sp>
      <p:sp>
        <p:nvSpPr>
          <p:cNvPr id="7" name="TextBox 6"/>
          <p:cNvSpPr txBox="1"/>
          <p:nvPr/>
        </p:nvSpPr>
        <p:spPr>
          <a:xfrm>
            <a:off x="1069848" y="1734561"/>
            <a:ext cx="10388144" cy="4939814"/>
          </a:xfrm>
          <a:prstGeom prst="rect">
            <a:avLst/>
          </a:prstGeom>
          <a:noFill/>
        </p:spPr>
        <p:txBody>
          <a:bodyPr wrap="square" rtlCol="0">
            <a:spAutoFit/>
          </a:bodyPr>
          <a:lstStyle/>
          <a:p>
            <a:pPr>
              <a:lnSpc>
                <a:spcPct val="150000"/>
              </a:lnSpc>
            </a:pPr>
            <a:r>
              <a:rPr lang="zh-CN" altLang="en-US" sz="2400" dirty="0" smtClean="0">
                <a:latin typeface="Microsoft YaHei" charset="-122"/>
                <a:ea typeface="Microsoft YaHei" charset="-122"/>
                <a:cs typeface="Microsoft YaHei" charset="-122"/>
              </a:rPr>
              <a:t>删除操作</a:t>
            </a:r>
            <a:endParaRPr lang="en-US" altLang="zh-CN" sz="2400" dirty="0" smtClean="0">
              <a:latin typeface="Microsoft YaHei" charset="-122"/>
              <a:ea typeface="Microsoft YaHei" charset="-122"/>
              <a:cs typeface="Microsoft YaHei" charset="-122"/>
            </a:endParaRPr>
          </a:p>
          <a:p>
            <a:pPr>
              <a:lnSpc>
                <a:spcPct val="150000"/>
              </a:lnSpc>
            </a:pPr>
            <a:endParaRPr 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首先需要我们去</a:t>
            </a:r>
            <a:r>
              <a:rPr lang="zh-CN" altLang="en-US" sz="2400" dirty="0" smtClean="0">
                <a:latin typeface="Microsoft YaHei" charset="-122"/>
                <a:ea typeface="Microsoft YaHei" charset="-122"/>
                <a:cs typeface="Microsoft YaHei" charset="-122"/>
              </a:rPr>
              <a:t>定位需要</a:t>
            </a:r>
            <a:r>
              <a:rPr lang="zh-CN" altLang="en-US" sz="2400" dirty="0">
                <a:latin typeface="Microsoft YaHei" charset="-122"/>
                <a:ea typeface="Microsoft YaHei" charset="-122"/>
                <a:cs typeface="Microsoft YaHei" charset="-122"/>
              </a:rPr>
              <a:t>删除的结点，进行一次与 </a:t>
            </a:r>
            <a:r>
              <a:rPr lang="en-US" altLang="zh-CN" sz="2400" dirty="0">
                <a:latin typeface="Microsoft YaHei" charset="-122"/>
                <a:ea typeface="Microsoft YaHei" charset="-122"/>
                <a:cs typeface="Microsoft YaHei" charset="-122"/>
              </a:rPr>
              <a:t>insert </a:t>
            </a:r>
            <a:r>
              <a:rPr lang="zh-CN" altLang="en-US" sz="2400" dirty="0">
                <a:latin typeface="Microsoft YaHei" charset="-122"/>
                <a:ea typeface="Microsoft YaHei" charset="-122"/>
                <a:cs typeface="Microsoft YaHei" charset="-122"/>
              </a:rPr>
              <a:t>相同的子串的</a:t>
            </a:r>
            <a:r>
              <a:rPr lang="zh-CN" altLang="en-US" sz="2400" dirty="0" smtClean="0">
                <a:latin typeface="Microsoft YaHei" charset="-122"/>
                <a:ea typeface="Microsoft YaHei" charset="-122"/>
                <a:cs typeface="Microsoft YaHei" charset="-122"/>
              </a:rPr>
              <a:t>匹配</a:t>
            </a:r>
            <a:endParaRPr lang="en-US" altLang="zh-CN" sz="2400" dirty="0" smtClean="0">
              <a:latin typeface="Microsoft YaHei" charset="-122"/>
              <a:ea typeface="Microsoft YaHei" charset="-122"/>
              <a:cs typeface="Microsoft YaHei" charset="-122"/>
            </a:endParaRPr>
          </a:p>
          <a:p>
            <a:pPr marL="457200" indent="-457200">
              <a:lnSpc>
                <a:spcPct val="150000"/>
              </a:lnSpc>
              <a:buFont typeface="+mj-lt"/>
              <a:buAutoNum type="arabicPeriod"/>
            </a:pPr>
            <a:r>
              <a:rPr lang="zh-CN" altLang="en-US" sz="2400" dirty="0">
                <a:latin typeface="Microsoft YaHei" charset="-122"/>
                <a:ea typeface="Microsoft YaHei" charset="-122"/>
                <a:cs typeface="Microsoft YaHei" charset="-122"/>
              </a:rPr>
              <a:t>当子串和当前结点长度相同且完全匹配时，我们删除这个结点，并根据其子结点的关系合并子结点到父节点上。</a:t>
            </a:r>
            <a:endParaRPr lang="en-US" altLang="zh-CN" sz="2400" dirty="0" smtClean="0">
              <a:latin typeface="Microsoft YaHei" charset="-122"/>
              <a:ea typeface="Microsoft YaHei" charset="-122"/>
              <a:cs typeface="Microsoft YaHei" charset="-122"/>
            </a:endParaRPr>
          </a:p>
          <a:p>
            <a:pPr marL="457200" indent="-457200">
              <a:lnSpc>
                <a:spcPct val="150000"/>
              </a:lnSpc>
              <a:buFont typeface="+mj-lt"/>
              <a:buAutoNum type="arabicPeriod"/>
            </a:pPr>
            <a:r>
              <a:rPr lang="zh-CN" altLang="en-US" sz="2400" dirty="0">
                <a:latin typeface="Microsoft YaHei" charset="-122"/>
                <a:ea typeface="Microsoft YaHei" charset="-122"/>
                <a:cs typeface="Microsoft YaHei" charset="-122"/>
              </a:rPr>
              <a:t>当子串比当前结点的长度更长时，截取出长的那一部分，然后我们递归的使用长出的这一部分进行新一次的删除操作</a:t>
            </a:r>
            <a:r>
              <a:rPr lang="zh-CN" altLang="en-US"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a:p>
            <a:pPr marL="457200" indent="-457200">
              <a:lnSpc>
                <a:spcPct val="150000"/>
              </a:lnSpc>
              <a:buFont typeface="+mj-lt"/>
              <a:buAutoNum type="arabicPeriod"/>
            </a:pPr>
            <a:endParaRPr lang="en-US" altLang="zh-CN" sz="2400"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伪代码我们就不留了，大家可以自行思考，文末会附上代码链接，大家可以当做参考答案。</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71811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069848" y="484632"/>
            <a:ext cx="10058400" cy="1609344"/>
          </a:xfrm>
        </p:spPr>
        <p:txBody>
          <a:bodyPr>
            <a:noAutofit/>
          </a:bodyPr>
          <a:lstStyle/>
          <a:p>
            <a:r>
              <a:rPr lang="zh-CN" altLang="en-US" sz="3600" smtClean="0">
                <a:latin typeface="微软雅黑" panose="020B0503020204020204" pitchFamily="34" charset="-122"/>
                <a:ea typeface="微软雅黑" panose="020B0503020204020204" pitchFamily="34" charset="-122"/>
              </a:rPr>
              <a:t>存储结构及操作：如何实现一个 </a:t>
            </a:r>
            <a:r>
              <a:rPr lang="en-US" altLang="zh-CN" sz="3600" dirty="0" smtClean="0">
                <a:latin typeface="微软雅黑" panose="020B0503020204020204" pitchFamily="34" charset="-122"/>
                <a:ea typeface="微软雅黑" panose="020B0503020204020204" pitchFamily="34" charset="-122"/>
              </a:rPr>
              <a:t>Patricia</a:t>
            </a:r>
            <a:r>
              <a:rPr lang="zh-CN" altLang="en-US" sz="3600" dirty="0" smtClean="0">
                <a:latin typeface="微软雅黑" panose="020B0503020204020204" pitchFamily="34" charset="-122"/>
                <a:ea typeface="微软雅黑" panose="020B0503020204020204" pitchFamily="34" charset="-122"/>
              </a:rPr>
              <a:t>？</a:t>
            </a:r>
            <a:br>
              <a:rPr lang="zh-CN" altLang="en-US" sz="3600" dirty="0" smtClean="0">
                <a:latin typeface="微软雅黑" panose="020B0503020204020204" pitchFamily="34" charset="-122"/>
                <a:ea typeface="微软雅黑" panose="020B0503020204020204" pitchFamily="34" charset="-122"/>
              </a:rPr>
            </a:b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029" y="3107730"/>
            <a:ext cx="9533543" cy="2304025"/>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71249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069848" y="484632"/>
            <a:ext cx="10058400" cy="1609344"/>
          </a:xfrm>
        </p:spPr>
        <p:txBody>
          <a:bodyPr>
            <a:noAutofit/>
          </a:bodyPr>
          <a:lstStyle/>
          <a:p>
            <a:r>
              <a:rPr lang="zh-CN" altLang="en-US" sz="3600" smtClean="0">
                <a:latin typeface="微软雅黑" panose="020B0503020204020204" pitchFamily="34" charset="-122"/>
                <a:ea typeface="微软雅黑" panose="020B0503020204020204" pitchFamily="34" charset="-122"/>
              </a:rPr>
              <a:t>存储结构及操作：如何实现一个 </a:t>
            </a:r>
            <a:r>
              <a:rPr lang="en-US" altLang="zh-CN" sz="3600" dirty="0" smtClean="0">
                <a:latin typeface="微软雅黑" panose="020B0503020204020204" pitchFamily="34" charset="-122"/>
                <a:ea typeface="微软雅黑" panose="020B0503020204020204" pitchFamily="34" charset="-122"/>
              </a:rPr>
              <a:t>Patricia</a:t>
            </a:r>
            <a:r>
              <a:rPr lang="zh-CN" altLang="en-US" sz="3600" dirty="0" smtClean="0">
                <a:latin typeface="微软雅黑" panose="020B0503020204020204" pitchFamily="34" charset="-122"/>
                <a:ea typeface="微软雅黑" panose="020B0503020204020204" pitchFamily="34" charset="-122"/>
              </a:rPr>
              <a:t>？</a:t>
            </a:r>
            <a:br>
              <a:rPr lang="zh-CN" altLang="en-US" sz="3600" dirty="0" smtClean="0">
                <a:latin typeface="微软雅黑" panose="020B0503020204020204" pitchFamily="34" charset="-122"/>
                <a:ea typeface="微软雅黑" panose="020B0503020204020204" pitchFamily="34" charset="-122"/>
              </a:rPr>
            </a:br>
            <a:endParaRPr lang="en-US" sz="3600" dirty="0"/>
          </a:p>
        </p:txBody>
      </p:sp>
      <p:sp>
        <p:nvSpPr>
          <p:cNvPr id="3" name="TextBox 2"/>
          <p:cNvSpPr txBox="1"/>
          <p:nvPr/>
        </p:nvSpPr>
        <p:spPr>
          <a:xfrm>
            <a:off x="819605" y="3534013"/>
            <a:ext cx="11460279" cy="3323987"/>
          </a:xfrm>
          <a:prstGeom prst="rect">
            <a:avLst/>
          </a:prstGeom>
          <a:noFill/>
        </p:spPr>
        <p:txBody>
          <a:bodyPr wrap="square" rtlCol="0">
            <a:spAutoFit/>
          </a:bodyPr>
          <a:lstStyle/>
          <a:p>
            <a:pPr>
              <a:lnSpc>
                <a:spcPct val="150000"/>
              </a:lnSpc>
            </a:pPr>
            <a:endParaRPr lang="en-US" altLang="zh-CN" sz="2800" dirty="0" smtClean="0">
              <a:latin typeface="Microsoft YaHei" charset="-122"/>
              <a:ea typeface="Microsoft YaHei" charset="-122"/>
              <a:cs typeface="Microsoft YaHei" charset="-122"/>
            </a:endParaRPr>
          </a:p>
          <a:p>
            <a:pPr>
              <a:lnSpc>
                <a:spcPct val="150000"/>
              </a:lnSpc>
            </a:pPr>
            <a:endParaRPr lang="en-US" altLang="zh-CN" sz="2800" dirty="0">
              <a:latin typeface="Microsoft YaHei" charset="-122"/>
              <a:ea typeface="Microsoft YaHei" charset="-122"/>
              <a:cs typeface="Microsoft YaHei" charset="-122"/>
            </a:endParaRPr>
          </a:p>
          <a:p>
            <a:pPr>
              <a:lnSpc>
                <a:spcPct val="150000"/>
              </a:lnSpc>
            </a:pPr>
            <a:r>
              <a:rPr lang="zh-CN" altLang="en-US" sz="2800" dirty="0" smtClean="0">
                <a:latin typeface="Microsoft YaHei" charset="-122"/>
                <a:ea typeface="Microsoft YaHei" charset="-122"/>
                <a:cs typeface="Microsoft YaHei" charset="-122"/>
              </a:rPr>
              <a:t>前缀查询的函数接口如图所示返回值是一个匹配到的</a:t>
            </a:r>
            <a:r>
              <a:rPr lang="zh-CN" altLang="en-US" sz="2800" dirty="0">
                <a:latin typeface="Microsoft YaHei" charset="-122"/>
                <a:ea typeface="Microsoft YaHei" charset="-122"/>
                <a:cs typeface="Microsoft YaHei" charset="-122"/>
              </a:rPr>
              <a:t> </a:t>
            </a:r>
            <a:r>
              <a:rPr lang="en-US" altLang="zh-CN" sz="2800" dirty="0" smtClean="0">
                <a:latin typeface="Microsoft YaHei" charset="-122"/>
                <a:ea typeface="Microsoft YaHei" charset="-122"/>
                <a:cs typeface="Microsoft YaHei" charset="-122"/>
              </a:rPr>
              <a:t>string</a:t>
            </a:r>
            <a:r>
              <a:rPr lang="zh-CN" altLang="en-US" sz="2800" dirty="0" smtClean="0">
                <a:latin typeface="Microsoft YaHei" charset="-122"/>
                <a:ea typeface="Microsoft YaHei" charset="-122"/>
                <a:cs typeface="Microsoft YaHei" charset="-122"/>
              </a:rPr>
              <a:t> 数组。</a:t>
            </a:r>
            <a:endParaRPr lang="en-US" altLang="zh-CN" sz="2800" dirty="0" smtClean="0">
              <a:latin typeface="Microsoft YaHei" charset="-122"/>
              <a:ea typeface="Microsoft YaHei" charset="-122"/>
              <a:cs typeface="Microsoft YaHei" charset="-122"/>
            </a:endParaRPr>
          </a:p>
          <a:p>
            <a:pPr>
              <a:lnSpc>
                <a:spcPct val="150000"/>
              </a:lnSpc>
            </a:pPr>
            <a:endParaRPr lang="en-US" altLang="zh-CN" sz="2800" dirty="0">
              <a:latin typeface="Microsoft YaHei" charset="-122"/>
              <a:ea typeface="Microsoft YaHei" charset="-122"/>
              <a:cs typeface="Microsoft YaHei" charset="-122"/>
            </a:endParaRPr>
          </a:p>
          <a:p>
            <a:pPr>
              <a:lnSpc>
                <a:spcPct val="150000"/>
              </a:lnSpc>
            </a:pPr>
            <a:endParaRPr lang="en-US" sz="2800" dirty="0">
              <a:latin typeface="Microsoft YaHei" charset="-122"/>
              <a:ea typeface="Microsoft YaHei" charset="-122"/>
              <a:cs typeface="Microsoft YaHei" charset="-122"/>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11" y="1933841"/>
            <a:ext cx="11308461" cy="2347777"/>
          </a:xfrm>
          <a:prstGeom prst="rect">
            <a:avLst/>
          </a:prstGeom>
        </p:spPr>
      </p:pic>
    </p:spTree>
    <p:extLst>
      <p:ext uri="{BB962C8B-B14F-4D97-AF65-F5344CB8AC3E}">
        <p14:creationId xmlns:p14="http://schemas.microsoft.com/office/powerpoint/2010/main" val="180212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069848" y="484632"/>
            <a:ext cx="10058400" cy="1609344"/>
          </a:xfrm>
        </p:spPr>
        <p:txBody>
          <a:bodyPr>
            <a:noAutofit/>
          </a:bodyPr>
          <a:lstStyle/>
          <a:p>
            <a:r>
              <a:rPr lang="zh-CN" altLang="en-US" sz="3600" smtClean="0">
                <a:latin typeface="微软雅黑" panose="020B0503020204020204" pitchFamily="34" charset="-122"/>
                <a:ea typeface="微软雅黑" panose="020B0503020204020204" pitchFamily="34" charset="-122"/>
              </a:rPr>
              <a:t>存储结构及操作：如何实现一个 </a:t>
            </a:r>
            <a:r>
              <a:rPr lang="en-US" altLang="zh-CN" sz="3600" dirty="0" smtClean="0">
                <a:latin typeface="微软雅黑" panose="020B0503020204020204" pitchFamily="34" charset="-122"/>
                <a:ea typeface="微软雅黑" panose="020B0503020204020204" pitchFamily="34" charset="-122"/>
              </a:rPr>
              <a:t>Patricia</a:t>
            </a:r>
            <a:r>
              <a:rPr lang="zh-CN" altLang="en-US" sz="3600" dirty="0" smtClean="0">
                <a:latin typeface="微软雅黑" panose="020B0503020204020204" pitchFamily="34" charset="-122"/>
                <a:ea typeface="微软雅黑" panose="020B0503020204020204" pitchFamily="34" charset="-122"/>
              </a:rPr>
              <a:t>？</a:t>
            </a:r>
            <a:br>
              <a:rPr lang="zh-CN" altLang="en-US" sz="3600" dirty="0" smtClean="0">
                <a:latin typeface="微软雅黑" panose="020B0503020204020204" pitchFamily="34" charset="-122"/>
                <a:ea typeface="微软雅黑" panose="020B0503020204020204" pitchFamily="34" charset="-122"/>
              </a:rPr>
            </a:br>
            <a:endParaRPr lang="en-US" sz="3600" dirty="0"/>
          </a:p>
        </p:txBody>
      </p:sp>
      <p:sp>
        <p:nvSpPr>
          <p:cNvPr id="3" name="TextBox 2"/>
          <p:cNvSpPr txBox="1"/>
          <p:nvPr/>
        </p:nvSpPr>
        <p:spPr>
          <a:xfrm>
            <a:off x="6815601" y="2093976"/>
            <a:ext cx="4544834" cy="3323987"/>
          </a:xfrm>
          <a:prstGeom prst="rect">
            <a:avLst/>
          </a:prstGeom>
          <a:noFill/>
        </p:spPr>
        <p:txBody>
          <a:bodyPr wrap="none" rtlCol="0">
            <a:spAutoFit/>
          </a:bodyPr>
          <a:lstStyle/>
          <a:p>
            <a:pPr>
              <a:lnSpc>
                <a:spcPct val="150000"/>
              </a:lnSpc>
            </a:pP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首先</a:t>
            </a:r>
            <a:r>
              <a:rPr lang="zh-CN" altLang="en-US" sz="2000" dirty="0">
                <a:latin typeface="Microsoft YaHei" charset="-122"/>
                <a:ea typeface="Microsoft YaHei" charset="-122"/>
                <a:cs typeface="Microsoft YaHei" charset="-122"/>
              </a:rPr>
              <a:t>我们的目标是根据</a:t>
            </a:r>
            <a:r>
              <a:rPr lang="en-US" altLang="zh-CN" sz="2000" dirty="0">
                <a:latin typeface="Microsoft YaHei" charset="-122"/>
                <a:ea typeface="Microsoft YaHei" charset="-122"/>
                <a:cs typeface="Microsoft YaHei" charset="-122"/>
              </a:rPr>
              <a:t>prefix</a:t>
            </a:r>
            <a:r>
              <a:rPr lang="zh-CN" altLang="en-US" sz="2000" dirty="0" smtClean="0">
                <a:latin typeface="Microsoft YaHei" charset="-122"/>
                <a:ea typeface="Microsoft YaHei" charset="-122"/>
                <a:cs typeface="Microsoft YaHei" charset="-122"/>
              </a:rPr>
              <a:t>找到包含</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这个</a:t>
            </a:r>
            <a:r>
              <a:rPr lang="en-US" altLang="zh-CN" sz="2000" dirty="0">
                <a:latin typeface="Microsoft YaHei" charset="-122"/>
                <a:ea typeface="Microsoft YaHei" charset="-122"/>
                <a:cs typeface="Microsoft YaHei" charset="-122"/>
              </a:rPr>
              <a:t>prefix</a:t>
            </a:r>
            <a:r>
              <a:rPr lang="zh-CN" altLang="en-US" sz="2000" dirty="0">
                <a:latin typeface="Microsoft YaHei" charset="-122"/>
                <a:ea typeface="Microsoft YaHei" charset="-122"/>
                <a:cs typeface="Microsoft YaHei" charset="-122"/>
              </a:rPr>
              <a:t>的</a:t>
            </a:r>
            <a:r>
              <a:rPr lang="zh-CN" altLang="en-US" sz="2000" dirty="0" smtClean="0">
                <a:latin typeface="Microsoft YaHei" charset="-122"/>
                <a:ea typeface="Microsoft YaHei" charset="-122"/>
                <a:cs typeface="Microsoft YaHei" charset="-122"/>
              </a:rPr>
              <a:t>结点。</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我们逐个</a:t>
            </a:r>
            <a:r>
              <a:rPr lang="zh-CN" altLang="en-US" sz="2000" dirty="0">
                <a:latin typeface="Microsoft YaHei" charset="-122"/>
                <a:ea typeface="Microsoft YaHei" charset="-122"/>
                <a:cs typeface="Microsoft YaHei" charset="-122"/>
              </a:rPr>
              <a:t>从根节点向下</a:t>
            </a:r>
            <a:r>
              <a:rPr lang="zh-CN" altLang="en-US" sz="2000" dirty="0" smtClean="0">
                <a:latin typeface="Microsoft YaHei" charset="-122"/>
                <a:ea typeface="Microsoft YaHei" charset="-122"/>
                <a:cs typeface="Microsoft YaHei" charset="-122"/>
              </a:rPr>
              <a:t>进行匹配</a:t>
            </a:r>
            <a:r>
              <a:rPr lang="zh-CN" altLang="en-US" sz="2000" dirty="0">
                <a:latin typeface="Microsoft YaHei" charset="-122"/>
                <a:ea typeface="Microsoft YaHei" charset="-122"/>
                <a:cs typeface="Microsoft YaHei" charset="-122"/>
              </a:rPr>
              <a:t>，</a:t>
            </a:r>
            <a:r>
              <a:rPr lang="zh-CN" altLang="en-US" sz="2000" dirty="0" smtClean="0">
                <a:latin typeface="Microsoft YaHei" charset="-122"/>
                <a:ea typeface="Microsoft YaHei" charset="-122"/>
                <a:cs typeface="Microsoft YaHei" charset="-122"/>
              </a:rPr>
              <a:t>如果</a:t>
            </a:r>
            <a:endParaRPr lang="en-US" altLang="zh-CN" sz="2000" dirty="0" smtClean="0">
              <a:latin typeface="Microsoft YaHei" charset="-122"/>
              <a:ea typeface="Microsoft YaHei" charset="-122"/>
              <a:cs typeface="Microsoft YaHei" charset="-122"/>
            </a:endParaRPr>
          </a:p>
          <a:p>
            <a:pPr>
              <a:lnSpc>
                <a:spcPct val="150000"/>
              </a:lnSpc>
            </a:pPr>
            <a:r>
              <a:rPr lang="en-US" altLang="zh-CN" sz="2000" dirty="0" smtClean="0">
                <a:latin typeface="Microsoft YaHei" charset="-122"/>
                <a:ea typeface="Microsoft YaHei" charset="-122"/>
                <a:cs typeface="Microsoft YaHei" charset="-122"/>
              </a:rPr>
              <a:t>prefix</a:t>
            </a:r>
            <a:r>
              <a:rPr lang="zh-CN" altLang="en-US" sz="2000" dirty="0" smtClean="0">
                <a:latin typeface="Microsoft YaHei" charset="-122"/>
                <a:ea typeface="Microsoft YaHei" charset="-122"/>
                <a:cs typeface="Microsoft YaHei" charset="-122"/>
              </a:rPr>
              <a:t> 已经</a:t>
            </a:r>
            <a:r>
              <a:rPr lang="zh-CN" altLang="en-US" sz="2000" dirty="0">
                <a:latin typeface="Microsoft YaHei" charset="-122"/>
                <a:ea typeface="Microsoft YaHei" charset="-122"/>
                <a:cs typeface="Microsoft YaHei" charset="-122"/>
              </a:rPr>
              <a:t>匹配的长度大于</a:t>
            </a:r>
            <a:r>
              <a:rPr lang="zh-CN" altLang="en-US" sz="2000" dirty="0" smtClean="0">
                <a:latin typeface="Microsoft YaHei" charset="-122"/>
                <a:ea typeface="Microsoft YaHei" charset="-122"/>
                <a:cs typeface="Microsoft YaHei" charset="-122"/>
              </a:rPr>
              <a:t>当前结点，</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那么</a:t>
            </a:r>
            <a:r>
              <a:rPr lang="zh-CN" altLang="en-US" sz="2000" dirty="0">
                <a:latin typeface="Microsoft YaHei" charset="-122"/>
                <a:ea typeface="Microsoft YaHei" charset="-122"/>
                <a:cs typeface="Microsoft YaHei" charset="-122"/>
              </a:rPr>
              <a:t>我们继续向下</a:t>
            </a:r>
            <a:r>
              <a:rPr lang="zh-CN" altLang="en-US" sz="2000" dirty="0" smtClean="0">
                <a:latin typeface="Microsoft YaHei" charset="-122"/>
                <a:ea typeface="Microsoft YaHei" charset="-122"/>
                <a:cs typeface="Microsoft YaHei" charset="-122"/>
              </a:rPr>
              <a:t>拓展</a:t>
            </a:r>
            <a:r>
              <a:rPr lang="zh-CN" altLang="en-US" sz="2000" dirty="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150000"/>
              </a:lnSpc>
            </a:pPr>
            <a:endParaRPr lang="en-US" sz="2000" dirty="0">
              <a:latin typeface="Microsoft YaHei" charset="-122"/>
              <a:ea typeface="Microsoft YaHei" charset="-122"/>
              <a:cs typeface="Microsoft YaHei"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50" y="2093976"/>
            <a:ext cx="5517564" cy="3795918"/>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71327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50469" y="647977"/>
            <a:ext cx="9739204" cy="4570280"/>
            <a:chOff x="7394360" y="494335"/>
            <a:chExt cx="9739204" cy="4570280"/>
          </a:xfrm>
        </p:grpSpPr>
        <p:sp>
          <p:nvSpPr>
            <p:cNvPr id="5" name="文本框 9"/>
            <p:cNvSpPr txBox="1"/>
            <p:nvPr/>
          </p:nvSpPr>
          <p:spPr>
            <a:xfrm>
              <a:off x="7714343" y="1075576"/>
              <a:ext cx="3062515" cy="458908"/>
            </a:xfrm>
            <a:prstGeom prst="rect">
              <a:avLst/>
            </a:prstGeom>
            <a:noFill/>
          </p:spPr>
          <p:txBody>
            <a:bodyPr wrap="square" rtlCol="0">
              <a:spAutoFit/>
            </a:bodyPr>
            <a:lstStyle/>
            <a:p>
              <a:pPr>
                <a:lnSpc>
                  <a:spcPct val="150000"/>
                </a:lnSpc>
              </a:pPr>
              <a:r>
                <a:rPr lang="zh-CN" altLang="en-US" dirty="0" smtClean="0">
                  <a:latin typeface="Microsoft YaHei" charset="-122"/>
                  <a:ea typeface="Microsoft YaHei" charset="-122"/>
                  <a:cs typeface="Microsoft YaHei" charset="-122"/>
                </a:rPr>
                <a:t>引言：从 </a:t>
              </a:r>
              <a:r>
                <a:rPr lang="en-US" altLang="zh-CN" dirty="0" err="1" smtClean="0">
                  <a:latin typeface="Microsoft YaHei" charset="-122"/>
                  <a:ea typeface="Microsoft YaHei" charset="-122"/>
                  <a:cs typeface="Microsoft YaHei" charset="-122"/>
                </a:rPr>
                <a:t>Trie</a:t>
              </a:r>
              <a:r>
                <a:rPr lang="zh-CN" altLang="en-US" dirty="0" smtClean="0">
                  <a:latin typeface="Microsoft YaHei" charset="-122"/>
                  <a:ea typeface="Microsoft YaHei" charset="-122"/>
                  <a:cs typeface="Microsoft YaHei" charset="-122"/>
                </a:rPr>
                <a:t> 到 </a:t>
              </a:r>
              <a:r>
                <a:rPr lang="en-US" altLang="zh-CN" dirty="0" smtClean="0">
                  <a:latin typeface="Microsoft YaHei" charset="-122"/>
                  <a:ea typeface="Microsoft YaHei" charset="-122"/>
                  <a:cs typeface="Microsoft YaHei" charset="-122"/>
                </a:rPr>
                <a:t>Patricia</a:t>
              </a:r>
              <a:endParaRPr lang="zh-CN" altLang="en-US" dirty="0" smtClean="0">
                <a:latin typeface="Microsoft YaHei" charset="-122"/>
                <a:ea typeface="Microsoft YaHei" charset="-122"/>
                <a:cs typeface="Microsoft YaHei" charset="-122"/>
              </a:endParaRPr>
            </a:p>
          </p:txBody>
        </p:sp>
        <p:sp>
          <p:nvSpPr>
            <p:cNvPr id="6" name="文本框 10"/>
            <p:cNvSpPr txBox="1"/>
            <p:nvPr/>
          </p:nvSpPr>
          <p:spPr>
            <a:xfrm>
              <a:off x="7714343" y="2271800"/>
              <a:ext cx="4631383" cy="507831"/>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逻辑结构：自顶向下了解 </a:t>
              </a:r>
              <a:r>
                <a:rPr lang="en-US" altLang="zh-CN" dirty="0" smtClean="0">
                  <a:latin typeface="微软雅黑" panose="020B0503020204020204" pitchFamily="34" charset="-122"/>
                  <a:ea typeface="微软雅黑" panose="020B0503020204020204" pitchFamily="34" charset="-122"/>
                </a:rPr>
                <a:t>Patricia</a:t>
              </a:r>
              <a:endParaRPr lang="zh-CN" altLang="en-US" dirty="0" smtClean="0">
                <a:latin typeface="微软雅黑" panose="020B0503020204020204" pitchFamily="34" charset="-122"/>
                <a:ea typeface="微软雅黑" panose="020B0503020204020204" pitchFamily="34" charset="-122"/>
              </a:endParaRPr>
            </a:p>
          </p:txBody>
        </p:sp>
        <p:sp>
          <p:nvSpPr>
            <p:cNvPr id="7" name="TextBox 6"/>
            <p:cNvSpPr txBox="1"/>
            <p:nvPr/>
          </p:nvSpPr>
          <p:spPr>
            <a:xfrm>
              <a:off x="7394362" y="501511"/>
              <a:ext cx="1888659" cy="584775"/>
            </a:xfrm>
            <a:prstGeom prst="rect">
              <a:avLst/>
            </a:prstGeom>
            <a:noFill/>
          </p:spPr>
          <p:txBody>
            <a:bodyPr wrap="none" rtlCol="0">
              <a:spAutoFit/>
            </a:bodyPr>
            <a:lstStyle/>
            <a:p>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Part</a:t>
              </a:r>
              <a:r>
                <a:rPr lang="zh-CN" altLang="en-US"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 </a:t>
              </a:r>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00</a:t>
              </a:r>
              <a:endParaRPr lang="en-US" sz="3200" dirty="0">
                <a:ln w="0"/>
                <a:effectLst>
                  <a:outerShdw blurRad="38100" dist="19050" dir="2700000" algn="tl" rotWithShape="0">
                    <a:schemeClr val="dk1">
                      <a:alpha val="40000"/>
                    </a:schemeClr>
                  </a:outerShdw>
                </a:effectLst>
                <a:latin typeface="Lucida Handwriting" charset="0"/>
                <a:ea typeface="Lucida Handwriting" charset="0"/>
                <a:cs typeface="Lucida Handwriting" charset="0"/>
              </a:endParaRPr>
            </a:p>
          </p:txBody>
        </p:sp>
        <p:sp>
          <p:nvSpPr>
            <p:cNvPr id="8" name="TextBox 7"/>
            <p:cNvSpPr txBox="1"/>
            <p:nvPr/>
          </p:nvSpPr>
          <p:spPr>
            <a:xfrm>
              <a:off x="7394360" y="1705027"/>
              <a:ext cx="1888659" cy="584775"/>
            </a:xfrm>
            <a:prstGeom prst="rect">
              <a:avLst/>
            </a:prstGeom>
            <a:noFill/>
          </p:spPr>
          <p:txBody>
            <a:bodyPr wrap="none" rtlCol="0">
              <a:spAutoFit/>
            </a:bodyPr>
            <a:lstStyle/>
            <a:p>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Part</a:t>
              </a:r>
              <a:r>
                <a:rPr lang="zh-CN" altLang="en-US"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 </a:t>
              </a:r>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01</a:t>
              </a:r>
              <a:endParaRPr lang="en-US" sz="3200" dirty="0">
                <a:ln w="0"/>
                <a:effectLst>
                  <a:outerShdw blurRad="38100" dist="19050" dir="2700000" algn="tl" rotWithShape="0">
                    <a:schemeClr val="dk1">
                      <a:alpha val="40000"/>
                    </a:schemeClr>
                  </a:outerShdw>
                </a:effectLst>
                <a:latin typeface="Lucida Handwriting" charset="0"/>
                <a:ea typeface="Lucida Handwriting" charset="0"/>
                <a:cs typeface="Lucida Handwriting" charset="0"/>
              </a:endParaRPr>
            </a:p>
          </p:txBody>
        </p:sp>
        <p:sp>
          <p:nvSpPr>
            <p:cNvPr id="9" name="TextBox 8"/>
            <p:cNvSpPr txBox="1"/>
            <p:nvPr/>
          </p:nvSpPr>
          <p:spPr>
            <a:xfrm>
              <a:off x="7394360" y="2879984"/>
              <a:ext cx="1888659" cy="584775"/>
            </a:xfrm>
            <a:prstGeom prst="rect">
              <a:avLst/>
            </a:prstGeom>
            <a:noFill/>
          </p:spPr>
          <p:txBody>
            <a:bodyPr wrap="none" rtlCol="0">
              <a:spAutoFit/>
            </a:bodyPr>
            <a:lstStyle/>
            <a:p>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Part</a:t>
              </a:r>
              <a:r>
                <a:rPr lang="zh-CN" altLang="en-US"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 </a:t>
              </a:r>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02</a:t>
              </a:r>
              <a:endParaRPr lang="en-US" sz="3200" dirty="0">
                <a:ln w="0"/>
                <a:effectLst>
                  <a:outerShdw blurRad="38100" dist="19050" dir="2700000" algn="tl" rotWithShape="0">
                    <a:schemeClr val="dk1">
                      <a:alpha val="40000"/>
                    </a:schemeClr>
                  </a:outerShdw>
                </a:effectLst>
                <a:latin typeface="Lucida Handwriting" charset="0"/>
                <a:ea typeface="Lucida Handwriting" charset="0"/>
                <a:cs typeface="Lucida Handwriting" charset="0"/>
              </a:endParaRPr>
            </a:p>
          </p:txBody>
        </p:sp>
        <p:sp>
          <p:nvSpPr>
            <p:cNvPr id="10" name="文本框 10"/>
            <p:cNvSpPr txBox="1"/>
            <p:nvPr/>
          </p:nvSpPr>
          <p:spPr>
            <a:xfrm>
              <a:off x="7714342" y="3430750"/>
              <a:ext cx="4631383" cy="45890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存储结构及操作：如何实现一个</a:t>
              </a: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Patricia</a:t>
              </a:r>
              <a:r>
                <a:rPr lang="zh-CN" altLang="en-US" dirty="0" smtClean="0">
                  <a:latin typeface="微软雅黑" panose="020B0503020204020204" pitchFamily="34" charset="-122"/>
                  <a:ea typeface="微软雅黑" panose="020B0503020204020204" pitchFamily="34" charset="-122"/>
                </a:rPr>
                <a:t>？</a:t>
              </a:r>
            </a:p>
          </p:txBody>
        </p:sp>
        <p:grpSp>
          <p:nvGrpSpPr>
            <p:cNvPr id="11" name="Group 10"/>
            <p:cNvGrpSpPr/>
            <p:nvPr/>
          </p:nvGrpSpPr>
          <p:grpSpPr>
            <a:xfrm>
              <a:off x="7394360" y="4054941"/>
              <a:ext cx="4951366" cy="1009674"/>
              <a:chOff x="7394360" y="4054941"/>
              <a:chExt cx="4951366" cy="1009674"/>
            </a:xfrm>
          </p:grpSpPr>
          <p:sp>
            <p:nvSpPr>
              <p:cNvPr id="15" name="TextBox 14"/>
              <p:cNvSpPr txBox="1"/>
              <p:nvPr/>
            </p:nvSpPr>
            <p:spPr>
              <a:xfrm>
                <a:off x="7394360" y="4054941"/>
                <a:ext cx="1888659" cy="584775"/>
              </a:xfrm>
              <a:prstGeom prst="rect">
                <a:avLst/>
              </a:prstGeom>
              <a:noFill/>
            </p:spPr>
            <p:txBody>
              <a:bodyPr wrap="none" rtlCol="0">
                <a:spAutoFit/>
              </a:bodyPr>
              <a:lstStyle/>
              <a:p>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Part</a:t>
                </a:r>
                <a:r>
                  <a:rPr lang="zh-CN" altLang="en-US"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 </a:t>
                </a:r>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03</a:t>
                </a:r>
                <a:endParaRPr lang="en-US" sz="3200" dirty="0">
                  <a:ln w="0"/>
                  <a:effectLst>
                    <a:outerShdw blurRad="38100" dist="19050" dir="2700000" algn="tl" rotWithShape="0">
                      <a:schemeClr val="dk1">
                        <a:alpha val="40000"/>
                      </a:schemeClr>
                    </a:outerShdw>
                  </a:effectLst>
                  <a:latin typeface="Lucida Handwriting" charset="0"/>
                  <a:ea typeface="Lucida Handwriting" charset="0"/>
                  <a:cs typeface="Lucida Handwriting" charset="0"/>
                </a:endParaRPr>
              </a:p>
            </p:txBody>
          </p:sp>
          <p:sp>
            <p:nvSpPr>
              <p:cNvPr id="16" name="文本框 10"/>
              <p:cNvSpPr txBox="1"/>
              <p:nvPr/>
            </p:nvSpPr>
            <p:spPr>
              <a:xfrm>
                <a:off x="7714343" y="4605707"/>
                <a:ext cx="4631383" cy="45890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对比测试：</a:t>
                </a:r>
                <a:r>
                  <a:rPr lang="en-US" altLang="zh-CN" dirty="0" err="1" smtClean="0">
                    <a:latin typeface="微软雅黑" panose="020B0503020204020204" pitchFamily="34" charset="-122"/>
                    <a:ea typeface="微软雅黑" panose="020B0503020204020204" pitchFamily="34" charset="-122"/>
                  </a:rPr>
                  <a:t>Trie</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VS</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Patricia</a:t>
                </a:r>
                <a:endParaRPr lang="zh-CN" altLang="en-US" dirty="0" smtClean="0">
                  <a:latin typeface="微软雅黑" panose="020B0503020204020204" pitchFamily="34" charset="-122"/>
                  <a:ea typeface="微软雅黑" panose="020B0503020204020204" pitchFamily="34" charset="-122"/>
                </a:endParaRPr>
              </a:p>
            </p:txBody>
          </p:sp>
        </p:grpSp>
        <p:grpSp>
          <p:nvGrpSpPr>
            <p:cNvPr id="12" name="Group 11"/>
            <p:cNvGrpSpPr/>
            <p:nvPr/>
          </p:nvGrpSpPr>
          <p:grpSpPr>
            <a:xfrm>
              <a:off x="12180214" y="494335"/>
              <a:ext cx="4953350" cy="1089072"/>
              <a:chOff x="12160324" y="-668786"/>
              <a:chExt cx="4953350" cy="1089072"/>
            </a:xfrm>
          </p:grpSpPr>
          <p:sp>
            <p:nvSpPr>
              <p:cNvPr id="13" name="TextBox 12"/>
              <p:cNvSpPr txBox="1"/>
              <p:nvPr/>
            </p:nvSpPr>
            <p:spPr>
              <a:xfrm>
                <a:off x="12160324" y="-668786"/>
                <a:ext cx="1888659" cy="584775"/>
              </a:xfrm>
              <a:prstGeom prst="rect">
                <a:avLst/>
              </a:prstGeom>
              <a:noFill/>
            </p:spPr>
            <p:txBody>
              <a:bodyPr wrap="none" rtlCol="0">
                <a:spAutoFit/>
              </a:bodyPr>
              <a:lstStyle/>
              <a:p>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Part</a:t>
                </a:r>
                <a:r>
                  <a:rPr lang="zh-CN" altLang="en-US"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 </a:t>
                </a:r>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04</a:t>
                </a:r>
                <a:endParaRPr lang="en-US" sz="3200" dirty="0">
                  <a:ln w="0"/>
                  <a:effectLst>
                    <a:outerShdw blurRad="38100" dist="19050" dir="2700000" algn="tl" rotWithShape="0">
                      <a:schemeClr val="dk1">
                        <a:alpha val="40000"/>
                      </a:schemeClr>
                    </a:outerShdw>
                  </a:effectLst>
                  <a:latin typeface="Lucida Handwriting" charset="0"/>
                  <a:ea typeface="Lucida Handwriting" charset="0"/>
                  <a:cs typeface="Lucida Handwriting" charset="0"/>
                </a:endParaRPr>
              </a:p>
            </p:txBody>
          </p:sp>
          <p:sp>
            <p:nvSpPr>
              <p:cNvPr id="14" name="文本框 10"/>
              <p:cNvSpPr txBox="1"/>
              <p:nvPr/>
            </p:nvSpPr>
            <p:spPr>
              <a:xfrm>
                <a:off x="12482291" y="-87545"/>
                <a:ext cx="4631383" cy="507831"/>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实际应用：</a:t>
                </a:r>
                <a:r>
                  <a:rPr lang="en-US" altLang="zh-CN" dirty="0" smtClean="0">
                    <a:latin typeface="微软雅黑" panose="020B0503020204020204" pitchFamily="34" charset="-122"/>
                    <a:ea typeface="微软雅黑" panose="020B0503020204020204" pitchFamily="34" charset="-122"/>
                  </a:rPr>
                  <a:t>Patricia</a:t>
                </a:r>
                <a:r>
                  <a:rPr lang="zh-CN" altLang="en-US" dirty="0" smtClean="0">
                    <a:latin typeface="微软雅黑" panose="020B0503020204020204" pitchFamily="34" charset="-122"/>
                    <a:ea typeface="微软雅黑" panose="020B0503020204020204" pitchFamily="34" charset="-122"/>
                  </a:rPr>
                  <a:t> 这么牛，到底能做什么？</a:t>
                </a:r>
              </a:p>
            </p:txBody>
          </p:sp>
        </p:grpSp>
      </p:grpSp>
      <p:sp>
        <p:nvSpPr>
          <p:cNvPr id="17" name="TextBox 16"/>
          <p:cNvSpPr txBox="1"/>
          <p:nvPr/>
        </p:nvSpPr>
        <p:spPr>
          <a:xfrm>
            <a:off x="5936323" y="1783518"/>
            <a:ext cx="1888659" cy="584775"/>
          </a:xfrm>
          <a:prstGeom prst="rect">
            <a:avLst/>
          </a:prstGeom>
          <a:noFill/>
        </p:spPr>
        <p:txBody>
          <a:bodyPr wrap="none" rtlCol="0">
            <a:spAutoFit/>
          </a:bodyPr>
          <a:lstStyle/>
          <a:p>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Part</a:t>
            </a:r>
            <a:r>
              <a:rPr lang="zh-CN" altLang="en-US"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 </a:t>
            </a:r>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05</a:t>
            </a:r>
            <a:endParaRPr lang="en-US" sz="3200" dirty="0">
              <a:ln w="0"/>
              <a:effectLst>
                <a:outerShdw blurRad="38100" dist="19050" dir="2700000" algn="tl" rotWithShape="0">
                  <a:schemeClr val="dk1">
                    <a:alpha val="40000"/>
                  </a:schemeClr>
                </a:outerShdw>
              </a:effectLst>
              <a:latin typeface="Lucida Handwriting" charset="0"/>
              <a:ea typeface="Lucida Handwriting" charset="0"/>
              <a:cs typeface="Lucida Handwriting" charset="0"/>
            </a:endParaRPr>
          </a:p>
        </p:txBody>
      </p:sp>
      <p:sp>
        <p:nvSpPr>
          <p:cNvPr id="18" name="文本框 10"/>
          <p:cNvSpPr txBox="1"/>
          <p:nvPr/>
        </p:nvSpPr>
        <p:spPr>
          <a:xfrm>
            <a:off x="6258290" y="2364759"/>
            <a:ext cx="4631383" cy="507831"/>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应用展示：基于</a:t>
            </a:r>
            <a:r>
              <a:rPr lang="en-US" altLang="zh-CN" dirty="0" err="1" smtClean="0">
                <a:latin typeface="微软雅黑" panose="020B0503020204020204" pitchFamily="34" charset="-122"/>
                <a:ea typeface="微软雅黑" panose="020B0503020204020204" pitchFamily="34" charset="-122"/>
              </a:rPr>
              <a:t>Qt</a:t>
            </a:r>
            <a:r>
              <a:rPr lang="zh-CN" altLang="en-US" dirty="0" smtClean="0">
                <a:latin typeface="微软雅黑" panose="020B0503020204020204" pitchFamily="34" charset="-122"/>
                <a:ea typeface="微软雅黑" panose="020B0503020204020204" pitchFamily="34" charset="-122"/>
              </a:rPr>
              <a:t>实现的</a:t>
            </a: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Patricia</a:t>
            </a:r>
            <a:r>
              <a:rPr lang="zh-CN" altLang="en-US" dirty="0" smtClean="0">
                <a:latin typeface="微软雅黑" panose="020B0503020204020204" pitchFamily="34" charset="-122"/>
                <a:ea typeface="微软雅黑" panose="020B0503020204020204" pitchFamily="34" charset="-122"/>
              </a:rPr>
              <a:t> 相关应用。</a:t>
            </a:r>
          </a:p>
        </p:txBody>
      </p:sp>
      <p:sp>
        <p:nvSpPr>
          <p:cNvPr id="21" name="TextBox 20"/>
          <p:cNvSpPr txBox="1"/>
          <p:nvPr/>
        </p:nvSpPr>
        <p:spPr>
          <a:xfrm>
            <a:off x="5936323" y="3020713"/>
            <a:ext cx="1888659" cy="584775"/>
          </a:xfrm>
          <a:prstGeom prst="rect">
            <a:avLst/>
          </a:prstGeom>
          <a:noFill/>
        </p:spPr>
        <p:txBody>
          <a:bodyPr wrap="none" rtlCol="0">
            <a:spAutoFit/>
          </a:bodyPr>
          <a:lstStyle/>
          <a:p>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Part</a:t>
            </a:r>
            <a:r>
              <a:rPr lang="zh-CN" altLang="en-US"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 </a:t>
            </a:r>
            <a:r>
              <a:rPr lang="en-US" altLang="zh-CN" sz="3200" dirty="0" smtClean="0">
                <a:ln w="0"/>
                <a:effectLst>
                  <a:outerShdw blurRad="38100" dist="19050" dir="2700000" algn="tl" rotWithShape="0">
                    <a:schemeClr val="dk1">
                      <a:alpha val="40000"/>
                    </a:schemeClr>
                  </a:outerShdw>
                </a:effectLst>
                <a:latin typeface="Lucida Handwriting" charset="0"/>
                <a:ea typeface="Lucida Handwriting" charset="0"/>
                <a:cs typeface="Lucida Handwriting" charset="0"/>
              </a:rPr>
              <a:t>06</a:t>
            </a:r>
            <a:endParaRPr lang="en-US" sz="3200" dirty="0">
              <a:ln w="0"/>
              <a:effectLst>
                <a:outerShdw blurRad="38100" dist="19050" dir="2700000" algn="tl" rotWithShape="0">
                  <a:schemeClr val="dk1">
                    <a:alpha val="40000"/>
                  </a:schemeClr>
                </a:outerShdw>
              </a:effectLst>
              <a:latin typeface="Lucida Handwriting" charset="0"/>
              <a:ea typeface="Lucida Handwriting" charset="0"/>
              <a:cs typeface="Lucida Handwriting" charset="0"/>
            </a:endParaRPr>
          </a:p>
        </p:txBody>
      </p:sp>
      <p:sp>
        <p:nvSpPr>
          <p:cNvPr id="22" name="文本框 10"/>
          <p:cNvSpPr txBox="1"/>
          <p:nvPr/>
        </p:nvSpPr>
        <p:spPr>
          <a:xfrm>
            <a:off x="6258290" y="3601954"/>
            <a:ext cx="4631383" cy="45890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写在最后的一些</a:t>
            </a:r>
          </a:p>
        </p:txBody>
      </p:sp>
    </p:spTree>
    <p:extLst>
      <p:ext uri="{BB962C8B-B14F-4D97-AF65-F5344CB8AC3E}">
        <p14:creationId xmlns:p14="http://schemas.microsoft.com/office/powerpoint/2010/main" val="115743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069848" y="484632"/>
            <a:ext cx="10058400" cy="1609344"/>
          </a:xfrm>
        </p:spPr>
        <p:txBody>
          <a:bodyPr>
            <a:noAutofit/>
          </a:bodyPr>
          <a:lstStyle/>
          <a:p>
            <a:r>
              <a:rPr lang="zh-CN" altLang="en-US" sz="3600" dirty="0" smtClean="0">
                <a:latin typeface="微软雅黑" panose="020B0503020204020204" pitchFamily="34" charset="-122"/>
                <a:ea typeface="微软雅黑" panose="020B0503020204020204" pitchFamily="34" charset="-122"/>
              </a:rPr>
              <a:t>存储结构及操作：如何实现一个 </a:t>
            </a:r>
            <a:r>
              <a:rPr lang="en-US" altLang="zh-CN" sz="3600" dirty="0" smtClean="0">
                <a:latin typeface="微软雅黑" panose="020B0503020204020204" pitchFamily="34" charset="-122"/>
                <a:ea typeface="微软雅黑" panose="020B0503020204020204" pitchFamily="34" charset="-122"/>
              </a:rPr>
              <a:t>Patricia</a:t>
            </a:r>
            <a:r>
              <a:rPr lang="zh-CN" altLang="en-US" sz="3600" dirty="0" smtClean="0">
                <a:latin typeface="微软雅黑" panose="020B0503020204020204" pitchFamily="34" charset="-122"/>
                <a:ea typeface="微软雅黑" panose="020B0503020204020204" pitchFamily="34" charset="-122"/>
              </a:rPr>
              <a:t>？</a:t>
            </a:r>
            <a:br>
              <a:rPr lang="zh-CN" altLang="en-US" sz="3600" dirty="0" smtClean="0">
                <a:latin typeface="微软雅黑" panose="020B0503020204020204" pitchFamily="34" charset="-122"/>
                <a:ea typeface="微软雅黑" panose="020B0503020204020204" pitchFamily="34" charset="-122"/>
              </a:rPr>
            </a:b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850" y="2093976"/>
            <a:ext cx="5517564" cy="3795918"/>
          </a:xfrm>
          <a:prstGeom prst="rect">
            <a:avLst/>
          </a:prstGeom>
          <a:effectLst>
            <a:outerShdw blurRad="50800" dist="76200" dir="2700000" algn="tl" rotWithShape="0">
              <a:prstClr val="black">
                <a:alpha val="40000"/>
              </a:prstClr>
            </a:outerShdw>
          </a:effectLst>
        </p:spPr>
      </p:pic>
      <p:sp>
        <p:nvSpPr>
          <p:cNvPr id="7" name="Rectangle 6"/>
          <p:cNvSpPr/>
          <p:nvPr/>
        </p:nvSpPr>
        <p:spPr>
          <a:xfrm>
            <a:off x="6841747" y="2097895"/>
            <a:ext cx="5200963" cy="3785652"/>
          </a:xfrm>
          <a:prstGeom prst="rect">
            <a:avLst/>
          </a:prstGeom>
        </p:spPr>
        <p:txBody>
          <a:bodyPr wrap="square">
            <a:spAutoFit/>
          </a:bodyPr>
          <a:lstStyle/>
          <a:p>
            <a:pPr>
              <a:lnSpc>
                <a:spcPct val="150000"/>
              </a:lnSpc>
            </a:pP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直到</a:t>
            </a:r>
            <a:r>
              <a:rPr lang="zh-CN" altLang="en-US" sz="2000" dirty="0">
                <a:latin typeface="Microsoft YaHei" charset="-122"/>
                <a:ea typeface="Microsoft YaHei" charset="-122"/>
                <a:cs typeface="Microsoft YaHei" charset="-122"/>
              </a:rPr>
              <a:t>拓展到第一个 </a:t>
            </a:r>
            <a:r>
              <a:rPr lang="en-US" altLang="zh-CN" sz="2000" dirty="0">
                <a:latin typeface="Microsoft YaHei" charset="-122"/>
                <a:ea typeface="Microsoft YaHei" charset="-122"/>
                <a:cs typeface="Microsoft YaHei" charset="-122"/>
              </a:rPr>
              <a:t>key</a:t>
            </a:r>
            <a:r>
              <a:rPr lang="zh-CN" altLang="en-US" sz="2000" dirty="0">
                <a:latin typeface="Microsoft YaHei" charset="-122"/>
                <a:ea typeface="Microsoft YaHei" charset="-122"/>
                <a:cs typeface="Microsoft YaHei" charset="-122"/>
              </a:rPr>
              <a:t> 的长度大于当前还未</a:t>
            </a:r>
            <a:endParaRPr lang="en-US" altLang="zh-CN" sz="2000" dirty="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匹配</a:t>
            </a:r>
            <a:r>
              <a:rPr lang="zh-CN" altLang="en-US" sz="2000" dirty="0" smtClean="0">
                <a:latin typeface="Microsoft YaHei" charset="-122"/>
                <a:ea typeface="Microsoft YaHei" charset="-122"/>
                <a:cs typeface="Microsoft YaHei" charset="-122"/>
              </a:rPr>
              <a:t>的 </a:t>
            </a:r>
            <a:r>
              <a:rPr lang="en-US" altLang="zh-CN" sz="2000" dirty="0" smtClean="0">
                <a:latin typeface="Microsoft YaHei" charset="-122"/>
                <a:ea typeface="Microsoft YaHei" charset="-122"/>
                <a:cs typeface="Microsoft YaHei" charset="-122"/>
              </a:rPr>
              <a:t>prefix</a:t>
            </a:r>
            <a:r>
              <a:rPr lang="zh-CN" altLang="en-US" sz="2000" dirty="0" smtClean="0">
                <a:latin typeface="Microsoft YaHei" charset="-122"/>
                <a:ea typeface="Microsoft YaHei" charset="-122"/>
                <a:cs typeface="Microsoft YaHei" charset="-122"/>
              </a:rPr>
              <a:t> 长度</a:t>
            </a:r>
            <a:r>
              <a:rPr lang="zh-CN" altLang="en-US" sz="2000" dirty="0">
                <a:latin typeface="Microsoft YaHei" charset="-122"/>
                <a:ea typeface="Microsoft YaHei" charset="-122"/>
                <a:cs typeface="Microsoft YaHei" charset="-122"/>
              </a:rPr>
              <a:t>的结点。</a:t>
            </a:r>
            <a:endParaRPr lang="en-US" altLang="zh-CN" sz="2000" dirty="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我们需要将已经走过的结点的前缀记录下来</a:t>
            </a:r>
            <a:endParaRPr lang="en-US" altLang="zh-CN" sz="2000" dirty="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，存放到一个 </a:t>
            </a:r>
            <a:r>
              <a:rPr lang="en-US" altLang="zh-CN" sz="2000" dirty="0" err="1" smtClean="0">
                <a:latin typeface="Microsoft YaHei" charset="-122"/>
                <a:ea typeface="Microsoft YaHei" charset="-122"/>
                <a:cs typeface="Microsoft YaHei" charset="-122"/>
              </a:rPr>
              <a:t>ans_prefix</a:t>
            </a:r>
            <a:r>
              <a:rPr lang="zh-CN" altLang="en-US" sz="2000" dirty="0" smtClean="0">
                <a:latin typeface="Microsoft YaHei" charset="-122"/>
                <a:ea typeface="Microsoft YaHei" charset="-122"/>
                <a:cs typeface="Microsoft YaHei" charset="-122"/>
              </a:rPr>
              <a:t> 变量</a:t>
            </a:r>
            <a:r>
              <a:rPr lang="zh-CN" altLang="en-US" sz="2000" dirty="0">
                <a:latin typeface="Microsoft YaHei" charset="-122"/>
                <a:ea typeface="Microsoft YaHei" charset="-122"/>
                <a:cs typeface="Microsoft YaHei" charset="-122"/>
              </a:rPr>
              <a:t>里面，</a:t>
            </a:r>
            <a:endParaRPr lang="en-US" altLang="zh-CN" sz="2000" dirty="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然后对这个结点进行一</a:t>
            </a:r>
            <a:r>
              <a:rPr lang="zh-CN" altLang="en-US" sz="2000" dirty="0" smtClean="0">
                <a:latin typeface="Microsoft YaHei" charset="-122"/>
                <a:ea typeface="Microsoft YaHei" charset="-122"/>
                <a:cs typeface="Microsoft YaHei" charset="-122"/>
              </a:rPr>
              <a:t>次 </a:t>
            </a:r>
            <a:r>
              <a:rPr lang="en-US" altLang="zh-CN" sz="2000" dirty="0" err="1" smtClean="0">
                <a:latin typeface="Microsoft YaHei" charset="-122"/>
                <a:ea typeface="Microsoft YaHei" charset="-122"/>
                <a:cs typeface="Microsoft YaHei" charset="-122"/>
              </a:rPr>
              <a:t>dfs</a:t>
            </a:r>
            <a:r>
              <a:rPr lang="zh-CN" altLang="en-US" sz="2000" dirty="0">
                <a:latin typeface="Microsoft YaHei" charset="-122"/>
                <a:ea typeface="Microsoft YaHei" charset="-122"/>
                <a:cs typeface="Microsoft YaHei" charset="-122"/>
              </a:rPr>
              <a:t>，来获取我们所</a:t>
            </a:r>
            <a:endParaRPr lang="en-US" altLang="zh-CN" sz="2000" dirty="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求的所有</a:t>
            </a:r>
            <a:r>
              <a:rPr lang="zh-CN" altLang="en-US" sz="2000" dirty="0" smtClean="0">
                <a:latin typeface="Microsoft YaHei" charset="-122"/>
                <a:ea typeface="Microsoft YaHei" charset="-122"/>
                <a:cs typeface="Microsoft YaHei" charset="-122"/>
              </a:rPr>
              <a:t>子串，且求得子串还需要加上之前的 </a:t>
            </a:r>
            <a:r>
              <a:rPr lang="en-US" altLang="zh-CN" sz="2000" dirty="0" err="1" smtClean="0">
                <a:latin typeface="Microsoft YaHei" charset="-122"/>
                <a:ea typeface="Microsoft YaHei" charset="-122"/>
                <a:cs typeface="Microsoft YaHei" charset="-122"/>
              </a:rPr>
              <a:t>ans_prefix</a:t>
            </a:r>
            <a:r>
              <a:rPr lang="zh-CN" altLang="en-US" sz="2000" dirty="0" smtClean="0">
                <a:latin typeface="Microsoft YaHei" charset="-122"/>
                <a:ea typeface="Microsoft YaHei" charset="-122"/>
                <a:cs typeface="Microsoft YaHei" charset="-122"/>
              </a:rPr>
              <a:t> 作为前缀。</a:t>
            </a:r>
            <a:endParaRPr lang="en-US" sz="20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3824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对比测试：</a:t>
            </a:r>
            <a:r>
              <a:rPr lang="en-US" altLang="zh-CN" sz="3600" dirty="0" err="1">
                <a:latin typeface="微软雅黑" panose="020B0503020204020204" pitchFamily="34" charset="-122"/>
                <a:ea typeface="微软雅黑" panose="020B0503020204020204" pitchFamily="34" charset="-122"/>
              </a:rPr>
              <a:t>Trie</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VS</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Patricia</a:t>
            </a:r>
            <a:endParaRPr lang="en-US" sz="3600" dirty="0"/>
          </a:p>
        </p:txBody>
      </p:sp>
      <p:sp>
        <p:nvSpPr>
          <p:cNvPr id="7" name="Rectangle 6"/>
          <p:cNvSpPr/>
          <p:nvPr/>
        </p:nvSpPr>
        <p:spPr>
          <a:xfrm>
            <a:off x="6991037" y="2161473"/>
            <a:ext cx="5200963" cy="3785652"/>
          </a:xfrm>
          <a:prstGeom prst="rect">
            <a:avLst/>
          </a:prstGeom>
        </p:spPr>
        <p:txBody>
          <a:bodyPr wrap="square">
            <a:spAutoFit/>
          </a:bodyPr>
          <a:lstStyle/>
          <a:p>
            <a:pPr>
              <a:lnSpc>
                <a:spcPct val="200000"/>
              </a:lnSpc>
            </a:pPr>
            <a:r>
              <a:rPr lang="en-US" altLang="zh-CN" sz="2000" dirty="0" smtClean="0">
                <a:latin typeface="Microsoft YaHei" charset="-122"/>
                <a:ea typeface="Microsoft YaHei" charset="-122"/>
                <a:cs typeface="Microsoft YaHei" charset="-122"/>
              </a:rPr>
              <a:t>Patricia</a:t>
            </a:r>
            <a:r>
              <a:rPr lang="zh-CN" altLang="en-US" sz="2000" dirty="0" smtClean="0">
                <a:latin typeface="Microsoft YaHei" charset="-122"/>
                <a:ea typeface="Microsoft YaHei" charset="-122"/>
                <a:cs typeface="Microsoft YaHei" charset="-122"/>
              </a:rPr>
              <a:t> 由于</a:t>
            </a:r>
            <a:r>
              <a:rPr lang="zh-CN" altLang="en-US" sz="2000" dirty="0">
                <a:latin typeface="Microsoft YaHei" charset="-122"/>
                <a:ea typeface="Microsoft YaHei" charset="-122"/>
                <a:cs typeface="Microsoft YaHei" charset="-122"/>
              </a:rPr>
              <a:t>存在着</a:t>
            </a:r>
            <a:r>
              <a:rPr lang="zh-CN" altLang="en-US" sz="2000" dirty="0" smtClean="0">
                <a:latin typeface="Microsoft YaHei" charset="-122"/>
                <a:ea typeface="Microsoft YaHei" charset="-122"/>
                <a:cs typeface="Microsoft YaHei" charset="-122"/>
              </a:rPr>
              <a:t>比 </a:t>
            </a:r>
            <a:r>
              <a:rPr lang="en-US" altLang="zh-CN" sz="2000" dirty="0" err="1" smtClean="0">
                <a:latin typeface="Microsoft YaHei" charset="-122"/>
                <a:ea typeface="Microsoft YaHei" charset="-122"/>
                <a:cs typeface="Microsoft YaHei" charset="-122"/>
              </a:rPr>
              <a:t>Trie</a:t>
            </a:r>
            <a:r>
              <a:rPr lang="zh-CN" altLang="en-US" sz="2000" dirty="0" smtClean="0">
                <a:latin typeface="Microsoft YaHei" charset="-122"/>
                <a:ea typeface="Microsoft YaHei" charset="-122"/>
                <a:cs typeface="Microsoft YaHei" charset="-122"/>
              </a:rPr>
              <a:t> 更</a:t>
            </a:r>
            <a:r>
              <a:rPr lang="zh-CN" altLang="en-US" sz="2000" dirty="0">
                <a:latin typeface="Microsoft YaHei" charset="-122"/>
                <a:ea typeface="Microsoft YaHei" charset="-122"/>
                <a:cs typeface="Microsoft YaHei" charset="-122"/>
              </a:rPr>
              <a:t>多的分裂结点的操作， 因此在插入时并不占优，此外由于我们实现</a:t>
            </a:r>
            <a:r>
              <a:rPr lang="zh-CN" altLang="en-US" sz="2000" dirty="0" smtClean="0">
                <a:latin typeface="Microsoft YaHei" charset="-122"/>
                <a:ea typeface="Microsoft YaHei" charset="-122"/>
                <a:cs typeface="Microsoft YaHei" charset="-122"/>
              </a:rPr>
              <a:t>的 </a:t>
            </a:r>
            <a:r>
              <a:rPr lang="en-US" altLang="zh-CN" sz="2000" dirty="0" smtClean="0">
                <a:latin typeface="Microsoft YaHei" charset="-122"/>
                <a:ea typeface="Microsoft YaHei" charset="-122"/>
                <a:cs typeface="Microsoft YaHei" charset="-122"/>
              </a:rPr>
              <a:t>Patricia</a:t>
            </a:r>
            <a:r>
              <a:rPr lang="zh-CN" altLang="en-US" sz="2000" dirty="0" smtClean="0">
                <a:latin typeface="Microsoft YaHei" charset="-122"/>
                <a:ea typeface="Microsoft YaHei" charset="-122"/>
                <a:cs typeface="Microsoft YaHei" charset="-122"/>
              </a:rPr>
              <a:t> 采取</a:t>
            </a:r>
            <a:r>
              <a:rPr lang="zh-CN" altLang="en-US" sz="2000" dirty="0">
                <a:latin typeface="Microsoft YaHei" charset="-122"/>
                <a:ea typeface="Microsoft YaHei" charset="-122"/>
                <a:cs typeface="Microsoft YaHei" charset="-122"/>
              </a:rPr>
              <a:t>的动态分配内存的方式，</a:t>
            </a:r>
            <a:r>
              <a:rPr lang="zh-CN" altLang="en-US" sz="2000" dirty="0" smtClean="0">
                <a:latin typeface="Microsoft YaHei" charset="-122"/>
                <a:ea typeface="Microsoft YaHei" charset="-122"/>
                <a:cs typeface="Microsoft YaHei" charset="-122"/>
              </a:rPr>
              <a:t>而 </a:t>
            </a:r>
            <a:r>
              <a:rPr lang="en-US" altLang="zh-CN" sz="2000" dirty="0" err="1" smtClean="0">
                <a:latin typeface="Microsoft YaHei" charset="-122"/>
                <a:ea typeface="Microsoft YaHei" charset="-122"/>
                <a:cs typeface="Microsoft YaHei" charset="-122"/>
              </a:rPr>
              <a:t>Trie</a:t>
            </a:r>
            <a:r>
              <a:rPr lang="zh-CN" altLang="en-US" sz="2000" dirty="0" smtClean="0">
                <a:latin typeface="Microsoft YaHei" charset="-122"/>
                <a:ea typeface="Microsoft YaHei" charset="-122"/>
                <a:cs typeface="Microsoft YaHei" charset="-122"/>
              </a:rPr>
              <a:t> 采取</a:t>
            </a:r>
            <a:r>
              <a:rPr lang="zh-CN" altLang="en-US" sz="2000" dirty="0">
                <a:latin typeface="Microsoft YaHei" charset="-122"/>
                <a:ea typeface="Microsoft YaHei" charset="-122"/>
                <a:cs typeface="Microsoft YaHei" charset="-122"/>
              </a:rPr>
              <a:t>的是默认静态空间存储，因此在动态分配内存的过程中也会相对更耗时一点，但也只是常数时间的细微差距。</a:t>
            </a:r>
            <a:endParaRPr lang="en-US" sz="2000" dirty="0">
              <a:latin typeface="Microsoft YaHei" charset="-122"/>
              <a:ea typeface="Microsoft YaHei" charset="-122"/>
              <a:cs typeface="Microsoft YaHei" charset="-122"/>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874" y="1794222"/>
            <a:ext cx="6026873" cy="4520155"/>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29634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对比测试：</a:t>
            </a:r>
            <a:r>
              <a:rPr lang="en-US" altLang="zh-CN" sz="3600" dirty="0" err="1">
                <a:latin typeface="微软雅黑" panose="020B0503020204020204" pitchFamily="34" charset="-122"/>
                <a:ea typeface="微软雅黑" panose="020B0503020204020204" pitchFamily="34" charset="-122"/>
              </a:rPr>
              <a:t>Trie</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VS</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Patricia</a:t>
            </a:r>
            <a:endParaRPr lang="en-US" sz="3600" dirty="0"/>
          </a:p>
        </p:txBody>
      </p:sp>
      <p:sp>
        <p:nvSpPr>
          <p:cNvPr id="7" name="Rectangle 6"/>
          <p:cNvSpPr/>
          <p:nvPr/>
        </p:nvSpPr>
        <p:spPr>
          <a:xfrm>
            <a:off x="6991037" y="2161473"/>
            <a:ext cx="5200963" cy="3785652"/>
          </a:xfrm>
          <a:prstGeom prst="rect">
            <a:avLst/>
          </a:prstGeom>
        </p:spPr>
        <p:txBody>
          <a:bodyPr wrap="square">
            <a:spAutoFit/>
          </a:bodyPr>
          <a:lstStyle/>
          <a:p>
            <a:pPr>
              <a:lnSpc>
                <a:spcPct val="200000"/>
              </a:lnSpc>
            </a:pPr>
            <a:r>
              <a:rPr lang="zh-CN" altLang="en-US" sz="2000" dirty="0">
                <a:latin typeface="Microsoft YaHei" charset="-122"/>
                <a:ea typeface="Microsoft YaHei" charset="-122"/>
                <a:cs typeface="Microsoft YaHei" charset="-122"/>
              </a:rPr>
              <a:t>在删除的时候，我们首先执行的是上一步的查找操作，因为 </a:t>
            </a:r>
            <a:r>
              <a:rPr lang="en-US" altLang="zh-CN" sz="2000" dirty="0">
                <a:latin typeface="Microsoft YaHei" charset="-122"/>
                <a:ea typeface="Microsoft YaHei" charset="-122"/>
                <a:cs typeface="Microsoft YaHei" charset="-122"/>
              </a:rPr>
              <a:t>Patricia </a:t>
            </a:r>
            <a:r>
              <a:rPr lang="zh-CN" altLang="en-US" sz="2000" dirty="0">
                <a:latin typeface="Microsoft YaHei" charset="-122"/>
                <a:ea typeface="Microsoft YaHei" charset="-122"/>
                <a:cs typeface="Microsoft YaHei" charset="-122"/>
              </a:rPr>
              <a:t>在查找待删除串的过程会比 </a:t>
            </a:r>
            <a:r>
              <a:rPr lang="en-US" altLang="zh-CN" sz="2000" dirty="0" err="1">
                <a:latin typeface="Microsoft YaHei" charset="-122"/>
                <a:ea typeface="Microsoft YaHei" charset="-122"/>
                <a:cs typeface="Microsoft YaHei" charset="-122"/>
              </a:rPr>
              <a:t>Trie</a:t>
            </a:r>
            <a:r>
              <a:rPr lang="en-US" altLang="zh-CN" sz="2000" dirty="0">
                <a:latin typeface="Microsoft YaHei" charset="-122"/>
                <a:ea typeface="Microsoft YaHei" charset="-122"/>
                <a:cs typeface="Microsoft YaHei" charset="-122"/>
              </a:rPr>
              <a:t> </a:t>
            </a:r>
            <a:r>
              <a:rPr lang="zh-CN" altLang="en-US" sz="2000" dirty="0">
                <a:latin typeface="Microsoft YaHei" charset="-122"/>
                <a:ea typeface="Microsoft YaHei" charset="-122"/>
                <a:cs typeface="Microsoft YaHei" charset="-122"/>
              </a:rPr>
              <a:t>快出不少，而同时又因为 </a:t>
            </a:r>
            <a:r>
              <a:rPr lang="en-US" altLang="zh-CN" sz="2000" dirty="0" err="1">
                <a:latin typeface="Microsoft YaHei" charset="-122"/>
                <a:ea typeface="Microsoft YaHei" charset="-122"/>
                <a:cs typeface="Microsoft YaHei" charset="-122"/>
              </a:rPr>
              <a:t>Trie</a:t>
            </a:r>
            <a:r>
              <a:rPr lang="en-US" altLang="zh-CN" sz="2000" dirty="0">
                <a:latin typeface="Microsoft YaHei" charset="-122"/>
                <a:ea typeface="Microsoft YaHei" charset="-122"/>
                <a:cs typeface="Microsoft YaHei" charset="-122"/>
              </a:rPr>
              <a:t> </a:t>
            </a:r>
            <a:r>
              <a:rPr lang="zh-CN" altLang="en-US" sz="2000" dirty="0">
                <a:latin typeface="Microsoft YaHei" charset="-122"/>
                <a:ea typeface="Microsoft YaHei" charset="-122"/>
                <a:cs typeface="Microsoft YaHei" charset="-122"/>
              </a:rPr>
              <a:t>的结点数目更多，我们删除的过程中调用</a:t>
            </a:r>
            <a:r>
              <a:rPr lang="en-US" altLang="zh-CN" sz="2000" dirty="0">
                <a:latin typeface="Microsoft YaHei" charset="-122"/>
                <a:ea typeface="Microsoft YaHei" charset="-122"/>
                <a:cs typeface="Microsoft YaHei" charset="-122"/>
              </a:rPr>
              <a:t>delete</a:t>
            </a:r>
            <a:r>
              <a:rPr lang="zh-CN" altLang="en-US" sz="2000" dirty="0">
                <a:latin typeface="Microsoft YaHei" charset="-122"/>
                <a:ea typeface="Microsoft YaHei" charset="-122"/>
                <a:cs typeface="Microsoft YaHei" charset="-122"/>
              </a:rPr>
              <a:t>时的次数比 </a:t>
            </a:r>
            <a:r>
              <a:rPr lang="en-US" altLang="zh-CN" sz="2000" dirty="0">
                <a:latin typeface="Microsoft YaHei" charset="-122"/>
                <a:ea typeface="Microsoft YaHei" charset="-122"/>
                <a:cs typeface="Microsoft YaHei" charset="-122"/>
              </a:rPr>
              <a:t>Patricia </a:t>
            </a:r>
            <a:r>
              <a:rPr lang="zh-CN" altLang="en-US" sz="2000" dirty="0">
                <a:latin typeface="Microsoft YaHei" charset="-122"/>
                <a:ea typeface="Microsoft YaHei" charset="-122"/>
                <a:cs typeface="Microsoft YaHei" charset="-122"/>
              </a:rPr>
              <a:t>要多出许多，因此 </a:t>
            </a:r>
            <a:r>
              <a:rPr lang="en-US" altLang="zh-CN" sz="2000" dirty="0">
                <a:latin typeface="Microsoft YaHei" charset="-122"/>
                <a:ea typeface="Microsoft YaHei" charset="-122"/>
                <a:cs typeface="Microsoft YaHei" charset="-122"/>
              </a:rPr>
              <a:t>Patricia </a:t>
            </a:r>
            <a:r>
              <a:rPr lang="zh-CN" altLang="en-US" sz="2000" dirty="0">
                <a:latin typeface="Microsoft YaHei" charset="-122"/>
                <a:ea typeface="Microsoft YaHei" charset="-122"/>
                <a:cs typeface="Microsoft YaHei" charset="-122"/>
              </a:rPr>
              <a:t>在删除的过程中也更占优势。</a:t>
            </a:r>
            <a:endParaRPr lang="en-US" sz="2000" dirty="0">
              <a:latin typeface="Microsoft YaHei" charset="-122"/>
              <a:ea typeface="Microsoft YaHei" charset="-122"/>
              <a:cs typeface="Microsoft YaHei" charset="-122"/>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059" y="1794222"/>
            <a:ext cx="5956434" cy="4467325"/>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60736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对比测试：</a:t>
            </a:r>
            <a:r>
              <a:rPr lang="en-US" altLang="zh-CN" sz="3600" dirty="0" err="1">
                <a:latin typeface="微软雅黑" panose="020B0503020204020204" pitchFamily="34" charset="-122"/>
                <a:ea typeface="微软雅黑" panose="020B0503020204020204" pitchFamily="34" charset="-122"/>
              </a:rPr>
              <a:t>Trie</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VS</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Patricia</a:t>
            </a:r>
            <a:endParaRPr lang="en-US" sz="3600" dirty="0"/>
          </a:p>
        </p:txBody>
      </p:sp>
      <p:sp>
        <p:nvSpPr>
          <p:cNvPr id="7" name="Rectangle 6"/>
          <p:cNvSpPr/>
          <p:nvPr/>
        </p:nvSpPr>
        <p:spPr>
          <a:xfrm>
            <a:off x="6991038" y="2161473"/>
            <a:ext cx="4970808" cy="2554545"/>
          </a:xfrm>
          <a:prstGeom prst="rect">
            <a:avLst/>
          </a:prstGeom>
        </p:spPr>
        <p:txBody>
          <a:bodyPr wrap="square">
            <a:spAutoFit/>
          </a:bodyPr>
          <a:lstStyle/>
          <a:p>
            <a:pPr>
              <a:lnSpc>
                <a:spcPct val="200000"/>
              </a:lnSpc>
            </a:pPr>
            <a:r>
              <a:rPr lang="en-US" altLang="zh-CN" sz="2000" dirty="0" err="1">
                <a:latin typeface="Microsoft YaHei" charset="-122"/>
                <a:ea typeface="Microsoft YaHei" charset="-122"/>
                <a:cs typeface="Microsoft YaHei" charset="-122"/>
              </a:rPr>
              <a:t>Trie</a:t>
            </a:r>
            <a:r>
              <a:rPr lang="en-US" altLang="zh-CN" sz="2000" dirty="0">
                <a:latin typeface="Microsoft YaHei" charset="-122"/>
                <a:ea typeface="Microsoft YaHei" charset="-122"/>
                <a:cs typeface="Microsoft YaHei" charset="-122"/>
              </a:rPr>
              <a:t> </a:t>
            </a:r>
            <a:r>
              <a:rPr lang="zh-CN" altLang="en-US" sz="2000" dirty="0">
                <a:latin typeface="Microsoft YaHei" charset="-122"/>
                <a:ea typeface="Microsoft YaHei" charset="-122"/>
                <a:cs typeface="Microsoft YaHei" charset="-122"/>
              </a:rPr>
              <a:t>结构使用了接近</a:t>
            </a:r>
            <a:r>
              <a:rPr lang="en-US" altLang="zh-CN" sz="2000" dirty="0">
                <a:latin typeface="Microsoft YaHei" charset="-122"/>
                <a:ea typeface="Microsoft YaHei" charset="-122"/>
                <a:cs typeface="Microsoft YaHei" charset="-122"/>
              </a:rPr>
              <a:t>250M</a:t>
            </a:r>
            <a:r>
              <a:rPr lang="zh-CN" altLang="en-US" sz="2000" dirty="0">
                <a:latin typeface="Microsoft YaHei" charset="-122"/>
                <a:ea typeface="Microsoft YaHei" charset="-122"/>
                <a:cs typeface="Microsoft YaHei" charset="-122"/>
              </a:rPr>
              <a:t>的内存，而 </a:t>
            </a:r>
            <a:r>
              <a:rPr lang="zh-CN" altLang="en-US" sz="2000" dirty="0" smtClean="0">
                <a:latin typeface="Microsoft YaHei" charset="-122"/>
                <a:ea typeface="Microsoft YaHei" charset="-122"/>
                <a:cs typeface="Microsoft YaHei" charset="-122"/>
              </a:rPr>
              <a:t>我们基于动态数组方式实现的 </a:t>
            </a:r>
            <a:r>
              <a:rPr lang="en-US" altLang="zh-CN" sz="2000" dirty="0" smtClean="0">
                <a:latin typeface="Microsoft YaHei" charset="-122"/>
                <a:ea typeface="Microsoft YaHei" charset="-122"/>
                <a:cs typeface="Microsoft YaHei" charset="-122"/>
              </a:rPr>
              <a:t>Patricia </a:t>
            </a:r>
            <a:r>
              <a:rPr lang="zh-CN" altLang="en-US" sz="2000" dirty="0">
                <a:latin typeface="Microsoft YaHei" charset="-122"/>
                <a:ea typeface="Microsoft YaHei" charset="-122"/>
                <a:cs typeface="Microsoft YaHei" charset="-122"/>
              </a:rPr>
              <a:t>结构只使用了</a:t>
            </a:r>
            <a:r>
              <a:rPr lang="en-US" altLang="zh-CN" sz="2000" dirty="0">
                <a:latin typeface="Microsoft YaHei" charset="-122"/>
                <a:ea typeface="Microsoft YaHei" charset="-122"/>
                <a:cs typeface="Microsoft YaHei" charset="-122"/>
              </a:rPr>
              <a:t>50M</a:t>
            </a:r>
            <a:r>
              <a:rPr lang="zh-CN" altLang="en-US" sz="2000" dirty="0">
                <a:latin typeface="Microsoft YaHei" charset="-122"/>
                <a:ea typeface="Microsoft YaHei" charset="-122"/>
                <a:cs typeface="Microsoft YaHei" charset="-122"/>
              </a:rPr>
              <a:t>多一些，其中是接近于</a:t>
            </a:r>
            <a:r>
              <a:rPr lang="en-US" altLang="zh-CN" sz="2000" dirty="0">
                <a:latin typeface="Microsoft YaHei" charset="-122"/>
                <a:ea typeface="Microsoft YaHei" charset="-122"/>
                <a:cs typeface="Microsoft YaHei" charset="-122"/>
              </a:rPr>
              <a:t>5</a:t>
            </a:r>
            <a:r>
              <a:rPr lang="zh-CN" altLang="en-US" sz="2000" dirty="0">
                <a:latin typeface="Microsoft YaHei" charset="-122"/>
                <a:ea typeface="Microsoft YaHei" charset="-122"/>
                <a:cs typeface="Microsoft YaHei" charset="-122"/>
              </a:rPr>
              <a:t>倍</a:t>
            </a:r>
            <a:r>
              <a:rPr lang="zh-CN" altLang="en-US" sz="2000" dirty="0" smtClean="0">
                <a:latin typeface="Microsoft YaHei" charset="-122"/>
                <a:ea typeface="Microsoft YaHei" charset="-122"/>
                <a:cs typeface="Microsoft YaHei" charset="-122"/>
              </a:rPr>
              <a:t>的空间的节省。</a:t>
            </a:r>
            <a:endParaRPr lang="en-US" sz="2000" dirty="0">
              <a:latin typeface="Microsoft YaHei" charset="-122"/>
              <a:ea typeface="Microsoft YaHei" charset="-122"/>
              <a:cs typeface="Microsoft YaHei" charset="-122"/>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398" y="1794222"/>
            <a:ext cx="5956434" cy="4467325"/>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66711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所以，</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有哪些实际的应用呢？</a:t>
            </a:r>
            <a:endParaRPr lang="en-US" sz="3600" dirty="0"/>
          </a:p>
        </p:txBody>
      </p:sp>
      <p:sp>
        <p:nvSpPr>
          <p:cNvPr id="7" name="Rectangle 6"/>
          <p:cNvSpPr/>
          <p:nvPr/>
        </p:nvSpPr>
        <p:spPr>
          <a:xfrm>
            <a:off x="1105042" y="2438472"/>
            <a:ext cx="10501218" cy="1938992"/>
          </a:xfrm>
          <a:prstGeom prst="rect">
            <a:avLst/>
          </a:prstGeom>
        </p:spPr>
        <p:txBody>
          <a:bodyPr wrap="square">
            <a:spAutoFit/>
          </a:bodyPr>
          <a:lstStyle/>
          <a:p>
            <a:pPr>
              <a:lnSpc>
                <a:spcPct val="200000"/>
              </a:lnSpc>
            </a:pPr>
            <a:r>
              <a:rPr lang="zh-CN" altLang="en-US" sz="2000" dirty="0" smtClean="0">
                <a:latin typeface="Microsoft YaHei" charset="-122"/>
                <a:ea typeface="Microsoft YaHei" charset="-122"/>
                <a:cs typeface="Microsoft YaHei" charset="-122"/>
              </a:rPr>
              <a:t>因为</a:t>
            </a:r>
            <a:r>
              <a:rPr lang="zh-CN" altLang="en-US" sz="2000" dirty="0">
                <a:latin typeface="Microsoft YaHei" charset="-122"/>
                <a:ea typeface="Microsoft YaHei" charset="-122"/>
                <a:cs typeface="Microsoft YaHei" charset="-122"/>
              </a:rPr>
              <a:t>分词的关系，这部分的应用更多的是用在电子词典</a:t>
            </a:r>
            <a:r>
              <a:rPr lang="zh-CN" altLang="en-US" sz="2000" dirty="0" smtClean="0">
                <a:latin typeface="Microsoft YaHei" charset="-122"/>
                <a:ea typeface="Microsoft YaHei" charset="-122"/>
                <a:cs typeface="Microsoft YaHei" charset="-122"/>
              </a:rPr>
              <a:t>，通过存储</a:t>
            </a:r>
            <a:r>
              <a:rPr lang="zh-CN" altLang="en-US" sz="2000" dirty="0">
                <a:latin typeface="Microsoft YaHei" charset="-122"/>
                <a:ea typeface="Microsoft YaHei" charset="-122"/>
                <a:cs typeface="Microsoft YaHei" charset="-122"/>
              </a:rPr>
              <a:t>单词与详细信息的键值对，我们通过查找单词，获取这个单词的中文解释，详细含义，例句等等信息</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200000"/>
              </a:lnSpc>
            </a:pPr>
            <a:endParaRPr lang="en-US" altLang="zh-CN" sz="2000" dirty="0">
              <a:latin typeface="Microsoft YaHei" charset="-122"/>
              <a:ea typeface="Microsoft YaHei" charset="-122"/>
              <a:cs typeface="Microsoft YaHei" charset="-122"/>
            </a:endParaRPr>
          </a:p>
        </p:txBody>
      </p:sp>
      <p:sp>
        <p:nvSpPr>
          <p:cNvPr id="3" name="Rectangle 2"/>
          <p:cNvSpPr/>
          <p:nvPr/>
        </p:nvSpPr>
        <p:spPr>
          <a:xfrm>
            <a:off x="1105042" y="1976807"/>
            <a:ext cx="4929042" cy="461665"/>
          </a:xfrm>
          <a:prstGeom prst="rect">
            <a:avLst/>
          </a:prstGeom>
        </p:spPr>
        <p:txBody>
          <a:bodyPr wrap="none">
            <a:spAutoFit/>
          </a:bodyPr>
          <a:lstStyle/>
          <a:p>
            <a:r>
              <a:rPr lang="en-US" sz="2400" dirty="0" err="1">
                <a:latin typeface="Microsoft YaHei" charset="-122"/>
                <a:ea typeface="Microsoft YaHei" charset="-122"/>
                <a:cs typeface="Microsoft YaHei" charset="-122"/>
              </a:rPr>
              <a:t>信息检索（Infomation</a:t>
            </a:r>
            <a:r>
              <a:rPr lang="en-US" sz="2400" dirty="0">
                <a:latin typeface="Microsoft YaHei" charset="-122"/>
                <a:ea typeface="Microsoft YaHei" charset="-122"/>
                <a:cs typeface="Microsoft YaHei" charset="-122"/>
              </a:rPr>
              <a:t> retrieval）</a:t>
            </a:r>
          </a:p>
        </p:txBody>
      </p:sp>
    </p:spTree>
    <p:extLst>
      <p:ext uri="{BB962C8B-B14F-4D97-AF65-F5344CB8AC3E}">
        <p14:creationId xmlns:p14="http://schemas.microsoft.com/office/powerpoint/2010/main" val="195376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所以，</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有哪些实际的应用呢？</a:t>
            </a:r>
            <a:endParaRPr lang="en-US" sz="3600" dirty="0"/>
          </a:p>
        </p:txBody>
      </p:sp>
      <p:sp>
        <p:nvSpPr>
          <p:cNvPr id="7" name="Rectangle 6"/>
          <p:cNvSpPr/>
          <p:nvPr/>
        </p:nvSpPr>
        <p:spPr>
          <a:xfrm>
            <a:off x="6120882" y="2432799"/>
            <a:ext cx="5485378" cy="1938992"/>
          </a:xfrm>
          <a:prstGeom prst="rect">
            <a:avLst/>
          </a:prstGeom>
        </p:spPr>
        <p:txBody>
          <a:bodyPr wrap="square">
            <a:spAutoFit/>
          </a:bodyPr>
          <a:lstStyle/>
          <a:p>
            <a:pPr>
              <a:lnSpc>
                <a:spcPct val="200000"/>
              </a:lnSpc>
            </a:pPr>
            <a:r>
              <a:rPr lang="zh-CN" altLang="en-US" sz="2000" dirty="0">
                <a:latin typeface="Microsoft YaHei" charset="-122"/>
                <a:ea typeface="Microsoft YaHei" charset="-122"/>
                <a:cs typeface="Microsoft YaHei" charset="-122"/>
              </a:rPr>
              <a:t>前缀查询广泛的应用于词典软件，搜索引擎当中，这部分的应用与我们的日常生活息息相关</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200000"/>
              </a:lnSpc>
            </a:pPr>
            <a:endParaRPr lang="en-US" sz="2000" dirty="0">
              <a:latin typeface="Microsoft YaHei" charset="-122"/>
              <a:ea typeface="Microsoft YaHei" charset="-122"/>
              <a:cs typeface="Microsoft YaHei" charset="-122"/>
            </a:endParaRPr>
          </a:p>
        </p:txBody>
      </p:sp>
      <p:sp>
        <p:nvSpPr>
          <p:cNvPr id="3" name="Rectangle 2"/>
          <p:cNvSpPr/>
          <p:nvPr/>
        </p:nvSpPr>
        <p:spPr>
          <a:xfrm>
            <a:off x="1105042" y="1794222"/>
            <a:ext cx="3885423" cy="461665"/>
          </a:xfrm>
          <a:prstGeom prst="rect">
            <a:avLst/>
          </a:prstGeom>
        </p:spPr>
        <p:txBody>
          <a:bodyPr wrap="none">
            <a:spAutoFit/>
          </a:bodyPr>
          <a:lstStyle/>
          <a:p>
            <a:r>
              <a:rPr lang="en-US" sz="2400" dirty="0" err="1">
                <a:latin typeface="Microsoft YaHei" charset="-122"/>
                <a:ea typeface="Microsoft YaHei" charset="-122"/>
                <a:cs typeface="Microsoft YaHei" charset="-122"/>
              </a:rPr>
              <a:t>前缀查询（Prefix</a:t>
            </a:r>
            <a:r>
              <a:rPr lang="en-US" sz="2400" dirty="0">
                <a:latin typeface="Microsoft YaHei" charset="-122"/>
                <a:ea typeface="Microsoft YaHei" charset="-122"/>
                <a:cs typeface="Microsoft YaHei" charset="-122"/>
              </a:rPr>
              <a:t> search）</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961" y="2432799"/>
            <a:ext cx="4191000" cy="4254500"/>
          </a:xfrm>
          <a:prstGeom prst="rect">
            <a:avLst/>
          </a:prstGeom>
        </p:spPr>
      </p:pic>
    </p:spTree>
    <p:extLst>
      <p:ext uri="{BB962C8B-B14F-4D97-AF65-F5344CB8AC3E}">
        <p14:creationId xmlns:p14="http://schemas.microsoft.com/office/powerpoint/2010/main" val="176895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所以，</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有哪些实际的应用呢？</a:t>
            </a:r>
            <a:endParaRPr lang="en-US" sz="3600" dirty="0"/>
          </a:p>
        </p:txBody>
      </p:sp>
      <p:sp>
        <p:nvSpPr>
          <p:cNvPr id="7" name="Rectangle 6"/>
          <p:cNvSpPr/>
          <p:nvPr/>
        </p:nvSpPr>
        <p:spPr>
          <a:xfrm>
            <a:off x="6904920" y="2432799"/>
            <a:ext cx="4701340" cy="3785652"/>
          </a:xfrm>
          <a:prstGeom prst="rect">
            <a:avLst/>
          </a:prstGeom>
        </p:spPr>
        <p:txBody>
          <a:bodyPr wrap="square">
            <a:spAutoFit/>
          </a:bodyPr>
          <a:lstStyle/>
          <a:p>
            <a:pPr>
              <a:lnSpc>
                <a:spcPct val="200000"/>
              </a:lnSpc>
            </a:pPr>
            <a:r>
              <a:rPr lang="en-US" altLang="zh-CN" sz="2000" dirty="0" err="1" smtClean="0">
                <a:latin typeface="Microsoft YaHei" charset="-122"/>
                <a:ea typeface="Microsoft YaHei" charset="-122"/>
                <a:cs typeface="Microsoft YaHei" charset="-122"/>
              </a:rPr>
              <a:t>Merkle</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Tree</a:t>
            </a:r>
            <a:r>
              <a:rPr lang="zh-CN" altLang="en-US" sz="2000" dirty="0" smtClean="0">
                <a:latin typeface="Microsoft YaHei" charset="-122"/>
                <a:ea typeface="Microsoft YaHei" charset="-122"/>
                <a:cs typeface="Microsoft YaHei" charset="-122"/>
              </a:rPr>
              <a:t>可以用于数据校验的环节，相比如传统 </a:t>
            </a:r>
            <a:r>
              <a:rPr lang="en-US" altLang="zh-CN" sz="2000" dirty="0" smtClean="0">
                <a:latin typeface="Microsoft YaHei" charset="-122"/>
                <a:ea typeface="Microsoft YaHei" charset="-122"/>
                <a:cs typeface="Microsoft YaHei" charset="-122"/>
              </a:rPr>
              <a:t>Hash</a:t>
            </a:r>
            <a:r>
              <a:rPr lang="zh-CN" altLang="en-US" sz="2000" dirty="0" smtClean="0">
                <a:latin typeface="Microsoft YaHei" charset="-122"/>
                <a:ea typeface="Microsoft YaHei" charset="-122"/>
                <a:cs typeface="Microsoft YaHei" charset="-122"/>
              </a:rPr>
              <a:t>，其可以部分的验证信息的正确性，而且检索效率不低于</a:t>
            </a:r>
            <a:r>
              <a:rPr lang="en-US" altLang="zh-CN" sz="2000" dirty="0" smtClean="0">
                <a:latin typeface="Microsoft YaHei" charset="-122"/>
                <a:ea typeface="Microsoft YaHei" charset="-122"/>
                <a:cs typeface="Microsoft YaHei" charset="-122"/>
              </a:rPr>
              <a:t>Hash</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200000"/>
              </a:lnSpc>
            </a:pPr>
            <a:r>
              <a:rPr lang="zh-CN" altLang="en-US" sz="2000" dirty="0" smtClean="0">
                <a:latin typeface="Microsoft YaHei" charset="-122"/>
                <a:ea typeface="Microsoft YaHei" charset="-122"/>
                <a:cs typeface="Microsoft YaHei" charset="-122"/>
              </a:rPr>
              <a:t>以</a:t>
            </a:r>
            <a:r>
              <a:rPr lang="zh-CN" altLang="en-US" sz="2000" dirty="0">
                <a:latin typeface="Microsoft YaHei" charset="-122"/>
                <a:ea typeface="Microsoft YaHei" charset="-122"/>
                <a:cs typeface="Microsoft YaHei" charset="-122"/>
              </a:rPr>
              <a:t>太坊提出的比特币验证方案正是用了五颗 </a:t>
            </a:r>
            <a:r>
              <a:rPr lang="en-US" altLang="zh-CN" sz="2000" dirty="0" err="1">
                <a:latin typeface="Microsoft YaHei" charset="-122"/>
                <a:ea typeface="Microsoft YaHei" charset="-122"/>
                <a:cs typeface="Microsoft YaHei" charset="-122"/>
              </a:rPr>
              <a:t>Merkle</a:t>
            </a:r>
            <a:r>
              <a:rPr lang="en-US" altLang="zh-CN" sz="2000" dirty="0">
                <a:latin typeface="Microsoft YaHei" charset="-122"/>
                <a:ea typeface="Microsoft YaHei" charset="-122"/>
                <a:cs typeface="Microsoft YaHei" charset="-122"/>
              </a:rPr>
              <a:t> Tree </a:t>
            </a:r>
            <a:r>
              <a:rPr lang="zh-CN" altLang="en-US" sz="2000" dirty="0">
                <a:latin typeface="Microsoft YaHei" charset="-122"/>
                <a:ea typeface="Microsoft YaHei" charset="-122"/>
                <a:cs typeface="Microsoft YaHei" charset="-122"/>
              </a:rPr>
              <a:t>来分别管理交易，状态，账单等等信息。</a:t>
            </a:r>
            <a:endParaRPr lang="en-US" sz="2000" dirty="0">
              <a:latin typeface="Microsoft YaHei" charset="-122"/>
              <a:ea typeface="Microsoft YaHei" charset="-122"/>
              <a:cs typeface="Microsoft YaHei" charset="-122"/>
            </a:endParaRPr>
          </a:p>
        </p:txBody>
      </p:sp>
      <p:sp>
        <p:nvSpPr>
          <p:cNvPr id="3" name="Rectangle 2"/>
          <p:cNvSpPr/>
          <p:nvPr/>
        </p:nvSpPr>
        <p:spPr>
          <a:xfrm>
            <a:off x="1105042" y="1794222"/>
            <a:ext cx="3750514" cy="461665"/>
          </a:xfrm>
          <a:prstGeom prst="rect">
            <a:avLst/>
          </a:prstGeom>
        </p:spPr>
        <p:txBody>
          <a:bodyPr wrap="none">
            <a:spAutoFit/>
          </a:bodyPr>
          <a:lstStyle/>
          <a:p>
            <a:r>
              <a:rPr lang="en-US" sz="2400" dirty="0" err="1">
                <a:latin typeface="Microsoft YaHei" charset="-122"/>
                <a:ea typeface="Microsoft YaHei" charset="-122"/>
                <a:cs typeface="Microsoft YaHei" charset="-122"/>
              </a:rPr>
              <a:t>梅克尔树（Merkle</a:t>
            </a:r>
            <a:r>
              <a:rPr lang="en-US" sz="2400" dirty="0">
                <a:latin typeface="Microsoft YaHei" charset="-122"/>
                <a:ea typeface="Microsoft YaHei" charset="-122"/>
                <a:cs typeface="Microsoft YaHei" charset="-122"/>
              </a:rPr>
              <a:t> </a:t>
            </a:r>
            <a:r>
              <a:rPr lang="en-US" sz="2400" dirty="0" smtClean="0">
                <a:latin typeface="Microsoft YaHei" charset="-122"/>
                <a:ea typeface="Microsoft YaHei" charset="-122"/>
                <a:cs typeface="Microsoft YaHei" charset="-122"/>
              </a:rPr>
              <a:t>Tree</a:t>
            </a:r>
            <a:r>
              <a:rPr lang="zh-CN" altLang="en-US" sz="2400" dirty="0" smtClean="0">
                <a:latin typeface="Microsoft YaHei" charset="-122"/>
                <a:ea typeface="Microsoft YaHei" charset="-122"/>
                <a:cs typeface="Microsoft YaHei" charset="-122"/>
              </a:rPr>
              <a:t>）</a:t>
            </a:r>
            <a:endParaRPr lang="en-US" sz="2400" dirty="0">
              <a:latin typeface="Microsoft YaHei" charset="-122"/>
              <a:ea typeface="Microsoft YaHei" charset="-122"/>
              <a:cs typeface="Microsoft YaHei" charset="-122"/>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25" y="2432799"/>
            <a:ext cx="6242695" cy="3974841"/>
          </a:xfrm>
          <a:prstGeom prst="rect">
            <a:avLst/>
          </a:prstGeom>
        </p:spPr>
      </p:pic>
    </p:spTree>
    <p:extLst>
      <p:ext uri="{BB962C8B-B14F-4D97-AF65-F5344CB8AC3E}">
        <p14:creationId xmlns:p14="http://schemas.microsoft.com/office/powerpoint/2010/main" val="192766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所以，</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有哪些实际的应用呢？</a:t>
            </a:r>
            <a:endParaRPr lang="en-US" sz="3600" dirty="0"/>
          </a:p>
        </p:txBody>
      </p:sp>
      <p:sp>
        <p:nvSpPr>
          <p:cNvPr id="7" name="Rectangle 6"/>
          <p:cNvSpPr/>
          <p:nvPr/>
        </p:nvSpPr>
        <p:spPr>
          <a:xfrm>
            <a:off x="1105042" y="4519456"/>
            <a:ext cx="9905080" cy="1938992"/>
          </a:xfrm>
          <a:prstGeom prst="rect">
            <a:avLst/>
          </a:prstGeom>
        </p:spPr>
        <p:txBody>
          <a:bodyPr wrap="square">
            <a:spAutoFit/>
          </a:bodyPr>
          <a:lstStyle/>
          <a:p>
            <a:pPr>
              <a:lnSpc>
                <a:spcPct val="200000"/>
              </a:lnSpc>
            </a:pPr>
            <a:r>
              <a:rPr lang="zh-CN" altLang="en-US" sz="2000" dirty="0">
                <a:latin typeface="Microsoft YaHei" charset="-122"/>
                <a:ea typeface="Microsoft YaHei" charset="-122"/>
                <a:cs typeface="Microsoft YaHei" charset="-122"/>
              </a:rPr>
              <a:t>这实际上就是一个不那么纯粹的前缀匹配的问题，只是最终结点的匹配是模糊的，我们可以在 </a:t>
            </a:r>
            <a:r>
              <a:rPr lang="en-US" altLang="zh-CN" sz="2000" dirty="0" smtClean="0">
                <a:latin typeface="Microsoft YaHei" charset="-122"/>
                <a:ea typeface="Microsoft YaHei" charset="-122"/>
                <a:cs typeface="Microsoft YaHei" charset="-122"/>
              </a:rPr>
              <a:t>O(w) </a:t>
            </a:r>
            <a:r>
              <a:rPr lang="zh-CN" altLang="en-US" sz="2000" dirty="0">
                <a:latin typeface="Microsoft YaHei" charset="-122"/>
                <a:ea typeface="Microsoft YaHei" charset="-122"/>
                <a:cs typeface="Microsoft YaHei" charset="-122"/>
              </a:rPr>
              <a:t>的时间内同时匹配出多个可能的结果，通过计算失配的字符数目我们可以得到一个最小失配串，作为我们 </a:t>
            </a:r>
            <a:r>
              <a:rPr lang="en-US" altLang="zh-CN" sz="2000" dirty="0">
                <a:latin typeface="Microsoft YaHei" charset="-122"/>
                <a:ea typeface="Microsoft YaHei" charset="-122"/>
                <a:cs typeface="Microsoft YaHei" charset="-122"/>
              </a:rPr>
              <a:t>BMP </a:t>
            </a:r>
            <a:r>
              <a:rPr lang="zh-CN" altLang="en-US" sz="2000" dirty="0">
                <a:latin typeface="Microsoft YaHei" charset="-122"/>
                <a:ea typeface="Microsoft YaHei" charset="-122"/>
                <a:cs typeface="Microsoft YaHei" charset="-122"/>
              </a:rPr>
              <a:t>查询的结果。</a:t>
            </a:r>
            <a:endParaRPr lang="en-US" sz="2000" dirty="0">
              <a:latin typeface="Microsoft YaHei" charset="-122"/>
              <a:ea typeface="Microsoft YaHei" charset="-122"/>
              <a:cs typeface="Microsoft YaHei" charset="-122"/>
            </a:endParaRPr>
          </a:p>
        </p:txBody>
      </p:sp>
      <p:sp>
        <p:nvSpPr>
          <p:cNvPr id="3" name="Rectangle 2"/>
          <p:cNvSpPr/>
          <p:nvPr/>
        </p:nvSpPr>
        <p:spPr>
          <a:xfrm>
            <a:off x="1105042" y="1794222"/>
            <a:ext cx="6053773" cy="461665"/>
          </a:xfrm>
          <a:prstGeom prst="rect">
            <a:avLst/>
          </a:prstGeom>
        </p:spPr>
        <p:txBody>
          <a:bodyPr wrap="none">
            <a:spAutoFit/>
          </a:bodyPr>
          <a:lstStyle/>
          <a:p>
            <a:r>
              <a:rPr lang="en-US" sz="2400" dirty="0" err="1">
                <a:latin typeface="Microsoft YaHei" charset="-122"/>
                <a:ea typeface="Microsoft YaHei" charset="-122"/>
                <a:cs typeface="Microsoft YaHei" charset="-122"/>
              </a:rPr>
              <a:t>路由寻路（Best-Matching</a:t>
            </a:r>
            <a:r>
              <a:rPr lang="en-US" sz="2400" dirty="0">
                <a:latin typeface="Microsoft YaHei" charset="-122"/>
                <a:ea typeface="Microsoft YaHei" charset="-122"/>
                <a:cs typeface="Microsoft YaHei" charset="-122"/>
              </a:rPr>
              <a:t> Prefix (BMP)）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042" y="2431060"/>
            <a:ext cx="7599804" cy="2040023"/>
          </a:xfrm>
          <a:prstGeom prst="rect">
            <a:avLst/>
          </a:prstGeom>
        </p:spPr>
      </p:pic>
    </p:spTree>
    <p:extLst>
      <p:ext uri="{BB962C8B-B14F-4D97-AF65-F5344CB8AC3E}">
        <p14:creationId xmlns:p14="http://schemas.microsoft.com/office/powerpoint/2010/main" val="19985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所以，</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有哪些实际的应用呢？</a:t>
            </a:r>
            <a:endParaRPr lang="en-US" sz="3600" dirty="0"/>
          </a:p>
        </p:txBody>
      </p:sp>
      <p:sp>
        <p:nvSpPr>
          <p:cNvPr id="7" name="Rectangle 6"/>
          <p:cNvSpPr/>
          <p:nvPr/>
        </p:nvSpPr>
        <p:spPr>
          <a:xfrm>
            <a:off x="1105042" y="2255887"/>
            <a:ext cx="9905080" cy="1230593"/>
          </a:xfrm>
          <a:prstGeom prst="rect">
            <a:avLst/>
          </a:prstGeom>
        </p:spPr>
        <p:txBody>
          <a:bodyPr wrap="square">
            <a:spAutoFit/>
          </a:bodyPr>
          <a:lstStyle/>
          <a:p>
            <a:pPr>
              <a:lnSpc>
                <a:spcPct val="200000"/>
              </a:lnSpc>
            </a:pPr>
            <a:r>
              <a:rPr lang="zh-CN" altLang="en-US" sz="2000" dirty="0">
                <a:latin typeface="Microsoft YaHei" charset="-122"/>
                <a:ea typeface="Microsoft YaHei" charset="-122"/>
                <a:cs typeface="Microsoft YaHei" charset="-122"/>
              </a:rPr>
              <a:t>对于一个给定的输入串，比如为 </a:t>
            </a:r>
            <a:r>
              <a:rPr lang="en-US" altLang="zh-CN" sz="2000" dirty="0">
                <a:latin typeface="Microsoft YaHei" charset="-122"/>
                <a:ea typeface="Microsoft YaHei" charset="-122"/>
                <a:cs typeface="Microsoft YaHei" charset="-122"/>
              </a:rPr>
              <a:t>192.168.0.0</a:t>
            </a:r>
            <a:r>
              <a:rPr lang="zh-CN" altLang="en-US" sz="2000" dirty="0">
                <a:latin typeface="Microsoft YaHei" charset="-122"/>
                <a:ea typeface="Microsoft YaHei" charset="-122"/>
                <a:cs typeface="Microsoft YaHei" charset="-122"/>
              </a:rPr>
              <a:t>，我们可以通过使用 </a:t>
            </a:r>
            <a:r>
              <a:rPr lang="en-US" altLang="zh-CN" sz="2000" dirty="0">
                <a:latin typeface="Microsoft YaHei" charset="-122"/>
                <a:ea typeface="Microsoft YaHei" charset="-122"/>
                <a:cs typeface="Microsoft YaHei" charset="-122"/>
              </a:rPr>
              <a:t>PAT </a:t>
            </a:r>
            <a:r>
              <a:rPr lang="zh-CN" altLang="en-US" sz="2000" dirty="0">
                <a:latin typeface="Microsoft YaHei" charset="-122"/>
                <a:ea typeface="Microsoft YaHei" charset="-122"/>
                <a:cs typeface="Microsoft YaHei" charset="-122"/>
              </a:rPr>
              <a:t>树去查询所有 </a:t>
            </a:r>
            <a:r>
              <a:rPr lang="en-US" altLang="zh-CN" sz="2000" dirty="0">
                <a:latin typeface="Microsoft YaHei" charset="-122"/>
                <a:ea typeface="Microsoft YaHei" charset="-122"/>
                <a:cs typeface="Microsoft YaHei" charset="-122"/>
              </a:rPr>
              <a:t>IP </a:t>
            </a:r>
            <a:r>
              <a:rPr lang="zh-CN" altLang="en-US" sz="2000" dirty="0">
                <a:latin typeface="Microsoft YaHei" charset="-122"/>
                <a:ea typeface="Microsoft YaHei" charset="-122"/>
                <a:cs typeface="Microsoft YaHei" charset="-122"/>
              </a:rPr>
              <a:t>所属</a:t>
            </a:r>
            <a:r>
              <a:rPr lang="en-US" altLang="zh-CN" sz="2000" dirty="0">
                <a:latin typeface="Microsoft YaHei" charset="-122"/>
                <a:ea typeface="Microsoft YaHei" charset="-122"/>
                <a:cs typeface="Microsoft YaHei" charset="-122"/>
              </a:rPr>
              <a:t>192.168.....</a:t>
            </a:r>
            <a:r>
              <a:rPr lang="zh-CN" altLang="en-US" sz="2000" dirty="0">
                <a:latin typeface="Microsoft YaHei" charset="-122"/>
                <a:ea typeface="Microsoft YaHei" charset="-122"/>
                <a:cs typeface="Microsoft YaHei" charset="-122"/>
              </a:rPr>
              <a:t>下的子网</a:t>
            </a:r>
            <a:r>
              <a:rPr lang="en-US" altLang="zh-CN" sz="2000" dirty="0">
                <a:latin typeface="Microsoft YaHei" charset="-122"/>
                <a:ea typeface="Microsoft YaHei" charset="-122"/>
                <a:cs typeface="Microsoft YaHei" charset="-122"/>
              </a:rPr>
              <a:t>IP</a:t>
            </a:r>
            <a:r>
              <a:rPr lang="zh-CN" altLang="en-US" sz="2000" dirty="0">
                <a:latin typeface="Microsoft YaHei" charset="-122"/>
                <a:ea typeface="Microsoft YaHei" charset="-122"/>
                <a:cs typeface="Microsoft YaHei" charset="-122"/>
              </a:rPr>
              <a:t>，这就是基于之前前缀查询的应用</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p:txBody>
      </p:sp>
      <p:sp>
        <p:nvSpPr>
          <p:cNvPr id="3" name="Rectangle 2"/>
          <p:cNvSpPr/>
          <p:nvPr/>
        </p:nvSpPr>
        <p:spPr>
          <a:xfrm>
            <a:off x="1105042" y="1794222"/>
            <a:ext cx="4527201" cy="461665"/>
          </a:xfrm>
          <a:prstGeom prst="rect">
            <a:avLst/>
          </a:prstGeom>
        </p:spPr>
        <p:txBody>
          <a:bodyPr wrap="none">
            <a:spAutoFit/>
          </a:bodyPr>
          <a:lstStyle/>
          <a:p>
            <a:r>
              <a:rPr lang="en-US" sz="2400" dirty="0" err="1">
                <a:latin typeface="Microsoft YaHei" charset="-122"/>
                <a:ea typeface="Microsoft YaHei" charset="-122"/>
                <a:cs typeface="Microsoft YaHei" charset="-122"/>
              </a:rPr>
              <a:t>子网查询（IP</a:t>
            </a:r>
            <a:r>
              <a:rPr lang="en-US" sz="2400" dirty="0">
                <a:latin typeface="Microsoft YaHei" charset="-122"/>
                <a:ea typeface="Microsoft YaHei" charset="-122"/>
                <a:cs typeface="Microsoft YaHei" charset="-122"/>
              </a:rPr>
              <a:t> subnet lookup）</a:t>
            </a:r>
          </a:p>
        </p:txBody>
      </p:sp>
    </p:spTree>
    <p:extLst>
      <p:ext uri="{BB962C8B-B14F-4D97-AF65-F5344CB8AC3E}">
        <p14:creationId xmlns:p14="http://schemas.microsoft.com/office/powerpoint/2010/main" val="146316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所以，</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有哪些实际的应用呢？</a:t>
            </a:r>
            <a:endParaRPr lang="en-US" sz="3600" dirty="0"/>
          </a:p>
        </p:txBody>
      </p:sp>
      <p:sp>
        <p:nvSpPr>
          <p:cNvPr id="7" name="Rectangle 6"/>
          <p:cNvSpPr/>
          <p:nvPr/>
        </p:nvSpPr>
        <p:spPr>
          <a:xfrm>
            <a:off x="1105042" y="2255887"/>
            <a:ext cx="9905080" cy="4401205"/>
          </a:xfrm>
          <a:prstGeom prst="rect">
            <a:avLst/>
          </a:prstGeom>
        </p:spPr>
        <p:txBody>
          <a:bodyPr wrap="square">
            <a:spAutoFit/>
          </a:bodyPr>
          <a:lstStyle/>
          <a:p>
            <a:pPr>
              <a:lnSpc>
                <a:spcPct val="200000"/>
              </a:lnSpc>
            </a:pPr>
            <a:r>
              <a:rPr lang="zh-CN" altLang="en-US" sz="2000" dirty="0">
                <a:latin typeface="Microsoft YaHei" charset="-122"/>
                <a:ea typeface="Microsoft YaHei" charset="-122"/>
                <a:cs typeface="Microsoft YaHei" charset="-122"/>
              </a:rPr>
              <a:t>题目</a:t>
            </a:r>
            <a:r>
              <a:rPr lang="zh-CN" altLang="en-US" sz="2000" dirty="0" smtClean="0">
                <a:latin typeface="Microsoft YaHei" charset="-122"/>
                <a:ea typeface="Microsoft YaHei" charset="-122"/>
                <a:cs typeface="Microsoft YaHei" charset="-122"/>
              </a:rPr>
              <a:t>大意</a:t>
            </a:r>
            <a:endParaRPr lang="en-US" altLang="zh-CN" sz="2000" dirty="0" smtClean="0">
              <a:latin typeface="Microsoft YaHei" charset="-122"/>
              <a:ea typeface="Microsoft YaHei" charset="-122"/>
              <a:cs typeface="Microsoft YaHei" charset="-122"/>
            </a:endParaRPr>
          </a:p>
          <a:p>
            <a:pPr>
              <a:lnSpc>
                <a:spcPct val="200000"/>
              </a:lnSpc>
            </a:pPr>
            <a:r>
              <a:rPr lang="zh-CN" altLang="en-US" sz="2000" dirty="0" smtClean="0">
                <a:latin typeface="Microsoft YaHei" charset="-122"/>
                <a:ea typeface="Microsoft YaHei" charset="-122"/>
                <a:cs typeface="Microsoft YaHei" charset="-122"/>
              </a:rPr>
              <a:t>维护</a:t>
            </a:r>
            <a:r>
              <a:rPr lang="en-US" altLang="zh-CN" sz="2000" dirty="0">
                <a:latin typeface="Microsoft YaHei" charset="-122"/>
                <a:ea typeface="Microsoft YaHei" charset="-122"/>
                <a:cs typeface="Microsoft YaHei" charset="-122"/>
              </a:rPr>
              <a:t>100</a:t>
            </a:r>
            <a:r>
              <a:rPr lang="zh-CN" altLang="en-US" sz="2000" dirty="0">
                <a:latin typeface="Microsoft YaHei" charset="-122"/>
                <a:ea typeface="Microsoft YaHei" charset="-122"/>
                <a:cs typeface="Microsoft YaHei" charset="-122"/>
              </a:rPr>
              <a:t>亿个</a:t>
            </a:r>
            <a:r>
              <a:rPr lang="en-US" altLang="zh-CN" sz="2000" dirty="0" err="1">
                <a:latin typeface="Microsoft YaHei" charset="-122"/>
                <a:ea typeface="Microsoft YaHei" charset="-122"/>
                <a:cs typeface="Microsoft YaHei" charset="-122"/>
              </a:rPr>
              <a:t>url</a:t>
            </a:r>
            <a:r>
              <a:rPr lang="zh-CN" altLang="en-US" sz="2000" dirty="0">
                <a:latin typeface="Microsoft YaHei" charset="-122"/>
                <a:ea typeface="Microsoft YaHei" charset="-122"/>
                <a:cs typeface="Microsoft YaHei" charset="-122"/>
              </a:rPr>
              <a:t>地址，比如</a:t>
            </a:r>
            <a:r>
              <a:rPr lang="en-US" altLang="zh-CN" sz="2000" dirty="0">
                <a:latin typeface="Microsoft YaHei" charset="-122"/>
                <a:ea typeface="Microsoft YaHei" charset="-122"/>
                <a:cs typeface="Microsoft YaHei" charset="-122"/>
              </a:rPr>
              <a:t>http://</a:t>
            </a:r>
            <a:r>
              <a:rPr lang="en-US" altLang="zh-CN" sz="2000" dirty="0" err="1">
                <a:latin typeface="Microsoft YaHei" charset="-122"/>
                <a:ea typeface="Microsoft YaHei" charset="-122"/>
                <a:cs typeface="Microsoft YaHei" charset="-122"/>
              </a:rPr>
              <a:t>www.baidu.com</a:t>
            </a:r>
            <a:r>
              <a:rPr lang="en-US" altLang="zh-CN" sz="2000" dirty="0">
                <a:latin typeface="Microsoft YaHei" charset="-122"/>
                <a:ea typeface="Microsoft YaHei" charset="-122"/>
                <a:cs typeface="Microsoft YaHei" charset="-122"/>
              </a:rPr>
              <a:t>/</a:t>
            </a:r>
            <a:r>
              <a:rPr lang="en-US" altLang="zh-CN" sz="2000" dirty="0" err="1">
                <a:latin typeface="Microsoft YaHei" charset="-122"/>
                <a:ea typeface="Microsoft YaHei" charset="-122"/>
                <a:cs typeface="Microsoft YaHei" charset="-122"/>
              </a:rPr>
              <a:t>s?wd</a:t>
            </a:r>
            <a:r>
              <a:rPr lang="en-US" altLang="zh-CN" sz="2000" dirty="0">
                <a:latin typeface="Microsoft YaHei" charset="-122"/>
                <a:ea typeface="Microsoft YaHei" charset="-122"/>
                <a:cs typeface="Microsoft YaHei" charset="-122"/>
              </a:rPr>
              <a:t>=</a:t>
            </a:r>
            <a:r>
              <a:rPr lang="en-US" altLang="zh-CN" sz="2000" dirty="0" err="1">
                <a:latin typeface="Microsoft YaHei" charset="-122"/>
                <a:ea typeface="Microsoft YaHei" charset="-122"/>
                <a:cs typeface="Microsoft YaHei" charset="-122"/>
              </a:rPr>
              <a:t>baidu</a:t>
            </a:r>
            <a:r>
              <a:rPr lang="zh-CN" altLang="en-US" sz="2000" dirty="0">
                <a:latin typeface="Microsoft YaHei" charset="-122"/>
                <a:ea typeface="Microsoft YaHei" charset="-122"/>
                <a:cs typeface="Microsoft YaHei" charset="-122"/>
              </a:rPr>
              <a:t>的属性，包括定长属性（比如其被系统发现的时间）和不定长属性（比如其描述）实现一个系统来</a:t>
            </a:r>
            <a:r>
              <a:rPr lang="zh-CN" altLang="en-US" sz="2000" dirty="0" smtClean="0">
                <a:latin typeface="Microsoft YaHei" charset="-122"/>
                <a:ea typeface="Microsoft YaHei" charset="-122"/>
                <a:cs typeface="Microsoft YaHei" charset="-122"/>
              </a:rPr>
              <a:t>做到</a:t>
            </a:r>
            <a:endParaRPr lang="en-US" altLang="zh-CN" sz="2000" dirty="0" smtClean="0">
              <a:latin typeface="Microsoft YaHei" charset="-122"/>
              <a:ea typeface="Microsoft YaHei" charset="-122"/>
              <a:cs typeface="Microsoft YaHei" charset="-122"/>
            </a:endParaRPr>
          </a:p>
          <a:p>
            <a:pPr marL="457200" indent="-457200">
              <a:lnSpc>
                <a:spcPct val="200000"/>
              </a:lnSpc>
              <a:buFont typeface="+mj-lt"/>
              <a:buAutoNum type="arabicPeriod"/>
            </a:pPr>
            <a:r>
              <a:rPr lang="zh-CN" altLang="en-US" sz="2000" dirty="0" smtClean="0">
                <a:latin typeface="Microsoft YaHei" charset="-122"/>
                <a:ea typeface="Microsoft YaHei" charset="-122"/>
                <a:cs typeface="Microsoft YaHei" charset="-122"/>
              </a:rPr>
              <a:t>储存</a:t>
            </a:r>
            <a:r>
              <a:rPr lang="zh-CN" altLang="en-US" sz="2000" dirty="0">
                <a:latin typeface="Microsoft YaHei" charset="-122"/>
                <a:ea typeface="Microsoft YaHei" charset="-122"/>
                <a:cs typeface="Microsoft YaHei" charset="-122"/>
              </a:rPr>
              <a:t>和维护</a:t>
            </a:r>
            <a:r>
              <a:rPr lang="en-US" altLang="zh-CN" sz="2000" dirty="0">
                <a:latin typeface="Microsoft YaHei" charset="-122"/>
                <a:ea typeface="Microsoft YaHei" charset="-122"/>
                <a:cs typeface="Microsoft YaHei" charset="-122"/>
              </a:rPr>
              <a:t>100</a:t>
            </a:r>
            <a:r>
              <a:rPr lang="zh-CN" altLang="en-US" sz="2000" dirty="0">
                <a:latin typeface="Microsoft YaHei" charset="-122"/>
                <a:ea typeface="Microsoft YaHei" charset="-122"/>
                <a:cs typeface="Microsoft YaHei" charset="-122"/>
              </a:rPr>
              <a:t>亿个 </a:t>
            </a:r>
            <a:r>
              <a:rPr lang="en-US" altLang="zh-CN" sz="2000" dirty="0" err="1">
                <a:latin typeface="Microsoft YaHei" charset="-122"/>
                <a:ea typeface="Microsoft YaHei" charset="-122"/>
                <a:cs typeface="Microsoft YaHei" charset="-122"/>
              </a:rPr>
              <a:t>url</a:t>
            </a:r>
            <a:r>
              <a:rPr lang="en-US" altLang="zh-CN" sz="2000" dirty="0">
                <a:latin typeface="Microsoft YaHei" charset="-122"/>
                <a:ea typeface="Microsoft YaHei" charset="-122"/>
                <a:cs typeface="Microsoft YaHei" charset="-122"/>
              </a:rPr>
              <a:t> </a:t>
            </a:r>
            <a:r>
              <a:rPr lang="zh-CN" altLang="en-US" sz="2000" dirty="0">
                <a:latin typeface="Microsoft YaHei" charset="-122"/>
                <a:ea typeface="Microsoft YaHei" charset="-122"/>
                <a:cs typeface="Microsoft YaHei" charset="-122"/>
              </a:rPr>
              <a:t>及其属性</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marL="457200" indent="-457200">
              <a:lnSpc>
                <a:spcPct val="200000"/>
              </a:lnSpc>
              <a:buFont typeface="+mj-lt"/>
              <a:buAutoNum type="arabicPeriod"/>
            </a:pPr>
            <a:r>
              <a:rPr lang="zh-CN" altLang="en-US" sz="2000" dirty="0" smtClean="0">
                <a:latin typeface="Microsoft YaHei" charset="-122"/>
                <a:ea typeface="Microsoft YaHei" charset="-122"/>
                <a:cs typeface="Microsoft YaHei" charset="-122"/>
              </a:rPr>
              <a:t>实现 </a:t>
            </a:r>
            <a:r>
              <a:rPr lang="en-US" altLang="zh-CN" sz="2000" dirty="0" err="1">
                <a:latin typeface="Microsoft YaHei" charset="-122"/>
                <a:ea typeface="Microsoft YaHei" charset="-122"/>
                <a:cs typeface="Microsoft YaHei" charset="-122"/>
              </a:rPr>
              <a:t>url</a:t>
            </a:r>
            <a:r>
              <a:rPr lang="en-US" altLang="zh-CN" sz="2000" dirty="0">
                <a:latin typeface="Microsoft YaHei" charset="-122"/>
                <a:ea typeface="Microsoft YaHei" charset="-122"/>
                <a:cs typeface="Microsoft YaHei" charset="-122"/>
              </a:rPr>
              <a:t> </a:t>
            </a:r>
            <a:r>
              <a:rPr lang="zh-CN" altLang="en-US" sz="2000" dirty="0">
                <a:latin typeface="Microsoft YaHei" charset="-122"/>
                <a:ea typeface="Microsoft YaHei" charset="-122"/>
                <a:cs typeface="Microsoft YaHei" charset="-122"/>
              </a:rPr>
              <a:t>及其属性的增删改</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marL="457200" indent="-457200">
              <a:lnSpc>
                <a:spcPct val="200000"/>
              </a:lnSpc>
              <a:buFont typeface="+mj-lt"/>
              <a:buAutoNum type="arabicPeriod"/>
            </a:pPr>
            <a:r>
              <a:rPr lang="zh-CN" altLang="en-US" sz="2000" dirty="0" smtClean="0">
                <a:latin typeface="Microsoft YaHei" charset="-122"/>
                <a:ea typeface="Microsoft YaHei" charset="-122"/>
                <a:cs typeface="Microsoft YaHei" charset="-122"/>
              </a:rPr>
              <a:t>查</a:t>
            </a:r>
            <a:r>
              <a:rPr lang="zh-CN" altLang="en-US" sz="2000" dirty="0">
                <a:latin typeface="Microsoft YaHei" charset="-122"/>
                <a:ea typeface="Microsoft YaHei" charset="-122"/>
                <a:cs typeface="Microsoft YaHei" charset="-122"/>
              </a:rPr>
              <a:t>一个 </a:t>
            </a:r>
            <a:r>
              <a:rPr lang="en-US" altLang="zh-CN" sz="2000" dirty="0" err="1">
                <a:latin typeface="Microsoft YaHei" charset="-122"/>
                <a:ea typeface="Microsoft YaHei" charset="-122"/>
                <a:cs typeface="Microsoft YaHei" charset="-122"/>
              </a:rPr>
              <a:t>url</a:t>
            </a:r>
            <a:r>
              <a:rPr lang="en-US" altLang="zh-CN" sz="2000" dirty="0">
                <a:latin typeface="Microsoft YaHei" charset="-122"/>
                <a:ea typeface="Microsoft YaHei" charset="-122"/>
                <a:cs typeface="Microsoft YaHei" charset="-122"/>
              </a:rPr>
              <a:t> </a:t>
            </a:r>
            <a:r>
              <a:rPr lang="zh-CN" altLang="en-US" sz="2000" dirty="0">
                <a:latin typeface="Microsoft YaHei" charset="-122"/>
                <a:ea typeface="Microsoft YaHei" charset="-122"/>
                <a:cs typeface="Microsoft YaHei" charset="-122"/>
              </a:rPr>
              <a:t>是否在系统中并给出</a:t>
            </a:r>
            <a:r>
              <a:rPr lang="zh-CN" altLang="en-US" sz="2000" dirty="0" smtClean="0">
                <a:latin typeface="Microsoft YaHei" charset="-122"/>
                <a:ea typeface="Microsoft YaHei" charset="-122"/>
                <a:cs typeface="Microsoft YaHei" charset="-122"/>
              </a:rPr>
              <a:t>信息。</a:t>
            </a:r>
            <a:endParaRPr lang="en-US" altLang="zh-CN" sz="2000" dirty="0" smtClean="0">
              <a:latin typeface="Microsoft YaHei" charset="-122"/>
              <a:ea typeface="Microsoft YaHei" charset="-122"/>
              <a:cs typeface="Microsoft YaHei" charset="-122"/>
            </a:endParaRPr>
          </a:p>
          <a:p>
            <a:pPr marL="457200" indent="-457200">
              <a:lnSpc>
                <a:spcPct val="200000"/>
              </a:lnSpc>
              <a:buFont typeface="+mj-lt"/>
              <a:buAutoNum type="arabicPeriod"/>
            </a:pPr>
            <a:r>
              <a:rPr lang="zh-CN" altLang="en-US" sz="2000" dirty="0" smtClean="0">
                <a:latin typeface="Microsoft YaHei" charset="-122"/>
                <a:ea typeface="Microsoft YaHei" charset="-122"/>
                <a:cs typeface="Microsoft YaHei" charset="-122"/>
              </a:rPr>
              <a:t>快速</a:t>
            </a:r>
            <a:r>
              <a:rPr lang="zh-CN" altLang="en-US" sz="2000" dirty="0">
                <a:latin typeface="Microsoft YaHei" charset="-122"/>
                <a:ea typeface="Microsoft YaHei" charset="-122"/>
                <a:cs typeface="Microsoft YaHei" charset="-122"/>
              </a:rPr>
              <a:t>选出一个站点下所有 </a:t>
            </a:r>
            <a:r>
              <a:rPr lang="en-US" altLang="zh-CN" sz="2000" dirty="0" err="1">
                <a:latin typeface="Microsoft YaHei" charset="-122"/>
                <a:ea typeface="Microsoft YaHei" charset="-122"/>
                <a:cs typeface="Microsoft YaHei" charset="-122"/>
              </a:rPr>
              <a:t>url</a:t>
            </a:r>
            <a:r>
              <a:rPr lang="zh-CN" altLang="en-US" sz="2000" dirty="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p:txBody>
      </p:sp>
      <p:sp>
        <p:nvSpPr>
          <p:cNvPr id="3" name="Rectangle 2"/>
          <p:cNvSpPr/>
          <p:nvPr/>
        </p:nvSpPr>
        <p:spPr>
          <a:xfrm>
            <a:off x="1105042" y="1794222"/>
            <a:ext cx="4527201" cy="461665"/>
          </a:xfrm>
          <a:prstGeom prst="rect">
            <a:avLst/>
          </a:prstGeom>
        </p:spPr>
        <p:txBody>
          <a:bodyPr wrap="none">
            <a:spAutoFit/>
          </a:bodyPr>
          <a:lstStyle/>
          <a:p>
            <a:r>
              <a:rPr lang="en-US" sz="2400" dirty="0" err="1">
                <a:latin typeface="Microsoft YaHei" charset="-122"/>
                <a:ea typeface="Microsoft YaHei" charset="-122"/>
                <a:cs typeface="Microsoft YaHei" charset="-122"/>
              </a:rPr>
              <a:t>子网查询（IP</a:t>
            </a:r>
            <a:r>
              <a:rPr lang="en-US" sz="2400" dirty="0">
                <a:latin typeface="Microsoft YaHei" charset="-122"/>
                <a:ea typeface="Microsoft YaHei" charset="-122"/>
                <a:cs typeface="Microsoft YaHei" charset="-122"/>
              </a:rPr>
              <a:t> subnet lookup）</a:t>
            </a:r>
          </a:p>
        </p:txBody>
      </p:sp>
    </p:spTree>
    <p:extLst>
      <p:ext uri="{BB962C8B-B14F-4D97-AF65-F5344CB8AC3E}">
        <p14:creationId xmlns:p14="http://schemas.microsoft.com/office/powerpoint/2010/main" val="43056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325" y="2018335"/>
            <a:ext cx="4597666" cy="4312611"/>
          </a:xfrm>
          <a:prstGeom prst="rect">
            <a:avLst/>
          </a:prstGeom>
          <a:effectLst>
            <a:glow>
              <a:schemeClr val="accent3">
                <a:satMod val="175000"/>
              </a:schemeClr>
            </a:glo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25" y="1996591"/>
            <a:ext cx="1562100" cy="4356100"/>
          </a:xfrm>
          <a:prstGeom prst="rect">
            <a:avLst/>
          </a:prstGeom>
          <a:effectLst>
            <a:softEdge rad="12700"/>
          </a:effectLst>
        </p:spPr>
      </p:pic>
      <p:cxnSp>
        <p:nvCxnSpPr>
          <p:cNvPr id="8" name="Straight Connector 7"/>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832841" y="1996591"/>
            <a:ext cx="5359159" cy="3785652"/>
          </a:xfrm>
          <a:prstGeom prst="rect">
            <a:avLst/>
          </a:prstGeom>
          <a:noFill/>
        </p:spPr>
        <p:txBody>
          <a:bodyPr wrap="none" rtlCol="0">
            <a:spAutoFit/>
          </a:bodyPr>
          <a:lstStyle/>
          <a:p>
            <a:pPr>
              <a:lnSpc>
                <a:spcPct val="150000"/>
              </a:lnSpc>
            </a:pPr>
            <a:r>
              <a:rPr lang="zh-CN" altLang="en-US" sz="2000" dirty="0" smtClean="0">
                <a:latin typeface="Microsoft YaHei" charset="-122"/>
                <a:ea typeface="Microsoft YaHei" charset="-122"/>
                <a:cs typeface="Microsoft YaHei" charset="-122"/>
              </a:rPr>
              <a:t>对于传统的 </a:t>
            </a:r>
            <a:r>
              <a:rPr lang="en-US" altLang="zh-CN" sz="2000" dirty="0" err="1" smtClean="0">
                <a:latin typeface="Microsoft YaHei" charset="-122"/>
                <a:ea typeface="Microsoft YaHei" charset="-122"/>
                <a:cs typeface="Microsoft YaHei" charset="-122"/>
              </a:rPr>
              <a:t>Trie</a:t>
            </a:r>
            <a:r>
              <a:rPr lang="zh-CN" altLang="en-US" sz="2000" dirty="0" smtClean="0">
                <a:latin typeface="Microsoft YaHei" charset="-122"/>
                <a:ea typeface="Microsoft YaHei" charset="-122"/>
                <a:cs typeface="Microsoft YaHei" charset="-122"/>
              </a:rPr>
              <a:t> 树</a:t>
            </a:r>
            <a:endParaRPr lang="en-US" altLang="zh-CN" sz="2000" dirty="0" smtClean="0">
              <a:latin typeface="Microsoft YaHei" charset="-122"/>
              <a:ea typeface="Microsoft YaHei" charset="-122"/>
              <a:cs typeface="Microsoft YaHei" charset="-122"/>
            </a:endParaRPr>
          </a:p>
          <a:p>
            <a:pPr marL="285750" indent="-285750">
              <a:lnSpc>
                <a:spcPct val="150000"/>
              </a:lnSpc>
              <a:buFont typeface="Arial" charset="0"/>
              <a:buChar char="•"/>
            </a:pPr>
            <a:r>
              <a:rPr lang="zh-CN" altLang="en-US" sz="2000" dirty="0" smtClean="0">
                <a:latin typeface="Microsoft YaHei" charset="-122"/>
                <a:ea typeface="Microsoft YaHei" charset="-122"/>
                <a:cs typeface="Microsoft YaHei" charset="-122"/>
              </a:rPr>
              <a:t>优点</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    对于</a:t>
            </a:r>
            <a:r>
              <a:rPr lang="zh-CN" altLang="en-US" sz="2000" dirty="0">
                <a:latin typeface="Microsoft YaHei" charset="-122"/>
                <a:ea typeface="Microsoft YaHei" charset="-122"/>
                <a:cs typeface="Microsoft YaHei" charset="-122"/>
              </a:rPr>
              <a:t>字符串</a:t>
            </a:r>
            <a:r>
              <a:rPr lang="zh-CN" altLang="en-US" sz="2000" dirty="0" smtClean="0">
                <a:latin typeface="Microsoft YaHei" charset="-122"/>
                <a:ea typeface="Microsoft YaHei" charset="-122"/>
                <a:cs typeface="Microsoft YaHei" charset="-122"/>
              </a:rPr>
              <a:t>的插入，删除，查找</a:t>
            </a:r>
            <a:r>
              <a:rPr lang="zh-CN" altLang="en-US" sz="2000" dirty="0">
                <a:latin typeface="Microsoft YaHei" charset="-122"/>
                <a:ea typeface="Microsoft YaHei" charset="-122"/>
                <a:cs typeface="Microsoft YaHei" charset="-122"/>
              </a:rPr>
              <a:t>其最坏</a:t>
            </a:r>
            <a:r>
              <a:rPr lang="zh-CN" altLang="en-US" sz="2000" dirty="0" smtClean="0">
                <a:latin typeface="Microsoft YaHei" charset="-122"/>
                <a:ea typeface="Microsoft YaHei" charset="-122"/>
                <a:cs typeface="Microsoft YaHei" charset="-122"/>
              </a:rPr>
              <a:t>情况</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 </a:t>
            </a:r>
            <a:r>
              <a:rPr lang="zh-CN" altLang="en-US" sz="2000" dirty="0" smtClean="0">
                <a:latin typeface="Microsoft YaHei" charset="-122"/>
                <a:ea typeface="Microsoft YaHei" charset="-122"/>
                <a:cs typeface="Microsoft YaHei" charset="-122"/>
              </a:rPr>
              <a:t>   为 </a:t>
            </a:r>
            <a:r>
              <a:rPr lang="en-US" altLang="zh-CN" sz="2000" dirty="0" smtClean="0">
                <a:latin typeface="Microsoft YaHei" charset="-122"/>
                <a:ea typeface="Microsoft YaHei" charset="-122"/>
                <a:cs typeface="Microsoft YaHei" charset="-122"/>
              </a:rPr>
              <a:t>O(w)</a:t>
            </a:r>
            <a:r>
              <a:rPr lang="zh-CN" altLang="en-US" sz="2000" dirty="0" smtClean="0">
                <a:latin typeface="Microsoft YaHei" charset="-122"/>
                <a:ea typeface="Microsoft YaHei" charset="-122"/>
                <a:cs typeface="Microsoft YaHei" charset="-122"/>
              </a:rPr>
              <a:t>。</a:t>
            </a:r>
            <a:endParaRPr lang="en-US" sz="2000" dirty="0">
              <a:latin typeface="Microsoft YaHei" charset="-122"/>
              <a:ea typeface="Microsoft YaHei" charset="-122"/>
              <a:cs typeface="Microsoft YaHei" charset="-122"/>
            </a:endParaRPr>
          </a:p>
          <a:p>
            <a:pPr marL="285750" indent="-285750">
              <a:lnSpc>
                <a:spcPct val="150000"/>
              </a:lnSpc>
              <a:buFont typeface="Arial" charset="0"/>
              <a:buChar char="•"/>
            </a:pPr>
            <a:r>
              <a:rPr lang="zh-CN" altLang="en-US" sz="2000" dirty="0" smtClean="0">
                <a:latin typeface="Microsoft YaHei" charset="-122"/>
                <a:ea typeface="Microsoft YaHei" charset="-122"/>
                <a:cs typeface="Microsoft YaHei" charset="-122"/>
              </a:rPr>
              <a:t>缺点</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 </a:t>
            </a:r>
            <a:r>
              <a:rPr lang="zh-CN" altLang="en-US" sz="2000" dirty="0" smtClean="0">
                <a:latin typeface="Microsoft YaHei" charset="-122"/>
                <a:ea typeface="Microsoft YaHei" charset="-122"/>
                <a:cs typeface="Microsoft YaHei" charset="-122"/>
              </a:rPr>
              <a:t>   以空间换时间（</a:t>
            </a:r>
            <a:r>
              <a:rPr lang="en-US" altLang="zh-CN" sz="2000" dirty="0" smtClean="0">
                <a:latin typeface="Microsoft YaHei" charset="-122"/>
                <a:ea typeface="Microsoft YaHei" charset="-122"/>
                <a:cs typeface="Microsoft YaHei" charset="-122"/>
              </a:rPr>
              <a:t>Trade</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off</a:t>
            </a:r>
            <a:r>
              <a:rPr lang="zh-CN" altLang="en-US" sz="2000" dirty="0" smtClean="0">
                <a:latin typeface="Microsoft YaHei" charset="-122"/>
                <a:ea typeface="Microsoft YaHei" charset="-122"/>
                <a:cs typeface="Microsoft YaHei" charset="-122"/>
              </a:rPr>
              <a:t>），造成很大</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 </a:t>
            </a:r>
            <a:r>
              <a:rPr lang="zh-CN" altLang="en-US" sz="2000" dirty="0" smtClean="0">
                <a:latin typeface="Microsoft YaHei" charset="-122"/>
                <a:ea typeface="Microsoft YaHei" charset="-122"/>
                <a:cs typeface="Microsoft YaHei" charset="-122"/>
              </a:rPr>
              <a:t>   程度上的空间消耗。</a:t>
            </a:r>
            <a:endParaRPr lang="en-US" altLang="zh-CN" sz="2000" dirty="0" smtClean="0">
              <a:latin typeface="Microsoft YaHei" charset="-122"/>
              <a:ea typeface="Microsoft YaHei" charset="-122"/>
              <a:cs typeface="Microsoft YaHei" charset="-122"/>
            </a:endParaRPr>
          </a:p>
          <a:p>
            <a:pPr>
              <a:lnSpc>
                <a:spcPct val="150000"/>
              </a:lnSpc>
            </a:pPr>
            <a:endParaRPr lang="en-US" altLang="zh-CN" sz="2000" dirty="0" smtClean="0">
              <a:latin typeface="Microsoft YaHei" charset="-122"/>
              <a:ea typeface="Microsoft YaHei" charset="-122"/>
              <a:cs typeface="Microsoft YaHei" charset="-122"/>
            </a:endParaRPr>
          </a:p>
        </p:txBody>
      </p:sp>
      <p:sp>
        <p:nvSpPr>
          <p:cNvPr id="11" name="Title 1"/>
          <p:cNvSpPr>
            <a:spLocks noGrp="1"/>
          </p:cNvSpPr>
          <p:nvPr>
            <p:ph type="title"/>
          </p:nvPr>
        </p:nvSpPr>
        <p:spPr>
          <a:xfrm>
            <a:off x="1105042" y="307651"/>
            <a:ext cx="10058400" cy="1609344"/>
          </a:xfrm>
        </p:spPr>
        <p:txBody>
          <a:bodyPr>
            <a:noAutofit/>
          </a:bodyPr>
          <a:lstStyle/>
          <a:p>
            <a:r>
              <a:rPr lang="zh-CN" altLang="en-US" sz="3600" dirty="0" smtClean="0">
                <a:latin typeface="Microsoft YaHei" charset="-122"/>
                <a:ea typeface="Microsoft YaHei" charset="-122"/>
                <a:cs typeface="Microsoft YaHei" charset="-122"/>
              </a:rPr>
              <a:t>引言：从</a:t>
            </a:r>
            <a:r>
              <a:rPr lang="en-US" altLang="zh-CN" sz="3600" dirty="0" err="1" smtClean="0">
                <a:latin typeface="Microsoft YaHei" charset="-122"/>
                <a:ea typeface="Microsoft YaHei" charset="-122"/>
                <a:cs typeface="Microsoft YaHei" charset="-122"/>
              </a:rPr>
              <a:t>Trie</a:t>
            </a:r>
            <a:r>
              <a:rPr lang="zh-CN" altLang="en-US" sz="3600" dirty="0" smtClean="0">
                <a:latin typeface="Microsoft YaHei" charset="-122"/>
                <a:ea typeface="Microsoft YaHei" charset="-122"/>
                <a:cs typeface="Microsoft YaHei" charset="-122"/>
              </a:rPr>
              <a:t>到</a:t>
            </a:r>
            <a:r>
              <a:rPr lang="en-US" altLang="zh-CN" sz="3600" dirty="0" err="1" smtClean="0">
                <a:latin typeface="Microsoft YaHei" charset="-122"/>
                <a:ea typeface="Microsoft YaHei" charset="-122"/>
                <a:cs typeface="Microsoft YaHei" charset="-122"/>
              </a:rPr>
              <a:t>PATricia</a:t>
            </a:r>
            <a:endParaRPr lang="en-US" sz="36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3655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所以，</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有哪些实际的应用呢？</a:t>
            </a:r>
            <a:endParaRPr lang="en-US" sz="3600" dirty="0"/>
          </a:p>
        </p:txBody>
      </p:sp>
      <p:sp>
        <p:nvSpPr>
          <p:cNvPr id="7" name="Rectangle 6"/>
          <p:cNvSpPr/>
          <p:nvPr/>
        </p:nvSpPr>
        <p:spPr>
          <a:xfrm>
            <a:off x="1105042" y="2255887"/>
            <a:ext cx="9905080" cy="4308359"/>
          </a:xfrm>
          <a:prstGeom prst="rect">
            <a:avLst/>
          </a:prstGeom>
        </p:spPr>
        <p:txBody>
          <a:bodyPr wrap="square">
            <a:spAutoFit/>
          </a:bodyPr>
          <a:lstStyle/>
          <a:p>
            <a:pPr>
              <a:lnSpc>
                <a:spcPct val="200000"/>
              </a:lnSpc>
            </a:pPr>
            <a:r>
              <a:rPr lang="zh-CN" altLang="en-US" sz="2000" dirty="0" smtClean="0">
                <a:latin typeface="Microsoft YaHei" charset="-122"/>
                <a:ea typeface="Microsoft YaHei" charset="-122"/>
                <a:cs typeface="Microsoft YaHei" charset="-122"/>
              </a:rPr>
              <a:t>利用</a:t>
            </a:r>
            <a:r>
              <a:rPr lang="en-US" altLang="zh-CN" sz="2000" dirty="0">
                <a:latin typeface="Microsoft YaHei" charset="-122"/>
                <a:ea typeface="Microsoft YaHei" charset="-122"/>
                <a:cs typeface="Microsoft YaHei" charset="-122"/>
              </a:rPr>
              <a:t>Partricia</a:t>
            </a:r>
            <a:r>
              <a:rPr lang="zh-CN" altLang="en-US" sz="2000" dirty="0">
                <a:latin typeface="Microsoft YaHei" charset="-122"/>
                <a:ea typeface="Microsoft YaHei" charset="-122"/>
                <a:cs typeface="Microsoft YaHei" charset="-122"/>
              </a:rPr>
              <a:t>存储字符串节省存储空间和查找时间的优势，对两片疑似相同的文档进行判重处理</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200000"/>
              </a:lnSpc>
            </a:pPr>
            <a:r>
              <a:rPr lang="zh-CN" altLang="en-US" sz="2000" dirty="0" smtClean="0">
                <a:latin typeface="Microsoft YaHei" charset="-122"/>
                <a:ea typeface="Microsoft YaHei" charset="-122"/>
                <a:cs typeface="Microsoft YaHei" charset="-122"/>
              </a:rPr>
              <a:t>针对</a:t>
            </a:r>
            <a:r>
              <a:rPr lang="zh-CN" altLang="en-US" sz="2000" dirty="0">
                <a:latin typeface="Microsoft YaHei" charset="-122"/>
                <a:ea typeface="Microsoft YaHei" charset="-122"/>
                <a:cs typeface="Microsoft YaHei" charset="-122"/>
              </a:rPr>
              <a:t>两篇文档建立两棵</a:t>
            </a:r>
            <a:r>
              <a:rPr lang="en-US" altLang="zh-CN" sz="2000" dirty="0">
                <a:latin typeface="Microsoft YaHei" charset="-122"/>
                <a:ea typeface="Microsoft YaHei" charset="-122"/>
                <a:cs typeface="Microsoft YaHei" charset="-122"/>
              </a:rPr>
              <a:t>Partricia</a:t>
            </a:r>
            <a:r>
              <a:rPr lang="zh-CN" altLang="en-US" sz="2000" dirty="0">
                <a:latin typeface="Microsoft YaHei" charset="-122"/>
                <a:ea typeface="Microsoft YaHei" charset="-122"/>
                <a:cs typeface="Microsoft YaHei" charset="-122"/>
              </a:rPr>
              <a:t>树，</a:t>
            </a:r>
            <a:r>
              <a:rPr lang="en-US" altLang="zh-CN" sz="2000" dirty="0">
                <a:latin typeface="Microsoft YaHei" charset="-122"/>
                <a:ea typeface="Microsoft YaHei" charset="-122"/>
                <a:cs typeface="Microsoft YaHei" charset="-122"/>
              </a:rPr>
              <a:t>value</a:t>
            </a:r>
            <a:r>
              <a:rPr lang="zh-CN" altLang="en-US" sz="2000" dirty="0">
                <a:latin typeface="Microsoft YaHei" charset="-122"/>
                <a:ea typeface="Microsoft YaHei" charset="-122"/>
                <a:cs typeface="Microsoft YaHei" charset="-122"/>
              </a:rPr>
              <a:t>值设置为出现次数，对出现次数大于某一数值的单词，查询它在另一棵树中的</a:t>
            </a:r>
            <a:r>
              <a:rPr lang="en-US" altLang="zh-CN" sz="2000" dirty="0">
                <a:latin typeface="Microsoft YaHei" charset="-122"/>
                <a:ea typeface="Microsoft YaHei" charset="-122"/>
                <a:cs typeface="Microsoft YaHei" charset="-122"/>
              </a:rPr>
              <a:t>value</a:t>
            </a:r>
            <a:r>
              <a:rPr lang="zh-CN" altLang="en-US" sz="2000" dirty="0">
                <a:latin typeface="Microsoft YaHei" charset="-122"/>
                <a:ea typeface="Microsoft YaHei" charset="-122"/>
                <a:cs typeface="Microsoft YaHei" charset="-122"/>
              </a:rPr>
              <a:t>值，如果相差小于某一数值就记录为关键词，最后整理这些关键词，如果这些关键词的数目大于某一数值，就说明文档相似度很高，达到判重效果</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200000"/>
              </a:lnSpc>
            </a:pPr>
            <a:r>
              <a:rPr lang="zh-CN" altLang="en-US" sz="2000" dirty="0" smtClean="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Ps</a:t>
            </a:r>
            <a:r>
              <a:rPr lang="zh-CN" altLang="en-US" sz="2000" dirty="0">
                <a:latin typeface="Microsoft YaHei" charset="-122"/>
                <a:ea typeface="Microsoft YaHei" charset="-122"/>
                <a:cs typeface="Microsoft YaHei" charset="-122"/>
              </a:rPr>
              <a:t>：可用于代码判重，作家枪手调查，论文判重等方面</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p:txBody>
      </p:sp>
      <p:sp>
        <p:nvSpPr>
          <p:cNvPr id="3" name="Rectangle 2"/>
          <p:cNvSpPr/>
          <p:nvPr/>
        </p:nvSpPr>
        <p:spPr>
          <a:xfrm>
            <a:off x="1105042" y="1794222"/>
            <a:ext cx="1415772" cy="461665"/>
          </a:xfrm>
          <a:prstGeom prst="rect">
            <a:avLst/>
          </a:prstGeom>
        </p:spPr>
        <p:txBody>
          <a:bodyPr wrap="none">
            <a:spAutoFit/>
          </a:bodyPr>
          <a:lstStyle/>
          <a:p>
            <a:r>
              <a:rPr lang="zh-CN" altLang="en-US" sz="2400" dirty="0">
                <a:latin typeface="Microsoft YaHei" charset="-122"/>
                <a:ea typeface="Microsoft YaHei" charset="-122"/>
                <a:cs typeface="Microsoft YaHei" charset="-122"/>
              </a:rPr>
              <a:t>文档判重</a:t>
            </a:r>
            <a:endParaRPr 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81125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184878"/>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还有比它更厉害的改进吗？</a:t>
            </a:r>
            <a:endParaRPr lang="en-US" sz="3600" dirty="0"/>
          </a:p>
        </p:txBody>
      </p:sp>
      <p:sp>
        <p:nvSpPr>
          <p:cNvPr id="7" name="Rectangle 6"/>
          <p:cNvSpPr/>
          <p:nvPr/>
        </p:nvSpPr>
        <p:spPr>
          <a:xfrm>
            <a:off x="1105042" y="2255887"/>
            <a:ext cx="9905080" cy="3785652"/>
          </a:xfrm>
          <a:prstGeom prst="rect">
            <a:avLst/>
          </a:prstGeom>
        </p:spPr>
        <p:txBody>
          <a:bodyPr wrap="square">
            <a:spAutoFit/>
          </a:bodyPr>
          <a:lstStyle/>
          <a:p>
            <a:pPr marL="457200" indent="-457200">
              <a:lnSpc>
                <a:spcPct val="200000"/>
              </a:lnSpc>
              <a:buFont typeface="+mj-lt"/>
              <a:buAutoNum type="arabicPeriod"/>
            </a:pPr>
            <a:r>
              <a:rPr lang="en-US" altLang="zh-CN" sz="2000" dirty="0" smtClean="0">
                <a:latin typeface="Microsoft YaHei" charset="-122"/>
                <a:ea typeface="Microsoft YaHei" charset="-122"/>
                <a:cs typeface="Microsoft YaHei" charset="-122"/>
              </a:rPr>
              <a:t>HAT-</a:t>
            </a:r>
            <a:r>
              <a:rPr lang="en-US" altLang="zh-CN" sz="2000" dirty="0" err="1" smtClean="0">
                <a:latin typeface="Microsoft YaHei" charset="-122"/>
                <a:ea typeface="Microsoft YaHei" charset="-122"/>
                <a:cs typeface="Microsoft YaHei" charset="-122"/>
              </a:rPr>
              <a:t>Trie</a:t>
            </a:r>
            <a:r>
              <a:rPr lang="zh-CN" altLang="en-US" sz="2000" dirty="0">
                <a:latin typeface="Microsoft YaHei" charset="-122"/>
                <a:ea typeface="Microsoft YaHei" charset="-122"/>
                <a:cs typeface="Microsoft YaHei" charset="-122"/>
              </a:rPr>
              <a:t>：</a:t>
            </a:r>
            <a:r>
              <a:rPr lang="zh-CN" altLang="en-US" sz="2000" dirty="0" smtClean="0">
                <a:latin typeface="Microsoft YaHei" charset="-122"/>
                <a:ea typeface="Microsoft YaHei" charset="-122"/>
                <a:cs typeface="Microsoft YaHei" charset="-122"/>
              </a:rPr>
              <a:t>一</a:t>
            </a:r>
            <a:r>
              <a:rPr lang="zh-CN" altLang="en-US" sz="2000" dirty="0">
                <a:latin typeface="Microsoft YaHei" charset="-122"/>
                <a:ea typeface="Microsoft YaHei" charset="-122"/>
                <a:cs typeface="Microsoft YaHei" charset="-122"/>
              </a:rPr>
              <a:t>种利用缓存来提升存取速度的数据结构，固定有序的管理结点所在的位置（通过一开始分配指针数组），来提高 </a:t>
            </a:r>
            <a:r>
              <a:rPr lang="en-US" altLang="zh-CN" sz="2000" dirty="0">
                <a:latin typeface="Microsoft YaHei" charset="-122"/>
                <a:ea typeface="Microsoft YaHei" charset="-122"/>
                <a:cs typeface="Microsoft YaHei" charset="-122"/>
              </a:rPr>
              <a:t>CPU </a:t>
            </a:r>
            <a:r>
              <a:rPr lang="zh-CN" altLang="en-US" sz="2000" dirty="0">
                <a:latin typeface="Microsoft YaHei" charset="-122"/>
                <a:ea typeface="Microsoft YaHei" charset="-122"/>
                <a:cs typeface="Microsoft YaHei" charset="-122"/>
              </a:rPr>
              <a:t>的 </a:t>
            </a:r>
            <a:r>
              <a:rPr lang="en-US" altLang="zh-CN" sz="2000" dirty="0">
                <a:latin typeface="Microsoft YaHei" charset="-122"/>
                <a:ea typeface="Microsoft YaHei" charset="-122"/>
                <a:cs typeface="Microsoft YaHei" charset="-122"/>
              </a:rPr>
              <a:t>cache </a:t>
            </a:r>
            <a:r>
              <a:rPr lang="zh-CN" altLang="en-US" sz="2000" dirty="0">
                <a:latin typeface="Microsoft YaHei" charset="-122"/>
                <a:ea typeface="Microsoft YaHei" charset="-122"/>
                <a:cs typeface="Microsoft YaHei" charset="-122"/>
              </a:rPr>
              <a:t>命中率，非常黑</a:t>
            </a:r>
            <a:r>
              <a:rPr lang="zh-CN" altLang="en-US" sz="2000" dirty="0" smtClean="0">
                <a:latin typeface="Microsoft YaHei" charset="-122"/>
                <a:ea typeface="Microsoft YaHei" charset="-122"/>
                <a:cs typeface="Microsoft YaHei" charset="-122"/>
              </a:rPr>
              <a:t>科技。</a:t>
            </a:r>
            <a:endParaRPr lang="en-US" altLang="zh-CN" sz="2000" dirty="0" smtClean="0">
              <a:latin typeface="Microsoft YaHei" charset="-122"/>
              <a:ea typeface="Microsoft YaHei" charset="-122"/>
              <a:cs typeface="Microsoft YaHei" charset="-122"/>
            </a:endParaRPr>
          </a:p>
          <a:p>
            <a:pPr marL="457200" indent="-457200">
              <a:lnSpc>
                <a:spcPct val="200000"/>
              </a:lnSpc>
              <a:buFont typeface="+mj-lt"/>
              <a:buAutoNum type="arabicPeriod"/>
            </a:pPr>
            <a:r>
              <a:rPr lang="en-US" altLang="zh-CN" sz="2000" dirty="0" smtClean="0">
                <a:latin typeface="Microsoft YaHei" charset="-122"/>
                <a:ea typeface="Microsoft YaHei" charset="-122"/>
                <a:cs typeface="Microsoft YaHei" charset="-122"/>
              </a:rPr>
              <a:t>Adaptive </a:t>
            </a:r>
            <a:r>
              <a:rPr lang="en-US" altLang="zh-CN" sz="2000" dirty="0">
                <a:latin typeface="Microsoft YaHei" charset="-122"/>
                <a:ea typeface="Microsoft YaHei" charset="-122"/>
                <a:cs typeface="Microsoft YaHei" charset="-122"/>
              </a:rPr>
              <a:t>radix tree </a:t>
            </a:r>
            <a:r>
              <a:rPr lang="zh-CN" altLang="en-US" sz="2000" dirty="0">
                <a:latin typeface="Microsoft YaHei" charset="-122"/>
                <a:ea typeface="Microsoft YaHei" charset="-122"/>
                <a:cs typeface="Microsoft YaHei" charset="-122"/>
              </a:rPr>
              <a:t>是一种动态管理儿子结点的</a:t>
            </a:r>
            <a:r>
              <a:rPr lang="en-US" altLang="zh-CN" sz="2000" dirty="0" err="1">
                <a:latin typeface="Microsoft YaHei" charset="-122"/>
                <a:ea typeface="Microsoft YaHei" charset="-122"/>
                <a:cs typeface="Microsoft YaHei" charset="-122"/>
              </a:rPr>
              <a:t>Trie</a:t>
            </a:r>
            <a:r>
              <a:rPr lang="zh-CN" altLang="en-US" sz="2000" dirty="0">
                <a:latin typeface="Microsoft YaHei" charset="-122"/>
                <a:ea typeface="Microsoft YaHei" charset="-122"/>
                <a:cs typeface="Microsoft YaHei" charset="-122"/>
              </a:rPr>
              <a:t>结构，它可以动态的根据子结点的个数分配内存，每个结点存儿子结点的指针都是动态的，这样做可以更好的节省内存，这种结构既可以用在 </a:t>
            </a:r>
            <a:r>
              <a:rPr lang="en-US" altLang="zh-CN" sz="2000" dirty="0" err="1">
                <a:latin typeface="Microsoft YaHei" charset="-122"/>
                <a:ea typeface="Microsoft YaHei" charset="-122"/>
                <a:cs typeface="Microsoft YaHei" charset="-122"/>
              </a:rPr>
              <a:t>Trie</a:t>
            </a:r>
            <a:r>
              <a:rPr lang="en-US" altLang="zh-CN" sz="2000" dirty="0">
                <a:latin typeface="Microsoft YaHei" charset="-122"/>
                <a:ea typeface="Microsoft YaHei" charset="-122"/>
                <a:cs typeface="Microsoft YaHei" charset="-122"/>
              </a:rPr>
              <a:t> </a:t>
            </a:r>
            <a:r>
              <a:rPr lang="zh-CN" altLang="en-US" sz="2000" dirty="0">
                <a:latin typeface="Microsoft YaHei" charset="-122"/>
                <a:ea typeface="Microsoft YaHei" charset="-122"/>
                <a:cs typeface="Microsoft YaHei" charset="-122"/>
              </a:rPr>
              <a:t>上也可以用在 </a:t>
            </a:r>
            <a:r>
              <a:rPr lang="en-US" altLang="zh-CN" sz="2000" dirty="0">
                <a:latin typeface="Microsoft YaHei" charset="-122"/>
                <a:ea typeface="Microsoft YaHei" charset="-122"/>
                <a:cs typeface="Microsoft YaHei" charset="-122"/>
              </a:rPr>
              <a:t>Patricia </a:t>
            </a:r>
            <a:r>
              <a:rPr lang="zh-CN" altLang="en-US" sz="2000" dirty="0">
                <a:latin typeface="Microsoft YaHei" charset="-122"/>
                <a:ea typeface="Microsoft YaHei" charset="-122"/>
                <a:cs typeface="Microsoft YaHei" charset="-122"/>
              </a:rPr>
              <a:t>上，在本次的 </a:t>
            </a:r>
            <a:r>
              <a:rPr lang="en-US" altLang="zh-CN" sz="2000" dirty="0">
                <a:latin typeface="Microsoft YaHei" charset="-122"/>
                <a:ea typeface="Microsoft YaHei" charset="-122"/>
                <a:cs typeface="Microsoft YaHei" charset="-122"/>
              </a:rPr>
              <a:t>Patricia tree </a:t>
            </a:r>
            <a:r>
              <a:rPr lang="zh-CN" altLang="en-US" sz="2000" dirty="0">
                <a:latin typeface="Microsoft YaHei" charset="-122"/>
                <a:ea typeface="Microsoft YaHei" charset="-122"/>
                <a:cs typeface="Microsoft YaHei" charset="-122"/>
              </a:rPr>
              <a:t>中我们实现的就是一个 </a:t>
            </a:r>
            <a:r>
              <a:rPr lang="en-US" altLang="zh-CN" sz="2000" dirty="0">
                <a:latin typeface="Microsoft YaHei" charset="-122"/>
                <a:ea typeface="Microsoft YaHei" charset="-122"/>
                <a:cs typeface="Microsoft YaHei" charset="-122"/>
              </a:rPr>
              <a:t>Adaptive radix tree </a:t>
            </a:r>
            <a:r>
              <a:rPr lang="zh-CN" altLang="en-US" sz="2000" dirty="0" smtClean="0">
                <a:latin typeface="Microsoft YaHei" charset="-122"/>
                <a:ea typeface="Microsoft YaHei" charset="-122"/>
                <a:cs typeface="Microsoft YaHei" charset="-122"/>
              </a:rPr>
              <a:t>结构。</a:t>
            </a:r>
            <a:endParaRPr lang="en-US" altLang="zh-CN" sz="2000" dirty="0" smtClean="0">
              <a:latin typeface="Microsoft YaHei" charset="-122"/>
              <a:ea typeface="Microsoft YaHei" charset="-122"/>
              <a:cs typeface="Microsoft YaHei" charset="-122"/>
            </a:endParaRPr>
          </a:p>
        </p:txBody>
      </p:sp>
      <p:sp>
        <p:nvSpPr>
          <p:cNvPr id="3" name="Rectangle 2"/>
          <p:cNvSpPr/>
          <p:nvPr/>
        </p:nvSpPr>
        <p:spPr>
          <a:xfrm>
            <a:off x="1105042" y="1794222"/>
            <a:ext cx="1415772" cy="461665"/>
          </a:xfrm>
          <a:prstGeom prst="rect">
            <a:avLst/>
          </a:prstGeom>
        </p:spPr>
        <p:txBody>
          <a:bodyPr wrap="none">
            <a:spAutoFit/>
          </a:bodyPr>
          <a:lstStyle/>
          <a:p>
            <a:r>
              <a:rPr lang="zh-CN" altLang="en-US" sz="2400" dirty="0" smtClean="0">
                <a:latin typeface="Microsoft YaHei" charset="-122"/>
                <a:ea typeface="Microsoft YaHei" charset="-122"/>
                <a:cs typeface="Microsoft YaHei" charset="-122"/>
              </a:rPr>
              <a:t>当然有！</a:t>
            </a:r>
            <a:endParaRPr 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78421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55983"/>
            <a:ext cx="10058400" cy="1609344"/>
          </a:xfrm>
        </p:spPr>
        <p:txBody>
          <a:bodyPr>
            <a:noAutofit/>
          </a:bodyPr>
          <a:lstStyle/>
          <a:p>
            <a:pPr>
              <a:lnSpc>
                <a:spcPct val="150000"/>
              </a:lnSpc>
            </a:pPr>
            <a:r>
              <a:rPr lang="zh-CN" altLang="en-US" sz="3600" dirty="0">
                <a:latin typeface="微软雅黑" panose="020B0503020204020204" pitchFamily="34" charset="-122"/>
                <a:ea typeface="微软雅黑" panose="020B0503020204020204" pitchFamily="34" charset="-122"/>
              </a:rPr>
              <a:t>应用展示：基于</a:t>
            </a:r>
            <a:r>
              <a:rPr lang="en-US" altLang="zh-CN" sz="3600" dirty="0" err="1">
                <a:latin typeface="微软雅黑" panose="020B0503020204020204" pitchFamily="34" charset="-122"/>
                <a:ea typeface="微软雅黑" panose="020B0503020204020204" pitchFamily="34" charset="-122"/>
              </a:rPr>
              <a:t>Qt</a:t>
            </a:r>
            <a:r>
              <a:rPr lang="zh-CN" altLang="en-US" sz="3600" dirty="0">
                <a:latin typeface="微软雅黑" panose="020B0503020204020204" pitchFamily="34" charset="-122"/>
                <a:ea typeface="微软雅黑" panose="020B0503020204020204" pitchFamily="34" charset="-122"/>
              </a:rPr>
              <a:t>实现的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 相关应用。</a:t>
            </a:r>
          </a:p>
        </p:txBody>
      </p:sp>
      <p:sp>
        <p:nvSpPr>
          <p:cNvPr id="6" name="Rectangle 6"/>
          <p:cNvSpPr/>
          <p:nvPr/>
        </p:nvSpPr>
        <p:spPr>
          <a:xfrm>
            <a:off x="1105042" y="2255887"/>
            <a:ext cx="9905080" cy="1938992"/>
          </a:xfrm>
          <a:prstGeom prst="rect">
            <a:avLst/>
          </a:prstGeom>
        </p:spPr>
        <p:txBody>
          <a:bodyPr wrap="square">
            <a:spAutoFit/>
          </a:bodyPr>
          <a:lstStyle/>
          <a:p>
            <a:pPr marL="457200" indent="-457200">
              <a:lnSpc>
                <a:spcPct val="200000"/>
              </a:lnSpc>
              <a:buFont typeface="+mj-lt"/>
              <a:buAutoNum type="arabicPeriod"/>
            </a:pPr>
            <a:r>
              <a:rPr lang="zh-CN" altLang="en-US" sz="2000" dirty="0" smtClean="0">
                <a:latin typeface="Microsoft YaHei" charset="-122"/>
                <a:ea typeface="Microsoft YaHei" charset="-122"/>
                <a:cs typeface="Microsoft YaHei" charset="-122"/>
              </a:rPr>
              <a:t>数据结构动态展示与对比</a:t>
            </a:r>
            <a:endParaRPr lang="en-US" altLang="zh-CN" sz="2000" dirty="0" smtClean="0">
              <a:latin typeface="Microsoft YaHei" charset="-122"/>
              <a:ea typeface="Microsoft YaHei" charset="-122"/>
              <a:cs typeface="Microsoft YaHei" charset="-122"/>
            </a:endParaRPr>
          </a:p>
          <a:p>
            <a:pPr marL="457200" indent="-457200">
              <a:lnSpc>
                <a:spcPct val="200000"/>
              </a:lnSpc>
              <a:buFont typeface="+mj-lt"/>
              <a:buAutoNum type="arabicPeriod"/>
            </a:pPr>
            <a:r>
              <a:rPr lang="zh-CN" altLang="en-US" sz="2000" dirty="0">
                <a:latin typeface="Microsoft YaHei" charset="-122"/>
                <a:ea typeface="Microsoft YaHei" charset="-122"/>
                <a:cs typeface="Microsoft YaHei" charset="-122"/>
              </a:rPr>
              <a:t>文档判</a:t>
            </a:r>
            <a:r>
              <a:rPr lang="zh-CN" altLang="en-US" sz="2000" dirty="0" smtClean="0">
                <a:latin typeface="Microsoft YaHei" charset="-122"/>
                <a:ea typeface="Microsoft YaHei" charset="-122"/>
                <a:cs typeface="Microsoft YaHei" charset="-122"/>
              </a:rPr>
              <a:t>重</a:t>
            </a:r>
            <a:endParaRPr lang="en-US" altLang="zh-CN" sz="2000" dirty="0" smtClean="0">
              <a:latin typeface="Microsoft YaHei" charset="-122"/>
              <a:ea typeface="Microsoft YaHei" charset="-122"/>
              <a:cs typeface="Microsoft YaHei" charset="-122"/>
            </a:endParaRPr>
          </a:p>
          <a:p>
            <a:pPr marL="457200" indent="-457200">
              <a:lnSpc>
                <a:spcPct val="200000"/>
              </a:lnSpc>
              <a:buFont typeface="+mj-lt"/>
              <a:buAutoNum type="arabicPeriod"/>
            </a:pPr>
            <a:r>
              <a:rPr lang="zh-CN" altLang="en-US" sz="2000" dirty="0">
                <a:latin typeface="Microsoft YaHei" charset="-122"/>
                <a:ea typeface="Microsoft YaHei" charset="-122"/>
                <a:cs typeface="Microsoft YaHei" charset="-122"/>
              </a:rPr>
              <a:t>前缀查询</a:t>
            </a:r>
            <a:endParaRPr lang="en-US" altLang="zh-CN" sz="20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97760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55983"/>
            <a:ext cx="10058400" cy="1609344"/>
          </a:xfrm>
        </p:spPr>
        <p:txBody>
          <a:bodyPr>
            <a:noAutofit/>
          </a:bodyPr>
          <a:lstStyle/>
          <a:p>
            <a:pPr>
              <a:lnSpc>
                <a:spcPct val="150000"/>
              </a:lnSpc>
            </a:pPr>
            <a:r>
              <a:rPr lang="zh-CN" altLang="en-US" sz="3600" dirty="0">
                <a:latin typeface="微软雅黑" panose="020B0503020204020204" pitchFamily="34" charset="-122"/>
                <a:ea typeface="微软雅黑" panose="020B0503020204020204" pitchFamily="34" charset="-122"/>
              </a:rPr>
              <a:t>应用展示：基于</a:t>
            </a:r>
            <a:r>
              <a:rPr lang="en-US" altLang="zh-CN" sz="3600" dirty="0" err="1">
                <a:latin typeface="微软雅黑" panose="020B0503020204020204" pitchFamily="34" charset="-122"/>
                <a:ea typeface="微软雅黑" panose="020B0503020204020204" pitchFamily="34" charset="-122"/>
              </a:rPr>
              <a:t>Qt</a:t>
            </a:r>
            <a:r>
              <a:rPr lang="zh-CN" altLang="en-US" sz="3600" dirty="0">
                <a:latin typeface="微软雅黑" panose="020B0503020204020204" pitchFamily="34" charset="-122"/>
                <a:ea typeface="微软雅黑" panose="020B0503020204020204" pitchFamily="34" charset="-122"/>
              </a:rPr>
              <a:t>实现的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 相关应用。</a:t>
            </a:r>
          </a:p>
        </p:txBody>
      </p:sp>
      <p:sp>
        <p:nvSpPr>
          <p:cNvPr id="6" name="Rectangle 6"/>
          <p:cNvSpPr/>
          <p:nvPr/>
        </p:nvSpPr>
        <p:spPr>
          <a:xfrm>
            <a:off x="1105042" y="2096861"/>
            <a:ext cx="6110767" cy="1323439"/>
          </a:xfrm>
          <a:prstGeom prst="rect">
            <a:avLst/>
          </a:prstGeom>
        </p:spPr>
        <p:txBody>
          <a:bodyPr wrap="square">
            <a:spAutoFit/>
          </a:bodyPr>
          <a:lstStyle/>
          <a:p>
            <a:pPr>
              <a:lnSpc>
                <a:spcPct val="200000"/>
              </a:lnSpc>
            </a:pPr>
            <a:r>
              <a:rPr lang="zh-CN" altLang="en-US" sz="2000" dirty="0">
                <a:latin typeface="Microsoft YaHei" charset="-122"/>
                <a:ea typeface="Microsoft YaHei" charset="-122"/>
                <a:cs typeface="Microsoft YaHei" charset="-122"/>
              </a:rPr>
              <a:t>动态展示</a:t>
            </a:r>
            <a:r>
              <a:rPr lang="en-US" altLang="zh-CN" sz="2000" dirty="0">
                <a:latin typeface="Microsoft YaHei" charset="-122"/>
                <a:ea typeface="Microsoft YaHei" charset="-122"/>
                <a:cs typeface="Microsoft YaHei" charset="-122"/>
              </a:rPr>
              <a:t>Partricia</a:t>
            </a:r>
            <a:r>
              <a:rPr lang="zh-CN" altLang="en-US" sz="2000" dirty="0">
                <a:latin typeface="Microsoft YaHei" charset="-122"/>
                <a:ea typeface="Microsoft YaHei" charset="-122"/>
                <a:cs typeface="Microsoft YaHei" charset="-122"/>
              </a:rPr>
              <a:t>树的建立过程，可进行增删查改四种操作，并与</a:t>
            </a:r>
            <a:r>
              <a:rPr lang="en-US" altLang="zh-CN" sz="2000" dirty="0" err="1">
                <a:latin typeface="Microsoft YaHei" charset="-122"/>
                <a:ea typeface="Microsoft YaHei" charset="-122"/>
                <a:cs typeface="Microsoft YaHei" charset="-122"/>
              </a:rPr>
              <a:t>Trie</a:t>
            </a:r>
            <a:r>
              <a:rPr lang="zh-CN" altLang="en-US" sz="2000" dirty="0">
                <a:latin typeface="Microsoft YaHei" charset="-122"/>
                <a:ea typeface="Microsoft YaHei" charset="-122"/>
                <a:cs typeface="Microsoft YaHei" charset="-122"/>
              </a:rPr>
              <a:t>树比较，效果</a:t>
            </a:r>
            <a:r>
              <a:rPr lang="zh-CN" altLang="en-US" sz="2000" dirty="0" smtClean="0">
                <a:latin typeface="Microsoft YaHei" charset="-122"/>
                <a:ea typeface="Microsoft YaHei" charset="-122"/>
                <a:cs typeface="Microsoft YaHei" charset="-122"/>
              </a:rPr>
              <a:t>如右图</a:t>
            </a:r>
            <a:endParaRPr lang="en-US" altLang="zh-CN" sz="20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43" y="24711"/>
            <a:ext cx="12003157" cy="6632381"/>
          </a:xfrm>
          <a:prstGeom prst="rect">
            <a:avLst/>
          </a:prstGeom>
        </p:spPr>
      </p:pic>
    </p:spTree>
    <p:extLst>
      <p:ext uri="{BB962C8B-B14F-4D97-AF65-F5344CB8AC3E}">
        <p14:creationId xmlns:p14="http://schemas.microsoft.com/office/powerpoint/2010/main" val="360737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55983"/>
            <a:ext cx="10058400" cy="1609344"/>
          </a:xfrm>
        </p:spPr>
        <p:txBody>
          <a:bodyPr>
            <a:noAutofit/>
          </a:bodyPr>
          <a:lstStyle/>
          <a:p>
            <a:pPr>
              <a:lnSpc>
                <a:spcPct val="150000"/>
              </a:lnSpc>
            </a:pPr>
            <a:r>
              <a:rPr lang="zh-CN" altLang="en-US" sz="3600" dirty="0">
                <a:latin typeface="微软雅黑" panose="020B0503020204020204" pitchFamily="34" charset="-122"/>
                <a:ea typeface="微软雅黑" panose="020B0503020204020204" pitchFamily="34" charset="-122"/>
              </a:rPr>
              <a:t>应用展示：基于</a:t>
            </a:r>
            <a:r>
              <a:rPr lang="en-US" altLang="zh-CN" sz="3600" dirty="0" err="1">
                <a:latin typeface="微软雅黑" panose="020B0503020204020204" pitchFamily="34" charset="-122"/>
                <a:ea typeface="微软雅黑" panose="020B0503020204020204" pitchFamily="34" charset="-122"/>
              </a:rPr>
              <a:t>Qt</a:t>
            </a:r>
            <a:r>
              <a:rPr lang="zh-CN" altLang="en-US" sz="3600" dirty="0">
                <a:latin typeface="微软雅黑" panose="020B0503020204020204" pitchFamily="34" charset="-122"/>
                <a:ea typeface="微软雅黑" panose="020B0503020204020204" pitchFamily="34" charset="-122"/>
              </a:rPr>
              <a:t>实现的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 相关应用。</a:t>
            </a:r>
          </a:p>
        </p:txBody>
      </p:sp>
      <p:sp>
        <p:nvSpPr>
          <p:cNvPr id="6" name="Rectangle 6"/>
          <p:cNvSpPr/>
          <p:nvPr/>
        </p:nvSpPr>
        <p:spPr>
          <a:xfrm>
            <a:off x="1272158" y="2375156"/>
            <a:ext cx="9724167" cy="2554545"/>
          </a:xfrm>
          <a:prstGeom prst="rect">
            <a:avLst/>
          </a:prstGeom>
        </p:spPr>
        <p:txBody>
          <a:bodyPr wrap="square">
            <a:spAutoFit/>
          </a:bodyPr>
          <a:lstStyle/>
          <a:p>
            <a:pPr>
              <a:lnSpc>
                <a:spcPct val="200000"/>
              </a:lnSpc>
            </a:pPr>
            <a:r>
              <a:rPr lang="zh-CN" altLang="en-US" sz="2000" dirty="0">
                <a:latin typeface="Microsoft YaHei" charset="-122"/>
                <a:ea typeface="Microsoft YaHei" charset="-122"/>
                <a:cs typeface="Microsoft YaHei" charset="-122"/>
              </a:rPr>
              <a:t>用户选择两个文件（不必输入字符串神马的，可以像平常选择文件那样选取），程序在文本框中显示出各自内容，用户点击运行后，输出两篇文档中出现次数相近的单词，并以柱状图呈现，根据处理的结果，给出结论：两篇文档是否相似（</a:t>
            </a:r>
            <a:r>
              <a:rPr lang="en-US" altLang="zh-CN" sz="2000" dirty="0">
                <a:latin typeface="Microsoft YaHei" charset="-122"/>
                <a:ea typeface="Microsoft YaHei" charset="-122"/>
                <a:cs typeface="Microsoft YaHei" charset="-122"/>
              </a:rPr>
              <a:t>Ps</a:t>
            </a:r>
            <a:r>
              <a:rPr lang="zh-CN" altLang="en-US" sz="2000" dirty="0">
                <a:latin typeface="Microsoft YaHei" charset="-122"/>
                <a:ea typeface="Microsoft YaHei" charset="-122"/>
                <a:cs typeface="Microsoft YaHei" charset="-122"/>
              </a:rPr>
              <a:t>：可用于代码判重，作家枪手调查，论文判重等方面）</a:t>
            </a:r>
            <a:endParaRPr lang="en-US" altLang="zh-CN" sz="20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5243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55983"/>
            <a:ext cx="10058400" cy="1609344"/>
          </a:xfrm>
        </p:spPr>
        <p:txBody>
          <a:bodyPr>
            <a:noAutofit/>
          </a:bodyPr>
          <a:lstStyle/>
          <a:p>
            <a:pPr>
              <a:lnSpc>
                <a:spcPct val="150000"/>
              </a:lnSpc>
            </a:pPr>
            <a:r>
              <a:rPr lang="zh-CN" altLang="en-US" sz="3600" dirty="0">
                <a:latin typeface="微软雅黑" panose="020B0503020204020204" pitchFamily="34" charset="-122"/>
                <a:ea typeface="微软雅黑" panose="020B0503020204020204" pitchFamily="34" charset="-122"/>
              </a:rPr>
              <a:t>应用展示：基于</a:t>
            </a:r>
            <a:r>
              <a:rPr lang="en-US" altLang="zh-CN" sz="3600" dirty="0" err="1">
                <a:latin typeface="微软雅黑" panose="020B0503020204020204" pitchFamily="34" charset="-122"/>
                <a:ea typeface="微软雅黑" panose="020B0503020204020204" pitchFamily="34" charset="-122"/>
              </a:rPr>
              <a:t>Qt</a:t>
            </a:r>
            <a:r>
              <a:rPr lang="zh-CN" altLang="en-US" sz="3600" dirty="0">
                <a:latin typeface="微软雅黑" panose="020B0503020204020204" pitchFamily="34" charset="-122"/>
                <a:ea typeface="微软雅黑" panose="020B0503020204020204" pitchFamily="34" charset="-122"/>
              </a:rPr>
              <a:t>实现的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 相关应用。</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71" y="215255"/>
            <a:ext cx="10501217" cy="6360077"/>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5983"/>
            <a:ext cx="12238865" cy="6802017"/>
          </a:xfrm>
          <a:prstGeom prst="rect">
            <a:avLst/>
          </a:prstGeom>
        </p:spPr>
      </p:pic>
    </p:spTree>
    <p:extLst>
      <p:ext uri="{BB962C8B-B14F-4D97-AF65-F5344CB8AC3E}">
        <p14:creationId xmlns:p14="http://schemas.microsoft.com/office/powerpoint/2010/main" val="134005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55983"/>
            <a:ext cx="10058400" cy="1609344"/>
          </a:xfrm>
        </p:spPr>
        <p:txBody>
          <a:bodyPr>
            <a:noAutofit/>
          </a:bodyPr>
          <a:lstStyle/>
          <a:p>
            <a:pPr>
              <a:lnSpc>
                <a:spcPct val="150000"/>
              </a:lnSpc>
            </a:pPr>
            <a:r>
              <a:rPr lang="zh-CN" altLang="en-US" sz="3600" dirty="0">
                <a:latin typeface="微软雅黑" panose="020B0503020204020204" pitchFamily="34" charset="-122"/>
                <a:ea typeface="微软雅黑" panose="020B0503020204020204" pitchFamily="34" charset="-122"/>
              </a:rPr>
              <a:t>应用展示：基于</a:t>
            </a:r>
            <a:r>
              <a:rPr lang="en-US" altLang="zh-CN" sz="3600" dirty="0" err="1">
                <a:latin typeface="微软雅黑" panose="020B0503020204020204" pitchFamily="34" charset="-122"/>
                <a:ea typeface="微软雅黑" panose="020B0503020204020204" pitchFamily="34" charset="-122"/>
              </a:rPr>
              <a:t>Qt</a:t>
            </a:r>
            <a:r>
              <a:rPr lang="zh-CN" altLang="en-US" sz="3600" dirty="0">
                <a:latin typeface="微软雅黑" panose="020B0503020204020204" pitchFamily="34" charset="-122"/>
                <a:ea typeface="微软雅黑" panose="020B0503020204020204" pitchFamily="34" charset="-122"/>
              </a:rPr>
              <a:t>实现的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 相关应用。</a:t>
            </a:r>
          </a:p>
        </p:txBody>
      </p:sp>
      <p:sp>
        <p:nvSpPr>
          <p:cNvPr id="6" name="Rectangle 6"/>
          <p:cNvSpPr/>
          <p:nvPr/>
        </p:nvSpPr>
        <p:spPr>
          <a:xfrm>
            <a:off x="890614" y="1748991"/>
            <a:ext cx="2369421" cy="4647426"/>
          </a:xfrm>
          <a:prstGeom prst="rect">
            <a:avLst/>
          </a:prstGeom>
        </p:spPr>
        <p:txBody>
          <a:bodyPr wrap="square">
            <a:spAutoFit/>
          </a:bodyPr>
          <a:lstStyle/>
          <a:p>
            <a:pPr>
              <a:lnSpc>
                <a:spcPct val="200000"/>
              </a:lnSpc>
            </a:pPr>
            <a:r>
              <a:rPr lang="zh-CN" altLang="en-US" sz="2800" dirty="0" smtClean="0">
                <a:latin typeface="Microsoft YaHei" charset="-122"/>
                <a:ea typeface="Microsoft YaHei" charset="-122"/>
                <a:cs typeface="Microsoft YaHei" charset="-122"/>
              </a:rPr>
              <a:t>前缀查询</a:t>
            </a:r>
            <a:endParaRPr lang="en-US" altLang="zh-CN" sz="2800" dirty="0" smtClean="0">
              <a:latin typeface="Microsoft YaHei" charset="-122"/>
              <a:ea typeface="Microsoft YaHei" charset="-122"/>
              <a:cs typeface="Microsoft YaHei" charset="-122"/>
            </a:endParaRPr>
          </a:p>
          <a:p>
            <a:pPr>
              <a:lnSpc>
                <a:spcPct val="200000"/>
              </a:lnSpc>
            </a:pPr>
            <a:r>
              <a:rPr lang="zh-CN" altLang="en-US" sz="2000" dirty="0">
                <a:latin typeface="Microsoft YaHei" charset="-122"/>
                <a:ea typeface="Microsoft YaHei" charset="-122"/>
                <a:cs typeface="Microsoft YaHei" charset="-122"/>
              </a:rPr>
              <a:t>用户在搜索栏中输入字符串，搜索栏下方会显示出当前所有单词中所有以该字符串作为前缀的单词。效果</a:t>
            </a:r>
            <a:r>
              <a:rPr lang="zh-CN" altLang="en-US" sz="2000" dirty="0" smtClean="0">
                <a:latin typeface="Microsoft YaHei" charset="-122"/>
                <a:ea typeface="Microsoft YaHei" charset="-122"/>
                <a:cs typeface="Microsoft YaHei" charset="-122"/>
              </a:rPr>
              <a:t>如右</a:t>
            </a:r>
            <a:endParaRPr lang="en-US" altLang="zh-CN" sz="2000" dirty="0" smtClean="0">
              <a:latin typeface="Microsoft YaHei" charset="-122"/>
              <a:ea typeface="Microsoft YaHei" charset="-122"/>
              <a:cs typeface="Microsoft YaHei"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9817" y="1866172"/>
            <a:ext cx="5796321" cy="4530245"/>
          </a:xfrm>
          <a:prstGeom prst="rect">
            <a:avLst/>
          </a:prstGeom>
        </p:spPr>
      </p:pic>
    </p:spTree>
    <p:extLst>
      <p:ext uri="{BB962C8B-B14F-4D97-AF65-F5344CB8AC3E}">
        <p14:creationId xmlns:p14="http://schemas.microsoft.com/office/powerpoint/2010/main" val="61278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55983"/>
            <a:ext cx="10058400" cy="1609344"/>
          </a:xfrm>
        </p:spPr>
        <p:txBody>
          <a:bodyPr>
            <a:noAutofit/>
          </a:bodyPr>
          <a:lstStyle/>
          <a:p>
            <a:pPr>
              <a:lnSpc>
                <a:spcPct val="150000"/>
              </a:lnSpc>
            </a:pPr>
            <a:r>
              <a:rPr lang="zh-CN" altLang="en-US" sz="3600" dirty="0">
                <a:latin typeface="微软雅黑" panose="020B0503020204020204" pitchFamily="34" charset="-122"/>
                <a:ea typeface="微软雅黑" panose="020B0503020204020204" pitchFamily="34" charset="-122"/>
              </a:rPr>
              <a:t>写在最后的一些</a:t>
            </a:r>
          </a:p>
        </p:txBody>
      </p:sp>
      <p:sp>
        <p:nvSpPr>
          <p:cNvPr id="7" name="Rectangle 6"/>
          <p:cNvSpPr/>
          <p:nvPr/>
        </p:nvSpPr>
        <p:spPr>
          <a:xfrm>
            <a:off x="1258362" y="2384782"/>
            <a:ext cx="9905080" cy="3970318"/>
          </a:xfrm>
          <a:prstGeom prst="rect">
            <a:avLst/>
          </a:prstGeom>
        </p:spPr>
        <p:txBody>
          <a:bodyPr wrap="square">
            <a:spAutoFit/>
          </a:bodyPr>
          <a:lstStyle/>
          <a:p>
            <a:pPr>
              <a:lnSpc>
                <a:spcPct val="200000"/>
              </a:lnSpc>
            </a:pPr>
            <a:r>
              <a:rPr lang="zh-CN" altLang="en-US" dirty="0">
                <a:latin typeface="Microsoft YaHei" charset="-122"/>
                <a:ea typeface="Microsoft YaHei" charset="-122"/>
                <a:cs typeface="Microsoft YaHei" charset="-122"/>
              </a:rPr>
              <a:t>我们一开始制定了一个比较科学的</a:t>
            </a:r>
            <a:r>
              <a:rPr lang="zh-CN" altLang="en-US" dirty="0" smtClean="0">
                <a:latin typeface="Microsoft YaHei" charset="-122"/>
                <a:ea typeface="Microsoft YaHei" charset="-122"/>
                <a:cs typeface="Microsoft YaHei" charset="-122"/>
              </a:rPr>
              <a:t>分工。</a:t>
            </a:r>
            <a:endParaRPr lang="en-US" altLang="zh-CN" dirty="0" smtClean="0">
              <a:latin typeface="Microsoft YaHei" charset="-122"/>
              <a:ea typeface="Microsoft YaHei" charset="-122"/>
              <a:cs typeface="Microsoft YaHei" charset="-122"/>
            </a:endParaRPr>
          </a:p>
          <a:p>
            <a:pPr>
              <a:lnSpc>
                <a:spcPct val="200000"/>
              </a:lnSpc>
            </a:pPr>
            <a:r>
              <a:rPr lang="zh-CN" altLang="en-US" dirty="0" smtClean="0">
                <a:latin typeface="Microsoft YaHei" charset="-122"/>
                <a:ea typeface="Microsoft YaHei" charset="-122"/>
                <a:cs typeface="Microsoft YaHei" charset="-122"/>
              </a:rPr>
              <a:t>本次</a:t>
            </a:r>
            <a:r>
              <a:rPr lang="zh-CN" altLang="en-US" dirty="0">
                <a:latin typeface="Microsoft YaHei" charset="-122"/>
                <a:ea typeface="Microsoft YaHei" charset="-122"/>
                <a:cs typeface="Microsoft YaHei" charset="-122"/>
              </a:rPr>
              <a:t>实验我（李博）在前期主要负责 </a:t>
            </a:r>
            <a:r>
              <a:rPr lang="en-US" altLang="zh-CN" dirty="0">
                <a:latin typeface="Microsoft YaHei" charset="-122"/>
                <a:ea typeface="Microsoft YaHei" charset="-122"/>
                <a:cs typeface="Microsoft YaHei" charset="-122"/>
              </a:rPr>
              <a:t>Patricia Tree </a:t>
            </a:r>
            <a:r>
              <a:rPr lang="zh-CN" altLang="en-US" dirty="0" smtClean="0">
                <a:latin typeface="Microsoft YaHei" charset="-122"/>
                <a:ea typeface="Microsoft YaHei" charset="-122"/>
                <a:cs typeface="Microsoft YaHei" charset="-122"/>
              </a:rPr>
              <a:t>和传统 </a:t>
            </a:r>
            <a:r>
              <a:rPr lang="en-US" altLang="zh-CN" dirty="0" err="1" smtClean="0">
                <a:latin typeface="Microsoft YaHei" charset="-122"/>
                <a:ea typeface="Microsoft YaHei" charset="-122"/>
                <a:cs typeface="Microsoft YaHei" charset="-122"/>
              </a:rPr>
              <a:t>Trie</a:t>
            </a:r>
            <a:r>
              <a:rPr lang="en-US" altLang="zh-CN" dirty="0" smtClean="0">
                <a:latin typeface="Microsoft YaHei" charset="-122"/>
                <a:ea typeface="Microsoft YaHei" charset="-122"/>
                <a:cs typeface="Microsoft YaHei" charset="-122"/>
              </a:rPr>
              <a:t> </a:t>
            </a:r>
            <a:r>
              <a:rPr lang="en-US" altLang="zh-CN" dirty="0">
                <a:latin typeface="Microsoft YaHei" charset="-122"/>
                <a:ea typeface="Microsoft YaHei" charset="-122"/>
                <a:cs typeface="Microsoft YaHei" charset="-122"/>
              </a:rPr>
              <a:t>Tree </a:t>
            </a:r>
            <a:r>
              <a:rPr lang="zh-CN" altLang="en-US" dirty="0">
                <a:latin typeface="Microsoft YaHei" charset="-122"/>
                <a:ea typeface="Microsoft YaHei" charset="-122"/>
                <a:cs typeface="Microsoft YaHei" charset="-122"/>
              </a:rPr>
              <a:t>类的结构设计与代码</a:t>
            </a:r>
            <a:r>
              <a:rPr lang="zh-CN" altLang="en-US" dirty="0" smtClean="0">
                <a:latin typeface="Microsoft YaHei" charset="-122"/>
                <a:ea typeface="Microsoft YaHei" charset="-122"/>
                <a:cs typeface="Microsoft YaHei" charset="-122"/>
              </a:rPr>
              <a:t>实现。前期</a:t>
            </a:r>
            <a:r>
              <a:rPr lang="zh-CN" altLang="en-US" dirty="0">
                <a:latin typeface="Microsoft YaHei" charset="-122"/>
                <a:ea typeface="Microsoft YaHei" charset="-122"/>
                <a:cs typeface="Microsoft YaHei" charset="-122"/>
              </a:rPr>
              <a:t>给武德浩留出了准备 </a:t>
            </a:r>
            <a:r>
              <a:rPr lang="en-US" altLang="zh-CN" dirty="0" err="1">
                <a:latin typeface="Microsoft YaHei" charset="-122"/>
                <a:ea typeface="Microsoft YaHei" charset="-122"/>
                <a:cs typeface="Microsoft YaHei" charset="-122"/>
              </a:rPr>
              <a:t>Qt</a:t>
            </a:r>
            <a:r>
              <a:rPr lang="en-US"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和设计应用的</a:t>
            </a:r>
            <a:r>
              <a:rPr lang="zh-CN" altLang="en-US" dirty="0" smtClean="0">
                <a:latin typeface="Microsoft YaHei" charset="-122"/>
                <a:ea typeface="Microsoft YaHei" charset="-122"/>
                <a:cs typeface="Microsoft YaHei" charset="-122"/>
              </a:rPr>
              <a:t>时间。</a:t>
            </a:r>
            <a:endParaRPr lang="en-US" altLang="zh-CN" dirty="0" smtClean="0">
              <a:latin typeface="Microsoft YaHei" charset="-122"/>
              <a:ea typeface="Microsoft YaHei" charset="-122"/>
              <a:cs typeface="Microsoft YaHei" charset="-122"/>
            </a:endParaRPr>
          </a:p>
          <a:p>
            <a:pPr>
              <a:lnSpc>
                <a:spcPct val="200000"/>
              </a:lnSpc>
            </a:pPr>
            <a:r>
              <a:rPr lang="zh-CN" altLang="en-US" dirty="0" smtClean="0">
                <a:latin typeface="Microsoft YaHei" charset="-122"/>
                <a:ea typeface="Microsoft YaHei" charset="-122"/>
                <a:cs typeface="Microsoft YaHei" charset="-122"/>
              </a:rPr>
              <a:t>当</a:t>
            </a:r>
            <a:r>
              <a:rPr lang="zh-CN" altLang="en-US" dirty="0">
                <a:latin typeface="Microsoft YaHei" charset="-122"/>
                <a:ea typeface="Microsoft YaHei" charset="-122"/>
                <a:cs typeface="Microsoft YaHei" charset="-122"/>
              </a:rPr>
              <a:t>我完成了数据结构相关的</a:t>
            </a:r>
            <a:r>
              <a:rPr lang="zh-CN" altLang="en-US" dirty="0" smtClean="0">
                <a:latin typeface="Microsoft YaHei" charset="-122"/>
                <a:ea typeface="Microsoft YaHei" charset="-122"/>
                <a:cs typeface="Microsoft YaHei" charset="-122"/>
              </a:rPr>
              <a:t>代码，</a:t>
            </a:r>
            <a:r>
              <a:rPr lang="zh-CN" altLang="en-US" dirty="0">
                <a:latin typeface="Microsoft YaHei" charset="-122"/>
                <a:ea typeface="Microsoft YaHei" charset="-122"/>
                <a:cs typeface="Microsoft YaHei" charset="-122"/>
              </a:rPr>
              <a:t>并将设计接口交接给武德浩</a:t>
            </a:r>
            <a:r>
              <a:rPr lang="zh-CN" altLang="en-US" dirty="0" smtClean="0">
                <a:latin typeface="Microsoft YaHei" charset="-122"/>
                <a:ea typeface="Microsoft YaHei" charset="-122"/>
                <a:cs typeface="Microsoft YaHei" charset="-122"/>
              </a:rPr>
              <a:t>之后，我</a:t>
            </a:r>
            <a:r>
              <a:rPr lang="zh-CN" altLang="en-US" dirty="0">
                <a:latin typeface="Microsoft YaHei" charset="-122"/>
                <a:ea typeface="Microsoft YaHei" charset="-122"/>
                <a:cs typeface="Microsoft YaHei" charset="-122"/>
              </a:rPr>
              <a:t>就直接开始了准备文档，报告，</a:t>
            </a:r>
            <a:r>
              <a:rPr lang="en-US" altLang="zh-CN" dirty="0">
                <a:latin typeface="Microsoft YaHei" charset="-122"/>
                <a:ea typeface="Microsoft YaHei" charset="-122"/>
                <a:cs typeface="Microsoft YaHei" charset="-122"/>
              </a:rPr>
              <a:t>PPT </a:t>
            </a:r>
            <a:r>
              <a:rPr lang="zh-CN" altLang="en-US" dirty="0">
                <a:latin typeface="Microsoft YaHei" charset="-122"/>
                <a:ea typeface="Microsoft YaHei" charset="-122"/>
                <a:cs typeface="Microsoft YaHei" charset="-122"/>
              </a:rPr>
              <a:t>的工作，此时我和武德浩并行的处理着我们的项目，他一边攻克着 </a:t>
            </a:r>
            <a:r>
              <a:rPr lang="en-US" altLang="zh-CN" dirty="0" err="1">
                <a:latin typeface="Microsoft YaHei" charset="-122"/>
                <a:ea typeface="Microsoft YaHei" charset="-122"/>
                <a:cs typeface="Microsoft YaHei" charset="-122"/>
              </a:rPr>
              <a:t>Qt</a:t>
            </a:r>
            <a:r>
              <a:rPr lang="en-US"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当中所遇到的无数</a:t>
            </a:r>
            <a:r>
              <a:rPr lang="zh-CN" altLang="en-US" dirty="0" smtClean="0">
                <a:latin typeface="Microsoft YaHei" charset="-122"/>
                <a:ea typeface="Microsoft YaHei" charset="-122"/>
                <a:cs typeface="Microsoft YaHei" charset="-122"/>
              </a:rPr>
              <a:t>难题（比如画树，图表展示，文本判重设计等），</a:t>
            </a:r>
            <a:r>
              <a:rPr lang="zh-CN" altLang="en-US" dirty="0">
                <a:latin typeface="Microsoft YaHei" charset="-122"/>
                <a:ea typeface="Microsoft YaHei" charset="-122"/>
                <a:cs typeface="Microsoft YaHei" charset="-122"/>
              </a:rPr>
              <a:t>我一边浏览着无数相关 </a:t>
            </a:r>
            <a:r>
              <a:rPr lang="en-US" altLang="zh-CN" dirty="0">
                <a:latin typeface="Microsoft YaHei" charset="-122"/>
                <a:ea typeface="Microsoft YaHei" charset="-122"/>
                <a:cs typeface="Microsoft YaHei" charset="-122"/>
              </a:rPr>
              <a:t>Patricia Tree </a:t>
            </a:r>
            <a:r>
              <a:rPr lang="zh-CN" altLang="en-US" dirty="0">
                <a:latin typeface="Microsoft YaHei" charset="-122"/>
                <a:ea typeface="Microsoft YaHei" charset="-122"/>
                <a:cs typeface="Microsoft YaHei" charset="-122"/>
              </a:rPr>
              <a:t>的各路博客与</a:t>
            </a:r>
            <a:r>
              <a:rPr lang="en-US" altLang="zh-CN" dirty="0">
                <a:latin typeface="Microsoft YaHei" charset="-122"/>
                <a:ea typeface="Microsoft YaHei" charset="-122"/>
                <a:cs typeface="Microsoft YaHei" charset="-122"/>
              </a:rPr>
              <a:t>Paper</a:t>
            </a:r>
            <a:r>
              <a:rPr lang="zh-CN" altLang="en-US" dirty="0">
                <a:latin typeface="Microsoft YaHei" charset="-122"/>
                <a:ea typeface="Microsoft YaHei" charset="-122"/>
                <a:cs typeface="Microsoft YaHei" charset="-122"/>
              </a:rPr>
              <a:t>，准备我们最后的文档部分，也就是这篇万字（</a:t>
            </a:r>
            <a:r>
              <a:rPr lang="en-US" altLang="zh-CN" dirty="0" err="1">
                <a:latin typeface="Microsoft YaHei" charset="-122"/>
                <a:ea typeface="Microsoft YaHei" charset="-122"/>
                <a:cs typeface="Microsoft YaHei" charset="-122"/>
              </a:rPr>
              <a:t>xia</a:t>
            </a:r>
            <a:r>
              <a:rPr lang="en-US" altLang="zh-CN" dirty="0">
                <a:latin typeface="Microsoft YaHei" charset="-122"/>
                <a:ea typeface="Microsoft YaHei" charset="-122"/>
                <a:cs typeface="Microsoft YaHei" charset="-122"/>
              </a:rPr>
              <a:t> </a:t>
            </a:r>
            <a:r>
              <a:rPr lang="en-US" altLang="zh-CN" dirty="0" err="1">
                <a:latin typeface="Microsoft YaHei" charset="-122"/>
                <a:ea typeface="Microsoft YaHei" charset="-122"/>
                <a:cs typeface="Microsoft YaHei" charset="-122"/>
              </a:rPr>
              <a:t>che</a:t>
            </a:r>
            <a:r>
              <a:rPr lang="zh-CN" altLang="en-US" dirty="0">
                <a:latin typeface="Microsoft YaHei" charset="-122"/>
                <a:ea typeface="Microsoft YaHei" charset="-122"/>
                <a:cs typeface="Microsoft YaHei" charset="-122"/>
              </a:rPr>
              <a:t>）长文。</a:t>
            </a:r>
            <a:endParaRPr lang="en-US" altLang="zh-CN" dirty="0" smtClean="0">
              <a:latin typeface="Microsoft YaHei" charset="-122"/>
              <a:ea typeface="Microsoft YaHei" charset="-122"/>
              <a:cs typeface="Microsoft YaHei" charset="-122"/>
            </a:endParaRPr>
          </a:p>
        </p:txBody>
      </p:sp>
      <p:sp>
        <p:nvSpPr>
          <p:cNvPr id="3" name="Rectangle 2"/>
          <p:cNvSpPr/>
          <p:nvPr/>
        </p:nvSpPr>
        <p:spPr>
          <a:xfrm>
            <a:off x="1105042" y="1794222"/>
            <a:ext cx="3570208" cy="461665"/>
          </a:xfrm>
          <a:prstGeom prst="rect">
            <a:avLst/>
          </a:prstGeom>
        </p:spPr>
        <p:txBody>
          <a:bodyPr wrap="none">
            <a:spAutoFit/>
          </a:bodyPr>
          <a:lstStyle/>
          <a:p>
            <a:r>
              <a:rPr lang="zh-CN" altLang="en-US" sz="2400" dirty="0" smtClean="0">
                <a:latin typeface="Microsoft YaHei" charset="-122"/>
                <a:ea typeface="Microsoft YaHei" charset="-122"/>
                <a:cs typeface="Microsoft YaHei" charset="-122"/>
              </a:rPr>
              <a:t>基于异步与并行的思想嘛</a:t>
            </a:r>
            <a:endParaRPr 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7459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8" name="Title 1"/>
          <p:cNvSpPr>
            <a:spLocks noGrp="1"/>
          </p:cNvSpPr>
          <p:nvPr>
            <p:ph type="title"/>
          </p:nvPr>
        </p:nvSpPr>
        <p:spPr>
          <a:xfrm>
            <a:off x="1105042" y="55983"/>
            <a:ext cx="10058400" cy="1609344"/>
          </a:xfrm>
        </p:spPr>
        <p:txBody>
          <a:bodyPr>
            <a:noAutofit/>
          </a:bodyPr>
          <a:lstStyle/>
          <a:p>
            <a:pPr>
              <a:lnSpc>
                <a:spcPct val="150000"/>
              </a:lnSpc>
            </a:pPr>
            <a:r>
              <a:rPr lang="zh-CN" altLang="en-US" sz="3600" dirty="0">
                <a:latin typeface="微软雅黑" panose="020B0503020204020204" pitchFamily="34" charset="-122"/>
                <a:ea typeface="微软雅黑" panose="020B0503020204020204" pitchFamily="34" charset="-122"/>
              </a:rPr>
              <a:t>写在最后的一些</a:t>
            </a:r>
          </a:p>
        </p:txBody>
      </p:sp>
      <p:sp>
        <p:nvSpPr>
          <p:cNvPr id="7" name="Rectangle 6"/>
          <p:cNvSpPr/>
          <p:nvPr/>
        </p:nvSpPr>
        <p:spPr>
          <a:xfrm>
            <a:off x="1258362" y="2384782"/>
            <a:ext cx="9905080" cy="3170099"/>
          </a:xfrm>
          <a:prstGeom prst="rect">
            <a:avLst/>
          </a:prstGeom>
        </p:spPr>
        <p:txBody>
          <a:bodyPr wrap="square">
            <a:spAutoFit/>
          </a:bodyPr>
          <a:lstStyle/>
          <a:p>
            <a:pPr>
              <a:lnSpc>
                <a:spcPct val="200000"/>
              </a:lnSpc>
            </a:pPr>
            <a:r>
              <a:rPr lang="zh-CN" altLang="en-US" sz="2000" dirty="0" smtClean="0">
                <a:latin typeface="Microsoft YaHei" charset="-122"/>
                <a:ea typeface="Microsoft YaHei" charset="-122"/>
                <a:cs typeface="Microsoft YaHei" charset="-122"/>
              </a:rPr>
              <a:t>但是</a:t>
            </a:r>
            <a:r>
              <a:rPr lang="zh-CN" altLang="en-US" sz="2000" dirty="0">
                <a:latin typeface="Microsoft YaHei" charset="-122"/>
                <a:ea typeface="Microsoft YaHei" charset="-122"/>
                <a:cs typeface="Microsoft YaHei" charset="-122"/>
              </a:rPr>
              <a:t>！胜</a:t>
            </a:r>
            <a:r>
              <a:rPr lang="zh-CN" altLang="en-US" sz="2000" dirty="0" smtClean="0">
                <a:latin typeface="Microsoft YaHei" charset="-122"/>
                <a:ea typeface="Microsoft YaHei" charset="-122"/>
                <a:cs typeface="Microsoft YaHei" charset="-122"/>
              </a:rPr>
              <a:t>在浩哥给力，负责，敢于</a:t>
            </a:r>
            <a:r>
              <a:rPr lang="zh-CN" altLang="en-US" sz="2000" dirty="0">
                <a:latin typeface="Microsoft YaHei" charset="-122"/>
                <a:ea typeface="Microsoft YaHei" charset="-122"/>
                <a:cs typeface="Microsoft YaHei" charset="-122"/>
              </a:rPr>
              <a:t>面对困难，迎难而上</a:t>
            </a:r>
            <a:r>
              <a:rPr lang="zh-CN" altLang="en-US" sz="2000" dirty="0" smtClean="0">
                <a:latin typeface="Microsoft YaHei" charset="-122"/>
                <a:ea typeface="Microsoft YaHei" charset="-122"/>
                <a:cs typeface="Microsoft YaHei" charset="-122"/>
              </a:rPr>
              <a:t>，敢于承担起责任。</a:t>
            </a:r>
            <a:endParaRPr lang="en-US" altLang="zh-CN" sz="2000" dirty="0" smtClean="0">
              <a:latin typeface="Microsoft YaHei" charset="-122"/>
              <a:ea typeface="Microsoft YaHei" charset="-122"/>
              <a:cs typeface="Microsoft YaHei" charset="-122"/>
            </a:endParaRPr>
          </a:p>
          <a:p>
            <a:pPr>
              <a:lnSpc>
                <a:spcPct val="200000"/>
              </a:lnSpc>
            </a:pPr>
            <a:r>
              <a:rPr lang="zh-CN" altLang="en-US" sz="2000" dirty="0" smtClean="0">
                <a:latin typeface="Microsoft YaHei" charset="-122"/>
                <a:ea typeface="Microsoft YaHei" charset="-122"/>
                <a:cs typeface="Microsoft YaHei" charset="-122"/>
              </a:rPr>
              <a:t>因此我们中间</a:t>
            </a:r>
            <a:r>
              <a:rPr lang="zh-CN" altLang="en-US" sz="2000" dirty="0">
                <a:latin typeface="Microsoft YaHei" charset="-122"/>
                <a:ea typeface="Microsoft YaHei" charset="-122"/>
                <a:cs typeface="Microsoft YaHei" charset="-122"/>
              </a:rPr>
              <a:t>过程中并未出现进程死锁，</a:t>
            </a:r>
            <a:r>
              <a:rPr lang="zh-CN" altLang="en-US" sz="2000" dirty="0" smtClean="0">
                <a:latin typeface="Microsoft YaHei" charset="-122"/>
                <a:ea typeface="Microsoft YaHei" charset="-122"/>
                <a:cs typeface="Microsoft YaHei" charset="-122"/>
              </a:rPr>
              <a:t>单方面资源闲置的</a:t>
            </a:r>
            <a:r>
              <a:rPr lang="zh-CN" altLang="en-US" sz="2000" dirty="0">
                <a:latin typeface="Microsoft YaHei" charset="-122"/>
                <a:ea typeface="Microsoft YaHei" charset="-122"/>
                <a:cs typeface="Microsoft YaHei" charset="-122"/>
              </a:rPr>
              <a:t>情况</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a:lnSpc>
                <a:spcPct val="200000"/>
              </a:lnSpc>
            </a:pPr>
            <a:r>
              <a:rPr lang="zh-CN" altLang="en-US" sz="2000" dirty="0" smtClean="0">
                <a:latin typeface="Microsoft YaHei" charset="-122"/>
                <a:ea typeface="Microsoft YaHei" charset="-122"/>
                <a:cs typeface="Microsoft YaHei" charset="-122"/>
              </a:rPr>
              <a:t>本着对课程负责，对听我们讲的同学们负责的态度，以及内心的一些执念。</a:t>
            </a:r>
            <a:endParaRPr lang="en-US" altLang="zh-CN" sz="2000" dirty="0" smtClean="0">
              <a:latin typeface="Microsoft YaHei" charset="-122"/>
              <a:ea typeface="Microsoft YaHei" charset="-122"/>
              <a:cs typeface="Microsoft YaHei" charset="-122"/>
            </a:endParaRPr>
          </a:p>
          <a:p>
            <a:pPr>
              <a:lnSpc>
                <a:spcPct val="200000"/>
              </a:lnSpc>
            </a:pPr>
            <a:r>
              <a:rPr lang="zh-CN" altLang="en-US" sz="2000" dirty="0" smtClean="0">
                <a:latin typeface="Microsoft YaHei" charset="-122"/>
                <a:ea typeface="Microsoft YaHei" charset="-122"/>
                <a:cs typeface="Microsoft YaHei" charset="-122"/>
              </a:rPr>
              <a:t>我们一边又一遍的修改着 </a:t>
            </a:r>
            <a:r>
              <a:rPr lang="en-US" altLang="zh-CN" sz="2000" dirty="0" smtClean="0">
                <a:latin typeface="Microsoft YaHei" charset="-122"/>
                <a:ea typeface="Microsoft YaHei" charset="-122"/>
                <a:cs typeface="Microsoft YaHei" charset="-122"/>
              </a:rPr>
              <a:t>GUI</a:t>
            </a:r>
            <a:r>
              <a:rPr lang="zh-CN" altLang="en-US" sz="2000" dirty="0" smtClean="0">
                <a:latin typeface="Microsoft YaHei" charset="-122"/>
                <a:ea typeface="Microsoft YaHei" charset="-122"/>
                <a:cs typeface="Microsoft YaHei" charset="-122"/>
              </a:rPr>
              <a:t>，修改着代码里出现的隐患，修改着</a:t>
            </a:r>
            <a:r>
              <a:rPr lang="en-US" altLang="zh-CN" sz="2000" dirty="0" smtClean="0">
                <a:latin typeface="Microsoft YaHei" charset="-122"/>
                <a:ea typeface="Microsoft YaHei" charset="-122"/>
                <a:cs typeface="Microsoft YaHei" charset="-122"/>
              </a:rPr>
              <a:t>PPT</a:t>
            </a:r>
            <a:r>
              <a:rPr lang="zh-CN" altLang="en-US" sz="2000" dirty="0" smtClean="0">
                <a:latin typeface="Microsoft YaHei" charset="-122"/>
                <a:ea typeface="Microsoft YaHei" charset="-122"/>
                <a:cs typeface="Microsoft YaHei" charset="-122"/>
              </a:rPr>
              <a:t>，讲稿</a:t>
            </a:r>
            <a:r>
              <a:rPr lang="en-US" altLang="zh-CN" sz="2000" dirty="0" smtClean="0">
                <a:latin typeface="Microsoft YaHei" charset="-122"/>
                <a:ea typeface="Microsoft YaHei" charset="-122"/>
                <a:cs typeface="Microsoft YaHei" charset="-122"/>
              </a:rPr>
              <a:t>……</a:t>
            </a:r>
          </a:p>
          <a:p>
            <a:pPr>
              <a:lnSpc>
                <a:spcPct val="200000"/>
              </a:lnSpc>
            </a:pPr>
            <a:r>
              <a:rPr lang="zh-CN" altLang="en-US" sz="2000" dirty="0" smtClean="0">
                <a:latin typeface="Microsoft YaHei" charset="-122"/>
                <a:ea typeface="Microsoft YaHei" charset="-122"/>
                <a:cs typeface="Microsoft YaHei" charset="-122"/>
              </a:rPr>
              <a:t>累并快乐着</a:t>
            </a:r>
            <a:r>
              <a:rPr lang="en-US" altLang="zh-CN" sz="2000" dirty="0" smtClean="0">
                <a:latin typeface="Microsoft YaHei" charset="-122"/>
                <a:ea typeface="Microsoft YaHei" charset="-122"/>
                <a:cs typeface="Microsoft YaHei" charset="-122"/>
              </a:rPr>
              <a:t>~</a:t>
            </a:r>
          </a:p>
        </p:txBody>
      </p:sp>
      <p:sp>
        <p:nvSpPr>
          <p:cNvPr id="3" name="Rectangle 2"/>
          <p:cNvSpPr/>
          <p:nvPr/>
        </p:nvSpPr>
        <p:spPr>
          <a:xfrm>
            <a:off x="1105042" y="1794222"/>
            <a:ext cx="2646878" cy="461665"/>
          </a:xfrm>
          <a:prstGeom prst="rect">
            <a:avLst/>
          </a:prstGeom>
        </p:spPr>
        <p:txBody>
          <a:bodyPr wrap="none">
            <a:spAutoFit/>
          </a:bodyPr>
          <a:lstStyle/>
          <a:p>
            <a:r>
              <a:rPr lang="zh-CN" altLang="en-US" sz="2400" dirty="0">
                <a:latin typeface="Microsoft YaHei" charset="-122"/>
                <a:ea typeface="Microsoft YaHei" charset="-122"/>
                <a:cs typeface="Microsoft YaHei" charset="-122"/>
              </a:rPr>
              <a:t>虽然我们都很</a:t>
            </a:r>
            <a:r>
              <a:rPr lang="zh-CN" altLang="en-US" sz="2400" dirty="0" smtClean="0">
                <a:latin typeface="Microsoft YaHei" charset="-122"/>
                <a:ea typeface="Microsoft YaHei" charset="-122"/>
                <a:cs typeface="Microsoft YaHei" charset="-122"/>
              </a:rPr>
              <a:t>累！</a:t>
            </a:r>
            <a:endParaRPr lang="en-US"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56734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900000">
            <a:off x="1809254"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sp>
        <p:nvSpPr>
          <p:cNvPr id="8" name="等腰三角形 7"/>
          <p:cNvSpPr/>
          <p:nvPr/>
        </p:nvSpPr>
        <p:spPr>
          <a:xfrm rot="18900000">
            <a:off x="635167" y="-1730421"/>
            <a:ext cx="9195685" cy="7927315"/>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方正兰亭细黑_GBK" panose="02000000000000000000" pitchFamily="2"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9969" y="3670855"/>
            <a:ext cx="588341" cy="844623"/>
          </a:xfrm>
          <a:prstGeom prst="rect">
            <a:avLst/>
          </a:prstGeom>
        </p:spPr>
      </p:pic>
      <p:sp>
        <p:nvSpPr>
          <p:cNvPr id="13" name="文本框 12"/>
          <p:cNvSpPr txBox="1"/>
          <p:nvPr/>
        </p:nvSpPr>
        <p:spPr>
          <a:xfrm>
            <a:off x="5621102" y="4515478"/>
            <a:ext cx="2707650" cy="418191"/>
          </a:xfrm>
          <a:prstGeom prst="rect">
            <a:avLst/>
          </a:prstGeom>
          <a:noFill/>
        </p:spPr>
        <p:txBody>
          <a:bodyPr wrap="square" rtlCol="0">
            <a:spAutoFit/>
          </a:bodyPr>
          <a:lstStyle/>
          <a:p>
            <a:pPr algn="just">
              <a:lnSpc>
                <a:spcPct val="150000"/>
              </a:lnSpc>
            </a:pPr>
            <a:endParaRPr lang="en-US" altLang="zh-CN" sz="16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print"/>
          <a:stretch>
            <a:fillRect/>
          </a:stretch>
        </p:blipFill>
        <p:spPr>
          <a:xfrm>
            <a:off x="3352181" y="2197302"/>
            <a:ext cx="5877053" cy="1926503"/>
          </a:xfrm>
          <a:prstGeom prst="rect">
            <a:avLst/>
          </a:prstGeom>
        </p:spPr>
      </p:pic>
    </p:spTree>
    <p:extLst>
      <p:ext uri="{BB962C8B-B14F-4D97-AF65-F5344CB8AC3E}">
        <p14:creationId xmlns:p14="http://schemas.microsoft.com/office/powerpoint/2010/main" val="374134131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8" presetClass="emph" presetSubtype="0" fill="hold" grpId="1" nodeType="withEffect">
                                  <p:stCondLst>
                                    <p:cond delay="1500"/>
                                  </p:stCondLst>
                                  <p:childTnLst>
                                    <p:animRot by="21600000">
                                      <p:cBhvr>
                                        <p:cTn id="9" dur="1750" fill="hold"/>
                                        <p:tgtEl>
                                          <p:spTgt spid="8"/>
                                        </p:tgtEl>
                                        <p:attrNameLst>
                                          <p:attrName>r</p:attrName>
                                        </p:attrNameLst>
                                      </p:cBhvr>
                                    </p:animRot>
                                  </p:childTnLst>
                                </p:cTn>
                              </p:par>
                              <p:par>
                                <p:cTn id="10" presetID="10" presetClass="entr" presetSubtype="0" fill="hold" grpId="0" nodeType="with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8" presetClass="emph" presetSubtype="0" fill="hold" grpId="1" nodeType="withEffect">
                                  <p:stCondLst>
                                    <p:cond delay="2000"/>
                                  </p:stCondLst>
                                  <p:childTnLst>
                                    <p:animRot by="-21600000">
                                      <p:cBhvr>
                                        <p:cTn id="14" dur="1750" fill="hold"/>
                                        <p:tgtEl>
                                          <p:spTgt spid="7"/>
                                        </p:tgtEl>
                                        <p:attrNameLst>
                                          <p:attrName>r</p:attrName>
                                        </p:attrNameLst>
                                      </p:cBhvr>
                                    </p:animRot>
                                  </p:childTnLst>
                                </p:cTn>
                              </p:par>
                              <p:par>
                                <p:cTn id="15" presetID="2" presetClass="entr" presetSubtype="2" fill="hold" nodeType="withEffect">
                                  <p:stCondLst>
                                    <p:cond delay="275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750" fill="hold"/>
                                        <p:tgtEl>
                                          <p:spTgt spid="12"/>
                                        </p:tgtEl>
                                        <p:attrNameLst>
                                          <p:attrName>ppt_x</p:attrName>
                                        </p:attrNameLst>
                                      </p:cBhvr>
                                      <p:tavLst>
                                        <p:tav tm="0">
                                          <p:val>
                                            <p:strVal val="1+#ppt_w/2"/>
                                          </p:val>
                                        </p:tav>
                                        <p:tav tm="100000">
                                          <p:val>
                                            <p:strVal val="#ppt_x"/>
                                          </p:val>
                                        </p:tav>
                                      </p:tavLst>
                                    </p:anim>
                                    <p:anim calcmode="lin" valueType="num">
                                      <p:cBhvr additive="base">
                                        <p:cTn id="18" dur="75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nodePh="1">
                                  <p:stCondLst>
                                    <p:cond delay="3250"/>
                                  </p:stCondLst>
                                  <p:endCondLst>
                                    <p:cond evt="begin" delay="0">
                                      <p:tn val="19"/>
                                    </p:cond>
                                  </p:endCondLst>
                                  <p:childTnLst>
                                    <p:set>
                                      <p:cBhvr>
                                        <p:cTn id="20" dur="1" fill="hold">
                                          <p:stCondLst>
                                            <p:cond delay="0"/>
                                          </p:stCondLst>
                                        </p:cTn>
                                        <p:tgtEl>
                                          <p:spTgt spid="13">
                                            <p:txEl>
                                              <p:pRg st="0" end="0"/>
                                            </p:txEl>
                                          </p:spTgt>
                                        </p:tgtEl>
                                        <p:attrNameLst>
                                          <p:attrName>style.visibility</p:attrName>
                                        </p:attrNameLst>
                                      </p:cBhvr>
                                      <p:to>
                                        <p:strVal val="visible"/>
                                      </p:to>
                                    </p:set>
                                    <p:anim calcmode="lin" valueType="num">
                                      <p:cBhvr additive="base">
                                        <p:cTn id="21"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2" dur="75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26" y="2123102"/>
            <a:ext cx="6365374" cy="3927571"/>
          </a:xfrm>
          <a:prstGeom prst="rect">
            <a:avLst/>
          </a:prstGeom>
        </p:spPr>
      </p:pic>
      <p:sp>
        <p:nvSpPr>
          <p:cNvPr id="8" name="TextBox 7"/>
          <p:cNvSpPr txBox="1"/>
          <p:nvPr/>
        </p:nvSpPr>
        <p:spPr>
          <a:xfrm>
            <a:off x="7210479" y="2123102"/>
            <a:ext cx="4618765" cy="3785652"/>
          </a:xfrm>
          <a:prstGeom prst="rect">
            <a:avLst/>
          </a:prstGeom>
          <a:noFill/>
        </p:spPr>
        <p:txBody>
          <a:bodyPr wrap="none" rtlCol="0">
            <a:spAutoFit/>
          </a:bodyPr>
          <a:lstStyle/>
          <a:p>
            <a:pPr>
              <a:lnSpc>
                <a:spcPct val="150000"/>
              </a:lnSpc>
            </a:pPr>
            <a:endParaRPr lang="en-US" altLang="zh-CN" sz="2000" dirty="0" smtClean="0">
              <a:latin typeface="Microsoft YaHei" charset="-122"/>
              <a:ea typeface="Microsoft YaHei" charset="-122"/>
              <a:cs typeface="Microsoft YaHei" charset="-122"/>
            </a:endParaRPr>
          </a:p>
          <a:p>
            <a:pPr>
              <a:lnSpc>
                <a:spcPct val="150000"/>
              </a:lnSpc>
            </a:pPr>
            <a:endParaRPr lang="en-US" altLang="zh-CN" sz="2000" dirty="0">
              <a:latin typeface="Microsoft YaHei" charset="-122"/>
              <a:ea typeface="Microsoft YaHei" charset="-122"/>
              <a:cs typeface="Microsoft YaHei" charset="-122"/>
            </a:endParaRPr>
          </a:p>
          <a:p>
            <a:pPr>
              <a:lnSpc>
                <a:spcPct val="150000"/>
              </a:lnSpc>
            </a:pPr>
            <a:r>
              <a:rPr lang="en-US" altLang="zh-CN" sz="2000" dirty="0" smtClean="0">
                <a:latin typeface="Microsoft YaHei" charset="-122"/>
                <a:ea typeface="Microsoft YaHei" charset="-122"/>
                <a:cs typeface="Microsoft YaHei" charset="-122"/>
              </a:rPr>
              <a:t>1968</a:t>
            </a:r>
            <a:r>
              <a:rPr lang="zh-CN" altLang="en-US" sz="2000" dirty="0" smtClean="0">
                <a:latin typeface="Microsoft YaHei" charset="-122"/>
                <a:ea typeface="Microsoft YaHei" charset="-122"/>
                <a:cs typeface="Microsoft YaHei" charset="-122"/>
              </a:rPr>
              <a:t>年，</a:t>
            </a:r>
            <a:r>
              <a:rPr lang="en-US" altLang="zh-CN" sz="2000" dirty="0">
                <a:latin typeface="Microsoft YaHei" charset="-122"/>
                <a:ea typeface="Microsoft YaHei" charset="-122"/>
                <a:cs typeface="Microsoft YaHei" charset="-122"/>
              </a:rPr>
              <a:t>D. MORRSON </a:t>
            </a:r>
            <a:r>
              <a:rPr lang="zh-CN" altLang="en-US" sz="2000" dirty="0">
                <a:latin typeface="Microsoft YaHei" charset="-122"/>
                <a:ea typeface="Microsoft YaHei" charset="-122"/>
                <a:cs typeface="Microsoft YaHei" charset="-122"/>
              </a:rPr>
              <a:t>教授将 </a:t>
            </a:r>
            <a:r>
              <a:rPr lang="en-US" altLang="zh-CN" sz="2000" dirty="0" err="1" smtClean="0">
                <a:latin typeface="Microsoft YaHei" charset="-122"/>
                <a:ea typeface="Microsoft YaHei" charset="-122"/>
                <a:cs typeface="Microsoft YaHei" charset="-122"/>
              </a:rPr>
              <a:t>Trie</a:t>
            </a:r>
            <a:r>
              <a:rPr lang="zh-CN" altLang="en-US" sz="2000" dirty="0" smtClean="0">
                <a:latin typeface="Microsoft YaHei" charset="-122"/>
                <a:ea typeface="Microsoft YaHei" charset="-122"/>
                <a:cs typeface="Microsoft YaHei" charset="-122"/>
              </a:rPr>
              <a:t>树</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改进而生成了</a:t>
            </a:r>
            <a:r>
              <a:rPr lang="zh-CN" altLang="en-US" sz="2000" dirty="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Patricia</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Tree.</a:t>
            </a:r>
          </a:p>
          <a:p>
            <a:pPr>
              <a:lnSpc>
                <a:spcPct val="150000"/>
              </a:lnSpc>
            </a:pPr>
            <a:endParaRPr lang="en-US" altLang="zh-CN" sz="2000" dirty="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自此，弥补了 </a:t>
            </a:r>
            <a:r>
              <a:rPr lang="en-US" altLang="zh-CN" sz="2000" dirty="0" err="1" smtClean="0">
                <a:latin typeface="Microsoft YaHei" charset="-122"/>
                <a:ea typeface="Microsoft YaHei" charset="-122"/>
                <a:cs typeface="Microsoft YaHei" charset="-122"/>
              </a:rPr>
              <a:t>Trie</a:t>
            </a:r>
            <a:r>
              <a:rPr lang="zh-CN" altLang="en-US" sz="2000" dirty="0" smtClean="0">
                <a:latin typeface="Microsoft YaHei" charset="-122"/>
                <a:ea typeface="Microsoft YaHei" charset="-122"/>
                <a:cs typeface="Microsoft YaHei" charset="-122"/>
              </a:rPr>
              <a:t> 这一类结构因为空间</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效率而不能大规模使用的这一遗憾。</a:t>
            </a:r>
            <a:endParaRPr lang="en-US" altLang="zh-CN" sz="2000" dirty="0" smtClean="0">
              <a:latin typeface="Microsoft YaHei" charset="-122"/>
              <a:ea typeface="Microsoft YaHei" charset="-122"/>
              <a:cs typeface="Microsoft YaHei" charset="-122"/>
            </a:endParaRPr>
          </a:p>
          <a:p>
            <a:pPr>
              <a:lnSpc>
                <a:spcPct val="150000"/>
              </a:lnSpc>
            </a:pPr>
            <a:endParaRPr lang="en-US" altLang="zh-CN" sz="2000" dirty="0">
              <a:latin typeface="Microsoft YaHei" charset="-122"/>
              <a:ea typeface="Microsoft YaHei" charset="-122"/>
              <a:cs typeface="Microsoft YaHei" charset="-122"/>
            </a:endParaRPr>
          </a:p>
        </p:txBody>
      </p:sp>
      <p:sp>
        <p:nvSpPr>
          <p:cNvPr id="10" name="Title 1"/>
          <p:cNvSpPr>
            <a:spLocks noGrp="1"/>
          </p:cNvSpPr>
          <p:nvPr>
            <p:ph type="title"/>
          </p:nvPr>
        </p:nvSpPr>
        <p:spPr>
          <a:xfrm>
            <a:off x="1105042" y="307651"/>
            <a:ext cx="10058400" cy="1609344"/>
          </a:xfrm>
        </p:spPr>
        <p:txBody>
          <a:bodyPr>
            <a:noAutofit/>
          </a:bodyPr>
          <a:lstStyle/>
          <a:p>
            <a:r>
              <a:rPr lang="zh-CN" altLang="en-US" sz="3600" dirty="0" smtClean="0">
                <a:latin typeface="Microsoft YaHei" charset="-122"/>
                <a:ea typeface="Microsoft YaHei" charset="-122"/>
                <a:cs typeface="Microsoft YaHei" charset="-122"/>
              </a:rPr>
              <a:t>引言：从</a:t>
            </a:r>
            <a:r>
              <a:rPr lang="en-US" altLang="zh-CN" sz="3600" dirty="0" err="1" smtClean="0">
                <a:latin typeface="Microsoft YaHei" charset="-122"/>
                <a:ea typeface="Microsoft YaHei" charset="-122"/>
                <a:cs typeface="Microsoft YaHei" charset="-122"/>
              </a:rPr>
              <a:t>Trie</a:t>
            </a:r>
            <a:r>
              <a:rPr lang="zh-CN" altLang="en-US" sz="3600" dirty="0" smtClean="0">
                <a:latin typeface="Microsoft YaHei" charset="-122"/>
                <a:ea typeface="Microsoft YaHei" charset="-122"/>
                <a:cs typeface="Microsoft YaHei" charset="-122"/>
              </a:rPr>
              <a:t>到</a:t>
            </a:r>
            <a:r>
              <a:rPr lang="en-US" altLang="zh-CN" sz="3600" dirty="0" err="1" smtClean="0">
                <a:latin typeface="Microsoft YaHei" charset="-122"/>
                <a:ea typeface="Microsoft YaHei" charset="-122"/>
                <a:cs typeface="Microsoft YaHei" charset="-122"/>
              </a:rPr>
              <a:t>PATricia</a:t>
            </a:r>
            <a:endParaRPr lang="en-US" sz="36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95202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26" y="2123102"/>
            <a:ext cx="6365374" cy="3927571"/>
          </a:xfrm>
          <a:prstGeom prst="rect">
            <a:avLst/>
          </a:prstGeom>
        </p:spPr>
      </p:pic>
      <p:sp>
        <p:nvSpPr>
          <p:cNvPr id="9" name="TextBox 8"/>
          <p:cNvSpPr txBox="1"/>
          <p:nvPr/>
        </p:nvSpPr>
        <p:spPr>
          <a:xfrm>
            <a:off x="7210479" y="2123102"/>
            <a:ext cx="4509568" cy="4524315"/>
          </a:xfrm>
          <a:prstGeom prst="rect">
            <a:avLst/>
          </a:prstGeom>
          <a:noFill/>
        </p:spPr>
        <p:txBody>
          <a:bodyPr wrap="none" rtlCol="0">
            <a:spAutoFit/>
          </a:bodyPr>
          <a:lstStyle/>
          <a:p>
            <a:pPr>
              <a:lnSpc>
                <a:spcPct val="150000"/>
              </a:lnSpc>
            </a:pPr>
            <a:r>
              <a:rPr lang="zh-CN" altLang="en-US" sz="1600" dirty="0" smtClean="0">
                <a:latin typeface="Microsoft YaHei" charset="-122"/>
                <a:ea typeface="Microsoft YaHei" charset="-122"/>
                <a:cs typeface="Microsoft YaHei" charset="-122"/>
              </a:rPr>
              <a:t>从逻辑结构上来看，</a:t>
            </a:r>
            <a:r>
              <a:rPr lang="en-US" altLang="zh-CN" sz="1600" dirty="0" smtClean="0">
                <a:latin typeface="Microsoft YaHei" charset="-122"/>
                <a:ea typeface="Microsoft YaHei" charset="-122"/>
                <a:cs typeface="Microsoft YaHei" charset="-122"/>
              </a:rPr>
              <a:t>Patricia</a:t>
            </a:r>
            <a:r>
              <a:rPr lang="zh-CN" altLang="en-US" sz="1600" dirty="0" smtClean="0">
                <a:latin typeface="Microsoft YaHei" charset="-122"/>
                <a:ea typeface="Microsoft YaHei" charset="-122"/>
                <a:cs typeface="Microsoft YaHei" charset="-122"/>
              </a:rPr>
              <a:t> </a:t>
            </a:r>
            <a:r>
              <a:rPr lang="en-US" altLang="zh-CN" sz="1600" dirty="0" smtClean="0">
                <a:latin typeface="Microsoft YaHei" charset="-122"/>
                <a:ea typeface="Microsoft YaHei" charset="-122"/>
                <a:cs typeface="Microsoft YaHei" charset="-122"/>
              </a:rPr>
              <a:t>Tree</a:t>
            </a:r>
            <a:r>
              <a:rPr lang="zh-CN" altLang="en-US" sz="1600" dirty="0" smtClean="0">
                <a:latin typeface="Microsoft YaHei" charset="-122"/>
                <a:ea typeface="Microsoft YaHei" charset="-122"/>
                <a:cs typeface="Microsoft YaHei" charset="-122"/>
              </a:rPr>
              <a:t>具有如下</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smtClean="0">
                <a:latin typeface="Microsoft YaHei" charset="-122"/>
                <a:ea typeface="Microsoft YaHei" charset="-122"/>
                <a:cs typeface="Microsoft YaHei" charset="-122"/>
              </a:rPr>
              <a:t>几个性质与特征。</a:t>
            </a:r>
            <a:endParaRPr lang="en-US" altLang="zh-CN" sz="1600" dirty="0">
              <a:latin typeface="Microsoft YaHei" charset="-122"/>
              <a:ea typeface="Microsoft YaHei" charset="-122"/>
              <a:cs typeface="Microsoft YaHei" charset="-122"/>
            </a:endParaRPr>
          </a:p>
          <a:p>
            <a:pPr>
              <a:lnSpc>
                <a:spcPct val="150000"/>
              </a:lnSpc>
            </a:pPr>
            <a:r>
              <a:rPr lang="en-US" altLang="zh-CN" sz="1600" dirty="0" smtClean="0">
                <a:latin typeface="Microsoft YaHei" charset="-122"/>
                <a:ea typeface="Microsoft YaHei" charset="-122"/>
                <a:cs typeface="Microsoft YaHei" charset="-122"/>
              </a:rPr>
              <a:t>1.</a:t>
            </a:r>
            <a:r>
              <a:rPr lang="zh-CN" altLang="en-US" sz="1600" dirty="0" smtClean="0">
                <a:latin typeface="Microsoft YaHei" charset="-122"/>
                <a:ea typeface="Microsoft YaHei" charset="-122"/>
                <a:cs typeface="Microsoft YaHei" charset="-122"/>
              </a:rPr>
              <a:t>   结点</a:t>
            </a:r>
            <a:r>
              <a:rPr lang="zh-CN" altLang="en-US" sz="1600" dirty="0">
                <a:latin typeface="Microsoft YaHei" charset="-122"/>
                <a:ea typeface="Microsoft YaHei" charset="-122"/>
                <a:cs typeface="Microsoft YaHei" charset="-122"/>
              </a:rPr>
              <a:t>并不代表键（</a:t>
            </a:r>
            <a:r>
              <a:rPr lang="en-US" altLang="zh-CN" sz="1600" dirty="0">
                <a:latin typeface="Microsoft YaHei" charset="-122"/>
                <a:ea typeface="Microsoft YaHei" charset="-122"/>
                <a:cs typeface="Microsoft YaHei" charset="-122"/>
              </a:rPr>
              <a:t>Key</a:t>
            </a:r>
            <a:r>
              <a:rPr lang="zh-CN" altLang="en-US" sz="1600" dirty="0">
                <a:latin typeface="Microsoft YaHei" charset="-122"/>
                <a:ea typeface="Microsoft YaHei" charset="-122"/>
                <a:cs typeface="Microsoft YaHei" charset="-122"/>
              </a:rPr>
              <a:t>），</a:t>
            </a:r>
            <a:r>
              <a:rPr lang="zh-CN" altLang="en-US" sz="1600" dirty="0" smtClean="0">
                <a:latin typeface="Microsoft YaHei" charset="-122"/>
                <a:ea typeface="Microsoft YaHei" charset="-122"/>
                <a:cs typeface="Microsoft YaHei" charset="-122"/>
              </a:rPr>
              <a:t>由结点所延伸出</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a:latin typeface="Microsoft YaHei" charset="-122"/>
                <a:ea typeface="Microsoft YaHei" charset="-122"/>
                <a:cs typeface="Microsoft YaHei" charset="-122"/>
              </a:rPr>
              <a:t> </a:t>
            </a:r>
            <a:r>
              <a:rPr lang="zh-CN" altLang="en-US" sz="1600" dirty="0" smtClean="0">
                <a:latin typeface="Microsoft YaHei" charset="-122"/>
                <a:ea typeface="Microsoft YaHei" charset="-122"/>
                <a:cs typeface="Microsoft YaHei" charset="-122"/>
              </a:rPr>
              <a:t>     的边代表键 </a:t>
            </a:r>
            <a:r>
              <a:rPr lang="en-US" altLang="zh-CN" sz="1600" dirty="0" smtClean="0">
                <a:latin typeface="Microsoft YaHei" charset="-122"/>
                <a:ea typeface="Microsoft YaHei" charset="-122"/>
                <a:cs typeface="Microsoft YaHei" charset="-122"/>
              </a:rPr>
              <a:t>Key </a:t>
            </a:r>
          </a:p>
          <a:p>
            <a:pPr>
              <a:lnSpc>
                <a:spcPct val="150000"/>
              </a:lnSpc>
            </a:pPr>
            <a:r>
              <a:rPr lang="en-US" altLang="zh-CN" sz="1600" dirty="0" smtClean="0">
                <a:latin typeface="Microsoft YaHei" charset="-122"/>
                <a:ea typeface="Microsoft YaHei" charset="-122"/>
                <a:cs typeface="Microsoft YaHei" charset="-122"/>
              </a:rPr>
              <a:t>2.</a:t>
            </a:r>
            <a:r>
              <a:rPr lang="zh-CN" altLang="en-US" sz="1600" dirty="0" smtClean="0">
                <a:latin typeface="Microsoft YaHei" charset="-122"/>
                <a:ea typeface="Microsoft YaHei" charset="-122"/>
                <a:cs typeface="Microsoft YaHei" charset="-122"/>
              </a:rPr>
              <a:t>   结点</a:t>
            </a:r>
            <a:r>
              <a:rPr lang="zh-CN" altLang="en-US" sz="1600" dirty="0">
                <a:latin typeface="Microsoft YaHei" charset="-122"/>
                <a:ea typeface="Microsoft YaHei" charset="-122"/>
                <a:cs typeface="Microsoft YaHei" charset="-122"/>
              </a:rPr>
              <a:t>可以包含键值对中的值（</a:t>
            </a:r>
            <a:r>
              <a:rPr lang="en-US" altLang="zh-CN" sz="1600" dirty="0">
                <a:latin typeface="Microsoft YaHei" charset="-122"/>
                <a:ea typeface="Microsoft YaHei" charset="-122"/>
                <a:cs typeface="Microsoft YaHei" charset="-122"/>
              </a:rPr>
              <a:t>Value</a:t>
            </a:r>
            <a:r>
              <a:rPr lang="zh-CN" altLang="en-US" sz="1600" dirty="0" smtClean="0">
                <a:latin typeface="Microsoft YaHei" charset="-122"/>
                <a:ea typeface="Microsoft YaHei" charset="-122"/>
                <a:cs typeface="Microsoft YaHei" charset="-122"/>
              </a:rPr>
              <a:t>），</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smtClean="0">
                <a:latin typeface="Microsoft YaHei" charset="-122"/>
                <a:ea typeface="Microsoft YaHei" charset="-122"/>
                <a:cs typeface="Microsoft YaHei" charset="-122"/>
              </a:rPr>
              <a:t>      且由一个终点标志位决定是否为包含</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smtClean="0">
                <a:latin typeface="Microsoft YaHei" charset="-122"/>
                <a:ea typeface="Microsoft YaHei" charset="-122"/>
                <a:cs typeface="Microsoft YaHei" charset="-122"/>
              </a:rPr>
              <a:t>      信息的结点。</a:t>
            </a:r>
            <a:endParaRPr lang="en-US" altLang="zh-CN" sz="1600" dirty="0" smtClean="0">
              <a:latin typeface="Microsoft YaHei" charset="-122"/>
              <a:ea typeface="Microsoft YaHei" charset="-122"/>
              <a:cs typeface="Microsoft YaHei" charset="-122"/>
            </a:endParaRPr>
          </a:p>
          <a:p>
            <a:pPr>
              <a:lnSpc>
                <a:spcPct val="150000"/>
              </a:lnSpc>
            </a:pPr>
            <a:r>
              <a:rPr lang="en-US" altLang="zh-CN" sz="1600" dirty="0" smtClean="0">
                <a:latin typeface="Microsoft YaHei" charset="-122"/>
                <a:ea typeface="Microsoft YaHei" charset="-122"/>
                <a:cs typeface="Microsoft YaHei" charset="-122"/>
              </a:rPr>
              <a:t>3</a:t>
            </a:r>
            <a:r>
              <a:rPr lang="en-US" altLang="zh-CN" sz="1600" dirty="0">
                <a:latin typeface="Microsoft YaHei" charset="-122"/>
                <a:ea typeface="Microsoft YaHei" charset="-122"/>
                <a:cs typeface="Microsoft YaHei" charset="-122"/>
              </a:rPr>
              <a:t>. </a:t>
            </a:r>
            <a:r>
              <a:rPr lang="zh-CN" altLang="en-US" sz="1600" dirty="0" smtClean="0">
                <a:latin typeface="Microsoft YaHei" charset="-122"/>
                <a:ea typeface="Microsoft YaHei" charset="-122"/>
                <a:cs typeface="Microsoft YaHei" charset="-122"/>
              </a:rPr>
              <a:t>  如果</a:t>
            </a:r>
            <a:r>
              <a:rPr lang="zh-CN" altLang="en-US" sz="1600" dirty="0">
                <a:latin typeface="Microsoft YaHei" charset="-122"/>
                <a:ea typeface="Microsoft YaHei" charset="-122"/>
                <a:cs typeface="Microsoft YaHei" charset="-122"/>
              </a:rPr>
              <a:t>一个结点只有一个子结点</a:t>
            </a:r>
            <a:r>
              <a:rPr lang="zh-CN" altLang="en-US" sz="1600" dirty="0" smtClean="0">
                <a:latin typeface="Microsoft YaHei" charset="-122"/>
                <a:ea typeface="Microsoft YaHei" charset="-122"/>
                <a:cs typeface="Microsoft YaHei" charset="-122"/>
              </a:rPr>
              <a:t>，</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smtClean="0">
                <a:latin typeface="Microsoft YaHei" charset="-122"/>
                <a:ea typeface="Microsoft YaHei" charset="-122"/>
                <a:cs typeface="Microsoft YaHei" charset="-122"/>
              </a:rPr>
              <a:t>      那么</a:t>
            </a:r>
            <a:r>
              <a:rPr lang="zh-CN" altLang="en-US" sz="1600" dirty="0">
                <a:latin typeface="Microsoft YaHei" charset="-122"/>
                <a:ea typeface="Microsoft YaHei" charset="-122"/>
                <a:cs typeface="Microsoft YaHei" charset="-122"/>
              </a:rPr>
              <a:t>它将会和这个子结点一起</a:t>
            </a:r>
            <a:r>
              <a:rPr lang="zh-CN" altLang="en-US" sz="1600" dirty="0" smtClean="0">
                <a:latin typeface="Microsoft YaHei" charset="-122"/>
                <a:ea typeface="Microsoft YaHei" charset="-122"/>
                <a:cs typeface="Microsoft YaHei" charset="-122"/>
              </a:rPr>
              <a:t>压缩</a:t>
            </a:r>
            <a:endParaRPr lang="en-US" altLang="zh-CN" sz="1600" dirty="0" smtClean="0">
              <a:latin typeface="Microsoft YaHei" charset="-122"/>
              <a:ea typeface="Microsoft YaHei" charset="-122"/>
              <a:cs typeface="Microsoft YaHei" charset="-122"/>
            </a:endParaRPr>
          </a:p>
          <a:p>
            <a:pPr>
              <a:lnSpc>
                <a:spcPct val="150000"/>
              </a:lnSpc>
            </a:pPr>
            <a:r>
              <a:rPr lang="zh-CN" altLang="en-US" sz="1600" dirty="0" smtClean="0">
                <a:latin typeface="Microsoft YaHei" charset="-122"/>
                <a:ea typeface="Microsoft YaHei" charset="-122"/>
                <a:cs typeface="Microsoft YaHei" charset="-122"/>
              </a:rPr>
              <a:t>      成为</a:t>
            </a:r>
            <a:r>
              <a:rPr lang="zh-CN" altLang="en-US" sz="1600" dirty="0">
                <a:latin typeface="Microsoft YaHei" charset="-122"/>
                <a:ea typeface="Microsoft YaHei" charset="-122"/>
                <a:cs typeface="Microsoft YaHei" charset="-122"/>
              </a:rPr>
              <a:t>一个结点，且这个过程逐级向下递推</a:t>
            </a:r>
            <a:r>
              <a:rPr lang="zh-CN" altLang="en-US" sz="1600" dirty="0" smtClean="0">
                <a:latin typeface="Microsoft YaHei" charset="-122"/>
                <a:ea typeface="Microsoft YaHei" charset="-122"/>
                <a:cs typeface="Microsoft YaHei" charset="-122"/>
              </a:rPr>
              <a:t>。</a:t>
            </a:r>
            <a:endParaRPr lang="en-US" altLang="zh-CN" sz="1600" dirty="0" smtClean="0">
              <a:latin typeface="Microsoft YaHei" charset="-122"/>
              <a:ea typeface="Microsoft YaHei" charset="-122"/>
              <a:cs typeface="Microsoft YaHei" charset="-122"/>
            </a:endParaRPr>
          </a:p>
          <a:p>
            <a:pPr>
              <a:lnSpc>
                <a:spcPct val="150000"/>
              </a:lnSpc>
            </a:pPr>
            <a:r>
              <a:rPr lang="en-US" altLang="zh-CN" sz="1600" dirty="0" smtClean="0">
                <a:latin typeface="Microsoft YaHei" charset="-122"/>
                <a:ea typeface="Microsoft YaHei" charset="-122"/>
                <a:cs typeface="Microsoft YaHei" charset="-122"/>
              </a:rPr>
              <a:t>4</a:t>
            </a:r>
            <a:r>
              <a:rPr lang="en-US" altLang="zh-CN" sz="1600" dirty="0">
                <a:latin typeface="Microsoft YaHei" charset="-122"/>
                <a:ea typeface="Microsoft YaHei" charset="-122"/>
                <a:cs typeface="Microsoft YaHei" charset="-122"/>
              </a:rPr>
              <a:t>. </a:t>
            </a:r>
            <a:r>
              <a:rPr lang="zh-CN" altLang="en-US" sz="1600" dirty="0" smtClean="0">
                <a:latin typeface="Microsoft YaHei" charset="-122"/>
                <a:ea typeface="Microsoft YaHei" charset="-122"/>
                <a:cs typeface="Microsoft YaHei" charset="-122"/>
              </a:rPr>
              <a:t>  兄弟</a:t>
            </a:r>
            <a:r>
              <a:rPr lang="zh-CN" altLang="en-US" sz="1600" dirty="0">
                <a:latin typeface="Microsoft YaHei" charset="-122"/>
                <a:ea typeface="Microsoft YaHei" charset="-122"/>
                <a:cs typeface="Microsoft YaHei" charset="-122"/>
              </a:rPr>
              <a:t>结点之间一定有相同的关键字。</a:t>
            </a:r>
            <a:endParaRPr lang="en-US" altLang="zh-CN" sz="1600" dirty="0">
              <a:latin typeface="Microsoft YaHei" charset="-122"/>
              <a:ea typeface="Microsoft YaHei" charset="-122"/>
              <a:cs typeface="Microsoft YaHei" charset="-122"/>
            </a:endParaRPr>
          </a:p>
          <a:p>
            <a:pPr>
              <a:lnSpc>
                <a:spcPct val="150000"/>
              </a:lnSpc>
            </a:pPr>
            <a:endParaRPr lang="en-US" altLang="zh-CN" sz="1600" dirty="0">
              <a:latin typeface="Microsoft YaHei" charset="-122"/>
              <a:ea typeface="Microsoft YaHei" charset="-122"/>
              <a:cs typeface="Microsoft YaHei" charset="-122"/>
            </a:endParaRPr>
          </a:p>
        </p:txBody>
      </p:sp>
      <p:sp>
        <p:nvSpPr>
          <p:cNvPr id="10" name="Title 1"/>
          <p:cNvSpPr>
            <a:spLocks noGrp="1"/>
          </p:cNvSpPr>
          <p:nvPr>
            <p:ph type="title"/>
          </p:nvPr>
        </p:nvSpPr>
        <p:spPr>
          <a:xfrm>
            <a:off x="1105042" y="307651"/>
            <a:ext cx="10058400" cy="1609344"/>
          </a:xfrm>
        </p:spPr>
        <p:txBody>
          <a:bodyPr>
            <a:noAutofit/>
          </a:bodyPr>
          <a:lstStyle/>
          <a:p>
            <a:r>
              <a:rPr lang="zh-CN" altLang="en-US" sz="3600" dirty="0" smtClean="0">
                <a:latin typeface="微软雅黑" panose="020B0503020204020204" pitchFamily="34" charset="-122"/>
                <a:ea typeface="微软雅黑" panose="020B0503020204020204" pitchFamily="34" charset="-122"/>
              </a:rPr>
              <a:t>逻辑结构：自顶向下了解</a:t>
            </a:r>
            <a:r>
              <a:rPr lang="en-US" altLang="zh-CN" sz="3600" dirty="0" smtClean="0">
                <a:latin typeface="微软雅黑" panose="020B0503020204020204" pitchFamily="34" charset="-122"/>
                <a:ea typeface="微软雅黑" panose="020B0503020204020204" pitchFamily="34" charset="-122"/>
              </a:rPr>
              <a:t>PATRICIA</a:t>
            </a:r>
            <a:endParaRPr lang="en-US" sz="3600" dirty="0"/>
          </a:p>
        </p:txBody>
      </p:sp>
    </p:spTree>
    <p:extLst>
      <p:ext uri="{BB962C8B-B14F-4D97-AF65-F5344CB8AC3E}">
        <p14:creationId xmlns:p14="http://schemas.microsoft.com/office/powerpoint/2010/main" val="123401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26" y="2123102"/>
            <a:ext cx="6365374" cy="3927571"/>
          </a:xfrm>
          <a:prstGeom prst="rect">
            <a:avLst/>
          </a:prstGeom>
          <a:effectLst>
            <a:outerShdw blurRad="50800" dist="76200" dir="2700000" algn="tl" rotWithShape="0">
              <a:prstClr val="black">
                <a:alpha val="40000"/>
              </a:prstClr>
            </a:outerShdw>
          </a:effectLst>
        </p:spPr>
      </p:pic>
      <p:sp>
        <p:nvSpPr>
          <p:cNvPr id="9" name="TextBox 8"/>
          <p:cNvSpPr txBox="1"/>
          <p:nvPr/>
        </p:nvSpPr>
        <p:spPr>
          <a:xfrm>
            <a:off x="7210479" y="2123102"/>
            <a:ext cx="4977196" cy="3831818"/>
          </a:xfrm>
          <a:prstGeom prst="rect">
            <a:avLst/>
          </a:prstGeom>
          <a:noFill/>
        </p:spPr>
        <p:txBody>
          <a:bodyPr wrap="none" rtlCol="0">
            <a:spAutoFit/>
          </a:bodyPr>
          <a:lstStyle/>
          <a:p>
            <a:pPr>
              <a:lnSpc>
                <a:spcPct val="150000"/>
              </a:lnSpc>
            </a:pPr>
            <a:r>
              <a:rPr lang="zh-CN" altLang="en-US" dirty="0" smtClean="0">
                <a:latin typeface="Microsoft YaHei" charset="-122"/>
                <a:ea typeface="Microsoft YaHei" charset="-122"/>
                <a:cs typeface="Microsoft YaHei" charset="-122"/>
              </a:rPr>
              <a:t>基于以上的特点，</a:t>
            </a:r>
            <a:r>
              <a:rPr lang="en-US" altLang="zh-CN" dirty="0" smtClean="0">
                <a:latin typeface="Microsoft YaHei" charset="-122"/>
                <a:ea typeface="Microsoft YaHei" charset="-122"/>
                <a:cs typeface="Microsoft YaHei" charset="-122"/>
              </a:rPr>
              <a:t>Patricia</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Tree</a:t>
            </a:r>
            <a:r>
              <a:rPr lang="zh-CN" altLang="en-US" dirty="0" smtClean="0">
                <a:latin typeface="Microsoft YaHei" charset="-122"/>
                <a:ea typeface="Microsoft YaHei" charset="-122"/>
                <a:cs typeface="Microsoft YaHei" charset="-122"/>
              </a:rPr>
              <a:t>能够有效的完成</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如下的操作。</a:t>
            </a:r>
            <a:endParaRPr lang="en-US" altLang="zh-CN" dirty="0" smtClean="0">
              <a:latin typeface="Microsoft YaHei" charset="-122"/>
              <a:ea typeface="Microsoft YaHei" charset="-122"/>
              <a:cs typeface="Microsoft YaHei" charset="-122"/>
            </a:endParaRPr>
          </a:p>
          <a:p>
            <a:pPr marL="342900" indent="-342900">
              <a:lnSpc>
                <a:spcPct val="150000"/>
              </a:lnSpc>
              <a:buFont typeface="+mj-lt"/>
              <a:buAutoNum type="arabicPeriod"/>
            </a:pPr>
            <a:r>
              <a:rPr lang="en-US" altLang="zh-CN" dirty="0" smtClean="0">
                <a:latin typeface="Microsoft YaHei" charset="-122"/>
                <a:ea typeface="Microsoft YaHei" charset="-122"/>
                <a:cs typeface="Microsoft YaHei" charset="-122"/>
              </a:rPr>
              <a:t>Insertion</a:t>
            </a:r>
          </a:p>
          <a:p>
            <a:pPr marL="342900" indent="-342900">
              <a:lnSpc>
                <a:spcPct val="150000"/>
              </a:lnSpc>
              <a:buFont typeface="+mj-lt"/>
              <a:buAutoNum type="arabicPeriod"/>
            </a:pPr>
            <a:r>
              <a:rPr lang="en-US" altLang="zh-CN" dirty="0" smtClean="0">
                <a:latin typeface="Microsoft YaHei" charset="-122"/>
                <a:ea typeface="Microsoft YaHei" charset="-122"/>
                <a:cs typeface="Microsoft YaHei" charset="-122"/>
              </a:rPr>
              <a:t>Find</a:t>
            </a:r>
          </a:p>
          <a:p>
            <a:pPr marL="342900" indent="-342900">
              <a:lnSpc>
                <a:spcPct val="150000"/>
              </a:lnSpc>
              <a:buFont typeface="+mj-lt"/>
              <a:buAutoNum type="arabicPeriod"/>
            </a:pPr>
            <a:r>
              <a:rPr lang="en-US" altLang="zh-CN" dirty="0" smtClean="0">
                <a:latin typeface="Microsoft YaHei" charset="-122"/>
                <a:ea typeface="Microsoft YaHei" charset="-122"/>
                <a:cs typeface="Microsoft YaHei" charset="-122"/>
              </a:rPr>
              <a:t>Delete</a:t>
            </a:r>
          </a:p>
          <a:p>
            <a:pPr marL="342900" indent="-342900">
              <a:lnSpc>
                <a:spcPct val="150000"/>
              </a:lnSpc>
              <a:buFont typeface="+mj-lt"/>
              <a:buAutoNum type="arabicPeriod"/>
            </a:pPr>
            <a:r>
              <a:rPr lang="en-US" altLang="zh-CN" dirty="0" smtClean="0">
                <a:latin typeface="Microsoft YaHei" charset="-122"/>
                <a:ea typeface="Microsoft YaHei" charset="-122"/>
                <a:cs typeface="Microsoft YaHei" charset="-122"/>
              </a:rPr>
              <a:t>Update</a:t>
            </a:r>
          </a:p>
          <a:p>
            <a:pPr marL="342900" indent="-342900">
              <a:lnSpc>
                <a:spcPct val="150000"/>
              </a:lnSpc>
              <a:buFont typeface="+mj-lt"/>
              <a:buAutoNum type="arabicPeriod"/>
            </a:pPr>
            <a:r>
              <a:rPr lang="en-US" altLang="zh-CN" dirty="0" smtClean="0">
                <a:latin typeface="Microsoft YaHei" charset="-122"/>
                <a:ea typeface="Microsoft YaHei" charset="-122"/>
                <a:cs typeface="Microsoft YaHei" charset="-122"/>
              </a:rPr>
              <a:t>Prefix</a:t>
            </a:r>
            <a:r>
              <a:rPr lang="zh-CN" altLang="en-US" dirty="0" smtClean="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search</a:t>
            </a:r>
          </a:p>
          <a:p>
            <a:pPr>
              <a:lnSpc>
                <a:spcPct val="150000"/>
              </a:lnSpc>
            </a:pPr>
            <a:r>
              <a:rPr lang="zh-CN" altLang="en-US" dirty="0" smtClean="0">
                <a:latin typeface="Microsoft YaHei" charset="-122"/>
                <a:ea typeface="Microsoft YaHei" charset="-122"/>
                <a:cs typeface="Microsoft YaHei" charset="-122"/>
              </a:rPr>
              <a:t>以上的操作</a:t>
            </a:r>
            <a:r>
              <a:rPr lang="en-US" altLang="zh-CN" dirty="0" smtClean="0">
                <a:latin typeface="Microsoft YaHei" charset="-122"/>
                <a:ea typeface="Microsoft YaHei" charset="-122"/>
                <a:cs typeface="Microsoft YaHei" charset="-122"/>
              </a:rPr>
              <a:t>1-4</a:t>
            </a:r>
            <a:r>
              <a:rPr lang="zh-CN" altLang="en-US" dirty="0" smtClean="0">
                <a:latin typeface="Microsoft YaHei" charset="-122"/>
                <a:ea typeface="Microsoft YaHei" charset="-122"/>
                <a:cs typeface="Microsoft YaHei" charset="-122"/>
              </a:rPr>
              <a:t>均为</a:t>
            </a:r>
            <a:r>
              <a:rPr lang="en-US" altLang="zh-CN" dirty="0" smtClean="0">
                <a:latin typeface="Microsoft YaHei" charset="-122"/>
                <a:ea typeface="Microsoft YaHei" charset="-122"/>
                <a:cs typeface="Microsoft YaHei" charset="-122"/>
              </a:rPr>
              <a:t>O(w)</a:t>
            </a:r>
            <a:r>
              <a:rPr lang="zh-CN" altLang="en-US" dirty="0" smtClean="0">
                <a:latin typeface="Microsoft YaHei" charset="-122"/>
                <a:ea typeface="Microsoft YaHei" charset="-122"/>
                <a:cs typeface="Microsoft YaHei" charset="-122"/>
              </a:rPr>
              <a:t>的时间效率。</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操作</a:t>
            </a:r>
            <a:r>
              <a:rPr lang="en-US" altLang="zh-CN" dirty="0" smtClean="0">
                <a:latin typeface="Microsoft YaHei" charset="-122"/>
                <a:ea typeface="Microsoft YaHei" charset="-122"/>
                <a:cs typeface="Microsoft YaHei" charset="-122"/>
              </a:rPr>
              <a:t>5</a:t>
            </a:r>
            <a:r>
              <a:rPr lang="zh-CN" altLang="en-US" dirty="0" smtClean="0">
                <a:latin typeface="Microsoft YaHei" charset="-122"/>
                <a:ea typeface="Microsoft YaHei" charset="-122"/>
                <a:cs typeface="Microsoft YaHei" charset="-122"/>
              </a:rPr>
              <a:t>的均摊分析时间效率为</a:t>
            </a:r>
            <a:r>
              <a:rPr lang="en-US" altLang="zh-CN" dirty="0" smtClean="0">
                <a:latin typeface="Microsoft YaHei" charset="-122"/>
                <a:ea typeface="Microsoft YaHei" charset="-122"/>
                <a:cs typeface="Microsoft YaHei" charset="-122"/>
              </a:rPr>
              <a:t>O(n</a:t>
            </a:r>
            <a:r>
              <a:rPr lang="zh-CN" altLang="en-US" dirty="0" smtClean="0">
                <a:latin typeface="Microsoft YaHei" charset="-122"/>
                <a:ea typeface="Microsoft YaHei" charset="-122"/>
                <a:cs typeface="Microsoft YaHei" charset="-122"/>
              </a:rPr>
              <a:t> * </a:t>
            </a:r>
            <a:r>
              <a:rPr lang="en-US" altLang="zh-CN" dirty="0" smtClean="0">
                <a:latin typeface="Microsoft YaHei" charset="-122"/>
                <a:ea typeface="Microsoft YaHei" charset="-122"/>
                <a:cs typeface="Microsoft YaHei" charset="-122"/>
              </a:rPr>
              <a:t>w)</a:t>
            </a:r>
            <a:endParaRPr lang="en-US" altLang="zh-CN" dirty="0">
              <a:latin typeface="Microsoft YaHei" charset="-122"/>
              <a:ea typeface="Microsoft YaHei" charset="-122"/>
              <a:cs typeface="Microsoft YaHei" charset="-122"/>
            </a:endParaRPr>
          </a:p>
        </p:txBody>
      </p:sp>
      <p:sp>
        <p:nvSpPr>
          <p:cNvPr id="11" name="Title 1"/>
          <p:cNvSpPr>
            <a:spLocks noGrp="1"/>
          </p:cNvSpPr>
          <p:nvPr>
            <p:ph type="title"/>
          </p:nvPr>
        </p:nvSpPr>
        <p:spPr>
          <a:xfrm>
            <a:off x="1105042" y="307651"/>
            <a:ext cx="10058400" cy="1609344"/>
          </a:xfrm>
        </p:spPr>
        <p:txBody>
          <a:bodyPr>
            <a:noAutofit/>
          </a:bodyPr>
          <a:lstStyle/>
          <a:p>
            <a:r>
              <a:rPr lang="zh-CN" altLang="en-US" sz="3600" dirty="0" smtClean="0">
                <a:latin typeface="微软雅黑" panose="020B0503020204020204" pitchFamily="34" charset="-122"/>
                <a:ea typeface="微软雅黑" panose="020B0503020204020204" pitchFamily="34" charset="-122"/>
              </a:rPr>
              <a:t>逻辑结构：自顶向下了解</a:t>
            </a:r>
            <a:r>
              <a:rPr lang="en-US" altLang="zh-CN" sz="3600" dirty="0" smtClean="0">
                <a:latin typeface="微软雅黑" panose="020B0503020204020204" pitchFamily="34" charset="-122"/>
                <a:ea typeface="微软雅黑" panose="020B0503020204020204" pitchFamily="34" charset="-122"/>
              </a:rPr>
              <a:t>PATRICIA</a:t>
            </a:r>
            <a:endParaRPr lang="en-US" sz="3600" dirty="0"/>
          </a:p>
        </p:txBody>
      </p:sp>
    </p:spTree>
    <p:extLst>
      <p:ext uri="{BB962C8B-B14F-4D97-AF65-F5344CB8AC3E}">
        <p14:creationId xmlns:p14="http://schemas.microsoft.com/office/powerpoint/2010/main" val="176580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7332452" y="2281872"/>
            <a:ext cx="4321744" cy="3323987"/>
          </a:xfrm>
          <a:prstGeom prst="rect">
            <a:avLst/>
          </a:prstGeom>
          <a:noFill/>
        </p:spPr>
        <p:txBody>
          <a:bodyPr wrap="square" rtlCol="0">
            <a:spAutoFit/>
          </a:bodyPr>
          <a:lstStyle/>
          <a:p>
            <a:pPr>
              <a:lnSpc>
                <a:spcPct val="150000"/>
              </a:lnSpc>
            </a:pPr>
            <a:r>
              <a:rPr lang="zh-CN" altLang="en-US" sz="2000" dirty="0" smtClean="0">
                <a:latin typeface="Microsoft YaHei" charset="-122"/>
                <a:ea typeface="Microsoft YaHei" charset="-122"/>
                <a:cs typeface="Microsoft YaHei" charset="-122"/>
              </a:rPr>
              <a:t>存储结构</a:t>
            </a:r>
            <a:endParaRPr lang="en-US" altLang="zh-CN" sz="2000"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2000" dirty="0" smtClean="0">
                <a:latin typeface="Microsoft YaHei" charset="-122"/>
                <a:ea typeface="Microsoft YaHei" charset="-122"/>
                <a:cs typeface="Microsoft YaHei" charset="-122"/>
              </a:rPr>
              <a:t>(</a:t>
            </a:r>
            <a:r>
              <a:rPr lang="en-US" altLang="zh-CN" sz="2000" dirty="0" err="1" smtClean="0">
                <a:latin typeface="Microsoft YaHei" charset="-122"/>
                <a:ea typeface="Microsoft YaHei" charset="-122"/>
                <a:cs typeface="Microsoft YaHei" charset="-122"/>
              </a:rPr>
              <a:t>key,value</a:t>
            </a:r>
            <a:r>
              <a:rPr lang="en-US" altLang="zh-CN" sz="2000" dirty="0" smtClean="0">
                <a:latin typeface="Microsoft YaHei" charset="-122"/>
                <a:ea typeface="Microsoft YaHei" charset="-122"/>
                <a:cs typeface="Microsoft YaHei" charset="-122"/>
              </a:rPr>
              <a:t>)</a:t>
            </a:r>
            <a:r>
              <a:rPr lang="zh-CN" altLang="en-US" sz="2000" dirty="0" smtClean="0">
                <a:latin typeface="Microsoft YaHei" charset="-122"/>
                <a:ea typeface="Microsoft YaHei" charset="-122"/>
                <a:cs typeface="Microsoft YaHei" charset="-122"/>
              </a:rPr>
              <a:t> 典型键值对定义，</a:t>
            </a:r>
            <a:r>
              <a:rPr lang="en-US" altLang="zh-CN" sz="2000" dirty="0" smtClean="0">
                <a:latin typeface="Microsoft YaHei" charset="-122"/>
                <a:ea typeface="Microsoft YaHei" charset="-122"/>
                <a:cs typeface="Microsoft YaHei" charset="-122"/>
              </a:rPr>
              <a:t>K</a:t>
            </a:r>
            <a:r>
              <a:rPr lang="zh-CN" altLang="en-US" sz="2000" dirty="0" smtClean="0">
                <a:latin typeface="Microsoft YaHei" charset="-122"/>
                <a:ea typeface="Microsoft YaHei" charset="-122"/>
                <a:cs typeface="Microsoft YaHei" charset="-122"/>
              </a:rPr>
              <a:t> 类型为</a:t>
            </a:r>
            <a:r>
              <a:rPr lang="en-US" altLang="zh-CN" sz="2000" dirty="0" err="1" smtClean="0">
                <a:latin typeface="Microsoft YaHei" charset="-122"/>
                <a:ea typeface="Microsoft YaHei" charset="-122"/>
                <a:cs typeface="Microsoft YaHei" charset="-122"/>
              </a:rPr>
              <a:t>std</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a:t>
            </a:r>
            <a:r>
              <a:rPr lang="zh-CN" altLang="en-US" sz="2000" dirty="0" smtClean="0">
                <a:latin typeface="Microsoft YaHei" charset="-122"/>
                <a:ea typeface="Microsoft YaHei" charset="-122"/>
                <a:cs typeface="Microsoft YaHei" charset="-122"/>
              </a:rPr>
              <a:t> </a:t>
            </a:r>
            <a:r>
              <a:rPr lang="en-US" altLang="zh-CN" sz="2000" dirty="0" smtClean="0">
                <a:latin typeface="Microsoft YaHei" charset="-122"/>
                <a:ea typeface="Microsoft YaHei" charset="-122"/>
                <a:cs typeface="Microsoft YaHei" charset="-122"/>
              </a:rPr>
              <a:t>string</a:t>
            </a:r>
            <a:r>
              <a:rPr lang="zh-CN" altLang="en-US" sz="2000" dirty="0" smtClean="0">
                <a:latin typeface="Microsoft YaHei" charset="-122"/>
                <a:ea typeface="Microsoft YaHei" charset="-122"/>
                <a:cs typeface="Microsoft YaHei" charset="-122"/>
              </a:rPr>
              <a:t>，</a:t>
            </a:r>
            <a:r>
              <a:rPr lang="en-US" altLang="zh-CN" sz="2000" dirty="0" smtClean="0">
                <a:latin typeface="Microsoft YaHei" charset="-122"/>
                <a:ea typeface="Microsoft YaHei" charset="-122"/>
                <a:cs typeface="Microsoft YaHei" charset="-122"/>
              </a:rPr>
              <a:t>V</a:t>
            </a:r>
            <a:r>
              <a:rPr lang="zh-CN" altLang="en-US" sz="2000" dirty="0" smtClean="0">
                <a:latin typeface="Microsoft YaHei" charset="-122"/>
                <a:ea typeface="Microsoft YaHei" charset="-122"/>
                <a:cs typeface="Microsoft YaHei" charset="-122"/>
              </a:rPr>
              <a:t> 类型为 </a:t>
            </a:r>
            <a:r>
              <a:rPr lang="en-US" altLang="zh-CN" sz="2000" dirty="0" err="1" smtClean="0">
                <a:latin typeface="Microsoft YaHei" charset="-122"/>
                <a:ea typeface="Microsoft YaHei" charset="-122"/>
                <a:cs typeface="Microsoft YaHei" charset="-122"/>
              </a:rPr>
              <a:t>int</a:t>
            </a:r>
            <a:endParaRPr lang="en-US" altLang="zh-CN" sz="2000" dirty="0" smtClean="0">
              <a:latin typeface="Microsoft YaHei" charset="-122"/>
              <a:ea typeface="Microsoft YaHei" charset="-122"/>
              <a:cs typeface="Microsoft YaHei" charset="-122"/>
            </a:endParaRPr>
          </a:p>
          <a:p>
            <a:pPr marL="285750" indent="-285750">
              <a:lnSpc>
                <a:spcPct val="150000"/>
              </a:lnSpc>
              <a:buFont typeface="Arial" charset="0"/>
              <a:buChar char="•"/>
            </a:pPr>
            <a:r>
              <a:rPr lang="en-US" altLang="zh-CN" sz="2000" dirty="0" smtClean="0">
                <a:latin typeface="Microsoft YaHei" charset="-122"/>
                <a:ea typeface="Microsoft YaHei" charset="-122"/>
                <a:cs typeface="Microsoft YaHei" charset="-122"/>
              </a:rPr>
              <a:t>terminal</a:t>
            </a:r>
            <a:r>
              <a:rPr lang="zh-CN" altLang="en-US" sz="2000" dirty="0" smtClean="0">
                <a:latin typeface="Microsoft YaHei" charset="-122"/>
                <a:ea typeface="Microsoft YaHei" charset="-122"/>
                <a:cs typeface="Microsoft YaHei" charset="-122"/>
              </a:rPr>
              <a:t> 作为终结标记，不一定只有</a:t>
            </a:r>
            <a:endParaRPr lang="en-US" altLang="zh-CN" sz="2000" dirty="0" smtClean="0">
              <a:latin typeface="Microsoft YaHei" charset="-122"/>
              <a:ea typeface="Microsoft YaHei" charset="-122"/>
              <a:cs typeface="Microsoft YaHei" charset="-122"/>
            </a:endParaRPr>
          </a:p>
          <a:p>
            <a:pPr>
              <a:lnSpc>
                <a:spcPct val="150000"/>
              </a:lnSpc>
            </a:pPr>
            <a:r>
              <a:rPr lang="zh-CN" altLang="en-US" sz="2000" dirty="0" smtClean="0">
                <a:latin typeface="Microsoft YaHei" charset="-122"/>
                <a:ea typeface="Microsoft YaHei" charset="-122"/>
                <a:cs typeface="Microsoft YaHei" charset="-122"/>
              </a:rPr>
              <a:t>     叶子结点的终结标记为</a:t>
            </a:r>
            <a:r>
              <a:rPr lang="en-US" altLang="zh-CN" sz="2000" dirty="0" smtClean="0">
                <a:latin typeface="Microsoft YaHei" charset="-122"/>
                <a:ea typeface="Microsoft YaHei" charset="-122"/>
                <a:cs typeface="Microsoft YaHei" charset="-122"/>
              </a:rPr>
              <a:t>1</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marL="342900" indent="-342900">
              <a:lnSpc>
                <a:spcPct val="150000"/>
              </a:lnSpc>
              <a:buFont typeface="Arial" charset="0"/>
              <a:buChar char="•"/>
            </a:pPr>
            <a:endParaRPr lang="en-US" altLang="zh-CN" sz="2000" dirty="0" smtClean="0">
              <a:latin typeface="Microsoft YaHei" charset="-122"/>
              <a:ea typeface="Microsoft YaHei" charset="-122"/>
              <a:cs typeface="Microsoft YaHei" charset="-122"/>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25" y="2281872"/>
            <a:ext cx="6670227" cy="2756292"/>
          </a:xfrm>
          <a:prstGeom prst="rect">
            <a:avLst/>
          </a:prstGeom>
        </p:spPr>
      </p:pic>
      <p:sp>
        <p:nvSpPr>
          <p:cNvPr id="8" name="Title 1"/>
          <p:cNvSpPr>
            <a:spLocks noGrp="1"/>
          </p:cNvSpPr>
          <p:nvPr>
            <p:ph type="title"/>
          </p:nvPr>
        </p:nvSpPr>
        <p:spPr>
          <a:xfrm>
            <a:off x="1069848" y="484632"/>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存储结构及操作：如何实现一个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a:t>
            </a:r>
            <a:br>
              <a:rPr lang="zh-CN" altLang="en-US" sz="3600" dirty="0">
                <a:latin typeface="微软雅黑" panose="020B0503020204020204" pitchFamily="34" charset="-122"/>
                <a:ea typeface="微软雅黑" panose="020B0503020204020204" pitchFamily="34" charset="-122"/>
              </a:rPr>
            </a:br>
            <a:endParaRPr lang="en-US" sz="3600" dirty="0"/>
          </a:p>
        </p:txBody>
      </p:sp>
    </p:spTree>
    <p:extLst>
      <p:ext uri="{BB962C8B-B14F-4D97-AF65-F5344CB8AC3E}">
        <p14:creationId xmlns:p14="http://schemas.microsoft.com/office/powerpoint/2010/main" val="96284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5761016" y="2026123"/>
            <a:ext cx="5367231" cy="3323987"/>
          </a:xfrm>
          <a:prstGeom prst="rect">
            <a:avLst/>
          </a:prstGeom>
          <a:noFill/>
        </p:spPr>
        <p:txBody>
          <a:bodyPr wrap="square" rtlCol="0">
            <a:spAutoFit/>
          </a:bodyPr>
          <a:lstStyle/>
          <a:p>
            <a:pPr>
              <a:lnSpc>
                <a:spcPct val="150000"/>
              </a:lnSpc>
            </a:pPr>
            <a:r>
              <a:rPr lang="zh-CN" altLang="en-US" sz="2000" dirty="0" smtClean="0">
                <a:latin typeface="Microsoft YaHei" charset="-122"/>
                <a:ea typeface="Microsoft YaHei" charset="-122"/>
                <a:cs typeface="Microsoft YaHei" charset="-122"/>
              </a:rPr>
              <a:t>插入操作分类，首先可以确定如下两种状况</a:t>
            </a:r>
            <a:endParaRPr lang="en-US" altLang="zh-CN" sz="2000" dirty="0" smtClean="0">
              <a:latin typeface="Microsoft YaHei" charset="-122"/>
              <a:ea typeface="Microsoft YaHei" charset="-122"/>
              <a:cs typeface="Microsoft YaHei" charset="-122"/>
            </a:endParaRPr>
          </a:p>
          <a:p>
            <a:pPr marL="342900" indent="-342900">
              <a:lnSpc>
                <a:spcPct val="150000"/>
              </a:lnSpc>
              <a:buFont typeface="+mj-lt"/>
              <a:buAutoNum type="arabicPeriod"/>
            </a:pPr>
            <a:r>
              <a:rPr lang="zh-CN" altLang="en-US" sz="2000" dirty="0" smtClean="0">
                <a:latin typeface="Microsoft YaHei" charset="-122"/>
                <a:ea typeface="Microsoft YaHei" charset="-122"/>
                <a:cs typeface="Microsoft YaHei" charset="-122"/>
              </a:rPr>
              <a:t>若树</a:t>
            </a:r>
            <a:r>
              <a:rPr lang="zh-CN" altLang="en-US" sz="2000" dirty="0">
                <a:latin typeface="Microsoft YaHei" charset="-122"/>
                <a:ea typeface="Microsoft YaHei" charset="-122"/>
                <a:cs typeface="Microsoft YaHei" charset="-122"/>
              </a:rPr>
              <a:t>为空，直接创建一个叶子节点存储待插入字符串</a:t>
            </a:r>
            <a:r>
              <a:rPr lang="zh-CN" altLang="en-US" sz="2000" dirty="0" smtClean="0">
                <a:latin typeface="Microsoft YaHei" charset="-122"/>
                <a:ea typeface="Microsoft YaHei" charset="-122"/>
                <a:cs typeface="Microsoft YaHei" charset="-122"/>
              </a:rPr>
              <a:t>。</a:t>
            </a:r>
            <a:endParaRPr lang="en-US" altLang="zh-CN" sz="2000" dirty="0">
              <a:latin typeface="Microsoft YaHei" charset="-122"/>
              <a:ea typeface="Microsoft YaHei" charset="-122"/>
              <a:cs typeface="Microsoft YaHei" charset="-122"/>
            </a:endParaRPr>
          </a:p>
          <a:p>
            <a:pPr marL="342900" indent="-342900">
              <a:lnSpc>
                <a:spcPct val="150000"/>
              </a:lnSpc>
              <a:buFont typeface="+mj-lt"/>
              <a:buAutoNum type="arabicPeriod"/>
            </a:pPr>
            <a:r>
              <a:rPr lang="zh-CN" altLang="en-US" sz="2000" dirty="0" smtClean="0">
                <a:latin typeface="Microsoft YaHei" charset="-122"/>
                <a:ea typeface="Microsoft YaHei" charset="-122"/>
                <a:cs typeface="Microsoft YaHei" charset="-122"/>
              </a:rPr>
              <a:t>若</a:t>
            </a:r>
            <a:r>
              <a:rPr lang="zh-CN" altLang="en-US" sz="2000" dirty="0">
                <a:latin typeface="Microsoft YaHei" charset="-122"/>
                <a:ea typeface="Microsoft YaHei" charset="-122"/>
                <a:cs typeface="Microsoft YaHei" charset="-122"/>
              </a:rPr>
              <a:t>插入的字符串首字符未出现在当前结点，创建一个新叶子节点存储这个字符串</a:t>
            </a:r>
            <a:r>
              <a:rPr lang="zh-CN" altLang="en-US" sz="2000" dirty="0" smtClean="0">
                <a:latin typeface="Microsoft YaHei" charset="-122"/>
                <a:ea typeface="Microsoft YaHei" charset="-122"/>
                <a:cs typeface="Microsoft YaHei" charset="-122"/>
              </a:rPr>
              <a:t>。</a:t>
            </a:r>
            <a:endParaRPr lang="en-US" altLang="zh-CN" sz="2000" dirty="0" smtClean="0">
              <a:latin typeface="Microsoft YaHei" charset="-122"/>
              <a:ea typeface="Microsoft YaHei" charset="-122"/>
              <a:cs typeface="Microsoft YaHei" charset="-122"/>
            </a:endParaRPr>
          </a:p>
          <a:p>
            <a:pPr marL="342900" indent="-342900">
              <a:lnSpc>
                <a:spcPct val="150000"/>
              </a:lnSpc>
              <a:buFont typeface="+mj-lt"/>
              <a:buAutoNum type="arabicPeriod"/>
            </a:pPr>
            <a:r>
              <a:rPr lang="zh-CN" altLang="en-US" sz="2000" dirty="0" smtClean="0">
                <a:latin typeface="Microsoft YaHei" charset="-122"/>
                <a:ea typeface="Microsoft YaHei" charset="-122"/>
                <a:cs typeface="Microsoft YaHei" charset="-122"/>
              </a:rPr>
              <a:t>如果插入字符串可以和</a:t>
            </a:r>
            <a:r>
              <a:rPr lang="en-US" altLang="zh-CN" sz="2000" dirty="0" smtClean="0">
                <a:latin typeface="Microsoft YaHei" charset="-122"/>
                <a:ea typeface="Microsoft YaHei" charset="-122"/>
                <a:cs typeface="Microsoft YaHei" charset="-122"/>
              </a:rPr>
              <a:t>Root</a:t>
            </a:r>
            <a:r>
              <a:rPr lang="zh-CN" altLang="en-US" sz="2000" dirty="0" smtClean="0">
                <a:latin typeface="Microsoft YaHei" charset="-122"/>
                <a:ea typeface="Microsoft YaHei" charset="-122"/>
                <a:cs typeface="Microsoft YaHei" charset="-122"/>
              </a:rPr>
              <a:t>结点已有字符串前缀匹配，分以下几种情况讨论。</a:t>
            </a:r>
            <a:endParaRPr lang="en-US" altLang="zh-CN" sz="2000" dirty="0" smtClean="0">
              <a:latin typeface="Microsoft YaHei" charset="-122"/>
              <a:ea typeface="Microsoft YaHei" charset="-122"/>
              <a:cs typeface="Microsoft YaHei" charset="-122"/>
            </a:endParaRPr>
          </a:p>
        </p:txBody>
      </p:sp>
      <p:sp>
        <p:nvSpPr>
          <p:cNvPr id="8" name="Title 1"/>
          <p:cNvSpPr>
            <a:spLocks noGrp="1"/>
          </p:cNvSpPr>
          <p:nvPr>
            <p:ph type="title"/>
          </p:nvPr>
        </p:nvSpPr>
        <p:spPr>
          <a:xfrm>
            <a:off x="1069848" y="484632"/>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存储结构及操作：如何实现一个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a:t>
            </a:r>
            <a:br>
              <a:rPr lang="zh-CN" altLang="en-US" sz="3600" dirty="0">
                <a:latin typeface="微软雅黑" panose="020B0503020204020204" pitchFamily="34" charset="-122"/>
                <a:ea typeface="微软雅黑" panose="020B0503020204020204" pitchFamily="34" charset="-122"/>
              </a:rPr>
            </a:b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2512141"/>
            <a:ext cx="4017047" cy="2905949"/>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96786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62225" y="1498386"/>
            <a:ext cx="10944035"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5761016" y="2026123"/>
            <a:ext cx="5367231" cy="2797048"/>
          </a:xfrm>
          <a:prstGeom prst="rect">
            <a:avLst/>
          </a:prstGeom>
          <a:noFill/>
        </p:spPr>
        <p:txBody>
          <a:bodyPr wrap="square" rtlCol="0">
            <a:spAutoFit/>
          </a:bodyPr>
          <a:lstStyle/>
          <a:p>
            <a:pPr>
              <a:lnSpc>
                <a:spcPct val="150000"/>
              </a:lnSpc>
            </a:pPr>
            <a:r>
              <a:rPr lang="zh-CN" altLang="en-US" sz="2400" dirty="0" smtClean="0">
                <a:latin typeface="Microsoft YaHei" charset="-122"/>
                <a:ea typeface="Microsoft YaHei" charset="-122"/>
                <a:cs typeface="Microsoft YaHei" charset="-122"/>
              </a:rPr>
              <a:t>当前缀匹配成立时，分以下几种情况。</a:t>
            </a:r>
            <a:endParaRPr lang="en-US" altLang="zh-CN" sz="2400" dirty="0" smtClean="0">
              <a:latin typeface="Microsoft YaHei" charset="-122"/>
              <a:ea typeface="Microsoft YaHei" charset="-122"/>
              <a:cs typeface="Microsoft YaHei" charset="-122"/>
            </a:endParaRPr>
          </a:p>
          <a:p>
            <a:pPr>
              <a:lnSpc>
                <a:spcPct val="150000"/>
              </a:lnSpc>
            </a:pPr>
            <a:r>
              <a:rPr lang="zh-CN" altLang="en-US" sz="2400" dirty="0" smtClean="0">
                <a:latin typeface="Microsoft YaHei" charset="-122"/>
                <a:ea typeface="Microsoft YaHei" charset="-122"/>
                <a:cs typeface="Microsoft YaHei" charset="-122"/>
              </a:rPr>
              <a:t>我们假设</a:t>
            </a: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B</a:t>
            </a:r>
            <a:r>
              <a:rPr lang="zh-CN" altLang="en-US" sz="2400" dirty="0" smtClean="0">
                <a:latin typeface="Microsoft YaHei" charset="-122"/>
                <a:ea typeface="Microsoft YaHei" charset="-122"/>
                <a:cs typeface="Microsoft YaHei" charset="-122"/>
              </a:rPr>
              <a:t> 是待插入字符串，</a:t>
            </a:r>
            <a:r>
              <a:rPr lang="en-US" altLang="zh-CN" sz="2400" dirty="0" smtClean="0">
                <a:latin typeface="Microsoft YaHei" charset="-122"/>
                <a:ea typeface="Microsoft YaHei" charset="-122"/>
                <a:cs typeface="Microsoft YaHei" charset="-122"/>
              </a:rPr>
              <a:t>A</a:t>
            </a:r>
            <a:r>
              <a:rPr lang="zh-CN" altLang="en-US" sz="2400" dirty="0" smtClean="0">
                <a:latin typeface="Microsoft YaHei" charset="-122"/>
                <a:ea typeface="Microsoft YaHei" charset="-122"/>
                <a:cs typeface="Microsoft YaHei" charset="-122"/>
              </a:rPr>
              <a:t>是</a:t>
            </a:r>
            <a:r>
              <a:rPr lang="en-US" altLang="zh-CN" sz="2400" dirty="0" smtClean="0">
                <a:latin typeface="Microsoft YaHei" charset="-122"/>
                <a:ea typeface="Microsoft YaHei" charset="-122"/>
                <a:cs typeface="Microsoft YaHei" charset="-122"/>
              </a:rPr>
              <a:t>PAT</a:t>
            </a:r>
            <a:r>
              <a:rPr lang="zh-CN" altLang="en-US" sz="2400" dirty="0" smtClean="0">
                <a:latin typeface="Microsoft YaHei" charset="-122"/>
                <a:ea typeface="Microsoft YaHei" charset="-122"/>
                <a:cs typeface="Microsoft YaHei" charset="-122"/>
              </a:rPr>
              <a:t>中已有的字符串。</a:t>
            </a:r>
            <a:endParaRPr lang="en-US" altLang="zh-CN" sz="2400" dirty="0" smtClean="0">
              <a:latin typeface="Microsoft YaHei" charset="-122"/>
              <a:ea typeface="Microsoft YaHei" charset="-122"/>
              <a:cs typeface="Microsoft YaHei" charset="-122"/>
            </a:endParaRPr>
          </a:p>
          <a:p>
            <a:pPr marL="457200" indent="-457200">
              <a:lnSpc>
                <a:spcPct val="150000"/>
              </a:lnSpc>
              <a:buFont typeface="Arial" charset="0"/>
              <a:buChar char="•"/>
            </a:pPr>
            <a:r>
              <a:rPr lang="en-US" altLang="zh-TW" sz="2400" dirty="0">
                <a:latin typeface="Microsoft YaHei" charset="-122"/>
                <a:ea typeface="Microsoft YaHei" charset="-122"/>
                <a:cs typeface="Microsoft YaHei" charset="-122"/>
              </a:rPr>
              <a:t>B </a:t>
            </a:r>
            <a:r>
              <a:rPr lang="zh-TW" altLang="en-US" sz="2400" dirty="0">
                <a:latin typeface="Microsoft YaHei" charset="-122"/>
                <a:ea typeface="Microsoft YaHei" charset="-122"/>
                <a:cs typeface="Microsoft YaHei" charset="-122"/>
              </a:rPr>
              <a:t>是 </a:t>
            </a:r>
            <a:r>
              <a:rPr lang="en-US" altLang="zh-TW" sz="2400" dirty="0">
                <a:latin typeface="Microsoft YaHei" charset="-122"/>
                <a:ea typeface="Microsoft YaHei" charset="-122"/>
                <a:cs typeface="Microsoft YaHei" charset="-122"/>
              </a:rPr>
              <a:t>A </a:t>
            </a:r>
            <a:r>
              <a:rPr lang="zh-TW" altLang="en-US" sz="2400" dirty="0">
                <a:latin typeface="Microsoft YaHei" charset="-122"/>
                <a:ea typeface="Microsoft YaHei" charset="-122"/>
                <a:cs typeface="Microsoft YaHei" charset="-122"/>
              </a:rPr>
              <a:t>的</a:t>
            </a:r>
            <a:r>
              <a:rPr lang="zh-TW" altLang="en-US" sz="2400" dirty="0" smtClean="0">
                <a:latin typeface="Microsoft YaHei" charset="-122"/>
                <a:ea typeface="Microsoft YaHei" charset="-122"/>
                <a:cs typeface="Microsoft YaHei" charset="-122"/>
              </a:rPr>
              <a:t>前缀</a:t>
            </a:r>
            <a:r>
              <a:rPr lang="zh-CN" altLang="en-US" sz="2400" dirty="0" smtClean="0">
                <a:latin typeface="Microsoft YaHei" charset="-122"/>
                <a:ea typeface="Microsoft YaHei" charset="-122"/>
                <a:cs typeface="Microsoft YaHei" charset="-122"/>
              </a:rPr>
              <a:t>，插入过程中对 </a:t>
            </a:r>
            <a:r>
              <a:rPr lang="en-US" altLang="zh-CN" sz="2400" dirty="0" smtClean="0">
                <a:latin typeface="Microsoft YaHei" charset="-122"/>
                <a:ea typeface="Microsoft YaHei" charset="-122"/>
                <a:cs typeface="Microsoft YaHei" charset="-122"/>
              </a:rPr>
              <a:t>A</a:t>
            </a:r>
            <a:r>
              <a:rPr lang="zh-CN" altLang="en-US" sz="2400" dirty="0" smtClean="0">
                <a:latin typeface="Microsoft YaHei" charset="-122"/>
                <a:ea typeface="Microsoft YaHei" charset="-122"/>
                <a:cs typeface="Microsoft YaHei" charset="-122"/>
              </a:rPr>
              <a:t> 进行分裂。</a:t>
            </a:r>
            <a:endParaRPr lang="en-US" altLang="zh-TW" sz="2400" dirty="0" smtClean="0">
              <a:latin typeface="Microsoft YaHei" charset="-122"/>
              <a:ea typeface="Microsoft YaHei" charset="-122"/>
              <a:cs typeface="Microsoft YaHei" charset="-122"/>
            </a:endParaRPr>
          </a:p>
        </p:txBody>
      </p:sp>
      <p:sp>
        <p:nvSpPr>
          <p:cNvPr id="8" name="Title 1"/>
          <p:cNvSpPr>
            <a:spLocks noGrp="1"/>
          </p:cNvSpPr>
          <p:nvPr>
            <p:ph type="title"/>
          </p:nvPr>
        </p:nvSpPr>
        <p:spPr>
          <a:xfrm>
            <a:off x="1069848" y="484632"/>
            <a:ext cx="10058400" cy="1609344"/>
          </a:xfrm>
        </p:spPr>
        <p:txBody>
          <a:bodyPr>
            <a:noAutofit/>
          </a:bodyPr>
          <a:lstStyle/>
          <a:p>
            <a:r>
              <a:rPr lang="zh-CN" altLang="en-US" sz="3600" dirty="0">
                <a:latin typeface="微软雅黑" panose="020B0503020204020204" pitchFamily="34" charset="-122"/>
                <a:ea typeface="微软雅黑" panose="020B0503020204020204" pitchFamily="34" charset="-122"/>
              </a:rPr>
              <a:t>存储结构及操作：如何实现一个 </a:t>
            </a:r>
            <a:r>
              <a:rPr lang="en-US" altLang="zh-CN" sz="3600" dirty="0">
                <a:latin typeface="微软雅黑" panose="020B0503020204020204" pitchFamily="34" charset="-122"/>
                <a:ea typeface="微软雅黑" panose="020B0503020204020204" pitchFamily="34" charset="-122"/>
              </a:rPr>
              <a:t>Patricia</a:t>
            </a:r>
            <a:r>
              <a:rPr lang="zh-CN" altLang="en-US" sz="3600" dirty="0">
                <a:latin typeface="微软雅黑" panose="020B0503020204020204" pitchFamily="34" charset="-122"/>
                <a:ea typeface="微软雅黑" panose="020B0503020204020204" pitchFamily="34" charset="-122"/>
              </a:rPr>
              <a:t>？</a:t>
            </a:r>
            <a:br>
              <a:rPr lang="zh-CN" altLang="en-US" sz="3600" dirty="0">
                <a:latin typeface="微软雅黑" panose="020B0503020204020204" pitchFamily="34" charset="-122"/>
                <a:ea typeface="微软雅黑" panose="020B0503020204020204" pitchFamily="34" charset="-122"/>
              </a:rPr>
            </a:br>
            <a:endParaRPr lang="en-US" sz="3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913" y="2110169"/>
            <a:ext cx="4542701" cy="2713002"/>
          </a:xfrm>
          <a:prstGeom prst="rect">
            <a:avLst/>
          </a:prstGeom>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70612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2902</TotalTime>
  <Words>2439</Words>
  <Application>Microsoft Macintosh PowerPoint</Application>
  <PresentationFormat>Widescreen</PresentationFormat>
  <Paragraphs>181</Paragraphs>
  <Slides>39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Calibri</vt:lpstr>
      <vt:lpstr>Lucida Handwriting</vt:lpstr>
      <vt:lpstr>Microsoft YaHei</vt:lpstr>
      <vt:lpstr>Rockwell</vt:lpstr>
      <vt:lpstr>Rockwell Condensed</vt:lpstr>
      <vt:lpstr>Rockwell Extra Bold</vt:lpstr>
      <vt:lpstr>Wingdings</vt:lpstr>
      <vt:lpstr>微软雅黑</vt:lpstr>
      <vt:lpstr>方正兰亭细黑_GBK</vt:lpstr>
      <vt:lpstr>方正姚体</vt:lpstr>
      <vt:lpstr>Wood Type</vt:lpstr>
      <vt:lpstr>PowerPoint Presentation</vt:lpstr>
      <vt:lpstr>PowerPoint Presentation</vt:lpstr>
      <vt:lpstr>引言：从Trie到PATricia</vt:lpstr>
      <vt:lpstr>引言：从Trie到PATricia</vt:lpstr>
      <vt:lpstr>逻辑结构：自顶向下了解PATRICIA</vt:lpstr>
      <vt:lpstr>逻辑结构：自顶向下了解PATRICIA</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存储结构及操作：如何实现一个 Patricia？ </vt:lpstr>
      <vt:lpstr>对比测试：Trie VS Patricia</vt:lpstr>
      <vt:lpstr>对比测试：Trie VS Patricia</vt:lpstr>
      <vt:lpstr>对比测试：Trie VS Patricia</vt:lpstr>
      <vt:lpstr>所以，Patricia有哪些实际的应用呢？</vt:lpstr>
      <vt:lpstr>所以，Patricia有哪些实际的应用呢？</vt:lpstr>
      <vt:lpstr>所以，Patricia有哪些实际的应用呢？</vt:lpstr>
      <vt:lpstr>所以，Patricia有哪些实际的应用呢？</vt:lpstr>
      <vt:lpstr>所以，Patricia有哪些实际的应用呢？</vt:lpstr>
      <vt:lpstr>所以，Patricia有哪些实际的应用呢？</vt:lpstr>
      <vt:lpstr>所以，Patricia有哪些实际的应用呢？</vt:lpstr>
      <vt:lpstr>还有比它更厉害的改进吗？</vt:lpstr>
      <vt:lpstr>应用展示：基于Qt实现的 Patricia 相关应用。</vt:lpstr>
      <vt:lpstr>应用展示：基于Qt实现的 Patricia 相关应用。</vt:lpstr>
      <vt:lpstr>应用展示：基于Qt实现的 Patricia 相关应用。</vt:lpstr>
      <vt:lpstr>应用展示：基于Qt实现的 Patricia 相关应用。</vt:lpstr>
      <vt:lpstr>应用展示：基于Qt实现的 Patricia 相关应用。</vt:lpstr>
      <vt:lpstr>写在最后的一些</vt:lpstr>
      <vt:lpstr>写在最后的一些</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wangqian</dc:creator>
  <cp:lastModifiedBy>李博</cp:lastModifiedBy>
  <cp:revision>204</cp:revision>
  <dcterms:created xsi:type="dcterms:W3CDTF">2016-07-06T05:14:38Z</dcterms:created>
  <dcterms:modified xsi:type="dcterms:W3CDTF">2017-06-01T16:44:15Z</dcterms:modified>
</cp:coreProperties>
</file>