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3"/>
  </p:notesMasterIdLst>
  <p:handoutMasterIdLst>
    <p:handoutMasterId r:id="rId14"/>
  </p:handoutMasterIdLst>
  <p:sldIdLst>
    <p:sldId id="257" r:id="rId2"/>
    <p:sldId id="258" r:id="rId3"/>
    <p:sldId id="259" r:id="rId4"/>
    <p:sldId id="260" r:id="rId5"/>
    <p:sldId id="261" r:id="rId6"/>
    <p:sldId id="262" r:id="rId7"/>
    <p:sldId id="263" r:id="rId8"/>
    <p:sldId id="264" r:id="rId9"/>
    <p:sldId id="266" r:id="rId10"/>
    <p:sldId id="265" r:id="rId11"/>
    <p:sldId id="267" r:id="rId1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62" y="264"/>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骏辉 罗" userId="d968a7d3a6717dc3" providerId="LiveId" clId="{EBC9D953-AC6A-4427-A1B1-16A882B34F30}"/>
    <pc:docChg chg="undo custSel addSld modSld sldOrd">
      <pc:chgData name="骏辉 罗" userId="d968a7d3a6717dc3" providerId="LiveId" clId="{EBC9D953-AC6A-4427-A1B1-16A882B34F30}" dt="2024-06-03T11:35:45.580" v="867" actId="113"/>
      <pc:docMkLst>
        <pc:docMk/>
      </pc:docMkLst>
      <pc:sldChg chg="delSp modSp mod">
        <pc:chgData name="骏辉 罗" userId="d968a7d3a6717dc3" providerId="LiveId" clId="{EBC9D953-AC6A-4427-A1B1-16A882B34F30}" dt="2024-06-03T11:33:51.972" v="813" actId="20577"/>
        <pc:sldMkLst>
          <pc:docMk/>
          <pc:sldMk cId="191714609" sldId="258"/>
        </pc:sldMkLst>
        <pc:spChg chg="del">
          <ac:chgData name="骏辉 罗" userId="d968a7d3a6717dc3" providerId="LiveId" clId="{EBC9D953-AC6A-4427-A1B1-16A882B34F30}" dt="2024-06-03T11:33:45.348" v="810" actId="478"/>
          <ac:spMkLst>
            <pc:docMk/>
            <pc:sldMk cId="191714609" sldId="258"/>
            <ac:spMk id="13" creationId="{68984CD7-5187-740F-5B67-6D20B472B602}"/>
          </ac:spMkLst>
        </pc:spChg>
        <pc:spChg chg="mod">
          <ac:chgData name="骏辉 罗" userId="d968a7d3a6717dc3" providerId="LiveId" clId="{EBC9D953-AC6A-4427-A1B1-16A882B34F30}" dt="2024-06-03T11:33:51.972" v="813" actId="20577"/>
          <ac:spMkLst>
            <pc:docMk/>
            <pc:sldMk cId="191714609" sldId="258"/>
            <ac:spMk id="14" creationId="{04C3A0EE-4F88-AED7-E322-8D894E9747A1}"/>
          </ac:spMkLst>
        </pc:spChg>
      </pc:sldChg>
      <pc:sldChg chg="addSp delSp modSp add mod">
        <pc:chgData name="骏辉 罗" userId="d968a7d3a6717dc3" providerId="LiveId" clId="{EBC9D953-AC6A-4427-A1B1-16A882B34F30}" dt="2024-06-03T11:13:30.413" v="222" actId="20577"/>
        <pc:sldMkLst>
          <pc:docMk/>
          <pc:sldMk cId="1811741444" sldId="264"/>
        </pc:sldMkLst>
        <pc:spChg chg="mod">
          <ac:chgData name="骏辉 罗" userId="d968a7d3a6717dc3" providerId="LiveId" clId="{EBC9D953-AC6A-4427-A1B1-16A882B34F30}" dt="2024-06-03T11:09:42.745" v="11" actId="27636"/>
          <ac:spMkLst>
            <pc:docMk/>
            <pc:sldMk cId="1811741444" sldId="264"/>
            <ac:spMk id="2" creationId="{7952A84B-A1BD-FFA2-CC8E-D7F2A7D74A7E}"/>
          </ac:spMkLst>
        </pc:spChg>
        <pc:spChg chg="add del mod">
          <ac:chgData name="骏辉 罗" userId="d968a7d3a6717dc3" providerId="LiveId" clId="{EBC9D953-AC6A-4427-A1B1-16A882B34F30}" dt="2024-06-03T11:11:40.427" v="14"/>
          <ac:spMkLst>
            <pc:docMk/>
            <pc:sldMk cId="1811741444" sldId="264"/>
            <ac:spMk id="4" creationId="{7F732A72-4BDB-BAE0-78A1-945A3C7F1695}"/>
          </ac:spMkLst>
        </pc:spChg>
        <pc:spChg chg="del">
          <ac:chgData name="骏辉 罗" userId="d968a7d3a6717dc3" providerId="LiveId" clId="{EBC9D953-AC6A-4427-A1B1-16A882B34F30}" dt="2024-06-03T11:11:11.078" v="12" actId="478"/>
          <ac:spMkLst>
            <pc:docMk/>
            <pc:sldMk cId="1811741444" sldId="264"/>
            <ac:spMk id="5" creationId="{5D1FF59A-72DF-245B-D707-FF85F9949A3D}"/>
          </ac:spMkLst>
        </pc:spChg>
        <pc:spChg chg="add mod">
          <ac:chgData name="骏辉 罗" userId="d968a7d3a6717dc3" providerId="LiveId" clId="{EBC9D953-AC6A-4427-A1B1-16A882B34F30}" dt="2024-06-03T11:13:30.413" v="222" actId="20577"/>
          <ac:spMkLst>
            <pc:docMk/>
            <pc:sldMk cId="1811741444" sldId="264"/>
            <ac:spMk id="9" creationId="{3D04BE41-A665-F0E5-6400-FCF7469F965C}"/>
          </ac:spMkLst>
        </pc:spChg>
        <pc:graphicFrameChg chg="add mod modGraphic">
          <ac:chgData name="骏辉 罗" userId="d968a7d3a6717dc3" providerId="LiveId" clId="{EBC9D953-AC6A-4427-A1B1-16A882B34F30}" dt="2024-06-03T11:12:08.037" v="21" actId="14100"/>
          <ac:graphicFrameMkLst>
            <pc:docMk/>
            <pc:sldMk cId="1811741444" sldId="264"/>
            <ac:graphicFrameMk id="6" creationId="{851F621F-4A53-93E8-147A-1289168FD10D}"/>
          </ac:graphicFrameMkLst>
        </pc:graphicFrameChg>
        <pc:picChg chg="del">
          <ac:chgData name="骏辉 罗" userId="d968a7d3a6717dc3" providerId="LiveId" clId="{EBC9D953-AC6A-4427-A1B1-16A882B34F30}" dt="2024-06-03T11:11:11.854" v="13" actId="478"/>
          <ac:picMkLst>
            <pc:docMk/>
            <pc:sldMk cId="1811741444" sldId="264"/>
            <ac:picMk id="7" creationId="{FFE7D4D3-02E9-4060-E2DD-F530D8735FE0}"/>
          </ac:picMkLst>
        </pc:picChg>
        <pc:picChg chg="add mod">
          <ac:chgData name="骏辉 罗" userId="d968a7d3a6717dc3" providerId="LiveId" clId="{EBC9D953-AC6A-4427-A1B1-16A882B34F30}" dt="2024-06-03T11:12:19.274" v="26" actId="1076"/>
          <ac:picMkLst>
            <pc:docMk/>
            <pc:sldMk cId="1811741444" sldId="264"/>
            <ac:picMk id="8" creationId="{AD58212A-3605-6BD0-34FA-A4F6E6240C35}"/>
          </ac:picMkLst>
        </pc:picChg>
      </pc:sldChg>
      <pc:sldChg chg="addSp delSp modSp add mod ord">
        <pc:chgData name="骏辉 罗" userId="d968a7d3a6717dc3" providerId="LiveId" clId="{EBC9D953-AC6A-4427-A1B1-16A882B34F30}" dt="2024-06-03T11:34:49.499" v="841" actId="14100"/>
        <pc:sldMkLst>
          <pc:docMk/>
          <pc:sldMk cId="1475881552" sldId="265"/>
        </pc:sldMkLst>
        <pc:spChg chg="mod">
          <ac:chgData name="骏辉 罗" userId="d968a7d3a6717dc3" providerId="LiveId" clId="{EBC9D953-AC6A-4427-A1B1-16A882B34F30}" dt="2024-06-03T11:34:01.384" v="838" actId="27636"/>
          <ac:spMkLst>
            <pc:docMk/>
            <pc:sldMk cId="1475881552" sldId="265"/>
            <ac:spMk id="2" creationId="{7952A84B-A1BD-FFA2-CC8E-D7F2A7D74A7E}"/>
          </ac:spMkLst>
        </pc:spChg>
        <pc:spChg chg="add del mod">
          <ac:chgData name="骏辉 罗" userId="d968a7d3a6717dc3" providerId="LiveId" clId="{EBC9D953-AC6A-4427-A1B1-16A882B34F30}" dt="2024-06-03T11:22:03.699" v="809" actId="478"/>
          <ac:spMkLst>
            <pc:docMk/>
            <pc:sldMk cId="1475881552" sldId="265"/>
            <ac:spMk id="4" creationId="{9908DA26-2CE7-F40E-CCF3-1B90FACDD94E}"/>
          </ac:spMkLst>
        </pc:spChg>
        <pc:spChg chg="del">
          <ac:chgData name="骏辉 罗" userId="d968a7d3a6717dc3" providerId="LiveId" clId="{EBC9D953-AC6A-4427-A1B1-16A882B34F30}" dt="2024-06-03T11:13:55.759" v="249" actId="478"/>
          <ac:spMkLst>
            <pc:docMk/>
            <pc:sldMk cId="1475881552" sldId="265"/>
            <ac:spMk id="9" creationId="{3D04BE41-A665-F0E5-6400-FCF7469F965C}"/>
          </ac:spMkLst>
        </pc:spChg>
        <pc:graphicFrameChg chg="add mod modGraphic">
          <ac:chgData name="骏辉 罗" userId="d968a7d3a6717dc3" providerId="LiveId" clId="{EBC9D953-AC6A-4427-A1B1-16A882B34F30}" dt="2024-06-03T11:34:49.499" v="841" actId="14100"/>
          <ac:graphicFrameMkLst>
            <pc:docMk/>
            <pc:sldMk cId="1475881552" sldId="265"/>
            <ac:graphicFrameMk id="5" creationId="{E35E96DD-1D66-828A-0C83-89CD8D3C0065}"/>
          </ac:graphicFrameMkLst>
        </pc:graphicFrameChg>
        <pc:graphicFrameChg chg="del modGraphic">
          <ac:chgData name="骏辉 罗" userId="d968a7d3a6717dc3" providerId="LiveId" clId="{EBC9D953-AC6A-4427-A1B1-16A882B34F30}" dt="2024-06-03T11:13:50.486" v="247" actId="478"/>
          <ac:graphicFrameMkLst>
            <pc:docMk/>
            <pc:sldMk cId="1475881552" sldId="265"/>
            <ac:graphicFrameMk id="6" creationId="{851F621F-4A53-93E8-147A-1289168FD10D}"/>
          </ac:graphicFrameMkLst>
        </pc:graphicFrameChg>
        <pc:picChg chg="del">
          <ac:chgData name="骏辉 罗" userId="d968a7d3a6717dc3" providerId="LiveId" clId="{EBC9D953-AC6A-4427-A1B1-16A882B34F30}" dt="2024-06-03T11:13:52.386" v="248" actId="478"/>
          <ac:picMkLst>
            <pc:docMk/>
            <pc:sldMk cId="1475881552" sldId="265"/>
            <ac:picMk id="8" creationId="{AD58212A-3605-6BD0-34FA-A4F6E6240C35}"/>
          </ac:picMkLst>
        </pc:picChg>
      </pc:sldChg>
      <pc:sldChg chg="addSp delSp modSp add mod">
        <pc:chgData name="骏辉 罗" userId="d968a7d3a6717dc3" providerId="LiveId" clId="{EBC9D953-AC6A-4427-A1B1-16A882B34F30}" dt="2024-06-03T11:21:35.629" v="772" actId="20577"/>
        <pc:sldMkLst>
          <pc:docMk/>
          <pc:sldMk cId="2488502368" sldId="266"/>
        </pc:sldMkLst>
        <pc:spChg chg="del">
          <ac:chgData name="骏辉 罗" userId="d968a7d3a6717dc3" providerId="LiveId" clId="{EBC9D953-AC6A-4427-A1B1-16A882B34F30}" dt="2024-06-03T11:19:01.542" v="251"/>
          <ac:spMkLst>
            <pc:docMk/>
            <pc:sldMk cId="2488502368" sldId="266"/>
            <ac:spMk id="4" creationId="{9908DA26-2CE7-F40E-CCF3-1B90FACDD94E}"/>
          </ac:spMkLst>
        </pc:spChg>
        <pc:spChg chg="add mod">
          <ac:chgData name="骏辉 罗" userId="d968a7d3a6717dc3" providerId="LiveId" clId="{EBC9D953-AC6A-4427-A1B1-16A882B34F30}" dt="2024-06-03T11:21:35.629" v="772" actId="20577"/>
          <ac:spMkLst>
            <pc:docMk/>
            <pc:sldMk cId="2488502368" sldId="266"/>
            <ac:spMk id="5" creationId="{B411B4B7-C7BF-6596-2D22-920E858B1E78}"/>
          </ac:spMkLst>
        </pc:spChg>
        <pc:picChg chg="add mod">
          <ac:chgData name="骏辉 罗" userId="d968a7d3a6717dc3" providerId="LiveId" clId="{EBC9D953-AC6A-4427-A1B1-16A882B34F30}" dt="2024-06-03T11:19:05.728" v="254" actId="1076"/>
          <ac:picMkLst>
            <pc:docMk/>
            <pc:sldMk cId="2488502368" sldId="266"/>
            <ac:picMk id="3" creationId="{3109E918-6AAF-CBA4-2230-1D046E09F38E}"/>
          </ac:picMkLst>
        </pc:picChg>
      </pc:sldChg>
      <pc:sldChg chg="addSp delSp modSp add mod ord">
        <pc:chgData name="骏辉 罗" userId="d968a7d3a6717dc3" providerId="LiveId" clId="{EBC9D953-AC6A-4427-A1B1-16A882B34F30}" dt="2024-06-03T11:35:45.580" v="867" actId="113"/>
        <pc:sldMkLst>
          <pc:docMk/>
          <pc:sldMk cId="1719078884" sldId="267"/>
        </pc:sldMkLst>
        <pc:spChg chg="add mod">
          <ac:chgData name="骏辉 罗" userId="d968a7d3a6717dc3" providerId="LiveId" clId="{EBC9D953-AC6A-4427-A1B1-16A882B34F30}" dt="2024-06-03T11:35:45.580" v="867" actId="113"/>
          <ac:spMkLst>
            <pc:docMk/>
            <pc:sldMk cId="1719078884" sldId="267"/>
            <ac:spMk id="2" creationId="{FEAD68EA-2513-D3F2-AF40-25F779F9D232}"/>
          </ac:spMkLst>
        </pc:spChg>
        <pc:spChg chg="mod">
          <ac:chgData name="骏辉 罗" userId="d968a7d3a6717dc3" providerId="LiveId" clId="{EBC9D953-AC6A-4427-A1B1-16A882B34F30}" dt="2024-06-03T11:35:15.605" v="851" actId="20577"/>
          <ac:spMkLst>
            <pc:docMk/>
            <pc:sldMk cId="1719078884" sldId="267"/>
            <ac:spMk id="3" creationId="{255E1F2F-E259-4EA8-9FFD-3A10AF541859}"/>
          </ac:spMkLst>
        </pc:spChg>
        <pc:spChg chg="del">
          <ac:chgData name="骏辉 罗" userId="d968a7d3a6717dc3" providerId="LiveId" clId="{EBC9D953-AC6A-4427-A1B1-16A882B34F30}" dt="2024-06-03T11:35:09.124" v="845" actId="478"/>
          <ac:spMkLst>
            <pc:docMk/>
            <pc:sldMk cId="1719078884" sldId="267"/>
            <ac:spMk id="6" creationId="{F5F6FFA5-B960-1DCA-E5C1-1A2E07B9F2D2}"/>
          </ac:spMkLst>
        </pc:spChg>
        <pc:spChg chg="del">
          <ac:chgData name="骏辉 罗" userId="d968a7d3a6717dc3" providerId="LiveId" clId="{EBC9D953-AC6A-4427-A1B1-16A882B34F30}" dt="2024-06-03T11:35:09.124" v="845" actId="478"/>
          <ac:spMkLst>
            <pc:docMk/>
            <pc:sldMk cId="1719078884" sldId="267"/>
            <ac:spMk id="7" creationId="{A08D3A98-F480-3618-D121-BB8D243E528D}"/>
          </ac:spMkLst>
        </pc:spChg>
        <pc:spChg chg="del">
          <ac:chgData name="骏辉 罗" userId="d968a7d3a6717dc3" providerId="LiveId" clId="{EBC9D953-AC6A-4427-A1B1-16A882B34F30}" dt="2024-06-03T11:35:09.124" v="845" actId="478"/>
          <ac:spMkLst>
            <pc:docMk/>
            <pc:sldMk cId="1719078884" sldId="267"/>
            <ac:spMk id="8" creationId="{3FCAEE4F-CDF8-CE54-A2D1-456E07CEB2BC}"/>
          </ac:spMkLst>
        </pc:spChg>
        <pc:spChg chg="del">
          <ac:chgData name="骏辉 罗" userId="d968a7d3a6717dc3" providerId="LiveId" clId="{EBC9D953-AC6A-4427-A1B1-16A882B34F30}" dt="2024-06-03T11:35:09.124" v="845" actId="478"/>
          <ac:spMkLst>
            <pc:docMk/>
            <pc:sldMk cId="1719078884" sldId="267"/>
            <ac:spMk id="9" creationId="{C35ECBCA-0795-D776-7135-AD1415071899}"/>
          </ac:spMkLst>
        </pc:spChg>
        <pc:spChg chg="del">
          <ac:chgData name="骏辉 罗" userId="d968a7d3a6717dc3" providerId="LiveId" clId="{EBC9D953-AC6A-4427-A1B1-16A882B34F30}" dt="2024-06-03T11:35:09.124" v="845" actId="478"/>
          <ac:spMkLst>
            <pc:docMk/>
            <pc:sldMk cId="1719078884" sldId="267"/>
            <ac:spMk id="10" creationId="{0F0F4E22-09D9-B9E3-DC42-45A04A8D8B74}"/>
          </ac:spMkLst>
        </pc:spChg>
        <pc:spChg chg="del">
          <ac:chgData name="骏辉 罗" userId="d968a7d3a6717dc3" providerId="LiveId" clId="{EBC9D953-AC6A-4427-A1B1-16A882B34F30}" dt="2024-06-03T11:35:11.963" v="846" actId="478"/>
          <ac:spMkLst>
            <pc:docMk/>
            <pc:sldMk cId="1719078884" sldId="267"/>
            <ac:spMk id="11" creationId="{8D147299-78A9-5EBF-CAD9-EB0160C8633E}"/>
          </ac:spMkLst>
        </pc:spChg>
        <pc:spChg chg="del">
          <ac:chgData name="骏辉 罗" userId="d968a7d3a6717dc3" providerId="LiveId" clId="{EBC9D953-AC6A-4427-A1B1-16A882B34F30}" dt="2024-06-03T11:35:09.124" v="845" actId="478"/>
          <ac:spMkLst>
            <pc:docMk/>
            <pc:sldMk cId="1719078884" sldId="267"/>
            <ac:spMk id="12" creationId="{7B4DF01F-0A42-04E2-0D00-05495794D091}"/>
          </ac:spMkLst>
        </pc:spChg>
        <pc:spChg chg="del">
          <ac:chgData name="骏辉 罗" userId="d968a7d3a6717dc3" providerId="LiveId" clId="{EBC9D953-AC6A-4427-A1B1-16A882B34F30}" dt="2024-06-03T11:35:09.124" v="845" actId="478"/>
          <ac:spMkLst>
            <pc:docMk/>
            <pc:sldMk cId="1719078884" sldId="267"/>
            <ac:spMk id="14" creationId="{04C3A0EE-4F88-AED7-E322-8D894E9747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2024/6/3</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2024/6/3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2024/6/3</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2024/6/3</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2024/6/3</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2024/6/3</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2024/6/3</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2024/6/3</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2024/6/3</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2024/6/3</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2024/6/3</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2024/6/3</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2024/6/3</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2024/6/3</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32101214@stu.hzcu.edu.c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zh-CN" altLang="en-US" sz="8000" dirty="0"/>
              <a:t>超算中心运营门户网站的需求规格说明</a:t>
            </a:r>
            <a:endParaRPr lang="zh-cn" sz="8000" dirty="0"/>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副标题 5">
            <a:extLst>
              <a:ext uri="{FF2B5EF4-FFF2-40B4-BE49-F238E27FC236}">
                <a16:creationId xmlns:a16="http://schemas.microsoft.com/office/drawing/2014/main" id="{635D07F4-7B7C-9710-174E-C94406D236AD}"/>
              </a:ext>
            </a:extLst>
          </p:cNvPr>
          <p:cNvSpPr>
            <a:spLocks noGrp="1"/>
          </p:cNvSpPr>
          <p:nvPr>
            <p:ph type="subTitle" idx="1"/>
          </p:nvPr>
        </p:nvSpPr>
        <p:spPr>
          <a:xfrm>
            <a:off x="5284374" y="4672739"/>
            <a:ext cx="3920804" cy="1143000"/>
          </a:xfrm>
        </p:spPr>
        <p:txBody>
          <a:bodyPr/>
          <a:lstStyle/>
          <a:p>
            <a:r>
              <a:rPr lang="en-US" altLang="zh-CN" dirty="0"/>
              <a:t>G03 </a:t>
            </a:r>
            <a:endParaRPr lang="zh-CN" altLang="en-US"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A84B-A1BD-FFA2-CC8E-D7F2A7D74A7E}"/>
              </a:ext>
            </a:extLst>
          </p:cNvPr>
          <p:cNvSpPr>
            <a:spLocks noGrp="1"/>
          </p:cNvSpPr>
          <p:nvPr>
            <p:ph type="title"/>
          </p:nvPr>
        </p:nvSpPr>
        <p:spPr>
          <a:xfrm>
            <a:off x="2703443" y="1078360"/>
            <a:ext cx="4760844" cy="748452"/>
          </a:xfrm>
        </p:spPr>
        <p:txBody>
          <a:bodyPr>
            <a:normAutofit/>
          </a:bodyPr>
          <a:lstStyle/>
          <a:p>
            <a:r>
              <a:rPr lang="zh-CN" altLang="en-US" dirty="0"/>
              <a:t>参考文献</a:t>
            </a:r>
          </a:p>
        </p:txBody>
      </p:sp>
      <p:graphicFrame>
        <p:nvGraphicFramePr>
          <p:cNvPr id="5" name="表格 4">
            <a:extLst>
              <a:ext uri="{FF2B5EF4-FFF2-40B4-BE49-F238E27FC236}">
                <a16:creationId xmlns:a16="http://schemas.microsoft.com/office/drawing/2014/main" id="{E35E96DD-1D66-828A-0C83-89CD8D3C0065}"/>
              </a:ext>
            </a:extLst>
          </p:cNvPr>
          <p:cNvGraphicFramePr>
            <a:graphicFrameLocks noGrp="1"/>
          </p:cNvGraphicFramePr>
          <p:nvPr>
            <p:extLst>
              <p:ext uri="{D42A27DB-BD31-4B8C-83A1-F6EECF244321}">
                <p14:modId xmlns:p14="http://schemas.microsoft.com/office/powerpoint/2010/main" val="3535096176"/>
              </p:ext>
            </p:extLst>
          </p:nvPr>
        </p:nvGraphicFramePr>
        <p:xfrm>
          <a:off x="1224183" y="2426161"/>
          <a:ext cx="8506225" cy="3557196"/>
        </p:xfrm>
        <a:graphic>
          <a:graphicData uri="http://schemas.openxmlformats.org/drawingml/2006/table">
            <a:tbl>
              <a:tblPr>
                <a:tableStyleId>{5C22544A-7EE6-4342-B048-85BDC9FD1C3A}</a:tableStyleId>
              </a:tblPr>
              <a:tblGrid>
                <a:gridCol w="705743">
                  <a:extLst>
                    <a:ext uri="{9D8B030D-6E8A-4147-A177-3AD203B41FA5}">
                      <a16:colId xmlns:a16="http://schemas.microsoft.com/office/drawing/2014/main" val="3424114184"/>
                    </a:ext>
                  </a:extLst>
                </a:gridCol>
                <a:gridCol w="4330838">
                  <a:extLst>
                    <a:ext uri="{9D8B030D-6E8A-4147-A177-3AD203B41FA5}">
                      <a16:colId xmlns:a16="http://schemas.microsoft.com/office/drawing/2014/main" val="2819232695"/>
                    </a:ext>
                  </a:extLst>
                </a:gridCol>
                <a:gridCol w="1492320">
                  <a:extLst>
                    <a:ext uri="{9D8B030D-6E8A-4147-A177-3AD203B41FA5}">
                      <a16:colId xmlns:a16="http://schemas.microsoft.com/office/drawing/2014/main" val="1533676699"/>
                    </a:ext>
                  </a:extLst>
                </a:gridCol>
                <a:gridCol w="1977324">
                  <a:extLst>
                    <a:ext uri="{9D8B030D-6E8A-4147-A177-3AD203B41FA5}">
                      <a16:colId xmlns:a16="http://schemas.microsoft.com/office/drawing/2014/main" val="1342928995"/>
                    </a:ext>
                  </a:extLst>
                </a:gridCol>
              </a:tblGrid>
              <a:tr h="711439">
                <a:tc>
                  <a:txBody>
                    <a:bodyPr/>
                    <a:lstStyle/>
                    <a:p>
                      <a:pPr algn="ctr"/>
                      <a:r>
                        <a:rPr lang="zh-CN" sz="1200" kern="100">
                          <a:effectLst/>
                          <a:highlight>
                            <a:srgbClr val="E6E6E6"/>
                          </a:highlight>
                        </a:rPr>
                        <a:t>编号</a:t>
                      </a:r>
                      <a:endParaRPr lang="zh-CN" sz="1050" kern="100">
                        <a:effectLst/>
                        <a:highlight>
                          <a:srgbClr val="E6E6E6"/>
                        </a:highligh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200" kern="100">
                          <a:effectLst/>
                          <a:highlight>
                            <a:srgbClr val="E6E6E6"/>
                          </a:highlight>
                        </a:rPr>
                        <a:t>文档、资料名称</a:t>
                      </a:r>
                      <a:endParaRPr lang="zh-CN" sz="1050" kern="100">
                        <a:effectLst/>
                        <a:highlight>
                          <a:srgbClr val="E6E6E6"/>
                        </a:highligh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200" kern="100">
                          <a:effectLst/>
                          <a:highlight>
                            <a:srgbClr val="E6E6E6"/>
                          </a:highlight>
                        </a:rPr>
                        <a:t>来源</a:t>
                      </a:r>
                      <a:endParaRPr lang="zh-CN" sz="1050" kern="100">
                        <a:effectLst/>
                        <a:highlight>
                          <a:srgbClr val="E6E6E6"/>
                        </a:highligh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200" kern="100">
                          <a:effectLst/>
                          <a:highlight>
                            <a:srgbClr val="E6E6E6"/>
                          </a:highlight>
                        </a:rPr>
                        <a:t>备注</a:t>
                      </a:r>
                      <a:endParaRPr lang="zh-CN" sz="1050" kern="100">
                        <a:effectLst/>
                        <a:highlight>
                          <a:srgbClr val="E6E6E6"/>
                        </a:highligh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5640488"/>
                  </a:ext>
                </a:extLst>
              </a:tr>
              <a:tr h="711439">
                <a:tc>
                  <a:txBody>
                    <a:bodyPr/>
                    <a:lstStyle/>
                    <a:p>
                      <a:pPr algn="just"/>
                      <a:r>
                        <a:rPr lang="en-US" sz="120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《计算机软件需求规格说明规范》</a:t>
                      </a:r>
                      <a:r>
                        <a:rPr lang="en-US" sz="1200" kern="100">
                          <a:effectLst/>
                        </a:rPr>
                        <a:t>GB/T 9385-2008</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国家标准全文公开系统</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主要参考</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63207490"/>
                  </a:ext>
                </a:extLst>
              </a:tr>
              <a:tr h="355720">
                <a:tc>
                  <a:txBody>
                    <a:bodyPr/>
                    <a:lstStyle/>
                    <a:p>
                      <a:pPr algn="just"/>
                      <a:r>
                        <a:rPr lang="en-US" sz="120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200" kern="100">
                          <a:effectLst/>
                        </a:rPr>
                        <a:t>IEEE 830-1998 SRS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200" kern="100">
                          <a:effectLst/>
                        </a:rPr>
                        <a:t>IEEE Xplore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次要参考</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65051533"/>
                  </a:ext>
                </a:extLst>
              </a:tr>
              <a:tr h="1067159">
                <a:tc>
                  <a:txBody>
                    <a:bodyPr/>
                    <a:lstStyle/>
                    <a:p>
                      <a:pPr algn="just"/>
                      <a:r>
                        <a:rPr lang="en-US" sz="120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200" kern="100" dirty="0">
                          <a:effectLst/>
                        </a:rPr>
                        <a:t>IEEE 1233-1998 IEEE Guide for Developing System Requirements Specifications</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200" kern="100">
                          <a:effectLst/>
                        </a:rPr>
                        <a:t>IEEE Xplore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次要参考</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15278670"/>
                  </a:ext>
                </a:extLst>
              </a:tr>
              <a:tr h="711439">
                <a:tc>
                  <a:txBody>
                    <a:bodyPr/>
                    <a:lstStyle/>
                    <a:p>
                      <a:pPr algn="just"/>
                      <a:r>
                        <a:rPr lang="en-US" sz="1200" kern="10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200" kern="100">
                          <a:effectLst/>
                        </a:rPr>
                        <a:t>GB/T 9385-1988</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a:effectLst/>
                        </a:rPr>
                        <a:t>国家标准全文公开系统</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200" kern="100" dirty="0">
                          <a:effectLst/>
                        </a:rPr>
                        <a:t>次要参考</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69749300"/>
                  </a:ext>
                </a:extLst>
              </a:tr>
            </a:tbl>
          </a:graphicData>
        </a:graphic>
      </p:graphicFrame>
    </p:spTree>
    <p:extLst>
      <p:ext uri="{BB962C8B-B14F-4D97-AF65-F5344CB8AC3E}">
        <p14:creationId xmlns:p14="http://schemas.microsoft.com/office/powerpoint/2010/main" val="1475881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US" altLang="zh-CN" sz="6000" dirty="0">
                <a:solidFill>
                  <a:srgbClr val="FFFFFF"/>
                </a:solidFill>
              </a:rPr>
              <a:t>G03</a:t>
            </a:r>
            <a:endParaRPr lang="zh-cn" sz="6000" dirty="0">
              <a:solidFill>
                <a:srgbClr val="FFFFFF"/>
              </a:solidFill>
            </a:endParaRPr>
          </a:p>
        </p:txBody>
      </p:sp>
      <p:sp>
        <p:nvSpPr>
          <p:cNvPr id="2" name="文本框 1">
            <a:extLst>
              <a:ext uri="{FF2B5EF4-FFF2-40B4-BE49-F238E27FC236}">
                <a16:creationId xmlns:a16="http://schemas.microsoft.com/office/drawing/2014/main" id="{FEAD68EA-2513-D3F2-AF40-25F779F9D232}"/>
              </a:ext>
            </a:extLst>
          </p:cNvPr>
          <p:cNvSpPr txBox="1"/>
          <p:nvPr/>
        </p:nvSpPr>
        <p:spPr>
          <a:xfrm>
            <a:off x="1689652" y="1212574"/>
            <a:ext cx="9468799" cy="1323439"/>
          </a:xfrm>
          <a:prstGeom prst="rect">
            <a:avLst/>
          </a:prstGeom>
          <a:noFill/>
        </p:spPr>
        <p:txBody>
          <a:bodyPr wrap="square" rtlCol="0">
            <a:spAutoFit/>
          </a:bodyPr>
          <a:lstStyle/>
          <a:p>
            <a:r>
              <a:rPr lang="zh-CN" altLang="en-US" sz="8000" b="1" i="1" dirty="0"/>
              <a:t>谢谢大家</a:t>
            </a:r>
          </a:p>
        </p:txBody>
      </p:sp>
    </p:spTree>
    <p:extLst>
      <p:ext uri="{BB962C8B-B14F-4D97-AF65-F5344CB8AC3E}">
        <p14:creationId xmlns:p14="http://schemas.microsoft.com/office/powerpoint/2010/main" val="171907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zh-CN" altLang="en-US" sz="6000" dirty="0">
                <a:solidFill>
                  <a:srgbClr val="FFFFFF"/>
                </a:solidFill>
              </a:rPr>
              <a:t>目录</a:t>
            </a:r>
            <a:endParaRPr lang="zh-cn" sz="6000" dirty="0">
              <a:solidFill>
                <a:srgbClr val="FFFFFF"/>
              </a:solidFill>
            </a:endParaRPr>
          </a:p>
        </p:txBody>
      </p:sp>
      <p:sp>
        <p:nvSpPr>
          <p:cNvPr id="6" name="文本框 5">
            <a:extLst>
              <a:ext uri="{FF2B5EF4-FFF2-40B4-BE49-F238E27FC236}">
                <a16:creationId xmlns:a16="http://schemas.microsoft.com/office/drawing/2014/main" id="{F5F6FFA5-B960-1DCA-E5C1-1A2E07B9F2D2}"/>
              </a:ext>
            </a:extLst>
          </p:cNvPr>
          <p:cNvSpPr txBox="1"/>
          <p:nvPr/>
        </p:nvSpPr>
        <p:spPr>
          <a:xfrm>
            <a:off x="927716" y="952567"/>
            <a:ext cx="2765395" cy="369332"/>
          </a:xfrm>
          <a:prstGeom prst="rect">
            <a:avLst/>
          </a:prstGeom>
          <a:noFill/>
        </p:spPr>
        <p:txBody>
          <a:bodyPr wrap="square" rtlCol="0">
            <a:spAutoFit/>
          </a:bodyPr>
          <a:lstStyle/>
          <a:p>
            <a:r>
              <a:rPr lang="en-US" altLang="zh-CN" dirty="0">
                <a:latin typeface="+mn-ea"/>
              </a:rPr>
              <a:t>1.Vison and</a:t>
            </a:r>
            <a:r>
              <a:rPr lang="zh-CN" altLang="en-US" dirty="0">
                <a:latin typeface="+mn-ea"/>
              </a:rPr>
              <a:t> </a:t>
            </a:r>
            <a:r>
              <a:rPr lang="en-US" altLang="zh-CN" dirty="0">
                <a:latin typeface="+mn-ea"/>
              </a:rPr>
              <a:t>scope</a:t>
            </a:r>
            <a:r>
              <a:rPr lang="zh-CN" altLang="en-US" dirty="0">
                <a:latin typeface="+mn-ea"/>
              </a:rPr>
              <a:t> 文档</a:t>
            </a:r>
          </a:p>
        </p:txBody>
      </p:sp>
      <p:sp>
        <p:nvSpPr>
          <p:cNvPr id="7" name="文本框 6">
            <a:extLst>
              <a:ext uri="{FF2B5EF4-FFF2-40B4-BE49-F238E27FC236}">
                <a16:creationId xmlns:a16="http://schemas.microsoft.com/office/drawing/2014/main" id="{A08D3A98-F480-3618-D121-BB8D243E528D}"/>
              </a:ext>
            </a:extLst>
          </p:cNvPr>
          <p:cNvSpPr txBox="1"/>
          <p:nvPr/>
        </p:nvSpPr>
        <p:spPr>
          <a:xfrm>
            <a:off x="927716" y="1594139"/>
            <a:ext cx="2312634" cy="369332"/>
          </a:xfrm>
          <a:prstGeom prst="rect">
            <a:avLst/>
          </a:prstGeom>
          <a:noFill/>
        </p:spPr>
        <p:txBody>
          <a:bodyPr wrap="square" rtlCol="0">
            <a:spAutoFit/>
          </a:bodyPr>
          <a:lstStyle/>
          <a:p>
            <a:r>
              <a:rPr lang="en-US" altLang="zh-CN" dirty="0"/>
              <a:t>2.</a:t>
            </a:r>
            <a:r>
              <a:rPr lang="zh-CN" altLang="en-US" dirty="0"/>
              <a:t>用户群分类文档</a:t>
            </a:r>
          </a:p>
        </p:txBody>
      </p:sp>
      <p:sp>
        <p:nvSpPr>
          <p:cNvPr id="8" name="文本框 7">
            <a:extLst>
              <a:ext uri="{FF2B5EF4-FFF2-40B4-BE49-F238E27FC236}">
                <a16:creationId xmlns:a16="http://schemas.microsoft.com/office/drawing/2014/main" id="{3FCAEE4F-CDF8-CE54-A2D1-456E07CEB2BC}"/>
              </a:ext>
            </a:extLst>
          </p:cNvPr>
          <p:cNvSpPr txBox="1"/>
          <p:nvPr/>
        </p:nvSpPr>
        <p:spPr>
          <a:xfrm>
            <a:off x="927716" y="2235711"/>
            <a:ext cx="2689934" cy="369332"/>
          </a:xfrm>
          <a:prstGeom prst="rect">
            <a:avLst/>
          </a:prstGeom>
          <a:noFill/>
        </p:spPr>
        <p:txBody>
          <a:bodyPr wrap="square" rtlCol="0">
            <a:spAutoFit/>
          </a:bodyPr>
          <a:lstStyle/>
          <a:p>
            <a:r>
              <a:rPr lang="en-US" altLang="zh-CN" dirty="0"/>
              <a:t>3.</a:t>
            </a:r>
            <a:r>
              <a:rPr lang="zh-CN" altLang="en-US" dirty="0"/>
              <a:t>选择产品代表</a:t>
            </a:r>
          </a:p>
        </p:txBody>
      </p:sp>
      <p:sp>
        <p:nvSpPr>
          <p:cNvPr id="9" name="文本框 8">
            <a:extLst>
              <a:ext uri="{FF2B5EF4-FFF2-40B4-BE49-F238E27FC236}">
                <a16:creationId xmlns:a16="http://schemas.microsoft.com/office/drawing/2014/main" id="{C35ECBCA-0795-D776-7135-AD1415071899}"/>
              </a:ext>
            </a:extLst>
          </p:cNvPr>
          <p:cNvSpPr txBox="1"/>
          <p:nvPr/>
        </p:nvSpPr>
        <p:spPr>
          <a:xfrm>
            <a:off x="927716" y="2838292"/>
            <a:ext cx="2143958" cy="369332"/>
          </a:xfrm>
          <a:prstGeom prst="rect">
            <a:avLst/>
          </a:prstGeom>
          <a:noFill/>
        </p:spPr>
        <p:txBody>
          <a:bodyPr wrap="square" rtlCol="0">
            <a:spAutoFit/>
          </a:bodyPr>
          <a:lstStyle/>
          <a:p>
            <a:r>
              <a:rPr lang="en-US" altLang="zh-CN" dirty="0"/>
              <a:t>4.SRS</a:t>
            </a:r>
            <a:endParaRPr lang="zh-CN" altLang="en-US" dirty="0"/>
          </a:p>
        </p:txBody>
      </p:sp>
      <p:sp>
        <p:nvSpPr>
          <p:cNvPr id="10" name="文本框 9">
            <a:extLst>
              <a:ext uri="{FF2B5EF4-FFF2-40B4-BE49-F238E27FC236}">
                <a16:creationId xmlns:a16="http://schemas.microsoft.com/office/drawing/2014/main" id="{0F0F4E22-09D9-B9E3-DC42-45A04A8D8B74}"/>
              </a:ext>
            </a:extLst>
          </p:cNvPr>
          <p:cNvSpPr txBox="1"/>
          <p:nvPr/>
        </p:nvSpPr>
        <p:spPr>
          <a:xfrm>
            <a:off x="927716" y="3455748"/>
            <a:ext cx="2050742" cy="369332"/>
          </a:xfrm>
          <a:prstGeom prst="rect">
            <a:avLst/>
          </a:prstGeom>
          <a:noFill/>
        </p:spPr>
        <p:txBody>
          <a:bodyPr wrap="square" rtlCol="0">
            <a:spAutoFit/>
          </a:bodyPr>
          <a:lstStyle/>
          <a:p>
            <a:r>
              <a:rPr lang="en-US" altLang="zh-CN" dirty="0"/>
              <a:t>5.</a:t>
            </a:r>
            <a:r>
              <a:rPr lang="zh-CN" altLang="en-US" dirty="0"/>
              <a:t>测试文档</a:t>
            </a:r>
          </a:p>
        </p:txBody>
      </p:sp>
      <p:sp>
        <p:nvSpPr>
          <p:cNvPr id="11" name="文本框 10">
            <a:extLst>
              <a:ext uri="{FF2B5EF4-FFF2-40B4-BE49-F238E27FC236}">
                <a16:creationId xmlns:a16="http://schemas.microsoft.com/office/drawing/2014/main" id="{8D147299-78A9-5EBF-CAD9-EB0160C8633E}"/>
              </a:ext>
            </a:extLst>
          </p:cNvPr>
          <p:cNvSpPr txBox="1"/>
          <p:nvPr/>
        </p:nvSpPr>
        <p:spPr>
          <a:xfrm>
            <a:off x="927716" y="4019708"/>
            <a:ext cx="1735586" cy="369332"/>
          </a:xfrm>
          <a:prstGeom prst="rect">
            <a:avLst/>
          </a:prstGeom>
          <a:noFill/>
        </p:spPr>
        <p:txBody>
          <a:bodyPr wrap="square" rtlCol="0">
            <a:spAutoFit/>
          </a:bodyPr>
          <a:lstStyle/>
          <a:p>
            <a:r>
              <a:rPr lang="en-US" altLang="zh-CN" dirty="0"/>
              <a:t>6.</a:t>
            </a:r>
            <a:r>
              <a:rPr lang="zh-CN" altLang="en-US" dirty="0"/>
              <a:t>用例文档</a:t>
            </a:r>
          </a:p>
        </p:txBody>
      </p:sp>
      <p:sp>
        <p:nvSpPr>
          <p:cNvPr id="12" name="文本框 11">
            <a:extLst>
              <a:ext uri="{FF2B5EF4-FFF2-40B4-BE49-F238E27FC236}">
                <a16:creationId xmlns:a16="http://schemas.microsoft.com/office/drawing/2014/main" id="{7B4DF01F-0A42-04E2-0D00-05495794D091}"/>
              </a:ext>
            </a:extLst>
          </p:cNvPr>
          <p:cNvSpPr txBox="1"/>
          <p:nvPr/>
        </p:nvSpPr>
        <p:spPr>
          <a:xfrm>
            <a:off x="5797118" y="952567"/>
            <a:ext cx="3568824" cy="369332"/>
          </a:xfrm>
          <a:prstGeom prst="rect">
            <a:avLst/>
          </a:prstGeom>
          <a:noFill/>
        </p:spPr>
        <p:txBody>
          <a:bodyPr wrap="square" rtlCol="0">
            <a:spAutoFit/>
          </a:bodyPr>
          <a:lstStyle/>
          <a:p>
            <a:r>
              <a:rPr lang="en-US" altLang="zh-CN" dirty="0"/>
              <a:t>7.</a:t>
            </a:r>
            <a:r>
              <a:rPr lang="zh-CN" altLang="en-US" dirty="0"/>
              <a:t>用户手册</a:t>
            </a:r>
          </a:p>
        </p:txBody>
      </p:sp>
      <p:sp>
        <p:nvSpPr>
          <p:cNvPr id="14" name="文本框 13">
            <a:extLst>
              <a:ext uri="{FF2B5EF4-FFF2-40B4-BE49-F238E27FC236}">
                <a16:creationId xmlns:a16="http://schemas.microsoft.com/office/drawing/2014/main" id="{04C3A0EE-4F88-AED7-E322-8D894E9747A1}"/>
              </a:ext>
            </a:extLst>
          </p:cNvPr>
          <p:cNvSpPr txBox="1"/>
          <p:nvPr/>
        </p:nvSpPr>
        <p:spPr>
          <a:xfrm>
            <a:off x="5797118" y="1535668"/>
            <a:ext cx="1367148" cy="369332"/>
          </a:xfrm>
          <a:prstGeom prst="rect">
            <a:avLst/>
          </a:prstGeom>
          <a:noFill/>
        </p:spPr>
        <p:txBody>
          <a:bodyPr wrap="square" rtlCol="0">
            <a:spAutoFit/>
          </a:bodyPr>
          <a:lstStyle/>
          <a:p>
            <a:r>
              <a:rPr lang="en-US" altLang="zh-CN" dirty="0"/>
              <a:t>8.</a:t>
            </a:r>
            <a:r>
              <a:rPr lang="zh-CN" altLang="en-US" dirty="0"/>
              <a:t>参考文献</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D6515-1679-8A0D-640F-9289060DB43F}"/>
              </a:ext>
            </a:extLst>
          </p:cNvPr>
          <p:cNvSpPr>
            <a:spLocks noGrp="1"/>
          </p:cNvSpPr>
          <p:nvPr>
            <p:ph type="title"/>
          </p:nvPr>
        </p:nvSpPr>
        <p:spPr>
          <a:xfrm>
            <a:off x="1166853" y="681306"/>
            <a:ext cx="10283025" cy="991925"/>
          </a:xfrm>
        </p:spPr>
        <p:txBody>
          <a:bodyPr/>
          <a:lstStyle/>
          <a:p>
            <a:r>
              <a:rPr lang="zh-CN" altLang="en-US" dirty="0"/>
              <a:t>用户群分类文档</a:t>
            </a:r>
          </a:p>
        </p:txBody>
      </p:sp>
      <p:pic>
        <p:nvPicPr>
          <p:cNvPr id="11" name="内容占位符 10">
            <a:extLst>
              <a:ext uri="{FF2B5EF4-FFF2-40B4-BE49-F238E27FC236}">
                <a16:creationId xmlns:a16="http://schemas.microsoft.com/office/drawing/2014/main" id="{B82EDF26-6219-6DE5-83FB-CCEBEBE8B5B0}"/>
              </a:ext>
            </a:extLst>
          </p:cNvPr>
          <p:cNvPicPr>
            <a:picLocks noGrp="1" noChangeAspect="1"/>
          </p:cNvPicPr>
          <p:nvPr>
            <p:ph idx="1"/>
          </p:nvPr>
        </p:nvPicPr>
        <p:blipFill>
          <a:blip r:embed="rId2"/>
          <a:stretch>
            <a:fillRect/>
          </a:stretch>
        </p:blipFill>
        <p:spPr>
          <a:xfrm>
            <a:off x="440520" y="2085200"/>
            <a:ext cx="5501554" cy="3002964"/>
          </a:xfrm>
        </p:spPr>
      </p:pic>
      <p:pic>
        <p:nvPicPr>
          <p:cNvPr id="13" name="图片 12">
            <a:extLst>
              <a:ext uri="{FF2B5EF4-FFF2-40B4-BE49-F238E27FC236}">
                <a16:creationId xmlns:a16="http://schemas.microsoft.com/office/drawing/2014/main" id="{914AB5A3-6AF3-2362-69F0-576CB80F2CE9}"/>
              </a:ext>
            </a:extLst>
          </p:cNvPr>
          <p:cNvPicPr>
            <a:picLocks noChangeAspect="1"/>
          </p:cNvPicPr>
          <p:nvPr/>
        </p:nvPicPr>
        <p:blipFill>
          <a:blip r:embed="rId3"/>
          <a:stretch>
            <a:fillRect/>
          </a:stretch>
        </p:blipFill>
        <p:spPr>
          <a:xfrm>
            <a:off x="6249927" y="2075933"/>
            <a:ext cx="5199951" cy="3864728"/>
          </a:xfrm>
          <a:prstGeom prst="rect">
            <a:avLst/>
          </a:prstGeom>
        </p:spPr>
      </p:pic>
    </p:spTree>
    <p:extLst>
      <p:ext uri="{BB962C8B-B14F-4D97-AF65-F5344CB8AC3E}">
        <p14:creationId xmlns:p14="http://schemas.microsoft.com/office/powerpoint/2010/main" val="209564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D6515-1679-8A0D-640F-9289060DB43F}"/>
              </a:ext>
            </a:extLst>
          </p:cNvPr>
          <p:cNvSpPr>
            <a:spLocks noGrp="1"/>
          </p:cNvSpPr>
          <p:nvPr>
            <p:ph type="title"/>
          </p:nvPr>
        </p:nvSpPr>
        <p:spPr>
          <a:xfrm>
            <a:off x="1097280" y="632092"/>
            <a:ext cx="10283025" cy="991925"/>
          </a:xfrm>
        </p:spPr>
        <p:txBody>
          <a:bodyPr/>
          <a:lstStyle/>
          <a:p>
            <a:r>
              <a:rPr lang="en-US" altLang="zh-CN" dirty="0"/>
              <a:t>Vision and scope document</a:t>
            </a:r>
            <a:endParaRPr lang="zh-CN" altLang="en-US" dirty="0"/>
          </a:p>
        </p:txBody>
      </p:sp>
      <p:pic>
        <p:nvPicPr>
          <p:cNvPr id="5" name="内容占位符 4" descr="1714399465392">
            <a:extLst>
              <a:ext uri="{FF2B5EF4-FFF2-40B4-BE49-F238E27FC236}">
                <a16:creationId xmlns:a16="http://schemas.microsoft.com/office/drawing/2014/main" id="{23859AAE-51DE-74D5-72D6-AF15ABFC32F9}"/>
              </a:ext>
            </a:extLst>
          </p:cNvPr>
          <p:cNvPicPr>
            <a:picLocks noGrp="1" noChangeAspect="1"/>
          </p:cNvPicPr>
          <p:nvPr>
            <p:ph idx="1"/>
          </p:nvPr>
        </p:nvPicPr>
        <p:blipFill>
          <a:blip r:embed="rId2"/>
          <a:stretch>
            <a:fillRect/>
          </a:stretch>
        </p:blipFill>
        <p:spPr>
          <a:xfrm>
            <a:off x="5900324" y="1949174"/>
            <a:ext cx="4884529" cy="3760788"/>
          </a:xfrm>
          <a:prstGeom prst="rect">
            <a:avLst/>
          </a:prstGeom>
        </p:spPr>
      </p:pic>
      <p:sp>
        <p:nvSpPr>
          <p:cNvPr id="6" name="文本框 5">
            <a:extLst>
              <a:ext uri="{FF2B5EF4-FFF2-40B4-BE49-F238E27FC236}">
                <a16:creationId xmlns:a16="http://schemas.microsoft.com/office/drawing/2014/main" id="{DC4D1751-0AA9-D070-3B2F-D1A0057A0BB9}"/>
              </a:ext>
            </a:extLst>
          </p:cNvPr>
          <p:cNvSpPr txBox="1"/>
          <p:nvPr/>
        </p:nvSpPr>
        <p:spPr>
          <a:xfrm>
            <a:off x="1947069" y="2146852"/>
            <a:ext cx="3741323" cy="646331"/>
          </a:xfrm>
          <a:prstGeom prst="rect">
            <a:avLst/>
          </a:prstGeom>
          <a:noFill/>
        </p:spPr>
        <p:txBody>
          <a:bodyPr wrap="square" rtlCol="0">
            <a:spAutoFit/>
          </a:bodyPr>
          <a:lstStyle/>
          <a:p>
            <a:r>
              <a:rPr lang="zh-CN" altLang="en-US" dirty="0"/>
              <a:t>展示视图与范围文档中比较重要的一部分，上下文图</a:t>
            </a:r>
          </a:p>
        </p:txBody>
      </p:sp>
      <p:sp>
        <p:nvSpPr>
          <p:cNvPr id="7" name="文本框 6">
            <a:extLst>
              <a:ext uri="{FF2B5EF4-FFF2-40B4-BE49-F238E27FC236}">
                <a16:creationId xmlns:a16="http://schemas.microsoft.com/office/drawing/2014/main" id="{C19C9B96-B8CF-D270-3BA6-3F358ED5B097}"/>
              </a:ext>
            </a:extLst>
          </p:cNvPr>
          <p:cNvSpPr txBox="1"/>
          <p:nvPr/>
        </p:nvSpPr>
        <p:spPr>
          <a:xfrm>
            <a:off x="437322" y="2793183"/>
            <a:ext cx="5029200" cy="3693319"/>
          </a:xfrm>
          <a:prstGeom prst="rect">
            <a:avLst/>
          </a:prstGeom>
          <a:noFill/>
        </p:spPr>
        <p:txBody>
          <a:bodyPr wrap="square" rtlCol="0">
            <a:spAutoFit/>
          </a:bodyPr>
          <a:lstStyle/>
          <a:p>
            <a:r>
              <a:rPr lang="en-US" altLang="zh-CN" sz="1800" kern="2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kern="2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超算中心运营管理门户网站”是超算中心用户和管理员的交互平台，方便在校老师和学生能够在线的获取超算中心的整体情况；方便师生们快速申请超算平台账号并获取所需的计算、存储以及网络资源；方便师生们按照实际使用量缴纳相关费用；方便师生在线上传基于超算资源取得的科研成果，并提交成果奖励申请。方便超算中心的运营管理人员统一发布新闻动态和通知公告；方便运营管理人员统一管理用户账号；方便运营管理人员在线进行用户费用结算；方便运营管理人员统一管理超算中心支持的科研成果及奖励发放。</a:t>
            </a:r>
          </a:p>
          <a:p>
            <a:endParaRPr lang="zh-CN" altLang="en-US" dirty="0"/>
          </a:p>
        </p:txBody>
      </p:sp>
    </p:spTree>
    <p:extLst>
      <p:ext uri="{BB962C8B-B14F-4D97-AF65-F5344CB8AC3E}">
        <p14:creationId xmlns:p14="http://schemas.microsoft.com/office/powerpoint/2010/main" val="426659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D6515-1679-8A0D-640F-9289060DB43F}"/>
              </a:ext>
            </a:extLst>
          </p:cNvPr>
          <p:cNvSpPr>
            <a:spLocks noGrp="1"/>
          </p:cNvSpPr>
          <p:nvPr>
            <p:ph type="title"/>
          </p:nvPr>
        </p:nvSpPr>
        <p:spPr>
          <a:xfrm>
            <a:off x="1097280" y="632092"/>
            <a:ext cx="10283025" cy="991925"/>
          </a:xfrm>
        </p:spPr>
        <p:txBody>
          <a:bodyPr/>
          <a:lstStyle/>
          <a:p>
            <a:r>
              <a:rPr lang="zh-CN" altLang="en-US" dirty="0"/>
              <a:t>选择产品代表</a:t>
            </a:r>
          </a:p>
        </p:txBody>
      </p:sp>
      <p:graphicFrame>
        <p:nvGraphicFramePr>
          <p:cNvPr id="14" name="内容占位符 13">
            <a:extLst>
              <a:ext uri="{FF2B5EF4-FFF2-40B4-BE49-F238E27FC236}">
                <a16:creationId xmlns:a16="http://schemas.microsoft.com/office/drawing/2014/main" id="{E51CE88A-52E5-DD11-F60F-41C17E454D19}"/>
              </a:ext>
            </a:extLst>
          </p:cNvPr>
          <p:cNvGraphicFramePr>
            <a:graphicFrameLocks noGrp="1"/>
          </p:cNvGraphicFramePr>
          <p:nvPr>
            <p:ph idx="1"/>
            <p:extLst>
              <p:ext uri="{D42A27DB-BD31-4B8C-83A1-F6EECF244321}">
                <p14:modId xmlns:p14="http://schemas.microsoft.com/office/powerpoint/2010/main" val="3800099169"/>
              </p:ext>
            </p:extLst>
          </p:nvPr>
        </p:nvGraphicFramePr>
        <p:xfrm>
          <a:off x="1097280" y="2057364"/>
          <a:ext cx="8188475" cy="4044256"/>
        </p:xfrm>
        <a:graphic>
          <a:graphicData uri="http://schemas.openxmlformats.org/drawingml/2006/table">
            <a:tbl>
              <a:tblPr firstRow="1" firstCol="1" bandRow="1">
                <a:tableStyleId>{5C22544A-7EE6-4342-B048-85BDC9FD1C3A}</a:tableStyleId>
              </a:tblPr>
              <a:tblGrid>
                <a:gridCol w="783220">
                  <a:extLst>
                    <a:ext uri="{9D8B030D-6E8A-4147-A177-3AD203B41FA5}">
                      <a16:colId xmlns:a16="http://schemas.microsoft.com/office/drawing/2014/main" val="3159026470"/>
                    </a:ext>
                  </a:extLst>
                </a:gridCol>
                <a:gridCol w="980893">
                  <a:extLst>
                    <a:ext uri="{9D8B030D-6E8A-4147-A177-3AD203B41FA5}">
                      <a16:colId xmlns:a16="http://schemas.microsoft.com/office/drawing/2014/main" val="2559096273"/>
                    </a:ext>
                  </a:extLst>
                </a:gridCol>
                <a:gridCol w="1645740">
                  <a:extLst>
                    <a:ext uri="{9D8B030D-6E8A-4147-A177-3AD203B41FA5}">
                      <a16:colId xmlns:a16="http://schemas.microsoft.com/office/drawing/2014/main" val="1455606172"/>
                    </a:ext>
                  </a:extLst>
                </a:gridCol>
                <a:gridCol w="1645740">
                  <a:extLst>
                    <a:ext uri="{9D8B030D-6E8A-4147-A177-3AD203B41FA5}">
                      <a16:colId xmlns:a16="http://schemas.microsoft.com/office/drawing/2014/main" val="4241351162"/>
                    </a:ext>
                  </a:extLst>
                </a:gridCol>
                <a:gridCol w="1645740">
                  <a:extLst>
                    <a:ext uri="{9D8B030D-6E8A-4147-A177-3AD203B41FA5}">
                      <a16:colId xmlns:a16="http://schemas.microsoft.com/office/drawing/2014/main" val="1732223882"/>
                    </a:ext>
                  </a:extLst>
                </a:gridCol>
                <a:gridCol w="1487142">
                  <a:extLst>
                    <a:ext uri="{9D8B030D-6E8A-4147-A177-3AD203B41FA5}">
                      <a16:colId xmlns:a16="http://schemas.microsoft.com/office/drawing/2014/main" val="291981077"/>
                    </a:ext>
                  </a:extLst>
                </a:gridCol>
              </a:tblGrid>
              <a:tr h="288875">
                <a:tc>
                  <a:txBody>
                    <a:bodyPr/>
                    <a:lstStyle/>
                    <a:p>
                      <a:pPr algn="just"/>
                      <a:r>
                        <a:rPr lang="zh-CN" sz="1050" kern="100">
                          <a:effectLst/>
                        </a:rPr>
                        <a:t>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代表用户群体</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用户代表</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代表用户群体</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责任</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联系方式</a:t>
                      </a:r>
                    </a:p>
                  </a:txBody>
                  <a:tcPr marL="68580" marR="68580" marT="0" marB="0"/>
                </a:tc>
                <a:extLst>
                  <a:ext uri="{0D108BD9-81ED-4DB2-BD59-A6C34878D82A}">
                    <a16:rowId xmlns:a16="http://schemas.microsoft.com/office/drawing/2014/main" val="3408821213"/>
                  </a:ext>
                </a:extLst>
              </a:tr>
              <a:tr h="1155502">
                <a:tc>
                  <a:txBody>
                    <a:bodyPr/>
                    <a:lstStyle/>
                    <a:p>
                      <a:pPr algn="just"/>
                      <a:r>
                        <a:rPr lang="zh-CN" sz="1050" kern="100">
                          <a:effectLst/>
                        </a:rPr>
                        <a:t>杨枨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教师用户代表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杨枨</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教师用户代表</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提供超算中心网站教师需求</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识别收集的需求是否正确</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评估原型</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一起解决需求冲突</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邮箱：</a:t>
                      </a:r>
                    </a:p>
                    <a:p>
                      <a:pPr algn="just"/>
                      <a:r>
                        <a:rPr lang="en-US" sz="1050" kern="100">
                          <a:effectLst/>
                          <a:latin typeface="Calibri" panose="020F0502020204030204" pitchFamily="34" charset="0"/>
                          <a:ea typeface="宋体" panose="02010600030101010101" pitchFamily="2" charset="-122"/>
                          <a:cs typeface="Times New Roman" panose="02020603050405020304" pitchFamily="18" charset="0"/>
                        </a:rPr>
                        <a:t>yangc@hzcu.edu.cn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04810432"/>
                  </a:ext>
                </a:extLst>
              </a:tr>
              <a:tr h="1444377">
                <a:tc>
                  <a:txBody>
                    <a:bodyPr/>
                    <a:lstStyle/>
                    <a:p>
                      <a:pPr algn="just"/>
                      <a:r>
                        <a:rPr lang="zh-CN" sz="1050" kern="100">
                          <a:effectLst/>
                        </a:rPr>
                        <a:t>李林名</a:t>
                      </a:r>
                    </a:p>
                    <a:p>
                      <a:pPr algn="just"/>
                      <a:r>
                        <a:rPr lang="zh-CN" sz="1050" kern="100">
                          <a:effectLst/>
                        </a:rPr>
                        <a:t>高铮男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网站普通用户代表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李林名</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高铮男</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网站普通用户代表</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提供超算中心网站用户的需求</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识别收集的需求是否正确</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评估原型</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一起解决需求冲突</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李林名邮箱：</a:t>
                      </a:r>
                    </a:p>
                    <a:p>
                      <a:pPr algn="just"/>
                      <a:r>
                        <a:rPr lang="en-US" sz="1050" u="sng"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hlinkClick r:id="rId2"/>
                        </a:rPr>
                        <a:t>32101214@stu.hzcu.edu.cn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高铮男邮箱：</a:t>
                      </a:r>
                    </a:p>
                    <a:p>
                      <a:pPr algn="just"/>
                      <a:r>
                        <a:rPr lang="en-US" sz="1050" kern="100">
                          <a:effectLst/>
                          <a:latin typeface="Calibri" panose="020F0502020204030204" pitchFamily="34" charset="0"/>
                          <a:ea typeface="宋体" panose="02010600030101010101" pitchFamily="2" charset="-122"/>
                          <a:cs typeface="Times New Roman" panose="02020603050405020304" pitchFamily="18" charset="0"/>
                        </a:rPr>
                        <a:t>2173845330@qq.com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8192613"/>
                  </a:ext>
                </a:extLst>
              </a:tr>
              <a:tr h="1155502">
                <a:tc>
                  <a:txBody>
                    <a:bodyPr/>
                    <a:lstStyle/>
                    <a:p>
                      <a:pPr algn="just"/>
                      <a:r>
                        <a:rPr lang="zh-CN" sz="1050" kern="100">
                          <a:effectLst/>
                        </a:rPr>
                        <a:t>苏奎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管理员用户代表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苏奎</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管理员用户代表</a:t>
                      </a:r>
                    </a:p>
                  </a:txBody>
                  <a:tcPr marL="68580" marR="68580" marT="0" marB="0"/>
                </a:tc>
                <a:tc>
                  <a:txBody>
                    <a:bodyPr/>
                    <a:lstStyle/>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提供超算中心网站教师需求</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识别收集的需求是否正确</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评估原型</a:t>
                      </a:r>
                    </a:p>
                    <a:p>
                      <a:pPr algn="just"/>
                      <a:r>
                        <a:rPr lang="zh-CN" sz="1050" kern="100">
                          <a:effectLst/>
                          <a:latin typeface="Calibri" panose="020F0502020204030204" pitchFamily="34" charset="0"/>
                          <a:ea typeface="宋体" panose="02010600030101010101" pitchFamily="2" charset="-122"/>
                          <a:cs typeface="Times New Roman" panose="02020603050405020304" pitchFamily="18" charset="0"/>
                        </a:rPr>
                        <a:t>一起解决需求冲突</a:t>
                      </a:r>
                    </a:p>
                  </a:txBody>
                  <a:tcPr marL="68580" marR="68580" marT="0" marB="0"/>
                </a:tc>
                <a:tc>
                  <a:txBody>
                    <a:bodyPr/>
                    <a:lstStyle/>
                    <a:p>
                      <a:pPr algn="just"/>
                      <a:r>
                        <a:rPr lang="zh-CN" sz="1050" kern="100" dirty="0">
                          <a:effectLst/>
                          <a:latin typeface="Calibri" panose="020F0502020204030204" pitchFamily="34" charset="0"/>
                          <a:ea typeface="宋体" panose="02010600030101010101" pitchFamily="2" charset="-122"/>
                          <a:cs typeface="Times New Roman" panose="02020603050405020304" pitchFamily="18" charset="0"/>
                        </a:rPr>
                        <a:t>钉钉：</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yyj-mbqapf5di</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理四</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508</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4458239"/>
                  </a:ext>
                </a:extLst>
              </a:tr>
            </a:tbl>
          </a:graphicData>
        </a:graphic>
      </p:graphicFrame>
    </p:spTree>
    <p:extLst>
      <p:ext uri="{BB962C8B-B14F-4D97-AF65-F5344CB8AC3E}">
        <p14:creationId xmlns:p14="http://schemas.microsoft.com/office/powerpoint/2010/main" val="70722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A84B-A1BD-FFA2-CC8E-D7F2A7D74A7E}"/>
              </a:ext>
            </a:extLst>
          </p:cNvPr>
          <p:cNvSpPr>
            <a:spLocks noGrp="1"/>
          </p:cNvSpPr>
          <p:nvPr>
            <p:ph type="title"/>
          </p:nvPr>
        </p:nvSpPr>
        <p:spPr>
          <a:xfrm>
            <a:off x="3989567" y="1078360"/>
            <a:ext cx="1437198" cy="748452"/>
          </a:xfrm>
        </p:spPr>
        <p:txBody>
          <a:bodyPr/>
          <a:lstStyle/>
          <a:p>
            <a:r>
              <a:rPr lang="en-US" altLang="zh-CN" dirty="0"/>
              <a:t>SRS</a:t>
            </a:r>
            <a:endParaRPr lang="zh-CN" altLang="en-US" dirty="0"/>
          </a:p>
        </p:txBody>
      </p:sp>
      <p:sp>
        <p:nvSpPr>
          <p:cNvPr id="4" name="日期占位符 3">
            <a:extLst>
              <a:ext uri="{FF2B5EF4-FFF2-40B4-BE49-F238E27FC236}">
                <a16:creationId xmlns:a16="http://schemas.microsoft.com/office/drawing/2014/main" id="{DAEB710B-F387-B782-0708-06BC7A5E6150}"/>
              </a:ext>
            </a:extLst>
          </p:cNvPr>
          <p:cNvSpPr>
            <a:spLocks noGrp="1"/>
          </p:cNvSpPr>
          <p:nvPr>
            <p:ph type="dt" sz="half" idx="10"/>
          </p:nvPr>
        </p:nvSpPr>
        <p:spPr/>
        <p:txBody>
          <a:bodyPr/>
          <a:lstStyle/>
          <a:p>
            <a:pPr rtl="0"/>
            <a:fld id="{A24A4C0A-F292-41BE-9CD1-530467B1B9F8}" type="datetime1">
              <a:rPr lang="zh-CN" altLang="en-US" smtClean="0"/>
              <a:t>2024/6/3</a:t>
            </a:fld>
            <a:endParaRPr lang="en-US" dirty="0"/>
          </a:p>
        </p:txBody>
      </p:sp>
      <p:sp>
        <p:nvSpPr>
          <p:cNvPr id="8" name="内容占位符 7">
            <a:extLst>
              <a:ext uri="{FF2B5EF4-FFF2-40B4-BE49-F238E27FC236}">
                <a16:creationId xmlns:a16="http://schemas.microsoft.com/office/drawing/2014/main" id="{B12DB7C1-0ED6-7E5A-3223-5A08D1C93600}"/>
              </a:ext>
            </a:extLst>
          </p:cNvPr>
          <p:cNvSpPr>
            <a:spLocks noGrp="1"/>
          </p:cNvSpPr>
          <p:nvPr>
            <p:ph idx="1"/>
          </p:nvPr>
        </p:nvSpPr>
        <p:spPr>
          <a:xfrm>
            <a:off x="1097280" y="2108201"/>
            <a:ext cx="4548146" cy="3760891"/>
          </a:xfrm>
        </p:spPr>
        <p:txBody>
          <a:bodyPr/>
          <a:lstStyle/>
          <a:p>
            <a:r>
              <a:rPr lang="zh-CN" altLang="en-US" dirty="0"/>
              <a:t>因为</a:t>
            </a:r>
            <a:r>
              <a:rPr lang="en-US" altLang="zh-CN" dirty="0"/>
              <a:t>SRS</a:t>
            </a:r>
            <a:r>
              <a:rPr lang="zh-CN" altLang="en-US" dirty="0"/>
              <a:t>里面的内容实在是太多了，而且都比较重要，所以具体内容请参考原文件，这里就不多做赘述了。</a:t>
            </a:r>
          </a:p>
        </p:txBody>
      </p:sp>
      <p:pic>
        <p:nvPicPr>
          <p:cNvPr id="10" name="图片 9">
            <a:extLst>
              <a:ext uri="{FF2B5EF4-FFF2-40B4-BE49-F238E27FC236}">
                <a16:creationId xmlns:a16="http://schemas.microsoft.com/office/drawing/2014/main" id="{CD07B757-766D-768C-92CF-EF4037193912}"/>
              </a:ext>
            </a:extLst>
          </p:cNvPr>
          <p:cNvPicPr>
            <a:picLocks noChangeAspect="1"/>
          </p:cNvPicPr>
          <p:nvPr/>
        </p:nvPicPr>
        <p:blipFill>
          <a:blip r:embed="rId2"/>
          <a:stretch>
            <a:fillRect/>
          </a:stretch>
        </p:blipFill>
        <p:spPr>
          <a:xfrm>
            <a:off x="5718120" y="176404"/>
            <a:ext cx="5234801" cy="6270434"/>
          </a:xfrm>
          <a:prstGeom prst="rect">
            <a:avLst/>
          </a:prstGeom>
        </p:spPr>
      </p:pic>
    </p:spTree>
    <p:extLst>
      <p:ext uri="{BB962C8B-B14F-4D97-AF65-F5344CB8AC3E}">
        <p14:creationId xmlns:p14="http://schemas.microsoft.com/office/powerpoint/2010/main" val="365771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A84B-A1BD-FFA2-CC8E-D7F2A7D74A7E}"/>
              </a:ext>
            </a:extLst>
          </p:cNvPr>
          <p:cNvSpPr>
            <a:spLocks noGrp="1"/>
          </p:cNvSpPr>
          <p:nvPr>
            <p:ph type="title"/>
          </p:nvPr>
        </p:nvSpPr>
        <p:spPr>
          <a:xfrm>
            <a:off x="2703443" y="1078360"/>
            <a:ext cx="2723322" cy="748452"/>
          </a:xfrm>
        </p:spPr>
        <p:txBody>
          <a:bodyPr>
            <a:normAutofit/>
          </a:bodyPr>
          <a:lstStyle/>
          <a:p>
            <a:r>
              <a:rPr lang="zh-CN" altLang="en-US" dirty="0"/>
              <a:t>测试文档</a:t>
            </a:r>
          </a:p>
        </p:txBody>
      </p:sp>
      <p:sp>
        <p:nvSpPr>
          <p:cNvPr id="5" name="内容占位符 4">
            <a:extLst>
              <a:ext uri="{FF2B5EF4-FFF2-40B4-BE49-F238E27FC236}">
                <a16:creationId xmlns:a16="http://schemas.microsoft.com/office/drawing/2014/main" id="{5D1FF59A-72DF-245B-D707-FF85F9949A3D}"/>
              </a:ext>
            </a:extLst>
          </p:cNvPr>
          <p:cNvSpPr>
            <a:spLocks noGrp="1"/>
          </p:cNvSpPr>
          <p:nvPr>
            <p:ph idx="1"/>
          </p:nvPr>
        </p:nvSpPr>
        <p:spPr>
          <a:xfrm>
            <a:off x="1066800" y="2018749"/>
            <a:ext cx="3296478" cy="3760891"/>
          </a:xfrm>
        </p:spPr>
        <p:txBody>
          <a:bodyPr/>
          <a:lstStyle/>
          <a:p>
            <a:r>
              <a:rPr lang="zh-CN" altLang="en-US" dirty="0"/>
              <a:t>第一栏是测试编号，第二栏是所属模块，第三栏是测试标题，第四列是重要级别，第五列是预置条件，第六列是输入，第七列是执行步骤，第八列是预期输出。一条记录表示一个测试用例。</a:t>
            </a:r>
          </a:p>
        </p:txBody>
      </p:sp>
      <p:pic>
        <p:nvPicPr>
          <p:cNvPr id="7" name="图片 6">
            <a:extLst>
              <a:ext uri="{FF2B5EF4-FFF2-40B4-BE49-F238E27FC236}">
                <a16:creationId xmlns:a16="http://schemas.microsoft.com/office/drawing/2014/main" id="{FFE7D4D3-02E9-4060-E2DD-F530D8735FE0}"/>
              </a:ext>
            </a:extLst>
          </p:cNvPr>
          <p:cNvPicPr>
            <a:picLocks noChangeAspect="1"/>
          </p:cNvPicPr>
          <p:nvPr/>
        </p:nvPicPr>
        <p:blipFill>
          <a:blip r:embed="rId2"/>
          <a:stretch>
            <a:fillRect/>
          </a:stretch>
        </p:blipFill>
        <p:spPr>
          <a:xfrm>
            <a:off x="4663731" y="1924240"/>
            <a:ext cx="7077603" cy="4307715"/>
          </a:xfrm>
          <a:prstGeom prst="rect">
            <a:avLst/>
          </a:prstGeom>
        </p:spPr>
      </p:pic>
    </p:spTree>
    <p:extLst>
      <p:ext uri="{BB962C8B-B14F-4D97-AF65-F5344CB8AC3E}">
        <p14:creationId xmlns:p14="http://schemas.microsoft.com/office/powerpoint/2010/main" val="108445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A84B-A1BD-FFA2-CC8E-D7F2A7D74A7E}"/>
              </a:ext>
            </a:extLst>
          </p:cNvPr>
          <p:cNvSpPr>
            <a:spLocks noGrp="1"/>
          </p:cNvSpPr>
          <p:nvPr>
            <p:ph type="title"/>
          </p:nvPr>
        </p:nvSpPr>
        <p:spPr>
          <a:xfrm>
            <a:off x="2703443" y="1078360"/>
            <a:ext cx="2723322" cy="748452"/>
          </a:xfrm>
        </p:spPr>
        <p:txBody>
          <a:bodyPr>
            <a:normAutofit/>
          </a:bodyPr>
          <a:lstStyle/>
          <a:p>
            <a:r>
              <a:rPr lang="zh-CN" altLang="en-US" dirty="0"/>
              <a:t>用例文档</a:t>
            </a:r>
          </a:p>
        </p:txBody>
      </p:sp>
      <p:graphicFrame>
        <p:nvGraphicFramePr>
          <p:cNvPr id="6" name="内容占位符 5">
            <a:extLst>
              <a:ext uri="{FF2B5EF4-FFF2-40B4-BE49-F238E27FC236}">
                <a16:creationId xmlns:a16="http://schemas.microsoft.com/office/drawing/2014/main" id="{851F621F-4A53-93E8-147A-1289168FD10D}"/>
              </a:ext>
            </a:extLst>
          </p:cNvPr>
          <p:cNvGraphicFramePr>
            <a:graphicFrameLocks noGrp="1"/>
          </p:cNvGraphicFramePr>
          <p:nvPr>
            <p:ph idx="1"/>
            <p:extLst>
              <p:ext uri="{D42A27DB-BD31-4B8C-83A1-F6EECF244321}">
                <p14:modId xmlns:p14="http://schemas.microsoft.com/office/powerpoint/2010/main" val="3756825949"/>
              </p:ext>
            </p:extLst>
          </p:nvPr>
        </p:nvGraphicFramePr>
        <p:xfrm>
          <a:off x="361357" y="2066204"/>
          <a:ext cx="5144921" cy="3420194"/>
        </p:xfrm>
        <a:graphic>
          <a:graphicData uri="http://schemas.openxmlformats.org/drawingml/2006/table">
            <a:tbl>
              <a:tblPr firstRow="1" firstCol="1" bandRow="1">
                <a:tableStyleId>{5C22544A-7EE6-4342-B048-85BDC9FD1C3A}</a:tableStyleId>
              </a:tblPr>
              <a:tblGrid>
                <a:gridCol w="1051806">
                  <a:extLst>
                    <a:ext uri="{9D8B030D-6E8A-4147-A177-3AD203B41FA5}">
                      <a16:colId xmlns:a16="http://schemas.microsoft.com/office/drawing/2014/main" val="185042039"/>
                    </a:ext>
                  </a:extLst>
                </a:gridCol>
                <a:gridCol w="4093115">
                  <a:extLst>
                    <a:ext uri="{9D8B030D-6E8A-4147-A177-3AD203B41FA5}">
                      <a16:colId xmlns:a16="http://schemas.microsoft.com/office/drawing/2014/main" val="1161971620"/>
                    </a:ext>
                  </a:extLst>
                </a:gridCol>
              </a:tblGrid>
              <a:tr h="241696">
                <a:tc>
                  <a:txBody>
                    <a:bodyPr/>
                    <a:lstStyle/>
                    <a:p>
                      <a:pPr algn="just"/>
                      <a:r>
                        <a:rPr lang="zh-CN" sz="1050" kern="100">
                          <a:effectLst/>
                        </a:rPr>
                        <a:t>用例名称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用户登录</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7768627"/>
                  </a:ext>
                </a:extLst>
              </a:tr>
              <a:tr h="278143">
                <a:tc>
                  <a:txBody>
                    <a:bodyPr/>
                    <a:lstStyle/>
                    <a:p>
                      <a:pPr algn="just"/>
                      <a:r>
                        <a:rPr lang="zh-CN" sz="1050" kern="100">
                          <a:effectLst/>
                        </a:rPr>
                        <a:t>用例编号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050" kern="100">
                          <a:effectLst/>
                        </a:rPr>
                        <a:t>User-01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2735123"/>
                  </a:ext>
                </a:extLst>
              </a:tr>
              <a:tr h="241696">
                <a:tc>
                  <a:txBody>
                    <a:bodyPr/>
                    <a:lstStyle/>
                    <a:p>
                      <a:pPr algn="just"/>
                      <a:r>
                        <a:rPr lang="zh-CN" sz="1050" kern="100">
                          <a:effectLst/>
                        </a:rPr>
                        <a:t>行为角色</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58007442"/>
                  </a:ext>
                </a:extLst>
              </a:tr>
              <a:tr h="241696">
                <a:tc>
                  <a:txBody>
                    <a:bodyPr/>
                    <a:lstStyle/>
                    <a:p>
                      <a:pPr algn="just"/>
                      <a:r>
                        <a:rPr lang="zh-CN" sz="1050" kern="100">
                          <a:effectLst/>
                        </a:rPr>
                        <a:t>简要说明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用户在超算中心门户网站主页登录账户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2387772"/>
                  </a:ext>
                </a:extLst>
              </a:tr>
              <a:tr h="241696">
                <a:tc>
                  <a:txBody>
                    <a:bodyPr/>
                    <a:lstStyle/>
                    <a:p>
                      <a:pPr algn="just"/>
                      <a:r>
                        <a:rPr lang="zh-CN" sz="1050" kern="100">
                          <a:effectLst/>
                        </a:rPr>
                        <a:t>前置条件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用户打开超算中心门户网站主页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6243568"/>
                  </a:ext>
                </a:extLst>
              </a:tr>
              <a:tr h="241696">
                <a:tc>
                  <a:txBody>
                    <a:bodyPr/>
                    <a:lstStyle/>
                    <a:p>
                      <a:pPr algn="just"/>
                      <a:r>
                        <a:rPr lang="zh-CN" sz="1050" kern="100">
                          <a:effectLst/>
                        </a:rPr>
                        <a:t>后置条件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050" kern="100">
                          <a:effectLst/>
                        </a:rPr>
                        <a:t>登录用户账户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8938192"/>
                  </a:ext>
                </a:extLst>
              </a:tr>
              <a:tr h="1933571">
                <a:tc>
                  <a:txBody>
                    <a:bodyPr/>
                    <a:lstStyle/>
                    <a:p>
                      <a:pPr algn="just"/>
                      <a:r>
                        <a:rPr lang="zh-CN" sz="1050" kern="100">
                          <a:effectLst/>
                        </a:rPr>
                        <a:t>事件流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342900" lvl="0" indent="-342900" algn="just">
                        <a:buFont typeface="+mj-lt"/>
                        <a:buAutoNum type="arabicPeriod"/>
                        <a:tabLst>
                          <a:tab pos="198120" algn="l"/>
                        </a:tabLst>
                      </a:pPr>
                      <a:r>
                        <a:rPr lang="zh-CN" sz="1050" kern="100" dirty="0">
                          <a:effectLst/>
                        </a:rPr>
                        <a:t>用户点击主页登录按钮</a:t>
                      </a:r>
                    </a:p>
                    <a:p>
                      <a:pPr marL="342900" lvl="0" indent="-342900" algn="just">
                        <a:buFont typeface="+mj-lt"/>
                        <a:buAutoNum type="arabicPeriod"/>
                        <a:tabLst>
                          <a:tab pos="198120" algn="l"/>
                        </a:tabLst>
                      </a:pPr>
                      <a:r>
                        <a:rPr lang="zh-CN" sz="1050" kern="100" dirty="0">
                          <a:effectLst/>
                        </a:rPr>
                        <a:t>系统跳转至登录页面</a:t>
                      </a:r>
                    </a:p>
                    <a:p>
                      <a:pPr marL="342900" lvl="0" indent="-342900" algn="just">
                        <a:buFont typeface="+mj-lt"/>
                        <a:buAutoNum type="arabicPeriod"/>
                        <a:tabLst>
                          <a:tab pos="198120" algn="l"/>
                        </a:tabLst>
                      </a:pPr>
                      <a:r>
                        <a:rPr lang="zh-CN" sz="1050" kern="100" dirty="0">
                          <a:effectLst/>
                        </a:rPr>
                        <a:t>用户输入账号，密码</a:t>
                      </a:r>
                    </a:p>
                    <a:p>
                      <a:pPr marL="342900" lvl="0" indent="-342900" algn="just">
                        <a:buFont typeface="+mj-lt"/>
                        <a:buAutoNum type="arabicPeriod"/>
                        <a:tabLst>
                          <a:tab pos="198120" algn="l"/>
                        </a:tabLst>
                      </a:pPr>
                      <a:r>
                        <a:rPr lang="zh-CN" sz="1050" kern="100" dirty="0">
                          <a:effectLst/>
                        </a:rPr>
                        <a:t>用户点击登录</a:t>
                      </a:r>
                    </a:p>
                    <a:p>
                      <a:pPr marL="342900" lvl="0" indent="-342900" algn="just">
                        <a:buFont typeface="+mj-lt"/>
                        <a:buAutoNum type="arabicPeriod"/>
                        <a:tabLst>
                          <a:tab pos="198120" algn="l"/>
                        </a:tabLst>
                      </a:pPr>
                      <a:r>
                        <a:rPr lang="zh-CN" sz="1050" kern="100" dirty="0">
                          <a:effectLst/>
                        </a:rPr>
                        <a:t>系统校验账号，密码</a:t>
                      </a:r>
                    </a:p>
                    <a:p>
                      <a:pPr marL="342900" lvl="0" indent="-342900" algn="just">
                        <a:buFont typeface="+mj-lt"/>
                        <a:buAutoNum type="arabicPeriod"/>
                        <a:tabLst>
                          <a:tab pos="198120" algn="l"/>
                        </a:tabLst>
                      </a:pPr>
                      <a:r>
                        <a:rPr lang="zh-CN" sz="1050" kern="100" dirty="0">
                          <a:effectLst/>
                        </a:rPr>
                        <a:t>用户登录成功</a:t>
                      </a:r>
                    </a:p>
                    <a:p>
                      <a:pPr algn="just"/>
                      <a:r>
                        <a:rPr lang="zh-CN" sz="1050" kern="100" dirty="0">
                          <a:effectLst/>
                        </a:rPr>
                        <a:t>异常事件流</a:t>
                      </a:r>
                    </a:p>
                    <a:p>
                      <a:pPr marL="342900" lvl="0" indent="-342900" algn="just">
                        <a:buFont typeface="+mj-lt"/>
                        <a:buAutoNum type="arabicPeriod"/>
                      </a:pPr>
                      <a:r>
                        <a:rPr lang="zh-CN" sz="1050" kern="100" dirty="0">
                          <a:effectLst/>
                        </a:rPr>
                        <a:t>用户输入账号，密码错误，提出错误提示</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1597139"/>
                  </a:ext>
                </a:extLst>
              </a:tr>
            </a:tbl>
          </a:graphicData>
        </a:graphic>
      </p:graphicFrame>
      <p:pic>
        <p:nvPicPr>
          <p:cNvPr id="8" name="图片 7">
            <a:extLst>
              <a:ext uri="{FF2B5EF4-FFF2-40B4-BE49-F238E27FC236}">
                <a16:creationId xmlns:a16="http://schemas.microsoft.com/office/drawing/2014/main" id="{AD58212A-3605-6BD0-34FA-A4F6E6240C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34905" y="1956019"/>
            <a:ext cx="5983329" cy="4235010"/>
          </a:xfrm>
          <a:prstGeom prst="rect">
            <a:avLst/>
          </a:prstGeom>
          <a:noFill/>
          <a:ln>
            <a:noFill/>
          </a:ln>
        </p:spPr>
      </p:pic>
      <p:sp>
        <p:nvSpPr>
          <p:cNvPr id="9" name="文本框 8">
            <a:extLst>
              <a:ext uri="{FF2B5EF4-FFF2-40B4-BE49-F238E27FC236}">
                <a16:creationId xmlns:a16="http://schemas.microsoft.com/office/drawing/2014/main" id="{3D04BE41-A665-F0E5-6400-FCF7469F965C}"/>
              </a:ext>
            </a:extLst>
          </p:cNvPr>
          <p:cNvSpPr txBox="1"/>
          <p:nvPr/>
        </p:nvSpPr>
        <p:spPr>
          <a:xfrm>
            <a:off x="361357" y="5655365"/>
            <a:ext cx="5065408" cy="646331"/>
          </a:xfrm>
          <a:prstGeom prst="rect">
            <a:avLst/>
          </a:prstGeom>
          <a:noFill/>
        </p:spPr>
        <p:txBody>
          <a:bodyPr wrap="square" rtlCol="0">
            <a:spAutoFit/>
          </a:bodyPr>
          <a:lstStyle/>
          <a:p>
            <a:r>
              <a:rPr lang="zh-CN" altLang="en-US" dirty="0"/>
              <a:t>这里举个我们在编写用例文档时，单个用例包含的内容。图不一定是顺序图，流程图也有可能。</a:t>
            </a:r>
          </a:p>
        </p:txBody>
      </p:sp>
    </p:spTree>
    <p:extLst>
      <p:ext uri="{BB962C8B-B14F-4D97-AF65-F5344CB8AC3E}">
        <p14:creationId xmlns:p14="http://schemas.microsoft.com/office/powerpoint/2010/main" val="181174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A84B-A1BD-FFA2-CC8E-D7F2A7D74A7E}"/>
              </a:ext>
            </a:extLst>
          </p:cNvPr>
          <p:cNvSpPr>
            <a:spLocks noGrp="1"/>
          </p:cNvSpPr>
          <p:nvPr>
            <p:ph type="title"/>
          </p:nvPr>
        </p:nvSpPr>
        <p:spPr>
          <a:xfrm>
            <a:off x="2703443" y="1078360"/>
            <a:ext cx="2723322" cy="748452"/>
          </a:xfrm>
        </p:spPr>
        <p:txBody>
          <a:bodyPr>
            <a:normAutofit/>
          </a:bodyPr>
          <a:lstStyle/>
          <a:p>
            <a:r>
              <a:rPr lang="zh-CN" altLang="en-US" dirty="0"/>
              <a:t>用户手册</a:t>
            </a:r>
          </a:p>
        </p:txBody>
      </p:sp>
      <p:pic>
        <p:nvPicPr>
          <p:cNvPr id="3" name="内容占位符 2">
            <a:extLst>
              <a:ext uri="{FF2B5EF4-FFF2-40B4-BE49-F238E27FC236}">
                <a16:creationId xmlns:a16="http://schemas.microsoft.com/office/drawing/2014/main" id="{3109E918-6AAF-CBA4-2230-1D046E09F3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6765" y="1826812"/>
            <a:ext cx="5081642" cy="4521167"/>
          </a:xfrm>
          <a:prstGeom prst="rect">
            <a:avLst/>
          </a:prstGeom>
          <a:noFill/>
          <a:ln>
            <a:noFill/>
          </a:ln>
        </p:spPr>
      </p:pic>
      <p:sp>
        <p:nvSpPr>
          <p:cNvPr id="5" name="文本框 4">
            <a:extLst>
              <a:ext uri="{FF2B5EF4-FFF2-40B4-BE49-F238E27FC236}">
                <a16:creationId xmlns:a16="http://schemas.microsoft.com/office/drawing/2014/main" id="{B411B4B7-C7BF-6596-2D22-920E858B1E78}"/>
              </a:ext>
            </a:extLst>
          </p:cNvPr>
          <p:cNvSpPr txBox="1"/>
          <p:nvPr/>
        </p:nvSpPr>
        <p:spPr>
          <a:xfrm>
            <a:off x="685800" y="2454965"/>
            <a:ext cx="4522304" cy="2031325"/>
          </a:xfrm>
          <a:prstGeom prst="rect">
            <a:avLst/>
          </a:prstGeom>
          <a:noFill/>
        </p:spPr>
        <p:txBody>
          <a:bodyPr wrap="square" rtlCol="0">
            <a:spAutoFit/>
          </a:bodyPr>
          <a:lstStyle/>
          <a:p>
            <a:r>
              <a:rPr lang="zh-CN" altLang="en-US" dirty="0"/>
              <a:t>先给出一个总体框架，具体操作界面，可以查看用户手册原件。</a:t>
            </a:r>
            <a:endParaRPr lang="en-US" altLang="zh-CN" dirty="0"/>
          </a:p>
          <a:p>
            <a:r>
              <a:rPr lang="zh-CN" altLang="en-US" dirty="0"/>
              <a:t>注：因为我们这个是需求分析，所以没有涉及到开发层面，所以有些关于界面上的详细信息包括参数是没有办法描述的非常清楚的，比如说具体的环境配置，支持的系统内核版本，这个需要跟开发人员沟通。</a:t>
            </a:r>
          </a:p>
        </p:txBody>
      </p:sp>
    </p:spTree>
    <p:extLst>
      <p:ext uri="{BB962C8B-B14F-4D97-AF65-F5344CB8AC3E}">
        <p14:creationId xmlns:p14="http://schemas.microsoft.com/office/powerpoint/2010/main" val="2488502368"/>
      </p:ext>
    </p:extLst>
  </p:cSld>
  <p:clrMapOvr>
    <a:masterClrMapping/>
  </p:clrMapOvr>
</p:sld>
</file>

<file path=ppt/theme/theme1.xml><?xml version="1.0" encoding="utf-8"?>
<a:theme xmlns:a="http://schemas.openxmlformats.org/drawingml/2006/main" name="自定义">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80AA9D2D-EE59-4148-A11E-A51EEE828B28}" vid="{AEAFD717-D3C8-4034-8F7E-D5220B0CCEB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{7C3A6E12-BBCF-4293-A516-8BBB074E0132}tf56160789_win32</Template>
  <TotalTime>66</TotalTime>
  <Words>679</Words>
  <Application>Microsoft Office PowerPoint</Application>
  <PresentationFormat>宽屏</PresentationFormat>
  <Paragraphs>110</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Microsoft YaHei UI</vt:lpstr>
      <vt:lpstr>等线</vt:lpstr>
      <vt:lpstr>微软雅黑</vt:lpstr>
      <vt:lpstr>新宋体</vt:lpstr>
      <vt:lpstr>Arial</vt:lpstr>
      <vt:lpstr>Calibri</vt:lpstr>
      <vt:lpstr>Times New Roman</vt:lpstr>
      <vt:lpstr>自定义</vt:lpstr>
      <vt:lpstr>超算中心运营门户网站的需求规格说明</vt:lpstr>
      <vt:lpstr>PowerPoint 演示文稿</vt:lpstr>
      <vt:lpstr>用户群分类文档</vt:lpstr>
      <vt:lpstr>Vision and scope document</vt:lpstr>
      <vt:lpstr>选择产品代表</vt:lpstr>
      <vt:lpstr>SRS</vt:lpstr>
      <vt:lpstr>测试文档</vt:lpstr>
      <vt:lpstr>用例文档</vt:lpstr>
      <vt:lpstr>用户手册</vt:lpstr>
      <vt:lpstr>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骏辉 罗</dc:creator>
  <cp:lastModifiedBy>骏辉 罗</cp:lastModifiedBy>
  <cp:revision>1</cp:revision>
  <dcterms:created xsi:type="dcterms:W3CDTF">2024-06-03T10:29:15Z</dcterms:created>
  <dcterms:modified xsi:type="dcterms:W3CDTF">2024-06-03T11:35:48Z</dcterms:modified>
</cp:coreProperties>
</file>