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骏辉 罗" userId="d968a7d3a6717dc3" providerId="LiveId" clId="{E3C63E65-76A8-4AF6-AB9E-70040C3ACF84}"/>
    <pc:docChg chg="undo redo custSel addSld modSld">
      <pc:chgData name="骏辉 罗" userId="d968a7d3a6717dc3" providerId="LiveId" clId="{E3C63E65-76A8-4AF6-AB9E-70040C3ACF84}" dt="2024-06-10T09:28:06.262" v="330" actId="14100"/>
      <pc:docMkLst>
        <pc:docMk/>
      </pc:docMkLst>
      <pc:sldChg chg="addSp delSp modSp add mod">
        <pc:chgData name="骏辉 罗" userId="d968a7d3a6717dc3" providerId="LiveId" clId="{E3C63E65-76A8-4AF6-AB9E-70040C3ACF84}" dt="2024-06-10T08:13:31.725" v="82"/>
        <pc:sldMkLst>
          <pc:docMk/>
          <pc:sldMk cId="1880752559" sldId="263"/>
        </pc:sldMkLst>
        <pc:spChg chg="add mod">
          <ac:chgData name="骏辉 罗" userId="d968a7d3a6717dc3" providerId="LiveId" clId="{E3C63E65-76A8-4AF6-AB9E-70040C3ACF84}" dt="2024-06-10T08:13:31.725" v="82"/>
          <ac:spMkLst>
            <pc:docMk/>
            <pc:sldMk cId="1880752559" sldId="263"/>
            <ac:spMk id="2" creationId="{CF46A700-02FD-EC5F-A43D-8807AC64356A}"/>
          </ac:spMkLst>
        </pc:spChg>
        <pc:spChg chg="mod">
          <ac:chgData name="骏辉 罗" userId="d968a7d3a6717dc3" providerId="LiveId" clId="{E3C63E65-76A8-4AF6-AB9E-70040C3ACF84}" dt="2024-06-10T08:07:41.636" v="19"/>
          <ac:spMkLst>
            <pc:docMk/>
            <pc:sldMk cId="1880752559" sldId="263"/>
            <ac:spMk id="8" creationId="{5F19C1F3-C639-AEB0-D550-226006C68809}"/>
          </ac:spMkLst>
        </pc:spChg>
        <pc:picChg chg="del">
          <ac:chgData name="骏辉 罗" userId="d968a7d3a6717dc3" providerId="LiveId" clId="{E3C63E65-76A8-4AF6-AB9E-70040C3ACF84}" dt="2024-06-10T08:07:30.509" v="1" actId="478"/>
          <ac:picMkLst>
            <pc:docMk/>
            <pc:sldMk cId="1880752559" sldId="263"/>
            <ac:picMk id="5" creationId="{46050CAE-49E5-5192-D619-C059143C747F}"/>
          </ac:picMkLst>
        </pc:picChg>
        <pc:picChg chg="del">
          <ac:chgData name="骏辉 罗" userId="d968a7d3a6717dc3" providerId="LiveId" clId="{E3C63E65-76A8-4AF6-AB9E-70040C3ACF84}" dt="2024-06-10T08:07:30.863" v="2" actId="478"/>
          <ac:picMkLst>
            <pc:docMk/>
            <pc:sldMk cId="1880752559" sldId="263"/>
            <ac:picMk id="9" creationId="{6BECBF21-6E38-AC1A-2208-DF78CD1ACEF7}"/>
          </ac:picMkLst>
        </pc:picChg>
      </pc:sldChg>
      <pc:sldChg chg="addSp modSp add mod">
        <pc:chgData name="骏辉 罗" userId="d968a7d3a6717dc3" providerId="LiveId" clId="{E3C63E65-76A8-4AF6-AB9E-70040C3ACF84}" dt="2024-06-10T08:16:23.431" v="100" actId="20577"/>
        <pc:sldMkLst>
          <pc:docMk/>
          <pc:sldMk cId="1863555327" sldId="264"/>
        </pc:sldMkLst>
        <pc:spChg chg="add mod">
          <ac:chgData name="骏辉 罗" userId="d968a7d3a6717dc3" providerId="LiveId" clId="{E3C63E65-76A8-4AF6-AB9E-70040C3ACF84}" dt="2024-06-10T08:16:23.431" v="100" actId="20577"/>
          <ac:spMkLst>
            <pc:docMk/>
            <pc:sldMk cId="1863555327" sldId="264"/>
            <ac:spMk id="2" creationId="{A7989BAC-1EE9-12DC-97D6-E47333DC0B61}"/>
          </ac:spMkLst>
        </pc:spChg>
        <pc:spChg chg="mod">
          <ac:chgData name="骏辉 罗" userId="d968a7d3a6717dc3" providerId="LiveId" clId="{E3C63E65-76A8-4AF6-AB9E-70040C3ACF84}" dt="2024-06-10T08:08:12.727" v="31" actId="20577"/>
          <ac:spMkLst>
            <pc:docMk/>
            <pc:sldMk cId="1863555327" sldId="264"/>
            <ac:spMk id="8" creationId="{5F19C1F3-C639-AEB0-D550-226006C68809}"/>
          </ac:spMkLst>
        </pc:spChg>
        <pc:graphicFrameChg chg="add mod">
          <ac:chgData name="骏辉 罗" userId="d968a7d3a6717dc3" providerId="LiveId" clId="{E3C63E65-76A8-4AF6-AB9E-70040C3ACF84}" dt="2024-06-10T08:15:24.288" v="84"/>
          <ac:graphicFrameMkLst>
            <pc:docMk/>
            <pc:sldMk cId="1863555327" sldId="264"/>
            <ac:graphicFrameMk id="3" creationId="{FA80BD42-48F2-89B1-8118-4AC67DDCB2D0}"/>
          </ac:graphicFrameMkLst>
        </pc:graphicFrameChg>
      </pc:sldChg>
      <pc:sldChg chg="addSp modSp add mod">
        <pc:chgData name="骏辉 罗" userId="d968a7d3a6717dc3" providerId="LiveId" clId="{E3C63E65-76A8-4AF6-AB9E-70040C3ACF84}" dt="2024-06-10T09:25:45.525" v="103" actId="1076"/>
        <pc:sldMkLst>
          <pc:docMk/>
          <pc:sldMk cId="3291804809" sldId="265"/>
        </pc:sldMkLst>
        <pc:spChg chg="mod">
          <ac:chgData name="骏辉 罗" userId="d968a7d3a6717dc3" providerId="LiveId" clId="{E3C63E65-76A8-4AF6-AB9E-70040C3ACF84}" dt="2024-06-10T08:09:10.041" v="53" actId="20577"/>
          <ac:spMkLst>
            <pc:docMk/>
            <pc:sldMk cId="3291804809" sldId="265"/>
            <ac:spMk id="8" creationId="{5F19C1F3-C639-AEB0-D550-226006C68809}"/>
          </ac:spMkLst>
        </pc:spChg>
        <pc:picChg chg="add mod">
          <ac:chgData name="骏辉 罗" userId="d968a7d3a6717dc3" providerId="LiveId" clId="{E3C63E65-76A8-4AF6-AB9E-70040C3ACF84}" dt="2024-06-10T09:25:45.525" v="103" actId="1076"/>
          <ac:picMkLst>
            <pc:docMk/>
            <pc:sldMk cId="3291804809" sldId="265"/>
            <ac:picMk id="3" creationId="{9050FF7F-7C8E-46B3-5BEF-2E1EF0AE22F3}"/>
          </ac:picMkLst>
        </pc:picChg>
      </pc:sldChg>
      <pc:sldChg chg="addSp delSp modSp add mod">
        <pc:chgData name="骏辉 罗" userId="d968a7d3a6717dc3" providerId="LiveId" clId="{E3C63E65-76A8-4AF6-AB9E-70040C3ACF84}" dt="2024-06-10T09:28:06.262" v="330" actId="14100"/>
        <pc:sldMkLst>
          <pc:docMk/>
          <pc:sldMk cId="276599806" sldId="266"/>
        </pc:sldMkLst>
        <pc:spChg chg="add mod">
          <ac:chgData name="骏辉 罗" userId="d968a7d3a6717dc3" providerId="LiveId" clId="{E3C63E65-76A8-4AF6-AB9E-70040C3ACF84}" dt="2024-06-10T09:28:06.262" v="330" actId="14100"/>
          <ac:spMkLst>
            <pc:docMk/>
            <pc:sldMk cId="276599806" sldId="266"/>
            <ac:spMk id="5" creationId="{3CD14A87-14AD-6227-114A-ED5C81DE52B2}"/>
          </ac:spMkLst>
        </pc:spChg>
        <pc:picChg chg="del">
          <ac:chgData name="骏辉 罗" userId="d968a7d3a6717dc3" providerId="LiveId" clId="{E3C63E65-76A8-4AF6-AB9E-70040C3ACF84}" dt="2024-06-10T09:25:51.065" v="105" actId="478"/>
          <ac:picMkLst>
            <pc:docMk/>
            <pc:sldMk cId="276599806" sldId="266"/>
            <ac:picMk id="3" creationId="{9050FF7F-7C8E-46B3-5BEF-2E1EF0AE22F3}"/>
          </ac:picMkLst>
        </pc:picChg>
        <pc:picChg chg="add mod">
          <ac:chgData name="骏辉 罗" userId="d968a7d3a6717dc3" providerId="LiveId" clId="{E3C63E65-76A8-4AF6-AB9E-70040C3ACF84}" dt="2024-06-10T09:26:59.013" v="109" actId="1076"/>
          <ac:picMkLst>
            <pc:docMk/>
            <pc:sldMk cId="276599806" sldId="266"/>
            <ac:picMk id="4" creationId="{C8B94105-8676-FE4A-2B01-55A41EA63BE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1BAF71E-E141-4CCB-B802-F59941D02D15}"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358E7B-91DC-4B97-8E60-9485B0CADC6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897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BAF71E-E141-4CCB-B802-F59941D02D15}"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174714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BAF71E-E141-4CCB-B802-F59941D02D15}"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385403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1BAF71E-E141-4CCB-B802-F59941D02D15}"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271196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1BAF71E-E141-4CCB-B802-F59941D02D15}" type="datetimeFigureOut">
              <a:rPr lang="zh-CN" altLang="en-US" smtClean="0"/>
              <a:t>2024/6/10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358E7B-91DC-4B97-8E60-9485B0CADC6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07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1BAF71E-E141-4CCB-B802-F59941D02D15}"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165810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1BAF71E-E141-4CCB-B802-F59941D02D15}"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181210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1BAF71E-E141-4CCB-B802-F59941D02D15}" type="datetimeFigureOut">
              <a:rPr lang="zh-CN" altLang="en-US" smtClean="0"/>
              <a:t>2024/6/10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179905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1BAF71E-E141-4CCB-B802-F59941D02D15}" type="datetimeFigureOut">
              <a:rPr lang="zh-CN" altLang="en-US" smtClean="0"/>
              <a:t>2024/6/10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306795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1BAF71E-E141-4CCB-B802-F59941D02D15}" type="datetimeFigureOut">
              <a:rPr lang="zh-CN" altLang="en-US" smtClean="0"/>
              <a:t>2024/6/10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100412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BAF71E-E141-4CCB-B802-F59941D02D15}" type="datetimeFigureOut">
              <a:rPr lang="zh-CN" altLang="en-US" smtClean="0"/>
              <a:t>2024/6/10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358E7B-91DC-4B97-8E60-9485B0CADC64}" type="slidenum">
              <a:rPr lang="zh-CN" altLang="en-US" smtClean="0"/>
              <a:t>‹#›</a:t>
            </a:fld>
            <a:endParaRPr lang="zh-CN" altLang="en-US"/>
          </a:p>
        </p:txBody>
      </p:sp>
    </p:spTree>
    <p:extLst>
      <p:ext uri="{BB962C8B-B14F-4D97-AF65-F5344CB8AC3E}">
        <p14:creationId xmlns:p14="http://schemas.microsoft.com/office/powerpoint/2010/main" val="331528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1BAF71E-E141-4CCB-B802-F59941D02D15}" type="datetimeFigureOut">
              <a:rPr lang="zh-CN" altLang="en-US" smtClean="0"/>
              <a:t>2024/6/10</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358E7B-91DC-4B97-8E60-9485B0CADC64}"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091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281A9-1A20-9606-7260-BA58B77085FE}"/>
              </a:ext>
            </a:extLst>
          </p:cNvPr>
          <p:cNvSpPr>
            <a:spLocks noGrp="1"/>
          </p:cNvSpPr>
          <p:nvPr>
            <p:ph type="ctrTitle"/>
          </p:nvPr>
        </p:nvSpPr>
        <p:spPr/>
        <p:txBody>
          <a:bodyPr/>
          <a:lstStyle/>
          <a:p>
            <a:r>
              <a:rPr lang="zh-CN" altLang="en-US" dirty="0"/>
              <a:t>需求变更</a:t>
            </a:r>
          </a:p>
        </p:txBody>
      </p:sp>
      <p:sp>
        <p:nvSpPr>
          <p:cNvPr id="3" name="副标题 2">
            <a:extLst>
              <a:ext uri="{FF2B5EF4-FFF2-40B4-BE49-F238E27FC236}">
                <a16:creationId xmlns:a16="http://schemas.microsoft.com/office/drawing/2014/main" id="{EA068244-5F62-B15F-3F4A-64828C131F6D}"/>
              </a:ext>
            </a:extLst>
          </p:cNvPr>
          <p:cNvSpPr>
            <a:spLocks noGrp="1"/>
          </p:cNvSpPr>
          <p:nvPr>
            <p:ph type="subTitle" idx="1"/>
          </p:nvPr>
        </p:nvSpPr>
        <p:spPr/>
        <p:txBody>
          <a:bodyPr/>
          <a:lstStyle/>
          <a:p>
            <a:r>
              <a:rPr lang="en-US" altLang="zh-CN" dirty="0"/>
              <a:t>G03</a:t>
            </a:r>
            <a:r>
              <a:rPr lang="zh-CN" altLang="en-US" dirty="0"/>
              <a:t>小组</a:t>
            </a:r>
          </a:p>
        </p:txBody>
      </p:sp>
    </p:spTree>
    <p:extLst>
      <p:ext uri="{BB962C8B-B14F-4D97-AF65-F5344CB8AC3E}">
        <p14:creationId xmlns:p14="http://schemas.microsoft.com/office/powerpoint/2010/main" val="356508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4355185" cy="461665"/>
          </a:xfrm>
          <a:prstGeom prst="rect">
            <a:avLst/>
          </a:prstGeom>
          <a:noFill/>
        </p:spPr>
        <p:txBody>
          <a:bodyPr wrap="square" rtlCol="0">
            <a:spAutoFit/>
          </a:bodyPr>
          <a:lstStyle/>
          <a:p>
            <a:r>
              <a:rPr lang="en-US" altLang="zh-CN" sz="2400" dirty="0"/>
              <a:t>8.</a:t>
            </a:r>
            <a:r>
              <a:rPr lang="zh-CN" altLang="en-US" sz="2400" dirty="0"/>
              <a:t>附录</a:t>
            </a:r>
          </a:p>
        </p:txBody>
      </p:sp>
      <p:pic>
        <p:nvPicPr>
          <p:cNvPr id="3" name="图片 2">
            <a:extLst>
              <a:ext uri="{FF2B5EF4-FFF2-40B4-BE49-F238E27FC236}">
                <a16:creationId xmlns:a16="http://schemas.microsoft.com/office/drawing/2014/main" id="{9050FF7F-7C8E-46B3-5BEF-2E1EF0AE22F3}"/>
              </a:ext>
            </a:extLst>
          </p:cNvPr>
          <p:cNvPicPr>
            <a:picLocks noChangeAspect="1"/>
          </p:cNvPicPr>
          <p:nvPr/>
        </p:nvPicPr>
        <p:blipFill>
          <a:blip r:embed="rId2"/>
          <a:stretch>
            <a:fillRect/>
          </a:stretch>
        </p:blipFill>
        <p:spPr>
          <a:xfrm>
            <a:off x="477624" y="920297"/>
            <a:ext cx="11236751" cy="5017405"/>
          </a:xfrm>
          <a:prstGeom prst="rect">
            <a:avLst/>
          </a:prstGeom>
        </p:spPr>
      </p:pic>
    </p:spTree>
    <p:extLst>
      <p:ext uri="{BB962C8B-B14F-4D97-AF65-F5344CB8AC3E}">
        <p14:creationId xmlns:p14="http://schemas.microsoft.com/office/powerpoint/2010/main" val="329180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4355185" cy="461665"/>
          </a:xfrm>
          <a:prstGeom prst="rect">
            <a:avLst/>
          </a:prstGeom>
          <a:noFill/>
        </p:spPr>
        <p:txBody>
          <a:bodyPr wrap="square" rtlCol="0">
            <a:spAutoFit/>
          </a:bodyPr>
          <a:lstStyle/>
          <a:p>
            <a:r>
              <a:rPr lang="en-US" altLang="zh-CN" sz="2400" dirty="0"/>
              <a:t>8.</a:t>
            </a:r>
            <a:r>
              <a:rPr lang="zh-CN" altLang="en-US" sz="2400" dirty="0"/>
              <a:t>附录</a:t>
            </a:r>
          </a:p>
        </p:txBody>
      </p:sp>
      <p:pic>
        <p:nvPicPr>
          <p:cNvPr id="4" name="图片 3">
            <a:extLst>
              <a:ext uri="{FF2B5EF4-FFF2-40B4-BE49-F238E27FC236}">
                <a16:creationId xmlns:a16="http://schemas.microsoft.com/office/drawing/2014/main" id="{C8B94105-8676-FE4A-2B01-55A41EA63BE4}"/>
              </a:ext>
            </a:extLst>
          </p:cNvPr>
          <p:cNvPicPr>
            <a:picLocks noChangeAspect="1"/>
          </p:cNvPicPr>
          <p:nvPr/>
        </p:nvPicPr>
        <p:blipFill>
          <a:blip r:embed="rId2"/>
          <a:stretch>
            <a:fillRect/>
          </a:stretch>
        </p:blipFill>
        <p:spPr>
          <a:xfrm>
            <a:off x="185394" y="1702846"/>
            <a:ext cx="11821212" cy="4303737"/>
          </a:xfrm>
          <a:prstGeom prst="rect">
            <a:avLst/>
          </a:prstGeom>
        </p:spPr>
      </p:pic>
      <p:sp>
        <p:nvSpPr>
          <p:cNvPr id="5" name="文本框 4">
            <a:extLst>
              <a:ext uri="{FF2B5EF4-FFF2-40B4-BE49-F238E27FC236}">
                <a16:creationId xmlns:a16="http://schemas.microsoft.com/office/drawing/2014/main" id="{3CD14A87-14AD-6227-114A-ED5C81DE52B2}"/>
              </a:ext>
            </a:extLst>
          </p:cNvPr>
          <p:cNvSpPr txBox="1"/>
          <p:nvPr/>
        </p:nvSpPr>
        <p:spPr>
          <a:xfrm>
            <a:off x="612741" y="933254"/>
            <a:ext cx="9219416" cy="369332"/>
          </a:xfrm>
          <a:prstGeom prst="rect">
            <a:avLst/>
          </a:prstGeom>
          <a:noFill/>
        </p:spPr>
        <p:txBody>
          <a:bodyPr wrap="square" rtlCol="0">
            <a:spAutoFit/>
          </a:bodyPr>
          <a:lstStyle/>
          <a:p>
            <a:r>
              <a:rPr lang="zh-CN" altLang="en-US" dirty="0"/>
              <a:t>举个例子。需求之间有些会有关联，每个需求都有相应的基线文档，版本可以做变更</a:t>
            </a:r>
          </a:p>
        </p:txBody>
      </p:sp>
    </p:spTree>
    <p:extLst>
      <p:ext uri="{BB962C8B-B14F-4D97-AF65-F5344CB8AC3E}">
        <p14:creationId xmlns:p14="http://schemas.microsoft.com/office/powerpoint/2010/main" val="27659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1244338" y="1776951"/>
            <a:ext cx="3289955" cy="369332"/>
          </a:xfrm>
          <a:prstGeom prst="rect">
            <a:avLst/>
          </a:prstGeom>
          <a:noFill/>
        </p:spPr>
        <p:txBody>
          <a:bodyPr wrap="square" rtlCol="0">
            <a:spAutoFit/>
          </a:bodyPr>
          <a:lstStyle/>
          <a:p>
            <a:r>
              <a:rPr lang="en-US" altLang="zh-CN" dirty="0"/>
              <a:t>1.CCB</a:t>
            </a:r>
            <a:r>
              <a:rPr lang="zh-CN" altLang="en-US" dirty="0"/>
              <a:t>项目章程</a:t>
            </a:r>
          </a:p>
        </p:txBody>
      </p:sp>
      <p:sp>
        <p:nvSpPr>
          <p:cNvPr id="9" name="文本框 8">
            <a:extLst>
              <a:ext uri="{FF2B5EF4-FFF2-40B4-BE49-F238E27FC236}">
                <a16:creationId xmlns:a16="http://schemas.microsoft.com/office/drawing/2014/main" id="{221626A1-721A-12EC-6941-1EFBB2535585}"/>
              </a:ext>
            </a:extLst>
          </p:cNvPr>
          <p:cNvSpPr txBox="1"/>
          <p:nvPr/>
        </p:nvSpPr>
        <p:spPr>
          <a:xfrm>
            <a:off x="1244338" y="2347273"/>
            <a:ext cx="2460396" cy="369332"/>
          </a:xfrm>
          <a:prstGeom prst="rect">
            <a:avLst/>
          </a:prstGeom>
          <a:noFill/>
        </p:spPr>
        <p:txBody>
          <a:bodyPr wrap="square" rtlCol="0">
            <a:spAutoFit/>
          </a:bodyPr>
          <a:lstStyle/>
          <a:p>
            <a:r>
              <a:rPr lang="en-US" altLang="zh-CN" dirty="0"/>
              <a:t>2.</a:t>
            </a:r>
            <a:r>
              <a:rPr lang="zh-CN" altLang="en-US" dirty="0"/>
              <a:t>变更涉及问题核对表</a:t>
            </a:r>
          </a:p>
        </p:txBody>
      </p:sp>
      <p:sp>
        <p:nvSpPr>
          <p:cNvPr id="10" name="文本框 9">
            <a:extLst>
              <a:ext uri="{FF2B5EF4-FFF2-40B4-BE49-F238E27FC236}">
                <a16:creationId xmlns:a16="http://schemas.microsoft.com/office/drawing/2014/main" id="{02F717E7-23D0-251A-BF6F-F08E0A290446}"/>
              </a:ext>
            </a:extLst>
          </p:cNvPr>
          <p:cNvSpPr txBox="1"/>
          <p:nvPr/>
        </p:nvSpPr>
        <p:spPr>
          <a:xfrm>
            <a:off x="1244338" y="2917595"/>
            <a:ext cx="2017336" cy="369332"/>
          </a:xfrm>
          <a:prstGeom prst="rect">
            <a:avLst/>
          </a:prstGeom>
          <a:noFill/>
        </p:spPr>
        <p:txBody>
          <a:bodyPr wrap="square" rtlCol="0">
            <a:spAutoFit/>
          </a:bodyPr>
          <a:lstStyle/>
          <a:p>
            <a:r>
              <a:rPr lang="en-US" altLang="zh-CN" dirty="0"/>
              <a:t>3.</a:t>
            </a:r>
            <a:r>
              <a:rPr lang="zh-CN" altLang="en-US" dirty="0"/>
              <a:t>需求变更申请表</a:t>
            </a:r>
          </a:p>
        </p:txBody>
      </p:sp>
      <p:sp>
        <p:nvSpPr>
          <p:cNvPr id="11" name="文本框 10">
            <a:extLst>
              <a:ext uri="{FF2B5EF4-FFF2-40B4-BE49-F238E27FC236}">
                <a16:creationId xmlns:a16="http://schemas.microsoft.com/office/drawing/2014/main" id="{6EBF0965-83C4-B5FF-D51E-58E0868AA3A1}"/>
              </a:ext>
            </a:extLst>
          </p:cNvPr>
          <p:cNvSpPr txBox="1"/>
          <p:nvPr/>
        </p:nvSpPr>
        <p:spPr>
          <a:xfrm>
            <a:off x="1244338" y="3487917"/>
            <a:ext cx="2403835" cy="369332"/>
          </a:xfrm>
          <a:prstGeom prst="rect">
            <a:avLst/>
          </a:prstGeom>
          <a:noFill/>
        </p:spPr>
        <p:txBody>
          <a:bodyPr wrap="square" rtlCol="0">
            <a:spAutoFit/>
          </a:bodyPr>
          <a:lstStyle/>
          <a:p>
            <a:r>
              <a:rPr lang="en-US" altLang="zh-CN" dirty="0"/>
              <a:t>4.</a:t>
            </a:r>
            <a:r>
              <a:rPr lang="zh-CN" altLang="en-US" dirty="0"/>
              <a:t>需求变更影响分析</a:t>
            </a:r>
          </a:p>
        </p:txBody>
      </p:sp>
      <p:sp>
        <p:nvSpPr>
          <p:cNvPr id="12" name="文本框 11">
            <a:extLst>
              <a:ext uri="{FF2B5EF4-FFF2-40B4-BE49-F238E27FC236}">
                <a16:creationId xmlns:a16="http://schemas.microsoft.com/office/drawing/2014/main" id="{0E97D8CF-391E-D8B5-7B3A-87C051492101}"/>
              </a:ext>
            </a:extLst>
          </p:cNvPr>
          <p:cNvSpPr txBox="1"/>
          <p:nvPr/>
        </p:nvSpPr>
        <p:spPr>
          <a:xfrm>
            <a:off x="5052768" y="1776951"/>
            <a:ext cx="3289955" cy="369332"/>
          </a:xfrm>
          <a:prstGeom prst="rect">
            <a:avLst/>
          </a:prstGeom>
          <a:noFill/>
        </p:spPr>
        <p:txBody>
          <a:bodyPr wrap="square" rtlCol="0">
            <a:spAutoFit/>
          </a:bodyPr>
          <a:lstStyle/>
          <a:p>
            <a:r>
              <a:rPr lang="en-US" altLang="zh-CN" dirty="0"/>
              <a:t>5.CCB</a:t>
            </a:r>
            <a:r>
              <a:rPr lang="zh-CN" altLang="en-US" dirty="0"/>
              <a:t>会议和需求变更组内评审</a:t>
            </a:r>
          </a:p>
        </p:txBody>
      </p:sp>
      <p:sp>
        <p:nvSpPr>
          <p:cNvPr id="13" name="文本框 12">
            <a:extLst>
              <a:ext uri="{FF2B5EF4-FFF2-40B4-BE49-F238E27FC236}">
                <a16:creationId xmlns:a16="http://schemas.microsoft.com/office/drawing/2014/main" id="{85D23CB6-1BD8-1BD1-5043-0503DA7567DF}"/>
              </a:ext>
            </a:extLst>
          </p:cNvPr>
          <p:cNvSpPr txBox="1"/>
          <p:nvPr/>
        </p:nvSpPr>
        <p:spPr>
          <a:xfrm>
            <a:off x="5052768" y="2347273"/>
            <a:ext cx="1395167" cy="369332"/>
          </a:xfrm>
          <a:prstGeom prst="rect">
            <a:avLst/>
          </a:prstGeom>
          <a:noFill/>
        </p:spPr>
        <p:txBody>
          <a:bodyPr wrap="square" rtlCol="0">
            <a:spAutoFit/>
          </a:bodyPr>
          <a:lstStyle/>
          <a:p>
            <a:r>
              <a:rPr lang="en-US" altLang="zh-CN" dirty="0"/>
              <a:t>6.</a:t>
            </a:r>
            <a:r>
              <a:rPr lang="zh-CN" altLang="en-US" dirty="0"/>
              <a:t>参考文献</a:t>
            </a:r>
          </a:p>
        </p:txBody>
      </p:sp>
      <p:sp>
        <p:nvSpPr>
          <p:cNvPr id="14" name="文本框 13">
            <a:extLst>
              <a:ext uri="{FF2B5EF4-FFF2-40B4-BE49-F238E27FC236}">
                <a16:creationId xmlns:a16="http://schemas.microsoft.com/office/drawing/2014/main" id="{C453EC05-6DB8-56D1-371B-2A2B9B8F3997}"/>
              </a:ext>
            </a:extLst>
          </p:cNvPr>
          <p:cNvSpPr txBox="1"/>
          <p:nvPr/>
        </p:nvSpPr>
        <p:spPr>
          <a:xfrm>
            <a:off x="5052768" y="2912881"/>
            <a:ext cx="2941162" cy="369332"/>
          </a:xfrm>
          <a:prstGeom prst="rect">
            <a:avLst/>
          </a:prstGeom>
          <a:noFill/>
        </p:spPr>
        <p:txBody>
          <a:bodyPr wrap="square" rtlCol="0">
            <a:spAutoFit/>
          </a:bodyPr>
          <a:lstStyle/>
          <a:p>
            <a:r>
              <a:rPr lang="en-US" altLang="zh-CN" dirty="0"/>
              <a:t>7.</a:t>
            </a:r>
            <a:r>
              <a:rPr lang="zh-CN" altLang="en-US" dirty="0"/>
              <a:t>团队分工及打分</a:t>
            </a:r>
          </a:p>
        </p:txBody>
      </p:sp>
      <p:sp>
        <p:nvSpPr>
          <p:cNvPr id="15" name="文本框 14">
            <a:extLst>
              <a:ext uri="{FF2B5EF4-FFF2-40B4-BE49-F238E27FC236}">
                <a16:creationId xmlns:a16="http://schemas.microsoft.com/office/drawing/2014/main" id="{CFECE194-E40C-847E-6781-B215A554B44F}"/>
              </a:ext>
            </a:extLst>
          </p:cNvPr>
          <p:cNvSpPr txBox="1"/>
          <p:nvPr/>
        </p:nvSpPr>
        <p:spPr>
          <a:xfrm>
            <a:off x="5052768" y="3487917"/>
            <a:ext cx="914400" cy="369332"/>
          </a:xfrm>
          <a:prstGeom prst="rect">
            <a:avLst/>
          </a:prstGeom>
          <a:noFill/>
        </p:spPr>
        <p:txBody>
          <a:bodyPr wrap="square" rtlCol="0">
            <a:spAutoFit/>
          </a:bodyPr>
          <a:lstStyle/>
          <a:p>
            <a:r>
              <a:rPr lang="en-US" altLang="zh-CN" dirty="0"/>
              <a:t>8.</a:t>
            </a:r>
            <a:r>
              <a:rPr lang="zh-CN" altLang="en-US" dirty="0"/>
              <a:t>附录</a:t>
            </a:r>
          </a:p>
        </p:txBody>
      </p:sp>
    </p:spTree>
    <p:extLst>
      <p:ext uri="{BB962C8B-B14F-4D97-AF65-F5344CB8AC3E}">
        <p14:creationId xmlns:p14="http://schemas.microsoft.com/office/powerpoint/2010/main" val="103211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980387" y="740003"/>
            <a:ext cx="3289955" cy="461665"/>
          </a:xfrm>
          <a:prstGeom prst="rect">
            <a:avLst/>
          </a:prstGeom>
          <a:noFill/>
        </p:spPr>
        <p:txBody>
          <a:bodyPr wrap="square" rtlCol="0">
            <a:spAutoFit/>
          </a:bodyPr>
          <a:lstStyle/>
          <a:p>
            <a:r>
              <a:rPr lang="en-US" altLang="zh-CN" sz="2400" dirty="0"/>
              <a:t>1.CCB</a:t>
            </a:r>
            <a:r>
              <a:rPr lang="zh-CN" altLang="en-US" sz="2400" dirty="0"/>
              <a:t>项目章程</a:t>
            </a:r>
          </a:p>
        </p:txBody>
      </p:sp>
      <p:pic>
        <p:nvPicPr>
          <p:cNvPr id="5" name="图片 4">
            <a:extLst>
              <a:ext uri="{FF2B5EF4-FFF2-40B4-BE49-F238E27FC236}">
                <a16:creationId xmlns:a16="http://schemas.microsoft.com/office/drawing/2014/main" id="{2F0AD0D6-287D-EABA-F5B7-CEE6E4572C95}"/>
              </a:ext>
            </a:extLst>
          </p:cNvPr>
          <p:cNvPicPr>
            <a:picLocks noChangeAspect="1"/>
          </p:cNvPicPr>
          <p:nvPr/>
        </p:nvPicPr>
        <p:blipFill>
          <a:blip r:embed="rId2"/>
          <a:stretch>
            <a:fillRect/>
          </a:stretch>
        </p:blipFill>
        <p:spPr>
          <a:xfrm>
            <a:off x="5731536" y="1201668"/>
            <a:ext cx="5778591" cy="4868162"/>
          </a:xfrm>
          <a:prstGeom prst="rect">
            <a:avLst/>
          </a:prstGeom>
        </p:spPr>
      </p:pic>
      <p:sp>
        <p:nvSpPr>
          <p:cNvPr id="6" name="文本框 5">
            <a:extLst>
              <a:ext uri="{FF2B5EF4-FFF2-40B4-BE49-F238E27FC236}">
                <a16:creationId xmlns:a16="http://schemas.microsoft.com/office/drawing/2014/main" id="{5F3267D8-D03E-D665-CD12-F723CBC6B387}"/>
              </a:ext>
            </a:extLst>
          </p:cNvPr>
          <p:cNvSpPr txBox="1"/>
          <p:nvPr/>
        </p:nvSpPr>
        <p:spPr>
          <a:xfrm>
            <a:off x="980386" y="1901595"/>
            <a:ext cx="3544479" cy="1200329"/>
          </a:xfrm>
          <a:prstGeom prst="rect">
            <a:avLst/>
          </a:prstGeom>
          <a:noFill/>
        </p:spPr>
        <p:txBody>
          <a:bodyPr wrap="square" rtlCol="0">
            <a:spAutoFit/>
          </a:bodyPr>
          <a:lstStyle/>
          <a:p>
            <a:r>
              <a:rPr lang="zh-CN" altLang="en-US" dirty="0"/>
              <a:t>这里列了我们的</a:t>
            </a:r>
            <a:r>
              <a:rPr lang="en-US" altLang="zh-CN" dirty="0"/>
              <a:t>CCB</a:t>
            </a:r>
            <a:r>
              <a:rPr lang="zh-CN" altLang="en-US" dirty="0"/>
              <a:t>主席，我们邀请了</a:t>
            </a:r>
            <a:r>
              <a:rPr lang="en-US" altLang="zh-CN" dirty="0"/>
              <a:t>G17</a:t>
            </a:r>
            <a:r>
              <a:rPr lang="zh-CN" altLang="en-US" dirty="0"/>
              <a:t>组的组长，给出了我们项目章程的目录，具体内容可以查看原件。</a:t>
            </a:r>
          </a:p>
        </p:txBody>
      </p:sp>
      <p:pic>
        <p:nvPicPr>
          <p:cNvPr id="16" name="图片 15">
            <a:extLst>
              <a:ext uri="{FF2B5EF4-FFF2-40B4-BE49-F238E27FC236}">
                <a16:creationId xmlns:a16="http://schemas.microsoft.com/office/drawing/2014/main" id="{4DEB5C1B-F748-CD3A-DE34-6F0FE9B0066F}"/>
              </a:ext>
            </a:extLst>
          </p:cNvPr>
          <p:cNvPicPr>
            <a:picLocks noChangeAspect="1"/>
          </p:cNvPicPr>
          <p:nvPr/>
        </p:nvPicPr>
        <p:blipFill>
          <a:blip r:embed="rId3"/>
          <a:stretch>
            <a:fillRect/>
          </a:stretch>
        </p:blipFill>
        <p:spPr>
          <a:xfrm>
            <a:off x="201350" y="3184181"/>
            <a:ext cx="5633841" cy="1603063"/>
          </a:xfrm>
          <a:prstGeom prst="rect">
            <a:avLst/>
          </a:prstGeom>
        </p:spPr>
      </p:pic>
    </p:spTree>
    <p:extLst>
      <p:ext uri="{BB962C8B-B14F-4D97-AF65-F5344CB8AC3E}">
        <p14:creationId xmlns:p14="http://schemas.microsoft.com/office/powerpoint/2010/main" val="174185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980387" y="740003"/>
            <a:ext cx="3289955" cy="461665"/>
          </a:xfrm>
          <a:prstGeom prst="rect">
            <a:avLst/>
          </a:prstGeom>
          <a:noFill/>
        </p:spPr>
        <p:txBody>
          <a:bodyPr wrap="square" rtlCol="0">
            <a:spAutoFit/>
          </a:bodyPr>
          <a:lstStyle/>
          <a:p>
            <a:r>
              <a:rPr lang="en-US" altLang="zh-CN" sz="2400" dirty="0"/>
              <a:t>2.</a:t>
            </a:r>
            <a:r>
              <a:rPr lang="zh-CN" altLang="en-US" sz="2400" dirty="0"/>
              <a:t>变更涉及问题核对表</a:t>
            </a:r>
          </a:p>
        </p:txBody>
      </p:sp>
      <p:sp>
        <p:nvSpPr>
          <p:cNvPr id="6" name="文本框 5">
            <a:extLst>
              <a:ext uri="{FF2B5EF4-FFF2-40B4-BE49-F238E27FC236}">
                <a16:creationId xmlns:a16="http://schemas.microsoft.com/office/drawing/2014/main" id="{5F3267D8-D03E-D665-CD12-F723CBC6B387}"/>
              </a:ext>
            </a:extLst>
          </p:cNvPr>
          <p:cNvSpPr txBox="1"/>
          <p:nvPr/>
        </p:nvSpPr>
        <p:spPr>
          <a:xfrm>
            <a:off x="980387" y="1684778"/>
            <a:ext cx="3544479" cy="1200329"/>
          </a:xfrm>
          <a:prstGeom prst="rect">
            <a:avLst/>
          </a:prstGeom>
          <a:noFill/>
        </p:spPr>
        <p:txBody>
          <a:bodyPr wrap="square" rtlCol="0">
            <a:spAutoFit/>
          </a:bodyPr>
          <a:lstStyle/>
          <a:p>
            <a:r>
              <a:rPr lang="zh-CN" altLang="en-US" dirty="0"/>
              <a:t>这里变更涉及的问题如下：是由杨枨老师提出的，经过我们组内一致评审通过后，交由</a:t>
            </a:r>
            <a:r>
              <a:rPr lang="en-US" altLang="zh-CN" dirty="0"/>
              <a:t>CCB</a:t>
            </a:r>
            <a:r>
              <a:rPr lang="zh-CN" altLang="en-US" dirty="0"/>
              <a:t>主席刘松洋确认过，可以进行需求变更。</a:t>
            </a:r>
          </a:p>
        </p:txBody>
      </p:sp>
      <p:pic>
        <p:nvPicPr>
          <p:cNvPr id="3" name="图片 2">
            <a:extLst>
              <a:ext uri="{FF2B5EF4-FFF2-40B4-BE49-F238E27FC236}">
                <a16:creationId xmlns:a16="http://schemas.microsoft.com/office/drawing/2014/main" id="{C2AB3C83-E374-9ABA-A575-309C01C90222}"/>
              </a:ext>
            </a:extLst>
          </p:cNvPr>
          <p:cNvPicPr>
            <a:picLocks noChangeAspect="1"/>
          </p:cNvPicPr>
          <p:nvPr/>
        </p:nvPicPr>
        <p:blipFill>
          <a:blip r:embed="rId2"/>
          <a:stretch>
            <a:fillRect/>
          </a:stretch>
        </p:blipFill>
        <p:spPr>
          <a:xfrm>
            <a:off x="650990" y="2954860"/>
            <a:ext cx="11172825" cy="3286125"/>
          </a:xfrm>
          <a:prstGeom prst="rect">
            <a:avLst/>
          </a:prstGeom>
        </p:spPr>
      </p:pic>
      <p:sp>
        <p:nvSpPr>
          <p:cNvPr id="4" name="文本框 3">
            <a:extLst>
              <a:ext uri="{FF2B5EF4-FFF2-40B4-BE49-F238E27FC236}">
                <a16:creationId xmlns:a16="http://schemas.microsoft.com/office/drawing/2014/main" id="{93E71B80-B211-3861-1AFD-5B0FF352A115}"/>
              </a:ext>
            </a:extLst>
          </p:cNvPr>
          <p:cNvSpPr txBox="1"/>
          <p:nvPr/>
        </p:nvSpPr>
        <p:spPr>
          <a:xfrm>
            <a:off x="5938887" y="1581155"/>
            <a:ext cx="4939645" cy="1477328"/>
          </a:xfrm>
          <a:prstGeom prst="rect">
            <a:avLst/>
          </a:prstGeom>
          <a:noFill/>
        </p:spPr>
        <p:txBody>
          <a:bodyPr wrap="square" rtlCol="0">
            <a:spAutoFit/>
          </a:bodyPr>
          <a:lstStyle/>
          <a:p>
            <a:r>
              <a:rPr lang="zh-CN" altLang="en-US" dirty="0"/>
              <a:t>注：这里没有变更影响涉及的软件元素表，主要原因是杨老师提出的这个需求变更是非功能性上的，所以数据字典，</a:t>
            </a:r>
            <a:r>
              <a:rPr lang="en-US" altLang="zh-CN" dirty="0"/>
              <a:t>ER</a:t>
            </a:r>
            <a:r>
              <a:rPr lang="zh-CN" altLang="en-US" dirty="0"/>
              <a:t>图都不需要变动，这个网页适配移动端是开发人员在开发前端的时候需要考虑的</a:t>
            </a:r>
          </a:p>
        </p:txBody>
      </p:sp>
    </p:spTree>
    <p:extLst>
      <p:ext uri="{BB962C8B-B14F-4D97-AF65-F5344CB8AC3E}">
        <p14:creationId xmlns:p14="http://schemas.microsoft.com/office/powerpoint/2010/main" val="409539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3289955" cy="461665"/>
          </a:xfrm>
          <a:prstGeom prst="rect">
            <a:avLst/>
          </a:prstGeom>
          <a:noFill/>
        </p:spPr>
        <p:txBody>
          <a:bodyPr wrap="square" rtlCol="0">
            <a:spAutoFit/>
          </a:bodyPr>
          <a:lstStyle/>
          <a:p>
            <a:r>
              <a:rPr lang="en-US" altLang="zh-CN" sz="2400" dirty="0"/>
              <a:t>3.</a:t>
            </a:r>
            <a:r>
              <a:rPr lang="zh-CN" altLang="en-US" sz="2400" dirty="0"/>
              <a:t>需求变更申请表</a:t>
            </a:r>
          </a:p>
        </p:txBody>
      </p:sp>
      <p:pic>
        <p:nvPicPr>
          <p:cNvPr id="5" name="图片 4">
            <a:extLst>
              <a:ext uri="{FF2B5EF4-FFF2-40B4-BE49-F238E27FC236}">
                <a16:creationId xmlns:a16="http://schemas.microsoft.com/office/drawing/2014/main" id="{391950C4-93B5-21F6-BE45-74A6CAFD9603}"/>
              </a:ext>
            </a:extLst>
          </p:cNvPr>
          <p:cNvPicPr>
            <a:picLocks noChangeAspect="1"/>
          </p:cNvPicPr>
          <p:nvPr/>
        </p:nvPicPr>
        <p:blipFill>
          <a:blip r:embed="rId2"/>
          <a:stretch>
            <a:fillRect/>
          </a:stretch>
        </p:blipFill>
        <p:spPr>
          <a:xfrm>
            <a:off x="547296" y="720901"/>
            <a:ext cx="4911308" cy="5585893"/>
          </a:xfrm>
          <a:prstGeom prst="rect">
            <a:avLst/>
          </a:prstGeom>
        </p:spPr>
      </p:pic>
      <p:pic>
        <p:nvPicPr>
          <p:cNvPr id="9" name="图片 8">
            <a:extLst>
              <a:ext uri="{FF2B5EF4-FFF2-40B4-BE49-F238E27FC236}">
                <a16:creationId xmlns:a16="http://schemas.microsoft.com/office/drawing/2014/main" id="{632EE6F7-20D4-1E61-0617-DEA0D9616F10}"/>
              </a:ext>
            </a:extLst>
          </p:cNvPr>
          <p:cNvPicPr>
            <a:picLocks noChangeAspect="1"/>
          </p:cNvPicPr>
          <p:nvPr/>
        </p:nvPicPr>
        <p:blipFill>
          <a:blip r:embed="rId3"/>
          <a:stretch>
            <a:fillRect/>
          </a:stretch>
        </p:blipFill>
        <p:spPr>
          <a:xfrm>
            <a:off x="5458604" y="708734"/>
            <a:ext cx="5667375" cy="5610225"/>
          </a:xfrm>
          <a:prstGeom prst="rect">
            <a:avLst/>
          </a:prstGeom>
        </p:spPr>
      </p:pic>
    </p:spTree>
    <p:extLst>
      <p:ext uri="{BB962C8B-B14F-4D97-AF65-F5344CB8AC3E}">
        <p14:creationId xmlns:p14="http://schemas.microsoft.com/office/powerpoint/2010/main" val="24256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3289955" cy="830997"/>
          </a:xfrm>
          <a:prstGeom prst="rect">
            <a:avLst/>
          </a:prstGeom>
          <a:noFill/>
        </p:spPr>
        <p:txBody>
          <a:bodyPr wrap="square" rtlCol="0">
            <a:spAutoFit/>
          </a:bodyPr>
          <a:lstStyle/>
          <a:p>
            <a:r>
              <a:rPr lang="en-US" altLang="zh-CN" sz="2400" dirty="0"/>
              <a:t>4.</a:t>
            </a:r>
            <a:r>
              <a:rPr lang="zh-CN" altLang="en-US" sz="2400" dirty="0"/>
              <a:t>需求变更影响分析</a:t>
            </a:r>
          </a:p>
          <a:p>
            <a:endParaRPr lang="zh-CN" altLang="en-US" sz="2400" dirty="0"/>
          </a:p>
        </p:txBody>
      </p:sp>
      <p:pic>
        <p:nvPicPr>
          <p:cNvPr id="3" name="图片 2">
            <a:extLst>
              <a:ext uri="{FF2B5EF4-FFF2-40B4-BE49-F238E27FC236}">
                <a16:creationId xmlns:a16="http://schemas.microsoft.com/office/drawing/2014/main" id="{0816E5B6-8D72-1274-8113-FA326FEBAC55}"/>
              </a:ext>
            </a:extLst>
          </p:cNvPr>
          <p:cNvPicPr>
            <a:picLocks noChangeAspect="1"/>
          </p:cNvPicPr>
          <p:nvPr/>
        </p:nvPicPr>
        <p:blipFill>
          <a:blip r:embed="rId2"/>
          <a:stretch>
            <a:fillRect/>
          </a:stretch>
        </p:blipFill>
        <p:spPr>
          <a:xfrm>
            <a:off x="733340" y="1673507"/>
            <a:ext cx="4548406" cy="4425635"/>
          </a:xfrm>
          <a:prstGeom prst="rect">
            <a:avLst/>
          </a:prstGeom>
        </p:spPr>
      </p:pic>
      <p:sp>
        <p:nvSpPr>
          <p:cNvPr id="4" name="文本框 3">
            <a:extLst>
              <a:ext uri="{FF2B5EF4-FFF2-40B4-BE49-F238E27FC236}">
                <a16:creationId xmlns:a16="http://schemas.microsoft.com/office/drawing/2014/main" id="{FC790946-DA67-0549-CFAE-FC70C4B1086D}"/>
              </a:ext>
            </a:extLst>
          </p:cNvPr>
          <p:cNvSpPr txBox="1"/>
          <p:nvPr/>
        </p:nvSpPr>
        <p:spPr>
          <a:xfrm>
            <a:off x="556181" y="1027176"/>
            <a:ext cx="5260157" cy="646331"/>
          </a:xfrm>
          <a:prstGeom prst="rect">
            <a:avLst/>
          </a:prstGeom>
          <a:noFill/>
        </p:spPr>
        <p:txBody>
          <a:bodyPr wrap="square" rtlCol="0">
            <a:spAutoFit/>
          </a:bodyPr>
          <a:lstStyle/>
          <a:p>
            <a:r>
              <a:rPr lang="zh-CN" altLang="en-US" dirty="0"/>
              <a:t>需求变更影响分析包括：拟定变更的影响、受拟议变更影响的系统要素、需求变更工作量估算</a:t>
            </a:r>
          </a:p>
        </p:txBody>
      </p:sp>
      <p:pic>
        <p:nvPicPr>
          <p:cNvPr id="7" name="图片 6">
            <a:extLst>
              <a:ext uri="{FF2B5EF4-FFF2-40B4-BE49-F238E27FC236}">
                <a16:creationId xmlns:a16="http://schemas.microsoft.com/office/drawing/2014/main" id="{C1375181-B925-148A-9419-B1FB310F11B4}"/>
              </a:ext>
            </a:extLst>
          </p:cNvPr>
          <p:cNvPicPr>
            <a:picLocks noChangeAspect="1"/>
          </p:cNvPicPr>
          <p:nvPr/>
        </p:nvPicPr>
        <p:blipFill>
          <a:blip r:embed="rId3"/>
          <a:stretch>
            <a:fillRect/>
          </a:stretch>
        </p:blipFill>
        <p:spPr>
          <a:xfrm>
            <a:off x="6509966" y="154556"/>
            <a:ext cx="4548406" cy="4005039"/>
          </a:xfrm>
          <a:prstGeom prst="rect">
            <a:avLst/>
          </a:prstGeom>
        </p:spPr>
      </p:pic>
      <p:pic>
        <p:nvPicPr>
          <p:cNvPr id="11" name="图片 10">
            <a:extLst>
              <a:ext uri="{FF2B5EF4-FFF2-40B4-BE49-F238E27FC236}">
                <a16:creationId xmlns:a16="http://schemas.microsoft.com/office/drawing/2014/main" id="{C417B92E-E73B-0817-B2B8-DC9E9EEEE155}"/>
              </a:ext>
            </a:extLst>
          </p:cNvPr>
          <p:cNvPicPr>
            <a:picLocks noChangeAspect="1"/>
          </p:cNvPicPr>
          <p:nvPr/>
        </p:nvPicPr>
        <p:blipFill>
          <a:blip r:embed="rId4"/>
          <a:stretch>
            <a:fillRect/>
          </a:stretch>
        </p:blipFill>
        <p:spPr>
          <a:xfrm>
            <a:off x="6509966" y="4145159"/>
            <a:ext cx="3746397" cy="2166284"/>
          </a:xfrm>
          <a:prstGeom prst="rect">
            <a:avLst/>
          </a:prstGeom>
        </p:spPr>
      </p:pic>
    </p:spTree>
    <p:extLst>
      <p:ext uri="{BB962C8B-B14F-4D97-AF65-F5344CB8AC3E}">
        <p14:creationId xmlns:p14="http://schemas.microsoft.com/office/powerpoint/2010/main" val="35564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4355185" cy="1200329"/>
          </a:xfrm>
          <a:prstGeom prst="rect">
            <a:avLst/>
          </a:prstGeom>
          <a:noFill/>
        </p:spPr>
        <p:txBody>
          <a:bodyPr wrap="square" rtlCol="0">
            <a:spAutoFit/>
          </a:bodyPr>
          <a:lstStyle/>
          <a:p>
            <a:r>
              <a:rPr lang="en-US" altLang="zh-CN" sz="2400" dirty="0"/>
              <a:t>5.CCB</a:t>
            </a:r>
            <a:r>
              <a:rPr lang="zh-CN" altLang="en-US" sz="2400" dirty="0"/>
              <a:t>会议和需求变更组内评审</a:t>
            </a:r>
          </a:p>
          <a:p>
            <a:endParaRPr lang="zh-CN" altLang="en-US" sz="2400" dirty="0"/>
          </a:p>
          <a:p>
            <a:endParaRPr lang="zh-CN" altLang="en-US" sz="2400" dirty="0"/>
          </a:p>
        </p:txBody>
      </p:sp>
      <p:pic>
        <p:nvPicPr>
          <p:cNvPr id="5" name="图片 4">
            <a:extLst>
              <a:ext uri="{FF2B5EF4-FFF2-40B4-BE49-F238E27FC236}">
                <a16:creationId xmlns:a16="http://schemas.microsoft.com/office/drawing/2014/main" id="{46050CAE-49E5-5192-D619-C059143C747F}"/>
              </a:ext>
            </a:extLst>
          </p:cNvPr>
          <p:cNvPicPr>
            <a:picLocks noChangeAspect="1"/>
          </p:cNvPicPr>
          <p:nvPr/>
        </p:nvPicPr>
        <p:blipFill>
          <a:blip r:embed="rId2"/>
          <a:stretch>
            <a:fillRect/>
          </a:stretch>
        </p:blipFill>
        <p:spPr>
          <a:xfrm>
            <a:off x="409777" y="721150"/>
            <a:ext cx="6553888" cy="5415699"/>
          </a:xfrm>
          <a:prstGeom prst="rect">
            <a:avLst/>
          </a:prstGeom>
        </p:spPr>
      </p:pic>
      <p:pic>
        <p:nvPicPr>
          <p:cNvPr id="9" name="图片 8">
            <a:extLst>
              <a:ext uri="{FF2B5EF4-FFF2-40B4-BE49-F238E27FC236}">
                <a16:creationId xmlns:a16="http://schemas.microsoft.com/office/drawing/2014/main" id="{6BECBF21-6E38-AC1A-2208-DF78CD1ACEF7}"/>
              </a:ext>
            </a:extLst>
          </p:cNvPr>
          <p:cNvPicPr>
            <a:picLocks noChangeAspect="1"/>
          </p:cNvPicPr>
          <p:nvPr/>
        </p:nvPicPr>
        <p:blipFill>
          <a:blip r:embed="rId3"/>
          <a:stretch>
            <a:fillRect/>
          </a:stretch>
        </p:blipFill>
        <p:spPr>
          <a:xfrm>
            <a:off x="6817370" y="961534"/>
            <a:ext cx="4964853" cy="4718115"/>
          </a:xfrm>
          <a:prstGeom prst="rect">
            <a:avLst/>
          </a:prstGeom>
        </p:spPr>
      </p:pic>
    </p:spTree>
    <p:extLst>
      <p:ext uri="{BB962C8B-B14F-4D97-AF65-F5344CB8AC3E}">
        <p14:creationId xmlns:p14="http://schemas.microsoft.com/office/powerpoint/2010/main" val="347200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4355185" cy="1569660"/>
          </a:xfrm>
          <a:prstGeom prst="rect">
            <a:avLst/>
          </a:prstGeom>
          <a:noFill/>
        </p:spPr>
        <p:txBody>
          <a:bodyPr wrap="square" rtlCol="0">
            <a:spAutoFit/>
          </a:bodyPr>
          <a:lstStyle/>
          <a:p>
            <a:r>
              <a:rPr lang="en-US" altLang="zh-CN" sz="2400" dirty="0"/>
              <a:t>6.</a:t>
            </a:r>
            <a:r>
              <a:rPr lang="zh-CN" altLang="en-US" sz="2400" dirty="0"/>
              <a:t>参考文献</a:t>
            </a:r>
          </a:p>
          <a:p>
            <a:endParaRPr lang="zh-CN" altLang="en-US" sz="2400" dirty="0"/>
          </a:p>
          <a:p>
            <a:endParaRPr lang="zh-CN" altLang="en-US" sz="2400" dirty="0"/>
          </a:p>
          <a:p>
            <a:endParaRPr lang="zh-CN" altLang="en-US" sz="2400" dirty="0"/>
          </a:p>
        </p:txBody>
      </p:sp>
      <p:sp>
        <p:nvSpPr>
          <p:cNvPr id="2" name="文本框 1">
            <a:extLst>
              <a:ext uri="{FF2B5EF4-FFF2-40B4-BE49-F238E27FC236}">
                <a16:creationId xmlns:a16="http://schemas.microsoft.com/office/drawing/2014/main" id="{CF46A700-02FD-EC5F-A43D-8807AC64356A}"/>
              </a:ext>
            </a:extLst>
          </p:cNvPr>
          <p:cNvSpPr txBox="1"/>
          <p:nvPr/>
        </p:nvSpPr>
        <p:spPr>
          <a:xfrm>
            <a:off x="923824" y="1468273"/>
            <a:ext cx="7098385" cy="923330"/>
          </a:xfrm>
          <a:prstGeom prst="rect">
            <a:avLst/>
          </a:prstGeom>
          <a:noFill/>
        </p:spPr>
        <p:txBody>
          <a:bodyPr wrap="square" rtlCol="0">
            <a:spAutoFit/>
          </a:bodyPr>
          <a:lstStyle/>
          <a:p>
            <a:r>
              <a:rPr lang="en-US" altLang="zh-CN" dirty="0"/>
              <a:t>1.https://blog.csdn.net/weixin_43755082/article/details/121118806</a:t>
            </a:r>
          </a:p>
          <a:p>
            <a:r>
              <a:rPr lang="en-US" altLang="zh-CN" dirty="0"/>
              <a:t>2.https://blog.csdn.net/qq_16038125/article/details/130960554</a:t>
            </a:r>
          </a:p>
          <a:p>
            <a:r>
              <a:rPr lang="en-US" altLang="zh-CN" dirty="0"/>
              <a:t>3. https://blog.csdn.net/weixin_44769148/article/details/135380333</a:t>
            </a:r>
            <a:endParaRPr lang="zh-CN" altLang="en-US" dirty="0"/>
          </a:p>
        </p:txBody>
      </p:sp>
    </p:spTree>
    <p:extLst>
      <p:ext uri="{BB962C8B-B14F-4D97-AF65-F5344CB8AC3E}">
        <p14:creationId xmlns:p14="http://schemas.microsoft.com/office/powerpoint/2010/main" val="188075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F19C1F3-C639-AEB0-D550-226006C68809}"/>
              </a:ext>
            </a:extLst>
          </p:cNvPr>
          <p:cNvSpPr txBox="1"/>
          <p:nvPr/>
        </p:nvSpPr>
        <p:spPr>
          <a:xfrm>
            <a:off x="763570" y="259236"/>
            <a:ext cx="4355185" cy="461665"/>
          </a:xfrm>
          <a:prstGeom prst="rect">
            <a:avLst/>
          </a:prstGeom>
          <a:noFill/>
        </p:spPr>
        <p:txBody>
          <a:bodyPr wrap="square" rtlCol="0">
            <a:spAutoFit/>
          </a:bodyPr>
          <a:lstStyle/>
          <a:p>
            <a:r>
              <a:rPr lang="en-US" altLang="zh-CN" sz="2400" dirty="0"/>
              <a:t>7.</a:t>
            </a:r>
            <a:r>
              <a:rPr lang="zh-CN" altLang="en-US" sz="2400" dirty="0"/>
              <a:t>团队分工及打分</a:t>
            </a:r>
          </a:p>
        </p:txBody>
      </p:sp>
      <p:sp>
        <p:nvSpPr>
          <p:cNvPr id="2" name="文本框 1">
            <a:extLst>
              <a:ext uri="{FF2B5EF4-FFF2-40B4-BE49-F238E27FC236}">
                <a16:creationId xmlns:a16="http://schemas.microsoft.com/office/drawing/2014/main" id="{A7989BAC-1EE9-12DC-97D6-E47333DC0B61}"/>
              </a:ext>
            </a:extLst>
          </p:cNvPr>
          <p:cNvSpPr txBox="1"/>
          <p:nvPr/>
        </p:nvSpPr>
        <p:spPr>
          <a:xfrm>
            <a:off x="763570" y="923828"/>
            <a:ext cx="10765411" cy="3970318"/>
          </a:xfrm>
          <a:prstGeom prst="rect">
            <a:avLst/>
          </a:prstGeom>
          <a:noFill/>
        </p:spPr>
        <p:txBody>
          <a:bodyPr wrap="square" rtlCol="0">
            <a:spAutoFit/>
          </a:bodyPr>
          <a:lstStyle/>
          <a:p>
            <a:r>
              <a:rPr lang="zh-CN" altLang="en-US" dirty="0"/>
              <a:t>罗骏辉负责写需求变更申请表和需求变更影响分析报告和</a:t>
            </a:r>
            <a:r>
              <a:rPr lang="en-US" altLang="zh-CN" dirty="0"/>
              <a:t>CCB</a:t>
            </a:r>
            <a:r>
              <a:rPr lang="zh-CN" altLang="en-US" dirty="0"/>
              <a:t>项目章程的编写以及会议纪要的记录。</a:t>
            </a:r>
          </a:p>
          <a:p>
            <a:r>
              <a:rPr lang="zh-CN" altLang="en-US" dirty="0"/>
              <a:t>周帅和周驰原负责把需求关联的测试用例填写到</a:t>
            </a:r>
            <a:r>
              <a:rPr lang="en-US" altLang="zh-CN" dirty="0" err="1"/>
              <a:t>PingCode</a:t>
            </a:r>
            <a:r>
              <a:rPr lang="zh-CN" altLang="en-US" dirty="0"/>
              <a:t>中，并作为基线管理，并做好相关文档变更的准备。</a:t>
            </a:r>
          </a:p>
          <a:p>
            <a:r>
              <a:rPr lang="zh-CN" altLang="en-US" dirty="0"/>
              <a:t>陆宇涵和卢晨阳负责变更涉及问题核对表和变更涉及的软件元素核对表做出来，并做好相关文档变更的准备。</a:t>
            </a:r>
            <a:endParaRPr lang="en-US" altLang="zh-CN" dirty="0"/>
          </a:p>
          <a:p>
            <a:r>
              <a:rPr lang="zh-CN" altLang="en-US" dirty="0"/>
              <a:t>评价：罗骏辉（</a:t>
            </a:r>
            <a:r>
              <a:rPr lang="en-US" altLang="zh-CN" dirty="0"/>
              <a:t>93</a:t>
            </a:r>
            <a:r>
              <a:rPr lang="zh-CN" altLang="en-US" dirty="0"/>
              <a:t>）陆宇涵（</a:t>
            </a:r>
            <a:r>
              <a:rPr lang="en-US" altLang="zh-CN" dirty="0"/>
              <a:t>89</a:t>
            </a:r>
            <a:r>
              <a:rPr lang="zh-CN" altLang="en-US" dirty="0"/>
              <a:t>）周帅（</a:t>
            </a:r>
            <a:r>
              <a:rPr lang="en-US" altLang="zh-CN" dirty="0"/>
              <a:t>92</a:t>
            </a:r>
            <a:r>
              <a:rPr lang="zh-CN" altLang="en-US" dirty="0"/>
              <a:t>）卢晨阳（</a:t>
            </a:r>
            <a:r>
              <a:rPr lang="en-US" altLang="zh-CN" dirty="0"/>
              <a:t>88</a:t>
            </a:r>
            <a:r>
              <a:rPr lang="zh-CN" altLang="en-US" dirty="0"/>
              <a:t>）周驰原（</a:t>
            </a:r>
            <a:r>
              <a:rPr lang="en-US" altLang="zh-CN" dirty="0"/>
              <a:t>87.75</a:t>
            </a:r>
            <a:r>
              <a:rPr lang="zh-CN" altLang="en-US" dirty="0"/>
              <a:t>）</a:t>
            </a:r>
          </a:p>
          <a:p>
            <a:r>
              <a:rPr lang="zh-CN" altLang="en-US" dirty="0"/>
              <a:t>评分标准：工作量（</a:t>
            </a:r>
            <a:r>
              <a:rPr lang="en-US" altLang="zh-CN" dirty="0"/>
              <a:t>30</a:t>
            </a:r>
            <a:r>
              <a:rPr lang="zh-CN" altLang="en-US" dirty="0"/>
              <a:t>）、需求完成有没有延误（</a:t>
            </a:r>
            <a:r>
              <a:rPr lang="en-US" altLang="zh-CN" dirty="0"/>
              <a:t>10</a:t>
            </a:r>
            <a:r>
              <a:rPr lang="zh-CN" altLang="en-US" dirty="0"/>
              <a:t>）、工作项完成率（</a:t>
            </a:r>
            <a:r>
              <a:rPr lang="en-US" altLang="zh-CN" dirty="0"/>
              <a:t>20</a:t>
            </a:r>
            <a:r>
              <a:rPr lang="zh-CN" altLang="en-US" dirty="0"/>
              <a:t>）（</a:t>
            </a:r>
            <a:r>
              <a:rPr lang="en-US" altLang="zh-CN" dirty="0" err="1"/>
              <a:t>PingCode</a:t>
            </a:r>
            <a:r>
              <a:rPr lang="zh-CN" altLang="en-US" dirty="0"/>
              <a:t>的表格中都有）、组内互评（</a:t>
            </a:r>
            <a:r>
              <a:rPr lang="en-US" altLang="zh-CN" dirty="0"/>
              <a:t>40</a:t>
            </a:r>
            <a:r>
              <a:rPr lang="zh-CN" altLang="en-US" dirty="0"/>
              <a:t>）</a:t>
            </a:r>
          </a:p>
          <a:p>
            <a:r>
              <a:rPr lang="zh-CN" altLang="en-US" dirty="0"/>
              <a:t>其中工作量的评价分为</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四个级别，</a:t>
            </a:r>
            <a:r>
              <a:rPr lang="en-US" altLang="zh-CN" dirty="0"/>
              <a:t>A</a:t>
            </a:r>
            <a:r>
              <a:rPr lang="zh-CN" altLang="en-US" dirty="0"/>
              <a:t>级：本次工作量最大的成员，拿满分</a:t>
            </a:r>
            <a:r>
              <a:rPr lang="en-US" altLang="zh-CN" dirty="0"/>
              <a:t>30</a:t>
            </a:r>
            <a:r>
              <a:rPr lang="zh-CN" altLang="en-US" dirty="0"/>
              <a:t>。</a:t>
            </a:r>
            <a:r>
              <a:rPr lang="en-US" altLang="zh-CN" dirty="0"/>
              <a:t>B</a:t>
            </a:r>
            <a:r>
              <a:rPr lang="zh-CN" altLang="en-US" dirty="0"/>
              <a:t>级：本次工作量第二大的成员，</a:t>
            </a:r>
            <a:r>
              <a:rPr lang="en-US" altLang="zh-CN" dirty="0"/>
              <a:t>27</a:t>
            </a:r>
            <a:r>
              <a:rPr lang="zh-CN" altLang="en-US" dirty="0"/>
              <a:t>分。</a:t>
            </a:r>
            <a:r>
              <a:rPr lang="en-US" altLang="zh-CN" dirty="0"/>
              <a:t>C</a:t>
            </a:r>
            <a:r>
              <a:rPr lang="zh-CN" altLang="en-US" dirty="0"/>
              <a:t>级：本次工作量第三大的成员，</a:t>
            </a:r>
            <a:r>
              <a:rPr lang="en-US" altLang="zh-CN" dirty="0"/>
              <a:t>24</a:t>
            </a:r>
            <a:r>
              <a:rPr lang="zh-CN" altLang="en-US" dirty="0"/>
              <a:t>分 </a:t>
            </a:r>
            <a:r>
              <a:rPr lang="en-US" altLang="zh-CN" dirty="0"/>
              <a:t>D</a:t>
            </a:r>
            <a:r>
              <a:rPr lang="zh-CN" altLang="en-US" dirty="0"/>
              <a:t>级：本次工作量最小的成员，</a:t>
            </a:r>
            <a:r>
              <a:rPr lang="en-US" altLang="zh-CN" dirty="0"/>
              <a:t>21</a:t>
            </a:r>
            <a:r>
              <a:rPr lang="zh-CN" altLang="en-US" dirty="0"/>
              <a:t>分。</a:t>
            </a:r>
          </a:p>
          <a:p>
            <a:r>
              <a:rPr lang="zh-CN" altLang="en-US" dirty="0"/>
              <a:t>注：参与工作量评价的拿到对应分数的前提是工作项完成率是</a:t>
            </a:r>
            <a:r>
              <a:rPr lang="en-US" altLang="zh-CN" dirty="0"/>
              <a:t>100%</a:t>
            </a:r>
            <a:r>
              <a:rPr lang="zh-CN" altLang="en-US" dirty="0"/>
              <a:t>且没有延误，如果没有，需要扣分。</a:t>
            </a:r>
          </a:p>
          <a:p>
            <a:r>
              <a:rPr lang="zh-CN" altLang="en-US" dirty="0"/>
              <a:t>组内互评：不能评价自己，取均值。</a:t>
            </a:r>
          </a:p>
          <a:p>
            <a:endParaRPr lang="zh-CN" altLang="en-US" dirty="0"/>
          </a:p>
          <a:p>
            <a:endParaRPr lang="zh-CN" altLang="en-US" dirty="0"/>
          </a:p>
        </p:txBody>
      </p:sp>
    </p:spTree>
    <p:extLst>
      <p:ext uri="{BB962C8B-B14F-4D97-AF65-F5344CB8AC3E}">
        <p14:creationId xmlns:p14="http://schemas.microsoft.com/office/powerpoint/2010/main" val="1863555327"/>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119</TotalTime>
  <Words>579</Words>
  <Application>Microsoft Office PowerPoint</Application>
  <PresentationFormat>宽屏</PresentationFormat>
  <Paragraphs>36</Paragraphs>
  <Slides>11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Arial</vt:lpstr>
      <vt:lpstr>Calibri</vt:lpstr>
      <vt:lpstr>Calibri Light</vt:lpstr>
      <vt:lpstr>回顾</vt:lpstr>
      <vt:lpstr>需求变更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骏辉 罗</dc:creator>
  <cp:lastModifiedBy>骏辉 罗</cp:lastModifiedBy>
  <cp:revision>1</cp:revision>
  <dcterms:created xsi:type="dcterms:W3CDTF">2024-06-10T07:29:00Z</dcterms:created>
  <dcterms:modified xsi:type="dcterms:W3CDTF">2024-06-10T09:28:07Z</dcterms:modified>
</cp:coreProperties>
</file>