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57" r:id="rId9"/>
    <p:sldId id="258" r:id="rId10"/>
    <p:sldId id="259" r:id="rId11"/>
    <p:sldId id="260" r:id="rId12"/>
    <p:sldId id="267" r:id="rId13"/>
    <p:sldId id="268" r:id="rId14"/>
    <p:sldId id="269"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78" d="100"/>
          <a:sy n="78" d="100"/>
        </p:scale>
        <p:origin x="516"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330C4-F3E9-2388-4A93-C89F26723B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A4D26B-FB42-2CAD-697A-A3491236D2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BE23783-3EAC-A1B5-2BE6-632CB2EFBBB7}"/>
              </a:ext>
            </a:extLst>
          </p:cNvPr>
          <p:cNvSpPr>
            <a:spLocks noGrp="1"/>
          </p:cNvSpPr>
          <p:nvPr>
            <p:ph type="dt" sz="half" idx="10"/>
          </p:nvPr>
        </p:nvSpPr>
        <p:spPr/>
        <p:txBody>
          <a:bodyPr/>
          <a:lstStyle/>
          <a:p>
            <a:fld id="{B8CBDDE8-C7EF-44CF-8AB3-54710DADA968}" type="datetimeFigureOut">
              <a:rPr lang="zh-CN" altLang="en-US" smtClean="0"/>
              <a:t>2023-03-17</a:t>
            </a:fld>
            <a:endParaRPr lang="zh-CN" altLang="en-US"/>
          </a:p>
        </p:txBody>
      </p:sp>
      <p:sp>
        <p:nvSpPr>
          <p:cNvPr id="5" name="页脚占位符 4">
            <a:extLst>
              <a:ext uri="{FF2B5EF4-FFF2-40B4-BE49-F238E27FC236}">
                <a16:creationId xmlns:a16="http://schemas.microsoft.com/office/drawing/2014/main" id="{2A45A2DF-A6D0-BDEA-0453-FD7994EF79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174A70-43B2-0984-E993-5D23543B07D1}"/>
              </a:ext>
            </a:extLst>
          </p:cNvPr>
          <p:cNvSpPr>
            <a:spLocks noGrp="1"/>
          </p:cNvSpPr>
          <p:nvPr>
            <p:ph type="sldNum" sz="quarter" idx="12"/>
          </p:nvPr>
        </p:nvSpPr>
        <p:spPr/>
        <p:txBody>
          <a:body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138072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08DF1-360A-3431-68BB-0ED670685F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1FF4A3C-478B-5C55-2968-675EA9E8472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19B12A-6934-4F3E-8876-CC604D37223C}"/>
              </a:ext>
            </a:extLst>
          </p:cNvPr>
          <p:cNvSpPr>
            <a:spLocks noGrp="1"/>
          </p:cNvSpPr>
          <p:nvPr>
            <p:ph type="dt" sz="half" idx="10"/>
          </p:nvPr>
        </p:nvSpPr>
        <p:spPr/>
        <p:txBody>
          <a:bodyPr/>
          <a:lstStyle/>
          <a:p>
            <a:fld id="{B8CBDDE8-C7EF-44CF-8AB3-54710DADA968}" type="datetimeFigureOut">
              <a:rPr lang="zh-CN" altLang="en-US" smtClean="0"/>
              <a:t>2023-03-17</a:t>
            </a:fld>
            <a:endParaRPr lang="zh-CN" altLang="en-US"/>
          </a:p>
        </p:txBody>
      </p:sp>
      <p:sp>
        <p:nvSpPr>
          <p:cNvPr id="5" name="页脚占位符 4">
            <a:extLst>
              <a:ext uri="{FF2B5EF4-FFF2-40B4-BE49-F238E27FC236}">
                <a16:creationId xmlns:a16="http://schemas.microsoft.com/office/drawing/2014/main" id="{6EC5E24F-007A-74C3-6EA3-62F5F61C97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FA1D02-3213-AA53-84F1-D3AF301C346F}"/>
              </a:ext>
            </a:extLst>
          </p:cNvPr>
          <p:cNvSpPr>
            <a:spLocks noGrp="1"/>
          </p:cNvSpPr>
          <p:nvPr>
            <p:ph type="sldNum" sz="quarter" idx="12"/>
          </p:nvPr>
        </p:nvSpPr>
        <p:spPr/>
        <p:txBody>
          <a:body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230190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1D6BD4-23C0-5034-E799-1E492231D3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7C8CF0-B94A-5740-0921-CFFD7A12457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8F8D15-9956-2CAF-80C6-E612C9D177A2}"/>
              </a:ext>
            </a:extLst>
          </p:cNvPr>
          <p:cNvSpPr>
            <a:spLocks noGrp="1"/>
          </p:cNvSpPr>
          <p:nvPr>
            <p:ph type="dt" sz="half" idx="10"/>
          </p:nvPr>
        </p:nvSpPr>
        <p:spPr/>
        <p:txBody>
          <a:bodyPr/>
          <a:lstStyle/>
          <a:p>
            <a:fld id="{B8CBDDE8-C7EF-44CF-8AB3-54710DADA968}" type="datetimeFigureOut">
              <a:rPr lang="zh-CN" altLang="en-US" smtClean="0"/>
              <a:t>2023-03-17</a:t>
            </a:fld>
            <a:endParaRPr lang="zh-CN" altLang="en-US"/>
          </a:p>
        </p:txBody>
      </p:sp>
      <p:sp>
        <p:nvSpPr>
          <p:cNvPr id="5" name="页脚占位符 4">
            <a:extLst>
              <a:ext uri="{FF2B5EF4-FFF2-40B4-BE49-F238E27FC236}">
                <a16:creationId xmlns:a16="http://schemas.microsoft.com/office/drawing/2014/main" id="{265D171E-4F10-40ED-573D-46FF727166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143E0B-1B7F-8C4B-6A59-29CBF9E047CE}"/>
              </a:ext>
            </a:extLst>
          </p:cNvPr>
          <p:cNvSpPr>
            <a:spLocks noGrp="1"/>
          </p:cNvSpPr>
          <p:nvPr>
            <p:ph type="sldNum" sz="quarter" idx="12"/>
          </p:nvPr>
        </p:nvSpPr>
        <p:spPr/>
        <p:txBody>
          <a:body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81029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A66A5-3A05-B28D-3C21-80616BA822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F4E0F4-27A2-9453-8686-E2E7711D491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A6C46B-FBCD-DF7C-BD6D-19CCD36EA7A0}"/>
              </a:ext>
            </a:extLst>
          </p:cNvPr>
          <p:cNvSpPr>
            <a:spLocks noGrp="1"/>
          </p:cNvSpPr>
          <p:nvPr>
            <p:ph type="dt" sz="half" idx="10"/>
          </p:nvPr>
        </p:nvSpPr>
        <p:spPr/>
        <p:txBody>
          <a:bodyPr/>
          <a:lstStyle/>
          <a:p>
            <a:fld id="{B8CBDDE8-C7EF-44CF-8AB3-54710DADA968}" type="datetimeFigureOut">
              <a:rPr lang="zh-CN" altLang="en-US" smtClean="0"/>
              <a:t>2023-03-17</a:t>
            </a:fld>
            <a:endParaRPr lang="zh-CN" altLang="en-US"/>
          </a:p>
        </p:txBody>
      </p:sp>
      <p:sp>
        <p:nvSpPr>
          <p:cNvPr id="5" name="页脚占位符 4">
            <a:extLst>
              <a:ext uri="{FF2B5EF4-FFF2-40B4-BE49-F238E27FC236}">
                <a16:creationId xmlns:a16="http://schemas.microsoft.com/office/drawing/2014/main" id="{3B87EBE7-E08B-F80E-98F5-A327D007EE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4110F8-AF57-162A-B9BD-FE29D8A9F87C}"/>
              </a:ext>
            </a:extLst>
          </p:cNvPr>
          <p:cNvSpPr>
            <a:spLocks noGrp="1"/>
          </p:cNvSpPr>
          <p:nvPr>
            <p:ph type="sldNum" sz="quarter" idx="12"/>
          </p:nvPr>
        </p:nvSpPr>
        <p:spPr/>
        <p:txBody>
          <a:body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263922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ECD38-2283-0EE4-425F-A760CF87C6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34BE2A-D848-0258-8331-B57C0161A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F2DE4C-955F-6409-419B-B69F82653604}"/>
              </a:ext>
            </a:extLst>
          </p:cNvPr>
          <p:cNvSpPr>
            <a:spLocks noGrp="1"/>
          </p:cNvSpPr>
          <p:nvPr>
            <p:ph type="dt" sz="half" idx="10"/>
          </p:nvPr>
        </p:nvSpPr>
        <p:spPr/>
        <p:txBody>
          <a:bodyPr/>
          <a:lstStyle/>
          <a:p>
            <a:fld id="{B8CBDDE8-C7EF-44CF-8AB3-54710DADA968}" type="datetimeFigureOut">
              <a:rPr lang="zh-CN" altLang="en-US" smtClean="0"/>
              <a:t>2023-03-17</a:t>
            </a:fld>
            <a:endParaRPr lang="zh-CN" altLang="en-US"/>
          </a:p>
        </p:txBody>
      </p:sp>
      <p:sp>
        <p:nvSpPr>
          <p:cNvPr id="5" name="页脚占位符 4">
            <a:extLst>
              <a:ext uri="{FF2B5EF4-FFF2-40B4-BE49-F238E27FC236}">
                <a16:creationId xmlns:a16="http://schemas.microsoft.com/office/drawing/2014/main" id="{9020FA5C-BB64-E1E3-EC55-D44EAA37EF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16DE14-F2E6-1B0F-73D7-D29D43090A22}"/>
              </a:ext>
            </a:extLst>
          </p:cNvPr>
          <p:cNvSpPr>
            <a:spLocks noGrp="1"/>
          </p:cNvSpPr>
          <p:nvPr>
            <p:ph type="sldNum" sz="quarter" idx="12"/>
          </p:nvPr>
        </p:nvSpPr>
        <p:spPr/>
        <p:txBody>
          <a:body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295520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5A38A-2E13-ABC2-B33C-94DA0E7509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F35936-955F-FF73-4342-5099DAE4F9F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EDB5BA-4750-E81C-5758-34C5CFC5C49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39CA7E5-65A9-C54A-2E60-A84E67D0C1A1}"/>
              </a:ext>
            </a:extLst>
          </p:cNvPr>
          <p:cNvSpPr>
            <a:spLocks noGrp="1"/>
          </p:cNvSpPr>
          <p:nvPr>
            <p:ph type="dt" sz="half" idx="10"/>
          </p:nvPr>
        </p:nvSpPr>
        <p:spPr/>
        <p:txBody>
          <a:bodyPr/>
          <a:lstStyle/>
          <a:p>
            <a:fld id="{B8CBDDE8-C7EF-44CF-8AB3-54710DADA968}" type="datetimeFigureOut">
              <a:rPr lang="zh-CN" altLang="en-US" smtClean="0"/>
              <a:t>2023-03-17</a:t>
            </a:fld>
            <a:endParaRPr lang="zh-CN" altLang="en-US"/>
          </a:p>
        </p:txBody>
      </p:sp>
      <p:sp>
        <p:nvSpPr>
          <p:cNvPr id="6" name="页脚占位符 5">
            <a:extLst>
              <a:ext uri="{FF2B5EF4-FFF2-40B4-BE49-F238E27FC236}">
                <a16:creationId xmlns:a16="http://schemas.microsoft.com/office/drawing/2014/main" id="{DE7E4A8A-BE8D-7DF4-1433-79EFEF3D5A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268DF1-9494-5CAC-B444-4E179416DF8F}"/>
              </a:ext>
            </a:extLst>
          </p:cNvPr>
          <p:cNvSpPr>
            <a:spLocks noGrp="1"/>
          </p:cNvSpPr>
          <p:nvPr>
            <p:ph type="sldNum" sz="quarter" idx="12"/>
          </p:nvPr>
        </p:nvSpPr>
        <p:spPr/>
        <p:txBody>
          <a:body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293367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59BBD-A978-EE61-3313-C6752C9D3A4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75396C5-2A71-0FAB-4C2F-837C5777B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647C434-52B5-B473-5640-954899E593D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DD8DE59-6522-4FDD-772C-C99AAC6A7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FDBBCD-BCC8-168D-2123-4137FD80181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1672EBE-4569-1AC5-D2B5-5B300573FA31}"/>
              </a:ext>
            </a:extLst>
          </p:cNvPr>
          <p:cNvSpPr>
            <a:spLocks noGrp="1"/>
          </p:cNvSpPr>
          <p:nvPr>
            <p:ph type="dt" sz="half" idx="10"/>
          </p:nvPr>
        </p:nvSpPr>
        <p:spPr/>
        <p:txBody>
          <a:bodyPr/>
          <a:lstStyle/>
          <a:p>
            <a:fld id="{B8CBDDE8-C7EF-44CF-8AB3-54710DADA968}" type="datetimeFigureOut">
              <a:rPr lang="zh-CN" altLang="en-US" smtClean="0"/>
              <a:t>2023-03-17</a:t>
            </a:fld>
            <a:endParaRPr lang="zh-CN" altLang="en-US"/>
          </a:p>
        </p:txBody>
      </p:sp>
      <p:sp>
        <p:nvSpPr>
          <p:cNvPr id="8" name="页脚占位符 7">
            <a:extLst>
              <a:ext uri="{FF2B5EF4-FFF2-40B4-BE49-F238E27FC236}">
                <a16:creationId xmlns:a16="http://schemas.microsoft.com/office/drawing/2014/main" id="{4DC46259-982A-024E-3B04-B7FC8B94A7A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1B9B122-0232-45C5-0B3F-7C1188E99050}"/>
              </a:ext>
            </a:extLst>
          </p:cNvPr>
          <p:cNvSpPr>
            <a:spLocks noGrp="1"/>
          </p:cNvSpPr>
          <p:nvPr>
            <p:ph type="sldNum" sz="quarter" idx="12"/>
          </p:nvPr>
        </p:nvSpPr>
        <p:spPr/>
        <p:txBody>
          <a:body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61224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4FEFC-1575-5B90-DF75-61175FE62CD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A66C79-2062-6441-BDBB-7CEABA0EC3C0}"/>
              </a:ext>
            </a:extLst>
          </p:cNvPr>
          <p:cNvSpPr>
            <a:spLocks noGrp="1"/>
          </p:cNvSpPr>
          <p:nvPr>
            <p:ph type="dt" sz="half" idx="10"/>
          </p:nvPr>
        </p:nvSpPr>
        <p:spPr/>
        <p:txBody>
          <a:bodyPr/>
          <a:lstStyle/>
          <a:p>
            <a:fld id="{B8CBDDE8-C7EF-44CF-8AB3-54710DADA968}" type="datetimeFigureOut">
              <a:rPr lang="zh-CN" altLang="en-US" smtClean="0"/>
              <a:t>2023-03-17</a:t>
            </a:fld>
            <a:endParaRPr lang="zh-CN" altLang="en-US"/>
          </a:p>
        </p:txBody>
      </p:sp>
      <p:sp>
        <p:nvSpPr>
          <p:cNvPr id="4" name="页脚占位符 3">
            <a:extLst>
              <a:ext uri="{FF2B5EF4-FFF2-40B4-BE49-F238E27FC236}">
                <a16:creationId xmlns:a16="http://schemas.microsoft.com/office/drawing/2014/main" id="{D3D19D6B-88C1-B63B-6358-B1B7AA4E38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6EF6E9-E5DC-D510-B22D-BFFC3E94981F}"/>
              </a:ext>
            </a:extLst>
          </p:cNvPr>
          <p:cNvSpPr>
            <a:spLocks noGrp="1"/>
          </p:cNvSpPr>
          <p:nvPr>
            <p:ph type="sldNum" sz="quarter" idx="12"/>
          </p:nvPr>
        </p:nvSpPr>
        <p:spPr/>
        <p:txBody>
          <a:body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55318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79CB3C-EFDB-C5A9-C0E9-0BF7992926F4}"/>
              </a:ext>
            </a:extLst>
          </p:cNvPr>
          <p:cNvSpPr>
            <a:spLocks noGrp="1"/>
          </p:cNvSpPr>
          <p:nvPr>
            <p:ph type="dt" sz="half" idx="10"/>
          </p:nvPr>
        </p:nvSpPr>
        <p:spPr/>
        <p:txBody>
          <a:bodyPr/>
          <a:lstStyle/>
          <a:p>
            <a:fld id="{B8CBDDE8-C7EF-44CF-8AB3-54710DADA968}" type="datetimeFigureOut">
              <a:rPr lang="zh-CN" altLang="en-US" smtClean="0"/>
              <a:t>2023-03-17</a:t>
            </a:fld>
            <a:endParaRPr lang="zh-CN" altLang="en-US"/>
          </a:p>
        </p:txBody>
      </p:sp>
      <p:sp>
        <p:nvSpPr>
          <p:cNvPr id="3" name="页脚占位符 2">
            <a:extLst>
              <a:ext uri="{FF2B5EF4-FFF2-40B4-BE49-F238E27FC236}">
                <a16:creationId xmlns:a16="http://schemas.microsoft.com/office/drawing/2014/main" id="{5B6393AE-0C8A-1BA1-94C6-08995D07C9B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82756C-E65E-B78C-97CE-4B16E4677895}"/>
              </a:ext>
            </a:extLst>
          </p:cNvPr>
          <p:cNvSpPr>
            <a:spLocks noGrp="1"/>
          </p:cNvSpPr>
          <p:nvPr>
            <p:ph type="sldNum" sz="quarter" idx="12"/>
          </p:nvPr>
        </p:nvSpPr>
        <p:spPr/>
        <p:txBody>
          <a:body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287786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00D3B-C68E-D990-3D31-768E2097C3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906880-095A-5DB7-931E-14C5F97DD6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E436DAB-7AD7-6FDE-5C55-8486F41BD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CB2017-BF25-595F-FB8D-F642AD4D1169}"/>
              </a:ext>
            </a:extLst>
          </p:cNvPr>
          <p:cNvSpPr>
            <a:spLocks noGrp="1"/>
          </p:cNvSpPr>
          <p:nvPr>
            <p:ph type="dt" sz="half" idx="10"/>
          </p:nvPr>
        </p:nvSpPr>
        <p:spPr/>
        <p:txBody>
          <a:bodyPr/>
          <a:lstStyle/>
          <a:p>
            <a:fld id="{B8CBDDE8-C7EF-44CF-8AB3-54710DADA968}" type="datetimeFigureOut">
              <a:rPr lang="zh-CN" altLang="en-US" smtClean="0"/>
              <a:t>2023-03-17</a:t>
            </a:fld>
            <a:endParaRPr lang="zh-CN" altLang="en-US"/>
          </a:p>
        </p:txBody>
      </p:sp>
      <p:sp>
        <p:nvSpPr>
          <p:cNvPr id="6" name="页脚占位符 5">
            <a:extLst>
              <a:ext uri="{FF2B5EF4-FFF2-40B4-BE49-F238E27FC236}">
                <a16:creationId xmlns:a16="http://schemas.microsoft.com/office/drawing/2014/main" id="{D245ADAD-D533-0933-23A9-81A156B9C5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D40C9B-7946-10F7-D1C1-429BAE96F024}"/>
              </a:ext>
            </a:extLst>
          </p:cNvPr>
          <p:cNvSpPr>
            <a:spLocks noGrp="1"/>
          </p:cNvSpPr>
          <p:nvPr>
            <p:ph type="sldNum" sz="quarter" idx="12"/>
          </p:nvPr>
        </p:nvSpPr>
        <p:spPr/>
        <p:txBody>
          <a:body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308826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03FF8-8062-CA93-1F31-12A896A69A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CE4A144-2B5B-28DB-C9F6-6E69720A7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6B8035-3070-D73B-2D19-9A1F59ECB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B9A2E4-4F9F-7916-6B75-42E5FB9EF56E}"/>
              </a:ext>
            </a:extLst>
          </p:cNvPr>
          <p:cNvSpPr>
            <a:spLocks noGrp="1"/>
          </p:cNvSpPr>
          <p:nvPr>
            <p:ph type="dt" sz="half" idx="10"/>
          </p:nvPr>
        </p:nvSpPr>
        <p:spPr/>
        <p:txBody>
          <a:bodyPr/>
          <a:lstStyle/>
          <a:p>
            <a:fld id="{B8CBDDE8-C7EF-44CF-8AB3-54710DADA968}" type="datetimeFigureOut">
              <a:rPr lang="zh-CN" altLang="en-US" smtClean="0"/>
              <a:t>2023-03-17</a:t>
            </a:fld>
            <a:endParaRPr lang="zh-CN" altLang="en-US"/>
          </a:p>
        </p:txBody>
      </p:sp>
      <p:sp>
        <p:nvSpPr>
          <p:cNvPr id="6" name="页脚占位符 5">
            <a:extLst>
              <a:ext uri="{FF2B5EF4-FFF2-40B4-BE49-F238E27FC236}">
                <a16:creationId xmlns:a16="http://schemas.microsoft.com/office/drawing/2014/main" id="{D1D43FEF-A2A4-0491-95D7-881B71AD75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EA8F95-B289-A08B-B42E-B620F7648494}"/>
              </a:ext>
            </a:extLst>
          </p:cNvPr>
          <p:cNvSpPr>
            <a:spLocks noGrp="1"/>
          </p:cNvSpPr>
          <p:nvPr>
            <p:ph type="sldNum" sz="quarter" idx="12"/>
          </p:nvPr>
        </p:nvSpPr>
        <p:spPr/>
        <p:txBody>
          <a:body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284040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792787-14C4-401A-BAB0-6479922C9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243D2F3-B60C-0FC9-7149-6187D98EF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E31EB9-76A2-25A6-7C0B-4693A7F76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BDDE8-C7EF-44CF-8AB3-54710DADA968}" type="datetimeFigureOut">
              <a:rPr lang="zh-CN" altLang="en-US" smtClean="0"/>
              <a:t>2023-03-17</a:t>
            </a:fld>
            <a:endParaRPr lang="zh-CN" altLang="en-US"/>
          </a:p>
        </p:txBody>
      </p:sp>
      <p:sp>
        <p:nvSpPr>
          <p:cNvPr id="5" name="页脚占位符 4">
            <a:extLst>
              <a:ext uri="{FF2B5EF4-FFF2-40B4-BE49-F238E27FC236}">
                <a16:creationId xmlns:a16="http://schemas.microsoft.com/office/drawing/2014/main" id="{E0936C06-4E26-AD04-3E6A-8BF0CF223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79007D-FE47-9AA7-F3D2-B054DF54B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E401E-49AC-4211-B2B6-03D37B4F68EC}" type="slidenum">
              <a:rPr lang="zh-CN" altLang="en-US" smtClean="0"/>
              <a:t>‹#›</a:t>
            </a:fld>
            <a:endParaRPr lang="zh-CN" altLang="en-US"/>
          </a:p>
        </p:txBody>
      </p:sp>
    </p:spTree>
    <p:extLst>
      <p:ext uri="{BB962C8B-B14F-4D97-AF65-F5344CB8AC3E}">
        <p14:creationId xmlns:p14="http://schemas.microsoft.com/office/powerpoint/2010/main" val="331341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F5D86-7D54-837C-0B8A-16ED71A0175B}"/>
              </a:ext>
            </a:extLst>
          </p:cNvPr>
          <p:cNvSpPr>
            <a:spLocks noGrp="1"/>
          </p:cNvSpPr>
          <p:nvPr>
            <p:ph type="ctrTitle"/>
          </p:nvPr>
        </p:nvSpPr>
        <p:spPr>
          <a:xfrm>
            <a:off x="1524000" y="1907381"/>
            <a:ext cx="9144000" cy="1102519"/>
          </a:xfrm>
        </p:spPr>
        <p:txBody>
          <a:bodyPr>
            <a:normAutofit/>
          </a:bodyPr>
          <a:lstStyle/>
          <a:p>
            <a:r>
              <a:rPr lang="zh-CN" altLang="en-US" sz="3600" dirty="0"/>
              <a:t>文献阅读与数据查找</a:t>
            </a:r>
          </a:p>
        </p:txBody>
      </p:sp>
      <p:sp>
        <p:nvSpPr>
          <p:cNvPr id="3" name="副标题 2">
            <a:extLst>
              <a:ext uri="{FF2B5EF4-FFF2-40B4-BE49-F238E27FC236}">
                <a16:creationId xmlns:a16="http://schemas.microsoft.com/office/drawing/2014/main" id="{BB746E1A-A9F4-9858-B161-19E5797C1087}"/>
              </a:ext>
            </a:extLst>
          </p:cNvPr>
          <p:cNvSpPr>
            <a:spLocks noGrp="1"/>
          </p:cNvSpPr>
          <p:nvPr>
            <p:ph type="subTitle" idx="1"/>
          </p:nvPr>
        </p:nvSpPr>
        <p:spPr/>
        <p:txBody>
          <a:bodyPr/>
          <a:lstStyle/>
          <a:p>
            <a:r>
              <a:rPr lang="en-US" altLang="zh-CN" dirty="0"/>
              <a:t>20338051 </a:t>
            </a:r>
            <a:r>
              <a:rPr lang="zh-CN" altLang="en-US" dirty="0"/>
              <a:t>卢旖旎</a:t>
            </a:r>
            <a:endParaRPr lang="en-US" altLang="zh-CN" dirty="0"/>
          </a:p>
          <a:p>
            <a:r>
              <a:rPr lang="en-US" altLang="zh-CN" dirty="0"/>
              <a:t>20338053 </a:t>
            </a:r>
            <a:r>
              <a:rPr lang="zh-CN" altLang="en-US"/>
              <a:t>罗明昊</a:t>
            </a:r>
            <a:endParaRPr lang="zh-CN" altLang="en-US" dirty="0"/>
          </a:p>
        </p:txBody>
      </p:sp>
    </p:spTree>
    <p:extLst>
      <p:ext uri="{BB962C8B-B14F-4D97-AF65-F5344CB8AC3E}">
        <p14:creationId xmlns:p14="http://schemas.microsoft.com/office/powerpoint/2010/main" val="1284669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B8ED7-4205-B055-1B05-30F0EF2E05CA}"/>
              </a:ext>
            </a:extLst>
          </p:cNvPr>
          <p:cNvSpPr>
            <a:spLocks noGrp="1"/>
          </p:cNvSpPr>
          <p:nvPr>
            <p:ph type="title"/>
          </p:nvPr>
        </p:nvSpPr>
        <p:spPr>
          <a:xfrm>
            <a:off x="207169" y="365125"/>
            <a:ext cx="11780044" cy="1485106"/>
          </a:xfrm>
        </p:spPr>
        <p:txBody>
          <a:bodyPr/>
          <a:lstStyle/>
          <a:p>
            <a:r>
              <a:rPr lang="en-US" altLang="zh-CN" dirty="0"/>
              <a:t>F00-F04(dementia) </a:t>
            </a:r>
            <a:r>
              <a:rPr lang="zh-CN" altLang="en-US" dirty="0"/>
              <a:t>文献较多，多为</a:t>
            </a:r>
            <a:r>
              <a:rPr lang="en-US" altLang="zh-CN" dirty="0"/>
              <a:t>cohort study</a:t>
            </a:r>
            <a:endParaRPr lang="zh-CN" altLang="en-US" dirty="0"/>
          </a:p>
        </p:txBody>
      </p:sp>
      <p:pic>
        <p:nvPicPr>
          <p:cNvPr id="5" name="内容占位符 4">
            <a:extLst>
              <a:ext uri="{FF2B5EF4-FFF2-40B4-BE49-F238E27FC236}">
                <a16:creationId xmlns:a16="http://schemas.microsoft.com/office/drawing/2014/main" id="{D61E4BA0-96FA-B6EF-D9B6-B5684782A7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832" t="19445" r="18879" b="19318"/>
          <a:stretch/>
        </p:blipFill>
        <p:spPr>
          <a:xfrm>
            <a:off x="1185863" y="1934071"/>
            <a:ext cx="9422606" cy="4249856"/>
          </a:xfrm>
        </p:spPr>
      </p:pic>
    </p:spTree>
    <p:extLst>
      <p:ext uri="{BB962C8B-B14F-4D97-AF65-F5344CB8AC3E}">
        <p14:creationId xmlns:p14="http://schemas.microsoft.com/office/powerpoint/2010/main" val="340392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9EA00-6B9E-72AF-CE52-1EE3CA3F47F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CB10C95C-29C4-DF9F-1E2B-75322003018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603" r="26301" b="40168"/>
          <a:stretch/>
        </p:blipFill>
        <p:spPr>
          <a:xfrm>
            <a:off x="931667" y="365125"/>
            <a:ext cx="9126733" cy="4537773"/>
          </a:xfrm>
        </p:spPr>
      </p:pic>
      <p:sp>
        <p:nvSpPr>
          <p:cNvPr id="6" name="文本框 5">
            <a:extLst>
              <a:ext uri="{FF2B5EF4-FFF2-40B4-BE49-F238E27FC236}">
                <a16:creationId xmlns:a16="http://schemas.microsoft.com/office/drawing/2014/main" id="{EA8C16A5-F408-A877-41E0-F8552139FF2B}"/>
              </a:ext>
            </a:extLst>
          </p:cNvPr>
          <p:cNvSpPr txBox="1"/>
          <p:nvPr/>
        </p:nvSpPr>
        <p:spPr>
          <a:xfrm>
            <a:off x="1271588" y="5600700"/>
            <a:ext cx="5588389" cy="369332"/>
          </a:xfrm>
          <a:prstGeom prst="rect">
            <a:avLst/>
          </a:prstGeom>
          <a:noFill/>
        </p:spPr>
        <p:txBody>
          <a:bodyPr wrap="none" rtlCol="0">
            <a:spAutoFit/>
          </a:bodyPr>
          <a:lstStyle/>
          <a:p>
            <a:r>
              <a:rPr lang="en-US" altLang="zh-CN" dirty="0" err="1"/>
              <a:t>pudmed</a:t>
            </a:r>
            <a:r>
              <a:rPr lang="zh-CN" altLang="en-US" dirty="0"/>
              <a:t>搜到的利用</a:t>
            </a:r>
            <a:r>
              <a:rPr lang="en-US" altLang="zh-CN" dirty="0"/>
              <a:t>UKB</a:t>
            </a:r>
            <a:r>
              <a:rPr lang="zh-CN" altLang="en-US" dirty="0"/>
              <a:t>的精神分裂症病例的论文不多</a:t>
            </a:r>
          </a:p>
        </p:txBody>
      </p:sp>
    </p:spTree>
    <p:extLst>
      <p:ext uri="{BB962C8B-B14F-4D97-AF65-F5344CB8AC3E}">
        <p14:creationId xmlns:p14="http://schemas.microsoft.com/office/powerpoint/2010/main" val="82073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FE0CD-491C-B6B3-FF90-B119CCB95958}"/>
              </a:ext>
            </a:extLst>
          </p:cNvPr>
          <p:cNvSpPr>
            <a:spLocks noGrp="1"/>
          </p:cNvSpPr>
          <p:nvPr>
            <p:ph type="title"/>
          </p:nvPr>
        </p:nvSpPr>
        <p:spPr>
          <a:xfrm>
            <a:off x="501253" y="278607"/>
            <a:ext cx="11189494" cy="1733831"/>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Multimodal population brain imaging in the UK Biobank prospective epidemiological study</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UKB</a:t>
            </a:r>
            <a:r>
              <a:rPr lang="zh-CN" altLang="en-US" dirty="0">
                <a:latin typeface="Times New Roman" panose="02020603050405020304" pitchFamily="18" charset="0"/>
                <a:cs typeface="Times New Roman" panose="02020603050405020304" pitchFamily="18" charset="0"/>
              </a:rPr>
              <a:t>前瞻性流行病学研究中的多模态人群脑成像</a:t>
            </a:r>
          </a:p>
        </p:txBody>
      </p:sp>
      <p:sp>
        <p:nvSpPr>
          <p:cNvPr id="6" name="文本框 5">
            <a:extLst>
              <a:ext uri="{FF2B5EF4-FFF2-40B4-BE49-F238E27FC236}">
                <a16:creationId xmlns:a16="http://schemas.microsoft.com/office/drawing/2014/main" id="{72198865-26B1-C64A-936B-47B3F912AEF0}"/>
              </a:ext>
            </a:extLst>
          </p:cNvPr>
          <p:cNvSpPr txBox="1"/>
          <p:nvPr/>
        </p:nvSpPr>
        <p:spPr>
          <a:xfrm>
            <a:off x="501253" y="2966568"/>
            <a:ext cx="10312924" cy="286232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Abstract: </a:t>
            </a:r>
            <a:r>
              <a:rPr lang="zh-CN" altLang="en-US" dirty="0">
                <a:latin typeface="Times New Roman" panose="02020603050405020304" pitchFamily="18" charset="0"/>
                <a:cs typeface="Times New Roman" panose="02020603050405020304" pitchFamily="18" charset="0"/>
              </a:rPr>
              <a:t>医学成像在早期疾病预测方面具有巨大的潜力，但由于在症状出现之前获取数据集的难度和费用而受到阻碍。</a:t>
            </a:r>
            <a:r>
              <a:rPr lang="en-US" altLang="zh-CN" dirty="0">
                <a:latin typeface="Times New Roman" panose="02020603050405020304" pitchFamily="18" charset="0"/>
                <a:cs typeface="Times New Roman" panose="02020603050405020304" pitchFamily="18" charset="0"/>
              </a:rPr>
              <a:t>UKB</a:t>
            </a:r>
            <a:r>
              <a:rPr lang="zh-CN" altLang="en-US" dirty="0">
                <a:latin typeface="Times New Roman" panose="02020603050405020304" pitchFamily="18" charset="0"/>
                <a:cs typeface="Times New Roman" panose="02020603050405020304" pitchFamily="18" charset="0"/>
              </a:rPr>
              <a:t>旨在直接解决这个问题，从</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万名主要是健康的参与者那里获得高质量的、持续获得的成像数据，并对未来几十年的健康结果进行跟踪。大脑成像包括结构、弥散和功能模式。与身体和心脏成像、遗传学、生活方式测量、生物表型和健康记录一起，这有望使人们在疾病的最初阶段发现广泛的成像标记，并对疾病机制提供独特的洞察力。我们描述了</a:t>
            </a:r>
            <a:r>
              <a:rPr lang="en-US" altLang="zh-CN" dirty="0">
                <a:latin typeface="Times New Roman" panose="02020603050405020304" pitchFamily="18" charset="0"/>
                <a:cs typeface="Times New Roman" panose="02020603050405020304" pitchFamily="18" charset="0"/>
              </a:rPr>
              <a:t>UKB</a:t>
            </a:r>
            <a:r>
              <a:rPr lang="zh-CN" altLang="en-US" dirty="0">
                <a:latin typeface="Times New Roman" panose="02020603050405020304" pitchFamily="18" charset="0"/>
                <a:cs typeface="Times New Roman" panose="02020603050405020304" pitchFamily="18" charset="0"/>
              </a:rPr>
              <a:t>的大脑成像，并介绍了从第一批</a:t>
            </a:r>
            <a:r>
              <a:rPr lang="en-US" altLang="zh-CN" dirty="0">
                <a:latin typeface="Times New Roman" panose="02020603050405020304" pitchFamily="18" charset="0"/>
                <a:cs typeface="Times New Roman" panose="02020603050405020304" pitchFamily="18" charset="0"/>
              </a:rPr>
              <a:t>5000</a:t>
            </a:r>
            <a:r>
              <a:rPr lang="zh-CN" altLang="en-US" dirty="0">
                <a:latin typeface="Times New Roman" panose="02020603050405020304" pitchFamily="18" charset="0"/>
                <a:cs typeface="Times New Roman" panose="02020603050405020304" pitchFamily="18" charset="0"/>
              </a:rPr>
              <a:t>名参与者的数据发布中得出的结果。虽然这只涵盖了最终队列的</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，但它已经产生了丰富的大脑成像和</a:t>
            </a:r>
            <a:r>
              <a:rPr lang="en-US" altLang="zh-CN" dirty="0">
                <a:latin typeface="Times New Roman" panose="02020603050405020304" pitchFamily="18" charset="0"/>
                <a:cs typeface="Times New Roman" panose="02020603050405020304" pitchFamily="18" charset="0"/>
              </a:rPr>
              <a:t>UKB</a:t>
            </a:r>
            <a:r>
              <a:rPr lang="zh-CN" altLang="en-US" dirty="0">
                <a:latin typeface="Times New Roman" panose="02020603050405020304" pitchFamily="18" charset="0"/>
                <a:cs typeface="Times New Roman" panose="02020603050405020304" pitchFamily="18" charset="0"/>
              </a:rPr>
              <a:t>收集的其他措施之间的关联。</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MRI</a:t>
            </a:r>
            <a:r>
              <a:rPr lang="zh-CN" altLang="en-US" b="1" dirty="0">
                <a:latin typeface="Times New Roman" panose="02020603050405020304" pitchFamily="18" charset="0"/>
                <a:cs typeface="Times New Roman" panose="02020603050405020304" pitchFamily="18" charset="0"/>
              </a:rPr>
              <a:t>大脑成像图可以相对准确地预测疾病的发生→尽可能多种类的</a:t>
            </a:r>
            <a:r>
              <a:rPr lang="en-US" altLang="zh-CN" b="1" dirty="0">
                <a:latin typeface="Times New Roman" panose="02020603050405020304" pitchFamily="18" charset="0"/>
                <a:cs typeface="Times New Roman" panose="02020603050405020304" pitchFamily="18" charset="0"/>
              </a:rPr>
              <a:t>MRI</a:t>
            </a:r>
            <a:r>
              <a:rPr lang="zh-CN" altLang="en-US" b="1" dirty="0">
                <a:latin typeface="Times New Roman" panose="02020603050405020304" pitchFamily="18" charset="0"/>
                <a:cs typeface="Times New Roman" panose="02020603050405020304" pitchFamily="18" charset="0"/>
              </a:rPr>
              <a:t>或许可以得到更准确的结果</a:t>
            </a:r>
            <a:endParaRPr lang="en-US" altLang="zh-CN" b="1"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8D0AA1D1-ADC1-20F3-5640-651A69B66CAA}"/>
              </a:ext>
            </a:extLst>
          </p:cNvPr>
          <p:cNvSpPr txBox="1"/>
          <p:nvPr/>
        </p:nvSpPr>
        <p:spPr>
          <a:xfrm>
            <a:off x="501253" y="2304837"/>
            <a:ext cx="4108817" cy="369332"/>
          </a:xfrm>
          <a:prstGeom prst="rect">
            <a:avLst/>
          </a:prstGeom>
          <a:noFill/>
        </p:spPr>
        <p:txBody>
          <a:bodyPr wrap="none" rtlCol="0">
            <a:spAutoFit/>
          </a:bodyPr>
          <a:lstStyle/>
          <a:p>
            <a:r>
              <a:rPr lang="zh-CN" altLang="en-US" dirty="0"/>
              <a:t>涉及：图像、疾病诊断预测、因果分析</a:t>
            </a:r>
          </a:p>
        </p:txBody>
      </p:sp>
    </p:spTree>
    <p:extLst>
      <p:ext uri="{BB962C8B-B14F-4D97-AF65-F5344CB8AC3E}">
        <p14:creationId xmlns:p14="http://schemas.microsoft.com/office/powerpoint/2010/main" val="177058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DBF9D-0C5F-E976-EF33-124353CC266E}"/>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选择</a:t>
            </a:r>
            <a:r>
              <a:rPr lang="en-US" altLang="zh-CN" dirty="0">
                <a:latin typeface="Times New Roman" panose="02020603050405020304" pitchFamily="18" charset="0"/>
                <a:cs typeface="Times New Roman" panose="02020603050405020304" pitchFamily="18" charset="0"/>
              </a:rPr>
              <a:t>MRI</a:t>
            </a:r>
            <a:r>
              <a:rPr lang="zh-CN" altLang="en-US" dirty="0">
                <a:latin typeface="Times New Roman" panose="02020603050405020304" pitchFamily="18" charset="0"/>
                <a:cs typeface="Times New Roman" panose="02020603050405020304" pitchFamily="18" charset="0"/>
              </a:rPr>
              <a:t>的原因</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一些措施</a:t>
            </a:r>
          </a:p>
        </p:txBody>
      </p:sp>
      <p:sp>
        <p:nvSpPr>
          <p:cNvPr id="3" name="内容占位符 2">
            <a:extLst>
              <a:ext uri="{FF2B5EF4-FFF2-40B4-BE49-F238E27FC236}">
                <a16:creationId xmlns:a16="http://schemas.microsoft.com/office/drawing/2014/main" id="{8D238B26-C30A-68BC-FEFA-AE053E795A03}"/>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Background: </a:t>
            </a:r>
            <a:r>
              <a:rPr lang="en-US" altLang="zh-CN" sz="2400" dirty="0">
                <a:latin typeface="Times New Roman" panose="02020603050405020304" pitchFamily="18" charset="0"/>
                <a:cs typeface="Times New Roman" panose="02020603050405020304" pitchFamily="18" charset="0"/>
              </a:rPr>
              <a:t>For example, magnetic resonance imaging (MRI) has demonstrated altered brain activity associated with the APOE genotype decades in advance of symptoms associated with Alzheimer’s disease, and conversion from mild cognitive impairment to Alzheimer’s has been predicted. These studies suggest that the primary obstacle to identifying early imaging markers is in obtaining data in </a:t>
            </a:r>
            <a:r>
              <a:rPr lang="en-US" altLang="zh-CN" sz="2400" dirty="0" err="1">
                <a:latin typeface="Times New Roman" panose="02020603050405020304" pitchFamily="18" charset="0"/>
                <a:cs typeface="Times New Roman" panose="02020603050405020304" pitchFamily="18" charset="0"/>
              </a:rPr>
              <a:t>presymptomatic</a:t>
            </a:r>
            <a:r>
              <a:rPr lang="en-US" altLang="zh-CN" sz="2400" dirty="0">
                <a:latin typeface="Times New Roman" panose="02020603050405020304" pitchFamily="18" charset="0"/>
                <a:cs typeface="Times New Roman" panose="02020603050405020304" pitchFamily="18" charset="0"/>
              </a:rPr>
              <a:t> cohorts drawn from the general population.</a:t>
            </a:r>
          </a:p>
          <a:p>
            <a:r>
              <a:rPr lang="en-US" altLang="zh-CN" sz="2400" dirty="0">
                <a:latin typeface="Times New Roman" panose="02020603050405020304" pitchFamily="18" charset="0"/>
                <a:cs typeface="Times New Roman" panose="02020603050405020304" pitchFamily="18" charset="0"/>
              </a:rPr>
              <a:t>MRI</a:t>
            </a:r>
            <a:r>
              <a:rPr lang="zh-CN" altLang="en-US" sz="2400" dirty="0">
                <a:latin typeface="Times New Roman" panose="02020603050405020304" pitchFamily="18" charset="0"/>
                <a:cs typeface="Times New Roman" panose="02020603050405020304" pitchFamily="18" charset="0"/>
              </a:rPr>
              <a:t>已经在阿尔茨海默症的前期诊断中被证明有用，希望它</a:t>
            </a:r>
            <a:r>
              <a:rPr lang="zh-CN" altLang="en-US" sz="2400">
                <a:latin typeface="Times New Roman" panose="02020603050405020304" pitchFamily="18" charset="0"/>
                <a:cs typeface="Times New Roman" panose="02020603050405020304" pitchFamily="18" charset="0"/>
              </a:rPr>
              <a:t>能够为疾病人群预先</a:t>
            </a:r>
            <a:r>
              <a:rPr lang="zh-CN" altLang="en-US" sz="2400" dirty="0">
                <a:latin typeface="Times New Roman" panose="02020603050405020304" pitchFamily="18" charset="0"/>
                <a:cs typeface="Times New Roman" panose="02020603050405020304" pitchFamily="18" charset="0"/>
              </a:rPr>
              <a:t>分层提供更多的信息。</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尽可能使用包含更多的</a:t>
            </a:r>
            <a:r>
              <a:rPr lang="en-US" altLang="zh-CN" sz="2400" dirty="0">
                <a:latin typeface="Times New Roman" panose="02020603050405020304" pitchFamily="18" charset="0"/>
                <a:cs typeface="Times New Roman" panose="02020603050405020304" pitchFamily="18" charset="0"/>
              </a:rPr>
              <a:t>MRI</a:t>
            </a:r>
            <a:r>
              <a:rPr lang="zh-CN" altLang="en-US" sz="2400" dirty="0">
                <a:latin typeface="Times New Roman" panose="02020603050405020304" pitchFamily="18" charset="0"/>
                <a:cs typeface="Times New Roman" panose="02020603050405020304" pitchFamily="18" charset="0"/>
              </a:rPr>
              <a:t>类别的数据</a:t>
            </a:r>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759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07384-EC58-673E-2D03-E99EEF614F0C}"/>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因果：考虑的一些</a:t>
            </a:r>
            <a:r>
              <a:rPr lang="en-US" altLang="zh-CN" dirty="0">
                <a:latin typeface="Times New Roman" panose="02020603050405020304" pitchFamily="18" charset="0"/>
                <a:cs typeface="Times New Roman" panose="02020603050405020304" pitchFamily="18" charset="0"/>
              </a:rPr>
              <a:t>confounders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3ABB7F5-34C3-1841-1DB2-4F6E2FA3279D}"/>
              </a:ext>
            </a:extLst>
          </p:cNvPr>
          <p:cNvSpPr>
            <a:spLocks noGrp="1"/>
          </p:cNvSpPr>
          <p:nvPr>
            <p:ph idx="1"/>
          </p:nvPr>
        </p:nvSpPr>
        <p:spPr>
          <a:xfrm>
            <a:off x="838200" y="1917257"/>
            <a:ext cx="10515600" cy="2541138"/>
          </a:xfrm>
        </p:spPr>
        <p:txBody>
          <a:bodyPr/>
          <a:lstStyle/>
          <a:p>
            <a:r>
              <a:rPr lang="zh-CN" altLang="en-US" dirty="0"/>
              <a:t>从一些众所周知的协变量出发，考虑其组合。</a:t>
            </a:r>
            <a:endParaRPr lang="en-US" altLang="zh-CN" dirty="0"/>
          </a:p>
          <a:p>
            <a:r>
              <a:rPr lang="zh-CN" altLang="en-US" dirty="0"/>
              <a:t>方法没有很特别，主要是</a:t>
            </a:r>
            <a:r>
              <a:rPr lang="en-US" altLang="zh-CN" dirty="0"/>
              <a:t>MRI</a:t>
            </a:r>
            <a:r>
              <a:rPr lang="zh-CN" altLang="en-US" dirty="0"/>
              <a:t>的种类丰富</a:t>
            </a:r>
            <a:r>
              <a:rPr lang="en-US" altLang="zh-CN" dirty="0"/>
              <a:t>+</a:t>
            </a:r>
            <a:r>
              <a:rPr lang="zh-CN" altLang="en-US" dirty="0"/>
              <a:t>考虑的组合多。</a:t>
            </a:r>
            <a:endParaRPr lang="en-US" altLang="zh-CN" dirty="0"/>
          </a:p>
          <a:p>
            <a:r>
              <a:rPr lang="zh-CN" altLang="en-US" dirty="0"/>
              <a:t>主要考虑相关性</a:t>
            </a:r>
            <a:endParaRPr lang="en-US" altLang="zh-CN" dirty="0"/>
          </a:p>
          <a:p>
            <a:r>
              <a:rPr lang="zh-CN" altLang="en-US" dirty="0"/>
              <a:t>分析多变量的时候考虑压缩矩阵（逻辑回归→机器学习方法）</a:t>
            </a:r>
          </a:p>
        </p:txBody>
      </p:sp>
      <p:pic>
        <p:nvPicPr>
          <p:cNvPr id="5" name="图片 4">
            <a:extLst>
              <a:ext uri="{FF2B5EF4-FFF2-40B4-BE49-F238E27FC236}">
                <a16:creationId xmlns:a16="http://schemas.microsoft.com/office/drawing/2014/main" id="{8D856E4B-B135-622D-77A3-D4F827177D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1500" y="4458395"/>
            <a:ext cx="11220450" cy="955870"/>
          </a:xfrm>
          <a:prstGeom prst="rect">
            <a:avLst/>
          </a:prstGeom>
        </p:spPr>
      </p:pic>
    </p:spTree>
    <p:extLst>
      <p:ext uri="{BB962C8B-B14F-4D97-AF65-F5344CB8AC3E}">
        <p14:creationId xmlns:p14="http://schemas.microsoft.com/office/powerpoint/2010/main" val="380905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492866B-1C2F-A72D-E3D9-9D0A8C5F83BA}"/>
              </a:ext>
            </a:extLst>
          </p:cNvPr>
          <p:cNvPicPr>
            <a:picLocks noChangeAspect="1"/>
          </p:cNvPicPr>
          <p:nvPr/>
        </p:nvPicPr>
        <p:blipFill>
          <a:blip r:embed="rId2"/>
          <a:stretch>
            <a:fillRect/>
          </a:stretch>
        </p:blipFill>
        <p:spPr>
          <a:xfrm>
            <a:off x="4166702" y="2407757"/>
            <a:ext cx="7569564" cy="3764470"/>
          </a:xfrm>
          <a:prstGeom prst="rect">
            <a:avLst/>
          </a:prstGeom>
        </p:spPr>
      </p:pic>
      <p:sp>
        <p:nvSpPr>
          <p:cNvPr id="2" name="标题 1">
            <a:extLst>
              <a:ext uri="{FF2B5EF4-FFF2-40B4-BE49-F238E27FC236}">
                <a16:creationId xmlns:a16="http://schemas.microsoft.com/office/drawing/2014/main" id="{9CD8FA78-5E9E-F99E-C9CE-D88FF3BA5539}"/>
              </a:ext>
            </a:extLst>
          </p:cNvPr>
          <p:cNvSpPr>
            <a:spLocks noGrp="1"/>
          </p:cNvSpPr>
          <p:nvPr>
            <p:ph type="title"/>
          </p:nvPr>
        </p:nvSpPr>
        <p:spPr/>
        <p:txBody>
          <a:bodyPr/>
          <a:lstStyle/>
          <a:p>
            <a:r>
              <a:rPr lang="zh-CN" altLang="en-US" dirty="0"/>
              <a:t>对我们的帮助</a:t>
            </a:r>
          </a:p>
        </p:txBody>
      </p:sp>
      <p:sp>
        <p:nvSpPr>
          <p:cNvPr id="3" name="内容占位符 2">
            <a:extLst>
              <a:ext uri="{FF2B5EF4-FFF2-40B4-BE49-F238E27FC236}">
                <a16:creationId xmlns:a16="http://schemas.microsoft.com/office/drawing/2014/main" id="{A2A7AE95-FDC1-EAE2-6011-D4C49E628516}"/>
              </a:ext>
            </a:extLst>
          </p:cNvPr>
          <p:cNvSpPr>
            <a:spLocks noGrp="1"/>
          </p:cNvSpPr>
          <p:nvPr>
            <p:ph idx="1"/>
          </p:nvPr>
        </p:nvSpPr>
        <p:spPr>
          <a:xfrm>
            <a:off x="838199" y="1825625"/>
            <a:ext cx="10515599" cy="3764470"/>
          </a:xfrm>
        </p:spPr>
        <p:txBody>
          <a:bodyPr>
            <a:normAutofit/>
          </a:bodyPr>
          <a:lstStyle/>
          <a:p>
            <a:r>
              <a:rPr lang="zh-CN" altLang="en-US" sz="2400" dirty="0"/>
              <a:t>提供了代码和分析工具，有利于复现。并非精神类疾病，主要的领域是“流行病学”，</a:t>
            </a:r>
            <a:endParaRPr lang="en-US" altLang="zh-CN" sz="2400" dirty="0"/>
          </a:p>
          <a:p>
            <a:r>
              <a:rPr lang="zh-CN" altLang="en-US" sz="2400" dirty="0"/>
              <a:t>图像数据的选取和预处理</a:t>
            </a:r>
            <a:endParaRPr lang="en-US" altLang="zh-CN" sz="2400" dirty="0"/>
          </a:p>
          <a:p>
            <a:r>
              <a:rPr lang="zh-CN" altLang="en-US" sz="2400" dirty="0"/>
              <a:t>协变量的选择</a:t>
            </a:r>
            <a:endParaRPr lang="en-US" altLang="zh-CN" sz="2400" dirty="0"/>
          </a:p>
          <a:p>
            <a:r>
              <a:rPr lang="zh-CN" altLang="en-US" sz="2400" dirty="0"/>
              <a:t>脑图像→脑疾病</a:t>
            </a:r>
            <a:endParaRPr lang="en-US" altLang="zh-CN" sz="2400" dirty="0"/>
          </a:p>
        </p:txBody>
      </p:sp>
    </p:spTree>
    <p:extLst>
      <p:ext uri="{BB962C8B-B14F-4D97-AF65-F5344CB8AC3E}">
        <p14:creationId xmlns:p14="http://schemas.microsoft.com/office/powerpoint/2010/main" val="13888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FE0CD-491C-B6B3-FF90-B119CCB95958}"/>
              </a:ext>
            </a:extLst>
          </p:cNvPr>
          <p:cNvSpPr>
            <a:spLocks noGrp="1"/>
          </p:cNvSpPr>
          <p:nvPr>
            <p:ph type="title"/>
          </p:nvPr>
        </p:nvSpPr>
        <p:spPr>
          <a:xfrm>
            <a:off x="164307" y="278607"/>
            <a:ext cx="11189494" cy="137159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Eye-brain connections revealed by multimodal retinal and brain imaging genetics in the UK Biobank </a:t>
            </a:r>
            <a:endParaRPr lang="zh-CN" altLang="en-US"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D84AFC1A-5485-E493-F683-E4CE756FC6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7" t="2556" b="11876"/>
          <a:stretch/>
        </p:blipFill>
        <p:spPr>
          <a:xfrm>
            <a:off x="4421982" y="1514475"/>
            <a:ext cx="7429502" cy="5354504"/>
          </a:xfrm>
        </p:spPr>
      </p:pic>
      <p:sp>
        <p:nvSpPr>
          <p:cNvPr id="6" name="文本框 5">
            <a:extLst>
              <a:ext uri="{FF2B5EF4-FFF2-40B4-BE49-F238E27FC236}">
                <a16:creationId xmlns:a16="http://schemas.microsoft.com/office/drawing/2014/main" id="{72198865-26B1-C64A-936B-47B3F912AEF0}"/>
              </a:ext>
            </a:extLst>
          </p:cNvPr>
          <p:cNvSpPr txBox="1"/>
          <p:nvPr/>
        </p:nvSpPr>
        <p:spPr>
          <a:xfrm>
            <a:off x="392906" y="2107407"/>
            <a:ext cx="4214813" cy="5078313"/>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Abstract:</a:t>
            </a:r>
            <a:r>
              <a:rPr lang="zh-CN" altLang="en-US" dirty="0">
                <a:latin typeface="Times New Roman" panose="02020603050405020304" pitchFamily="18" charset="0"/>
                <a:cs typeface="Times New Roman" panose="02020603050405020304" pitchFamily="18" charset="0"/>
              </a:rPr>
              <a:t>使用视网膜和脑成像内表型对眼</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脑连接进行了系统的跨器官遗传结构分析；在视网膜成像生物标记物与多模态磁共振成像</a:t>
            </a:r>
            <a:r>
              <a:rPr lang="en-US" altLang="zh-CN" dirty="0">
                <a:latin typeface="Times New Roman" panose="02020603050405020304" pitchFamily="18" charset="0"/>
                <a:cs typeface="Times New Roman" panose="02020603050405020304" pitchFamily="18" charset="0"/>
              </a:rPr>
              <a:t>(MRI)</a:t>
            </a:r>
            <a:r>
              <a:rPr lang="zh-CN" altLang="en-US" dirty="0">
                <a:latin typeface="Times New Roman" panose="02020603050405020304" pitchFamily="18" charset="0"/>
                <a:cs typeface="Times New Roman" panose="02020603050405020304" pitchFamily="18" charset="0"/>
              </a:rPr>
              <a:t>得出的大脑结构和功能测量之间发现了新的表型和遗传联系，其中许多都涉及</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个视觉通路，包括初级视觉皮层。在</a:t>
            </a:r>
            <a:r>
              <a:rPr lang="en-US" altLang="zh-CN" dirty="0">
                <a:latin typeface="Times New Roman" panose="02020603050405020304" pitchFamily="18" charset="0"/>
                <a:cs typeface="Times New Roman" panose="02020603050405020304" pitchFamily="18" charset="0"/>
              </a:rPr>
              <a:t>65</a:t>
            </a:r>
            <a:r>
              <a:rPr lang="zh-CN" altLang="en-US" dirty="0">
                <a:latin typeface="Times New Roman" panose="02020603050405020304" pitchFamily="18" charset="0"/>
                <a:cs typeface="Times New Roman" panose="02020603050405020304" pitchFamily="18" charset="0"/>
              </a:rPr>
              <a:t>个基因组区域中，视网膜成像生物标志物与大脑疾病和复杂特征具有共同的遗传影响，与大脑</a:t>
            </a:r>
            <a:r>
              <a:rPr lang="en-US" altLang="zh-CN" dirty="0">
                <a:latin typeface="Times New Roman" panose="02020603050405020304" pitchFamily="18" charset="0"/>
                <a:cs typeface="Times New Roman" panose="02020603050405020304" pitchFamily="18" charset="0"/>
              </a:rPr>
              <a:t>MRI</a:t>
            </a:r>
            <a:r>
              <a:rPr lang="zh-CN" altLang="en-US" dirty="0">
                <a:latin typeface="Times New Roman" panose="02020603050405020304" pitchFamily="18" charset="0"/>
                <a:cs typeface="Times New Roman" panose="02020603050405020304" pitchFamily="18" charset="0"/>
              </a:rPr>
              <a:t>特征显示出更多的遗传重叠。</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孟德尔随机化表明，视网膜结构与神经系统疾病和神经精神疾病</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如阿尔茨海默病</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有双向遗传因果关系。</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视网膜图像可以阐明大脑疾病和颅内结构和功能疾病相关变化的遗传风险因素</a:t>
            </a:r>
            <a:endParaRPr lang="en-US" altLang="zh-CN" b="1"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8D0AA1D1-ADC1-20F3-5640-651A69B66CAA}"/>
              </a:ext>
            </a:extLst>
          </p:cNvPr>
          <p:cNvSpPr txBox="1"/>
          <p:nvPr/>
        </p:nvSpPr>
        <p:spPr>
          <a:xfrm>
            <a:off x="392906" y="1626275"/>
            <a:ext cx="4493538" cy="369332"/>
          </a:xfrm>
          <a:prstGeom prst="rect">
            <a:avLst/>
          </a:prstGeom>
          <a:noFill/>
        </p:spPr>
        <p:txBody>
          <a:bodyPr wrap="none" rtlCol="0">
            <a:spAutoFit/>
          </a:bodyPr>
          <a:lstStyle/>
          <a:p>
            <a:r>
              <a:rPr lang="zh-CN" altLang="en-US" dirty="0"/>
              <a:t>涉及：</a:t>
            </a:r>
            <a:r>
              <a:rPr lang="en-US" altLang="zh-CN" dirty="0"/>
              <a:t>maybe </a:t>
            </a:r>
            <a:r>
              <a:rPr lang="zh-CN" altLang="en-US" dirty="0"/>
              <a:t>因果推断</a:t>
            </a:r>
            <a:r>
              <a:rPr lang="en-US" altLang="zh-CN" dirty="0"/>
              <a:t>&amp;</a:t>
            </a:r>
            <a:r>
              <a:rPr lang="zh-CN" altLang="en-US" dirty="0"/>
              <a:t>多模态</a:t>
            </a:r>
            <a:r>
              <a:rPr lang="en-US" altLang="zh-CN" dirty="0"/>
              <a:t>&amp;</a:t>
            </a:r>
            <a:r>
              <a:rPr lang="zh-CN" altLang="en-US" dirty="0"/>
              <a:t>深度学习</a:t>
            </a:r>
          </a:p>
        </p:txBody>
      </p:sp>
    </p:spTree>
    <p:extLst>
      <p:ext uri="{BB962C8B-B14F-4D97-AF65-F5344CB8AC3E}">
        <p14:creationId xmlns:p14="http://schemas.microsoft.com/office/powerpoint/2010/main" val="2855845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DBF9D-0C5F-E976-EF33-124353CC266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More details: </a:t>
            </a:r>
            <a:r>
              <a:rPr lang="zh-CN" altLang="en-US" dirty="0">
                <a:latin typeface="Times New Roman" panose="02020603050405020304" pitchFamily="18" charset="0"/>
                <a:cs typeface="Times New Roman" panose="02020603050405020304" pitchFamily="18" charset="0"/>
              </a:rPr>
              <a:t>为什么可以使用眼底彩照？</a:t>
            </a:r>
          </a:p>
        </p:txBody>
      </p:sp>
      <p:sp>
        <p:nvSpPr>
          <p:cNvPr id="3" name="内容占位符 2">
            <a:extLst>
              <a:ext uri="{FF2B5EF4-FFF2-40B4-BE49-F238E27FC236}">
                <a16:creationId xmlns:a16="http://schemas.microsoft.com/office/drawing/2014/main" id="{8D238B26-C30A-68BC-FEFA-AE053E795A03}"/>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Background:</a:t>
            </a:r>
            <a:r>
              <a:rPr lang="zh-CN" altLang="en-US" sz="2400" dirty="0">
                <a:latin typeface="Times New Roman" panose="02020603050405020304" pitchFamily="18" charset="0"/>
                <a:cs typeface="Times New Roman" panose="02020603050405020304" pitchFamily="18" charset="0"/>
              </a:rPr>
              <a:t>视网膜被认为是观察大脑结构</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功能改变和大脑疾病的独特窗口，如阿尔茨海默病、帕金森病、中风、大脑小血管病、精神分裂症、认知衰退和许多其他疾病。例如，</a:t>
            </a:r>
            <a:r>
              <a:rPr lang="zh-CN" altLang="en-US" sz="2400" b="1" dirty="0">
                <a:latin typeface="Times New Roman" panose="02020603050405020304" pitchFamily="18" charset="0"/>
                <a:cs typeface="Times New Roman" panose="02020603050405020304" pitchFamily="18" charset="0"/>
              </a:rPr>
              <a:t>视网膜神经退行性</a:t>
            </a:r>
            <a:r>
              <a:rPr lang="zh-CN" altLang="en-US" sz="2400" dirty="0">
                <a:latin typeface="Times New Roman" panose="02020603050405020304" pitchFamily="18" charset="0"/>
                <a:cs typeface="Times New Roman" panose="02020603050405020304" pitchFamily="18" charset="0"/>
              </a:rPr>
              <a:t>变可以作为一种容易获得的生物标志物，被广泛研究用于识别患有阿尔茨海默病的高风险个体或患有临床前阿尔茨海默病的个体。然而，除了几对疾病，如原发性开角型青光眼和阿尔茨海默病，人们对眼脑关系和两个器官之间平行病理变化的共同遗传效应知之甚少。</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视网膜</a:t>
            </a:r>
            <a:r>
              <a:rPr lang="en-US" altLang="zh-CN" sz="2400" dirty="0">
                <a:latin typeface="Times New Roman" panose="02020603050405020304" pitchFamily="18" charset="0"/>
                <a:cs typeface="Times New Roman" panose="02020603050405020304" pitchFamily="18" charset="0"/>
              </a:rPr>
              <a:t>OCT</a:t>
            </a:r>
            <a:r>
              <a:rPr lang="zh-CN" altLang="en-US" sz="2400" dirty="0">
                <a:latin typeface="Times New Roman" panose="02020603050405020304" pitchFamily="18" charset="0"/>
                <a:cs typeface="Times New Roman" panose="02020603050405020304" pitchFamily="18" charset="0"/>
              </a:rPr>
              <a:t>成像显示视网膜横切面结构的高分辨率视图。在神经疾病中，</a:t>
            </a:r>
            <a:r>
              <a:rPr lang="en-US" altLang="zh-CN" sz="2400" dirty="0">
                <a:latin typeface="Times New Roman" panose="02020603050405020304" pitchFamily="18" charset="0"/>
                <a:cs typeface="Times New Roman" panose="02020603050405020304" pitchFamily="18" charset="0"/>
              </a:rPr>
              <a:t>OCT</a:t>
            </a:r>
            <a:r>
              <a:rPr lang="zh-CN" altLang="en-US" sz="2400" dirty="0">
                <a:latin typeface="Times New Roman" panose="02020603050405020304" pitchFamily="18" charset="0"/>
                <a:cs typeface="Times New Roman" panose="02020603050405020304" pitchFamily="18" charset="0"/>
              </a:rPr>
              <a:t>成像可以评估视网膜层的厚度以及神经元和视网膜胶质细胞修饰引起的结构变化。</a:t>
            </a:r>
          </a:p>
        </p:txBody>
      </p:sp>
    </p:spTree>
    <p:extLst>
      <p:ext uri="{BB962C8B-B14F-4D97-AF65-F5344CB8AC3E}">
        <p14:creationId xmlns:p14="http://schemas.microsoft.com/office/powerpoint/2010/main" val="141721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07384-EC58-673E-2D03-E99EEF614F0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deep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transfer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learning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3ABB7F5-34C3-1841-1DB2-4F6E2FA3279D}"/>
              </a:ext>
            </a:extLst>
          </p:cNvPr>
          <p:cNvSpPr>
            <a:spLocks noGrp="1"/>
          </p:cNvSpPr>
          <p:nvPr>
            <p:ph idx="1"/>
          </p:nvPr>
        </p:nvSpPr>
        <p:spPr/>
        <p:txBody>
          <a:bodyPr/>
          <a:lstStyle/>
          <a:p>
            <a:r>
              <a:rPr lang="en-US" altLang="zh-CN" dirty="0"/>
              <a:t>1.156</a:t>
            </a:r>
            <a:r>
              <a:rPr lang="zh-CN" altLang="en-US" dirty="0"/>
              <a:t>种视网膜图像特征：</a:t>
            </a:r>
            <a:r>
              <a:rPr lang="en-US" altLang="zh-CN" dirty="0"/>
              <a:t>110 </a:t>
            </a:r>
            <a:r>
              <a:rPr lang="zh-CN" altLang="en-US" dirty="0"/>
              <a:t>来自眼底照片，</a:t>
            </a:r>
            <a:r>
              <a:rPr lang="en-US" altLang="zh-CN" dirty="0"/>
              <a:t>46</a:t>
            </a:r>
            <a:r>
              <a:rPr lang="zh-CN" altLang="en-US" dirty="0"/>
              <a:t>来自</a:t>
            </a:r>
            <a:r>
              <a:rPr lang="en-US" altLang="zh-CN" dirty="0"/>
              <a:t>OCT</a:t>
            </a:r>
            <a:r>
              <a:rPr lang="zh-CN" altLang="en-US" dirty="0"/>
              <a:t>。</a:t>
            </a:r>
            <a:endParaRPr lang="en-US" altLang="zh-CN" dirty="0"/>
          </a:p>
          <a:p>
            <a:r>
              <a:rPr lang="en-US" altLang="zh-CN" dirty="0"/>
              <a:t>2.</a:t>
            </a:r>
            <a:r>
              <a:rPr lang="zh-CN" altLang="en-US" dirty="0"/>
              <a:t>对于眼底图像，使用从</a:t>
            </a:r>
            <a:r>
              <a:rPr lang="en-US" altLang="zh-CN" dirty="0"/>
              <a:t>ImageNet45</a:t>
            </a:r>
            <a:r>
              <a:rPr lang="zh-CN" altLang="en-US" dirty="0"/>
              <a:t>数据库构建的</a:t>
            </a:r>
            <a:r>
              <a:rPr lang="en-US" altLang="zh-CN" dirty="0"/>
              <a:t>11</a:t>
            </a:r>
            <a:r>
              <a:rPr lang="zh-CN" altLang="en-US" dirty="0"/>
              <a:t>个不同的预训练转移学习模型来提取视网膜结构的成像特征。</a:t>
            </a:r>
            <a:endParaRPr lang="en-US" altLang="zh-CN" dirty="0"/>
          </a:p>
          <a:p>
            <a:r>
              <a:rPr lang="en-US" altLang="zh-CN" dirty="0"/>
              <a:t>3. </a:t>
            </a:r>
            <a:r>
              <a:rPr lang="zh-CN" altLang="en-US" dirty="0"/>
              <a:t>评估与来自三种脑形态图像特征的遗传联系</a:t>
            </a:r>
            <a:endParaRPr lang="en-US" altLang="zh-CN" dirty="0"/>
          </a:p>
          <a:p>
            <a:endParaRPr lang="zh-CN" altLang="en-US" dirty="0"/>
          </a:p>
        </p:txBody>
      </p:sp>
      <p:pic>
        <p:nvPicPr>
          <p:cNvPr id="5" name="图片 4">
            <a:extLst>
              <a:ext uri="{FF2B5EF4-FFF2-40B4-BE49-F238E27FC236}">
                <a16:creationId xmlns:a16="http://schemas.microsoft.com/office/drawing/2014/main" id="{8D856E4B-B135-622D-77A3-D4F827177D8B}"/>
              </a:ext>
            </a:extLst>
          </p:cNvPr>
          <p:cNvPicPr>
            <a:picLocks noChangeAspect="1"/>
          </p:cNvPicPr>
          <p:nvPr/>
        </p:nvPicPr>
        <p:blipFill>
          <a:blip r:embed="rId2"/>
          <a:stretch>
            <a:fillRect/>
          </a:stretch>
        </p:blipFill>
        <p:spPr>
          <a:xfrm>
            <a:off x="571500" y="3779043"/>
            <a:ext cx="11220450" cy="2314575"/>
          </a:xfrm>
          <a:prstGeom prst="rect">
            <a:avLst/>
          </a:prstGeom>
        </p:spPr>
      </p:pic>
    </p:spTree>
    <p:extLst>
      <p:ext uri="{BB962C8B-B14F-4D97-AF65-F5344CB8AC3E}">
        <p14:creationId xmlns:p14="http://schemas.microsoft.com/office/powerpoint/2010/main" val="154002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3F9F8-19B6-629D-1416-94004710F72A}"/>
              </a:ext>
            </a:extLst>
          </p:cNvPr>
          <p:cNvSpPr>
            <a:spLocks noGrp="1"/>
          </p:cNvSpPr>
          <p:nvPr>
            <p:ph type="title"/>
          </p:nvPr>
        </p:nvSpPr>
        <p:spPr/>
        <p:txBody>
          <a:bodyPr/>
          <a:lstStyle/>
          <a:p>
            <a:r>
              <a:rPr lang="zh-CN" altLang="en-US" dirty="0"/>
              <a:t>数据处理部分</a:t>
            </a:r>
          </a:p>
        </p:txBody>
      </p:sp>
      <p:pic>
        <p:nvPicPr>
          <p:cNvPr id="4" name="内容占位符 3">
            <a:extLst>
              <a:ext uri="{FF2B5EF4-FFF2-40B4-BE49-F238E27FC236}">
                <a16:creationId xmlns:a16="http://schemas.microsoft.com/office/drawing/2014/main" id="{0B1B19D2-5E68-9AB6-8FDA-46821A318501}"/>
              </a:ext>
            </a:extLst>
          </p:cNvPr>
          <p:cNvPicPr>
            <a:picLocks noGrp="1" noChangeAspect="1"/>
          </p:cNvPicPr>
          <p:nvPr>
            <p:ph idx="1"/>
          </p:nvPr>
        </p:nvPicPr>
        <p:blipFill>
          <a:blip r:embed="rId2"/>
          <a:stretch>
            <a:fillRect/>
          </a:stretch>
        </p:blipFill>
        <p:spPr>
          <a:xfrm>
            <a:off x="838200" y="1560512"/>
            <a:ext cx="9886950" cy="2295525"/>
          </a:xfrm>
          <a:prstGeom prst="rect">
            <a:avLst/>
          </a:prstGeom>
        </p:spPr>
      </p:pic>
      <p:sp>
        <p:nvSpPr>
          <p:cNvPr id="5" name="文本框 4">
            <a:extLst>
              <a:ext uri="{FF2B5EF4-FFF2-40B4-BE49-F238E27FC236}">
                <a16:creationId xmlns:a16="http://schemas.microsoft.com/office/drawing/2014/main" id="{17A694EE-334F-238A-1152-CAFEB5FFF17C}"/>
              </a:ext>
            </a:extLst>
          </p:cNvPr>
          <p:cNvSpPr txBox="1"/>
          <p:nvPr/>
        </p:nvSpPr>
        <p:spPr>
          <a:xfrm>
            <a:off x="838200" y="4086224"/>
            <a:ext cx="6491288" cy="369332"/>
          </a:xfrm>
          <a:prstGeom prst="rect">
            <a:avLst/>
          </a:prstGeom>
          <a:noFill/>
        </p:spPr>
        <p:txBody>
          <a:bodyPr wrap="square" rtlCol="0">
            <a:spAutoFit/>
          </a:bodyPr>
          <a:lstStyle/>
          <a:p>
            <a:r>
              <a:rPr lang="en-US" altLang="zh-CN" dirty="0"/>
              <a:t>1. </a:t>
            </a:r>
            <a:r>
              <a:rPr lang="en-US" altLang="zh-CN" dirty="0">
                <a:latin typeface="Times New Roman" panose="02020603050405020304" pitchFamily="18" charset="0"/>
                <a:cs typeface="Times New Roman" panose="02020603050405020304" pitchFamily="18" charset="0"/>
              </a:rPr>
              <a:t>Confounder/</a:t>
            </a:r>
            <a:r>
              <a:rPr lang="en-US" altLang="zh-CN" dirty="0" err="1">
                <a:latin typeface="Times New Roman" panose="02020603050405020304" pitchFamily="18" charset="0"/>
                <a:cs typeface="Times New Roman" panose="02020603050405020304" pitchFamily="18" charset="0"/>
              </a:rPr>
              <a:t>covariates:body</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size,age</a:t>
            </a:r>
            <a:r>
              <a:rPr lang="en-US" altLang="zh-CN" dirty="0">
                <a:latin typeface="Times New Roman" panose="02020603050405020304" pitchFamily="18" charset="0"/>
                <a:cs typeface="Times New Roman" panose="02020603050405020304" pitchFamily="18" charset="0"/>
              </a:rPr>
              <a:t> sex effects etc</a:t>
            </a:r>
            <a:r>
              <a:rPr lang="en-US" altLang="zh-CN" dirty="0"/>
              <a:t>.</a:t>
            </a:r>
            <a:endParaRPr lang="zh-CN" altLang="en-US" dirty="0"/>
          </a:p>
        </p:txBody>
      </p:sp>
    </p:spTree>
    <p:extLst>
      <p:ext uri="{BB962C8B-B14F-4D97-AF65-F5344CB8AC3E}">
        <p14:creationId xmlns:p14="http://schemas.microsoft.com/office/powerpoint/2010/main" val="137386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EE85F-385F-D80F-D905-E8E4D8D007AA}"/>
              </a:ext>
            </a:extLst>
          </p:cNvPr>
          <p:cNvSpPr>
            <a:spLocks noGrp="1"/>
          </p:cNvSpPr>
          <p:nvPr>
            <p:ph type="title"/>
          </p:nvPr>
        </p:nvSpPr>
        <p:spPr/>
        <p:txBody>
          <a:bodyPr/>
          <a:lstStyle/>
          <a:p>
            <a:r>
              <a:rPr lang="zh-CN" altLang="en-US" dirty="0"/>
              <a:t>实验结果（部分）</a:t>
            </a:r>
          </a:p>
        </p:txBody>
      </p:sp>
      <p:sp>
        <p:nvSpPr>
          <p:cNvPr id="3" name="内容占位符 2">
            <a:extLst>
              <a:ext uri="{FF2B5EF4-FFF2-40B4-BE49-F238E27FC236}">
                <a16:creationId xmlns:a16="http://schemas.microsoft.com/office/drawing/2014/main" id="{3369D5C8-711B-3810-BFDF-EAA668DFB6EA}"/>
              </a:ext>
            </a:extLst>
          </p:cNvPr>
          <p:cNvSpPr>
            <a:spLocks noGrp="1"/>
          </p:cNvSpPr>
          <p:nvPr>
            <p:ph idx="1"/>
          </p:nvPr>
        </p:nvSpPr>
        <p:spPr>
          <a:xfrm>
            <a:off x="292894" y="1825625"/>
            <a:ext cx="11060906" cy="4832350"/>
          </a:xfrm>
        </p:spPr>
        <p:txBody>
          <a:bodyPr>
            <a:normAutofit/>
          </a:bodyPr>
          <a:lstStyle/>
          <a:p>
            <a:r>
              <a:rPr lang="en-US" altLang="zh-CN" sz="2400" dirty="0"/>
              <a:t>【</a:t>
            </a:r>
            <a:r>
              <a:rPr lang="zh-CN" altLang="en-US" sz="2400" dirty="0"/>
              <a:t>仅截取了个人比较有启发的结论</a:t>
            </a:r>
            <a:r>
              <a:rPr lang="en-US" altLang="zh-CN" sz="2400" dirty="0"/>
              <a:t>】</a:t>
            </a:r>
          </a:p>
          <a:p>
            <a:r>
              <a:rPr lang="zh-CN" altLang="en-US" sz="2400" dirty="0"/>
              <a:t>视网膜成像特征对</a:t>
            </a:r>
            <a:r>
              <a:rPr lang="en-US" altLang="zh-CN" sz="2400" dirty="0"/>
              <a:t>16</a:t>
            </a:r>
            <a:r>
              <a:rPr lang="zh-CN" altLang="en-US" sz="2400" dirty="0"/>
              <a:t>种脑表型有显著的预测能力，其中包括认知特征</a:t>
            </a:r>
            <a:r>
              <a:rPr lang="en-US" altLang="zh-CN" sz="2400" dirty="0"/>
              <a:t>(</a:t>
            </a:r>
            <a:r>
              <a:rPr lang="zh-CN" altLang="en-US" sz="2400" dirty="0"/>
              <a:t>如流体智力和前瞻性记忆</a:t>
            </a:r>
            <a:r>
              <a:rPr lang="en-US" altLang="zh-CN" sz="2400" dirty="0"/>
              <a:t>)</a:t>
            </a:r>
            <a:r>
              <a:rPr lang="zh-CN" altLang="en-US" sz="2400" dirty="0"/>
              <a:t>、神经质、中风家族史、</a:t>
            </a:r>
            <a:r>
              <a:rPr lang="zh-CN" altLang="en-US" sz="2400" b="1" dirty="0"/>
              <a:t>精神和行为障碍</a:t>
            </a:r>
            <a:r>
              <a:rPr lang="en-US" altLang="zh-CN" sz="2400" b="1" dirty="0"/>
              <a:t>(ICD-10 F</a:t>
            </a:r>
            <a:r>
              <a:rPr lang="zh-CN" altLang="en-US" sz="2400" b="1" dirty="0"/>
              <a:t>如抑郁发作</a:t>
            </a:r>
            <a:r>
              <a:rPr lang="en-US" altLang="zh-CN" sz="2400" dirty="0"/>
              <a:t>)</a:t>
            </a:r>
            <a:r>
              <a:rPr lang="zh-CN" altLang="en-US" sz="2400" dirty="0"/>
              <a:t>和神经系统疾病</a:t>
            </a:r>
            <a:r>
              <a:rPr lang="en-US" altLang="zh-CN" sz="2400" dirty="0"/>
              <a:t>(ICD-10 G</a:t>
            </a:r>
            <a:r>
              <a:rPr lang="zh-CN" altLang="en-US" sz="2400" dirty="0"/>
              <a:t>章，如多发性硬化和腕管综合征</a:t>
            </a:r>
            <a:r>
              <a:rPr lang="en-US" altLang="zh-CN" sz="2400" dirty="0"/>
              <a:t>)(</a:t>
            </a:r>
            <a:r>
              <a:rPr lang="zh-CN" altLang="en-US" sz="2400" dirty="0"/>
              <a:t>预测相关</a:t>
            </a:r>
            <a:r>
              <a:rPr lang="en-US" altLang="zh-CN" sz="2400" dirty="0"/>
              <a:t>b</a:t>
            </a:r>
            <a:r>
              <a:rPr lang="zh-CN" altLang="en-US" sz="2400" dirty="0"/>
              <a:t>范围</a:t>
            </a:r>
            <a:r>
              <a:rPr lang="en-US" altLang="zh-CN" sz="2400" dirty="0"/>
              <a:t>= [0.068,27 0.179]</a:t>
            </a:r>
            <a:r>
              <a:rPr lang="zh-CN" altLang="en-US" sz="2400" dirty="0"/>
              <a:t>，</a:t>
            </a:r>
            <a:r>
              <a:rPr lang="en-US" altLang="zh-CN" sz="2400" dirty="0"/>
              <a:t>P = [8.11×10-19, 7.88×10-4]</a:t>
            </a:r>
            <a:r>
              <a:rPr lang="zh-CN" altLang="en-US" sz="2400" dirty="0"/>
              <a:t>，图</a:t>
            </a:r>
            <a:r>
              <a:rPr lang="en-US" altLang="zh-CN" sz="2400" dirty="0"/>
              <a:t>S83</a:t>
            </a:r>
            <a:r>
              <a:rPr lang="zh-CN" altLang="en-US" sz="2400" dirty="0"/>
              <a:t>和表</a:t>
            </a:r>
            <a:r>
              <a:rPr lang="en-US" altLang="zh-CN" sz="2400" dirty="0"/>
              <a:t>S12)</a:t>
            </a:r>
            <a:r>
              <a:rPr lang="zh-CN" altLang="en-US" sz="2400" dirty="0"/>
              <a:t>。流体智力预测精度最高</a:t>
            </a:r>
            <a:r>
              <a:rPr lang="en-US" altLang="zh-CN" sz="2400" dirty="0"/>
              <a:t>(b = 0.179, P = 8.11×10-19)</a:t>
            </a:r>
            <a:r>
              <a:rPr lang="zh-CN" altLang="en-US" sz="2400" dirty="0"/>
              <a:t>。流体智力预测排名靠前的特征来自</a:t>
            </a:r>
            <a:r>
              <a:rPr lang="en-US" altLang="zh-CN" sz="2400" dirty="0"/>
              <a:t>OCT</a:t>
            </a:r>
            <a:r>
              <a:rPr lang="zh-CN" altLang="en-US" sz="2400" dirty="0"/>
              <a:t>测量和眼底影像学特征，如</a:t>
            </a:r>
            <a:r>
              <a:rPr lang="en-US" altLang="zh-CN" sz="2400" dirty="0"/>
              <a:t>RNFL</a:t>
            </a:r>
            <a:r>
              <a:rPr lang="zh-CN" altLang="en-US" sz="2400" dirty="0"/>
              <a:t>、</a:t>
            </a:r>
            <a:r>
              <a:rPr lang="en-US" altLang="zh-CN" sz="2400" dirty="0"/>
              <a:t>INL</a:t>
            </a:r>
            <a:r>
              <a:rPr lang="zh-CN" altLang="en-US" sz="2400" dirty="0"/>
              <a:t>和</a:t>
            </a:r>
            <a:r>
              <a:rPr lang="en-US" altLang="zh-CN" sz="2400" dirty="0"/>
              <a:t>GCIPL</a:t>
            </a:r>
            <a:r>
              <a:rPr lang="zh-CN" altLang="en-US" sz="2400" dirty="0"/>
              <a:t>的厚度</a:t>
            </a:r>
            <a:r>
              <a:rPr lang="en-US" altLang="zh-CN" sz="2400" dirty="0"/>
              <a:t>(</a:t>
            </a:r>
            <a:r>
              <a:rPr lang="zh-CN" altLang="en-US" sz="2400" dirty="0"/>
              <a:t>表</a:t>
            </a:r>
            <a:r>
              <a:rPr lang="en-US" altLang="zh-CN" sz="2400" dirty="0"/>
              <a:t>S12)</a:t>
            </a:r>
            <a:r>
              <a:rPr lang="zh-CN" altLang="en-US" sz="2400" dirty="0"/>
              <a:t>。此外，通过添加更多的视网膜成像特征，提高了预测精度</a:t>
            </a:r>
            <a:endParaRPr lang="en-US" altLang="zh-CN" sz="2400" dirty="0"/>
          </a:p>
          <a:p>
            <a:endParaRPr lang="en-US" altLang="zh-CN" sz="2400" dirty="0"/>
          </a:p>
          <a:p>
            <a:r>
              <a:rPr lang="zh-CN" altLang="en-US" sz="2400" dirty="0"/>
              <a:t>通过不同的视网膜成像方式和</a:t>
            </a:r>
            <a:r>
              <a:rPr lang="en-US" altLang="zh-CN" sz="2400" dirty="0"/>
              <a:t>1</a:t>
            </a:r>
            <a:r>
              <a:rPr lang="zh-CN" altLang="en-US" sz="2400" dirty="0"/>
              <a:t>个预先训练的模型捕捉到的各种视网膜结构变化有助于认知性能预测</a:t>
            </a:r>
            <a:r>
              <a:rPr lang="en-US" altLang="zh-CN" sz="2400" dirty="0"/>
              <a:t>(</a:t>
            </a:r>
            <a:r>
              <a:rPr lang="zh-CN" altLang="en-US" sz="2400" dirty="0"/>
              <a:t>图</a:t>
            </a:r>
            <a:r>
              <a:rPr lang="en-US" altLang="zh-CN" sz="2400" dirty="0"/>
              <a:t>S84</a:t>
            </a:r>
            <a:r>
              <a:rPr lang="zh-CN" altLang="en-US" sz="2400" dirty="0"/>
              <a:t>和</a:t>
            </a:r>
            <a:r>
              <a:rPr lang="en-US" altLang="zh-CN" sz="2400" dirty="0"/>
              <a:t>2</a:t>
            </a:r>
            <a:r>
              <a:rPr lang="zh-CN" altLang="en-US" sz="2400" dirty="0"/>
              <a:t>表</a:t>
            </a:r>
            <a:r>
              <a:rPr lang="en-US" altLang="zh-CN" sz="2400" dirty="0"/>
              <a:t>S12)</a:t>
            </a:r>
            <a:r>
              <a:rPr lang="zh-CN" altLang="en-US" sz="2400" dirty="0"/>
              <a:t>。多项临床研究表明，视网膜成像特征</a:t>
            </a:r>
            <a:r>
              <a:rPr lang="en-US" altLang="zh-CN" sz="2400" dirty="0"/>
              <a:t>(</a:t>
            </a:r>
            <a:r>
              <a:rPr lang="zh-CN" altLang="en-US" sz="2400" dirty="0"/>
              <a:t>如视网膜厚度</a:t>
            </a:r>
            <a:r>
              <a:rPr lang="en-US" altLang="zh-CN" sz="2400" dirty="0"/>
              <a:t>)</a:t>
            </a:r>
            <a:r>
              <a:rPr lang="zh-CN" altLang="en-US" sz="2400" dirty="0"/>
              <a:t>对</a:t>
            </a:r>
            <a:r>
              <a:rPr lang="zh-CN" altLang="en-US" sz="2400" b="1" dirty="0"/>
              <a:t>病理性认知衰退和痴呆症诊断</a:t>
            </a:r>
            <a:r>
              <a:rPr lang="zh-CN" altLang="en-US" sz="2400" dirty="0"/>
              <a:t>具有很好的预测能力</a:t>
            </a:r>
            <a:r>
              <a:rPr lang="en-US" altLang="zh-CN" sz="2400" dirty="0"/>
              <a:t>8102</a:t>
            </a:r>
            <a:r>
              <a:rPr lang="zh-CN" altLang="en-US" sz="2400" dirty="0"/>
              <a:t>。在其他脑表型上也观察到类似的加和效应，如中风家族史</a:t>
            </a:r>
            <a:r>
              <a:rPr lang="en-US" altLang="zh-CN" sz="2400" dirty="0"/>
              <a:t>(</a:t>
            </a:r>
            <a:r>
              <a:rPr lang="zh-CN" altLang="en-US" sz="2400" dirty="0"/>
              <a:t>图</a:t>
            </a:r>
            <a:r>
              <a:rPr lang="en-US" altLang="zh-CN" sz="2400" dirty="0"/>
              <a:t>S85)</a:t>
            </a:r>
            <a:r>
              <a:rPr lang="zh-CN" altLang="en-US" sz="2400" dirty="0"/>
              <a:t>。</a:t>
            </a:r>
            <a:endParaRPr lang="en-US" altLang="zh-CN" sz="2400" dirty="0"/>
          </a:p>
          <a:p>
            <a:endParaRPr lang="zh-CN" altLang="en-US" dirty="0"/>
          </a:p>
        </p:txBody>
      </p:sp>
    </p:spTree>
    <p:extLst>
      <p:ext uri="{BB962C8B-B14F-4D97-AF65-F5344CB8AC3E}">
        <p14:creationId xmlns:p14="http://schemas.microsoft.com/office/powerpoint/2010/main" val="308884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8FA78-5E9E-F99E-C9CE-D88FF3BA5539}"/>
              </a:ext>
            </a:extLst>
          </p:cNvPr>
          <p:cNvSpPr>
            <a:spLocks noGrp="1"/>
          </p:cNvSpPr>
          <p:nvPr>
            <p:ph type="title"/>
          </p:nvPr>
        </p:nvSpPr>
        <p:spPr/>
        <p:txBody>
          <a:bodyPr/>
          <a:lstStyle/>
          <a:p>
            <a:r>
              <a:rPr lang="zh-CN" altLang="en-US" dirty="0"/>
              <a:t>结论与讨论部分</a:t>
            </a:r>
          </a:p>
        </p:txBody>
      </p:sp>
      <p:sp>
        <p:nvSpPr>
          <p:cNvPr id="3" name="内容占位符 2">
            <a:extLst>
              <a:ext uri="{FF2B5EF4-FFF2-40B4-BE49-F238E27FC236}">
                <a16:creationId xmlns:a16="http://schemas.microsoft.com/office/drawing/2014/main" id="{A2A7AE95-FDC1-EAE2-6011-D4C49E628516}"/>
              </a:ext>
            </a:extLst>
          </p:cNvPr>
          <p:cNvSpPr>
            <a:spLocks noGrp="1"/>
          </p:cNvSpPr>
          <p:nvPr>
            <p:ph idx="1"/>
          </p:nvPr>
        </p:nvSpPr>
        <p:spPr>
          <a:xfrm>
            <a:off x="838200" y="1825625"/>
            <a:ext cx="3705225" cy="4351338"/>
          </a:xfrm>
        </p:spPr>
        <p:txBody>
          <a:bodyPr>
            <a:normAutofit/>
          </a:bodyPr>
          <a:lstStyle/>
          <a:p>
            <a:r>
              <a:rPr lang="zh-CN" altLang="en-US" sz="2400" dirty="0"/>
              <a:t>视网膜成像优点：这些主观报告的准确性往往因为精神能力受损患者报告的症状在不同程度上不一致而变得复杂，这可能会对下游的数据分析和临床预测产生偏差。而视网膜成像可以作为脑部成像诊断的一种客观的生物标志物</a:t>
            </a:r>
            <a:r>
              <a:rPr lang="zh-CN" altLang="en-US" dirty="0"/>
              <a:t>。</a:t>
            </a:r>
            <a:endParaRPr lang="en-US" altLang="zh-CN" dirty="0"/>
          </a:p>
          <a:p>
            <a:endParaRPr lang="zh-CN" altLang="en-US" dirty="0"/>
          </a:p>
        </p:txBody>
      </p:sp>
      <p:pic>
        <p:nvPicPr>
          <p:cNvPr id="4" name="图片 3">
            <a:extLst>
              <a:ext uri="{FF2B5EF4-FFF2-40B4-BE49-F238E27FC236}">
                <a16:creationId xmlns:a16="http://schemas.microsoft.com/office/drawing/2014/main" id="{9713F57C-430D-7A02-C6C1-91626E4DAD47}"/>
              </a:ext>
            </a:extLst>
          </p:cNvPr>
          <p:cNvPicPr>
            <a:picLocks noChangeAspect="1"/>
          </p:cNvPicPr>
          <p:nvPr/>
        </p:nvPicPr>
        <p:blipFill>
          <a:blip r:embed="rId2"/>
          <a:stretch>
            <a:fillRect/>
          </a:stretch>
        </p:blipFill>
        <p:spPr>
          <a:xfrm>
            <a:off x="4505326" y="1745023"/>
            <a:ext cx="7686674" cy="4655777"/>
          </a:xfrm>
          <a:prstGeom prst="rect">
            <a:avLst/>
          </a:prstGeom>
        </p:spPr>
      </p:pic>
    </p:spTree>
    <p:extLst>
      <p:ext uri="{BB962C8B-B14F-4D97-AF65-F5344CB8AC3E}">
        <p14:creationId xmlns:p14="http://schemas.microsoft.com/office/powerpoint/2010/main" val="342320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047CE-1743-0487-7934-EA95B2C704F3}"/>
              </a:ext>
            </a:extLst>
          </p:cNvPr>
          <p:cNvSpPr>
            <a:spLocks noGrp="1"/>
          </p:cNvSpPr>
          <p:nvPr>
            <p:ph type="title"/>
          </p:nvPr>
        </p:nvSpPr>
        <p:spPr/>
        <p:txBody>
          <a:bodyPr/>
          <a:lstStyle/>
          <a:p>
            <a:r>
              <a:rPr lang="zh-CN" altLang="en-US" dirty="0"/>
              <a:t>数据查找</a:t>
            </a:r>
          </a:p>
        </p:txBody>
      </p:sp>
      <p:pic>
        <p:nvPicPr>
          <p:cNvPr id="13" name="内容占位符 12">
            <a:extLst>
              <a:ext uri="{FF2B5EF4-FFF2-40B4-BE49-F238E27FC236}">
                <a16:creationId xmlns:a16="http://schemas.microsoft.com/office/drawing/2014/main" id="{43281F5F-A5AA-E7CD-1876-F3C731606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455" y="1504156"/>
            <a:ext cx="9194007" cy="5304532"/>
          </a:xfrm>
        </p:spPr>
      </p:pic>
    </p:spTree>
    <p:extLst>
      <p:ext uri="{BB962C8B-B14F-4D97-AF65-F5344CB8AC3E}">
        <p14:creationId xmlns:p14="http://schemas.microsoft.com/office/powerpoint/2010/main" val="67565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76A6E-C326-A47B-8CBC-ECC12B86697B}"/>
              </a:ext>
            </a:extLst>
          </p:cNvPr>
          <p:cNvSpPr>
            <a:spLocks noGrp="1"/>
          </p:cNvSpPr>
          <p:nvPr>
            <p:ph type="title"/>
          </p:nvPr>
        </p:nvSpPr>
        <p:spPr/>
        <p:txBody>
          <a:bodyPr/>
          <a:lstStyle/>
          <a:p>
            <a:r>
              <a:rPr lang="zh-CN" altLang="en-US" dirty="0"/>
              <a:t>有关</a:t>
            </a:r>
            <a:r>
              <a:rPr lang="en-US" altLang="zh-CN" dirty="0"/>
              <a:t>ICD10</a:t>
            </a:r>
            <a:r>
              <a:rPr lang="zh-CN" altLang="en-US" dirty="0"/>
              <a:t>的部分数据</a:t>
            </a:r>
          </a:p>
        </p:txBody>
      </p:sp>
      <p:pic>
        <p:nvPicPr>
          <p:cNvPr id="5" name="内容占位符 4">
            <a:extLst>
              <a:ext uri="{FF2B5EF4-FFF2-40B4-BE49-F238E27FC236}">
                <a16:creationId xmlns:a16="http://schemas.microsoft.com/office/drawing/2014/main" id="{3E49F1CF-C3AC-6D89-9AFC-02697F5DFF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6027" b="21309"/>
          <a:stretch/>
        </p:blipFill>
        <p:spPr>
          <a:xfrm>
            <a:off x="1193007" y="1350169"/>
            <a:ext cx="9526658" cy="3626521"/>
          </a:xfrm>
        </p:spPr>
      </p:pic>
      <p:sp>
        <p:nvSpPr>
          <p:cNvPr id="6" name="文本框 5">
            <a:extLst>
              <a:ext uri="{FF2B5EF4-FFF2-40B4-BE49-F238E27FC236}">
                <a16:creationId xmlns:a16="http://schemas.microsoft.com/office/drawing/2014/main" id="{E117C0CE-941E-DBAF-3E09-39D5E7E8DA8C}"/>
              </a:ext>
            </a:extLst>
          </p:cNvPr>
          <p:cNvSpPr txBox="1"/>
          <p:nvPr/>
        </p:nvSpPr>
        <p:spPr>
          <a:xfrm>
            <a:off x="1721642" y="5664992"/>
            <a:ext cx="2864645" cy="584775"/>
          </a:xfrm>
          <a:prstGeom prst="rect">
            <a:avLst/>
          </a:prstGeom>
          <a:noFill/>
        </p:spPr>
        <p:txBody>
          <a:bodyPr wrap="square" rtlCol="0">
            <a:spAutoFit/>
          </a:bodyPr>
          <a:lstStyle/>
          <a:p>
            <a:r>
              <a:rPr lang="en-US" altLang="zh-CN" sz="3200" dirty="0"/>
              <a:t>※F00-F48</a:t>
            </a:r>
            <a:endParaRPr lang="zh-CN" altLang="en-US" sz="3200" dirty="0"/>
          </a:p>
        </p:txBody>
      </p:sp>
    </p:spTree>
    <p:extLst>
      <p:ext uri="{BB962C8B-B14F-4D97-AF65-F5344CB8AC3E}">
        <p14:creationId xmlns:p14="http://schemas.microsoft.com/office/powerpoint/2010/main" val="23222724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1164</Words>
  <Application>Microsoft Office PowerPoint</Application>
  <PresentationFormat>宽屏</PresentationFormat>
  <Paragraphs>50</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Times New Roman</vt:lpstr>
      <vt:lpstr>Office 主题​​</vt:lpstr>
      <vt:lpstr>文献阅读与数据查找</vt:lpstr>
      <vt:lpstr>Eye-brain connections revealed by multimodal retinal and brain imaging genetics in the UK Biobank </vt:lpstr>
      <vt:lpstr>More details: 为什么可以使用眼底彩照？</vt:lpstr>
      <vt:lpstr>Method: deep transfer learning model</vt:lpstr>
      <vt:lpstr>数据处理部分</vt:lpstr>
      <vt:lpstr>实验结果（部分）</vt:lpstr>
      <vt:lpstr>结论与讨论部分</vt:lpstr>
      <vt:lpstr>数据查找</vt:lpstr>
      <vt:lpstr>有关ICD10的部分数据</vt:lpstr>
      <vt:lpstr>F00-F04(dementia) 文献较多，多为cohort study</vt:lpstr>
      <vt:lpstr>PowerPoint 演示文稿</vt:lpstr>
      <vt:lpstr>Multimodal population brain imaging in the UK Biobank prospective epidemiological study UKB前瞻性流行病学研究中的多模态人群脑成像</vt:lpstr>
      <vt:lpstr>选择MRI的原因/一些措施</vt:lpstr>
      <vt:lpstr>因果：考虑的一些confounders</vt:lpstr>
      <vt:lpstr>对我们的帮助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文献阅读与数据查找</dc:title>
  <dc:creator>卢 旖旎</dc:creator>
  <cp:lastModifiedBy>L mh</cp:lastModifiedBy>
  <cp:revision>4</cp:revision>
  <dcterms:created xsi:type="dcterms:W3CDTF">2023-03-16T13:30:29Z</dcterms:created>
  <dcterms:modified xsi:type="dcterms:W3CDTF">2023-03-16T18:16:06Z</dcterms:modified>
</cp:coreProperties>
</file>