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2DE8D-5280-A7BC-E065-AE559764481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9C2F0D2-6F33-279E-9E29-A6DBF119D8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A69918-C513-67A5-DE7E-EB2C42AEC8A8}"/>
              </a:ext>
            </a:extLst>
          </p:cNvPr>
          <p:cNvSpPr>
            <a:spLocks noGrp="1"/>
          </p:cNvSpPr>
          <p:nvPr>
            <p:ph type="dt" sz="half" idx="10"/>
          </p:nvPr>
        </p:nvSpPr>
        <p:spPr/>
        <p:txBody>
          <a:bodyPr/>
          <a:lstStyle/>
          <a:p>
            <a:fld id="{0C443FE9-6B95-48F7-A359-427C58F2985C}" type="datetimeFigureOut">
              <a:rPr lang="zh-CN" altLang="en-US" smtClean="0"/>
              <a:t>2023-04-18</a:t>
            </a:fld>
            <a:endParaRPr lang="zh-CN" altLang="en-US"/>
          </a:p>
        </p:txBody>
      </p:sp>
      <p:sp>
        <p:nvSpPr>
          <p:cNvPr id="5" name="页脚占位符 4">
            <a:extLst>
              <a:ext uri="{FF2B5EF4-FFF2-40B4-BE49-F238E27FC236}">
                <a16:creationId xmlns:a16="http://schemas.microsoft.com/office/drawing/2014/main" id="{9182EBAF-F23E-8ED0-ABF9-6B94F0096F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318CE3-64D2-A378-AE79-C6A18C631231}"/>
              </a:ext>
            </a:extLst>
          </p:cNvPr>
          <p:cNvSpPr>
            <a:spLocks noGrp="1"/>
          </p:cNvSpPr>
          <p:nvPr>
            <p:ph type="sldNum" sz="quarter" idx="12"/>
          </p:nvPr>
        </p:nvSpPr>
        <p:spPr/>
        <p:txBody>
          <a:bodyPr/>
          <a:lstStyle/>
          <a:p>
            <a:fld id="{5F914271-6510-45E8-BE3E-C72E96934595}" type="slidenum">
              <a:rPr lang="zh-CN" altLang="en-US" smtClean="0"/>
              <a:t>‹#›</a:t>
            </a:fld>
            <a:endParaRPr lang="zh-CN" altLang="en-US"/>
          </a:p>
        </p:txBody>
      </p:sp>
    </p:spTree>
    <p:extLst>
      <p:ext uri="{BB962C8B-B14F-4D97-AF65-F5344CB8AC3E}">
        <p14:creationId xmlns:p14="http://schemas.microsoft.com/office/powerpoint/2010/main" val="136510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780DF-68ED-4345-B0A8-7482493C6C8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213B294-E2E0-41F5-4AB5-6F5149A8E26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267375-9135-A198-6B69-3BDB14F50B15}"/>
              </a:ext>
            </a:extLst>
          </p:cNvPr>
          <p:cNvSpPr>
            <a:spLocks noGrp="1"/>
          </p:cNvSpPr>
          <p:nvPr>
            <p:ph type="dt" sz="half" idx="10"/>
          </p:nvPr>
        </p:nvSpPr>
        <p:spPr/>
        <p:txBody>
          <a:bodyPr/>
          <a:lstStyle/>
          <a:p>
            <a:fld id="{0C443FE9-6B95-48F7-A359-427C58F2985C}" type="datetimeFigureOut">
              <a:rPr lang="zh-CN" altLang="en-US" smtClean="0"/>
              <a:t>2023-04-18</a:t>
            </a:fld>
            <a:endParaRPr lang="zh-CN" altLang="en-US"/>
          </a:p>
        </p:txBody>
      </p:sp>
      <p:sp>
        <p:nvSpPr>
          <p:cNvPr id="5" name="页脚占位符 4">
            <a:extLst>
              <a:ext uri="{FF2B5EF4-FFF2-40B4-BE49-F238E27FC236}">
                <a16:creationId xmlns:a16="http://schemas.microsoft.com/office/drawing/2014/main" id="{FF41ED4E-71BD-1160-21A4-8AEE3EDF04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815966-1432-3147-5CEC-CD30EFB80E7F}"/>
              </a:ext>
            </a:extLst>
          </p:cNvPr>
          <p:cNvSpPr>
            <a:spLocks noGrp="1"/>
          </p:cNvSpPr>
          <p:nvPr>
            <p:ph type="sldNum" sz="quarter" idx="12"/>
          </p:nvPr>
        </p:nvSpPr>
        <p:spPr/>
        <p:txBody>
          <a:bodyPr/>
          <a:lstStyle/>
          <a:p>
            <a:fld id="{5F914271-6510-45E8-BE3E-C72E96934595}" type="slidenum">
              <a:rPr lang="zh-CN" altLang="en-US" smtClean="0"/>
              <a:t>‹#›</a:t>
            </a:fld>
            <a:endParaRPr lang="zh-CN" altLang="en-US"/>
          </a:p>
        </p:txBody>
      </p:sp>
    </p:spTree>
    <p:extLst>
      <p:ext uri="{BB962C8B-B14F-4D97-AF65-F5344CB8AC3E}">
        <p14:creationId xmlns:p14="http://schemas.microsoft.com/office/powerpoint/2010/main" val="1842729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77E2FE8-F720-5C37-C19A-618F63930F4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5A4F0BA-C5BD-00F1-00D6-3C3B7341CF0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787C89-18A2-F1B7-63DF-0455EA823BD9}"/>
              </a:ext>
            </a:extLst>
          </p:cNvPr>
          <p:cNvSpPr>
            <a:spLocks noGrp="1"/>
          </p:cNvSpPr>
          <p:nvPr>
            <p:ph type="dt" sz="half" idx="10"/>
          </p:nvPr>
        </p:nvSpPr>
        <p:spPr/>
        <p:txBody>
          <a:bodyPr/>
          <a:lstStyle/>
          <a:p>
            <a:fld id="{0C443FE9-6B95-48F7-A359-427C58F2985C}" type="datetimeFigureOut">
              <a:rPr lang="zh-CN" altLang="en-US" smtClean="0"/>
              <a:t>2023-04-18</a:t>
            </a:fld>
            <a:endParaRPr lang="zh-CN" altLang="en-US"/>
          </a:p>
        </p:txBody>
      </p:sp>
      <p:sp>
        <p:nvSpPr>
          <p:cNvPr id="5" name="页脚占位符 4">
            <a:extLst>
              <a:ext uri="{FF2B5EF4-FFF2-40B4-BE49-F238E27FC236}">
                <a16:creationId xmlns:a16="http://schemas.microsoft.com/office/drawing/2014/main" id="{26B2CB9F-406D-433C-F24F-9D7272B3A4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F49743-E4E8-C0AC-2019-193E1C6271CF}"/>
              </a:ext>
            </a:extLst>
          </p:cNvPr>
          <p:cNvSpPr>
            <a:spLocks noGrp="1"/>
          </p:cNvSpPr>
          <p:nvPr>
            <p:ph type="sldNum" sz="quarter" idx="12"/>
          </p:nvPr>
        </p:nvSpPr>
        <p:spPr/>
        <p:txBody>
          <a:bodyPr/>
          <a:lstStyle/>
          <a:p>
            <a:fld id="{5F914271-6510-45E8-BE3E-C72E96934595}" type="slidenum">
              <a:rPr lang="zh-CN" altLang="en-US" smtClean="0"/>
              <a:t>‹#›</a:t>
            </a:fld>
            <a:endParaRPr lang="zh-CN" altLang="en-US"/>
          </a:p>
        </p:txBody>
      </p:sp>
    </p:spTree>
    <p:extLst>
      <p:ext uri="{BB962C8B-B14F-4D97-AF65-F5344CB8AC3E}">
        <p14:creationId xmlns:p14="http://schemas.microsoft.com/office/powerpoint/2010/main" val="28151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24D9B-13B1-8A19-BCD6-7E72007CE2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408600-6706-C339-EFAE-0F681363853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D2F85A-8B23-E4A5-FA47-CCFEDB1B397B}"/>
              </a:ext>
            </a:extLst>
          </p:cNvPr>
          <p:cNvSpPr>
            <a:spLocks noGrp="1"/>
          </p:cNvSpPr>
          <p:nvPr>
            <p:ph type="dt" sz="half" idx="10"/>
          </p:nvPr>
        </p:nvSpPr>
        <p:spPr/>
        <p:txBody>
          <a:bodyPr/>
          <a:lstStyle/>
          <a:p>
            <a:fld id="{0C443FE9-6B95-48F7-A359-427C58F2985C}" type="datetimeFigureOut">
              <a:rPr lang="zh-CN" altLang="en-US" smtClean="0"/>
              <a:t>2023-04-18</a:t>
            </a:fld>
            <a:endParaRPr lang="zh-CN" altLang="en-US"/>
          </a:p>
        </p:txBody>
      </p:sp>
      <p:sp>
        <p:nvSpPr>
          <p:cNvPr id="5" name="页脚占位符 4">
            <a:extLst>
              <a:ext uri="{FF2B5EF4-FFF2-40B4-BE49-F238E27FC236}">
                <a16:creationId xmlns:a16="http://schemas.microsoft.com/office/drawing/2014/main" id="{EF4DD591-F585-50DB-0AAE-5648BC488F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F57DEE-A3E5-F53D-A932-7F81C79E4318}"/>
              </a:ext>
            </a:extLst>
          </p:cNvPr>
          <p:cNvSpPr>
            <a:spLocks noGrp="1"/>
          </p:cNvSpPr>
          <p:nvPr>
            <p:ph type="sldNum" sz="quarter" idx="12"/>
          </p:nvPr>
        </p:nvSpPr>
        <p:spPr/>
        <p:txBody>
          <a:bodyPr/>
          <a:lstStyle/>
          <a:p>
            <a:fld id="{5F914271-6510-45E8-BE3E-C72E96934595}" type="slidenum">
              <a:rPr lang="zh-CN" altLang="en-US" smtClean="0"/>
              <a:t>‹#›</a:t>
            </a:fld>
            <a:endParaRPr lang="zh-CN" altLang="en-US"/>
          </a:p>
        </p:txBody>
      </p:sp>
    </p:spTree>
    <p:extLst>
      <p:ext uri="{BB962C8B-B14F-4D97-AF65-F5344CB8AC3E}">
        <p14:creationId xmlns:p14="http://schemas.microsoft.com/office/powerpoint/2010/main" val="304635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30888-3BEF-6A9B-33C3-23B0A5503C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610081-4FF1-57AF-1203-203AE0F41B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604CD8B-6E49-02F4-A2EE-025F4ABF356B}"/>
              </a:ext>
            </a:extLst>
          </p:cNvPr>
          <p:cNvSpPr>
            <a:spLocks noGrp="1"/>
          </p:cNvSpPr>
          <p:nvPr>
            <p:ph type="dt" sz="half" idx="10"/>
          </p:nvPr>
        </p:nvSpPr>
        <p:spPr/>
        <p:txBody>
          <a:bodyPr/>
          <a:lstStyle/>
          <a:p>
            <a:fld id="{0C443FE9-6B95-48F7-A359-427C58F2985C}" type="datetimeFigureOut">
              <a:rPr lang="zh-CN" altLang="en-US" smtClean="0"/>
              <a:t>2023-04-18</a:t>
            </a:fld>
            <a:endParaRPr lang="zh-CN" altLang="en-US"/>
          </a:p>
        </p:txBody>
      </p:sp>
      <p:sp>
        <p:nvSpPr>
          <p:cNvPr id="5" name="页脚占位符 4">
            <a:extLst>
              <a:ext uri="{FF2B5EF4-FFF2-40B4-BE49-F238E27FC236}">
                <a16:creationId xmlns:a16="http://schemas.microsoft.com/office/drawing/2014/main" id="{50954F83-22E5-B362-0A54-55B2F0E8F5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674C04-31F9-9B11-AF9A-D98E4D0F99AE}"/>
              </a:ext>
            </a:extLst>
          </p:cNvPr>
          <p:cNvSpPr>
            <a:spLocks noGrp="1"/>
          </p:cNvSpPr>
          <p:nvPr>
            <p:ph type="sldNum" sz="quarter" idx="12"/>
          </p:nvPr>
        </p:nvSpPr>
        <p:spPr/>
        <p:txBody>
          <a:bodyPr/>
          <a:lstStyle/>
          <a:p>
            <a:fld id="{5F914271-6510-45E8-BE3E-C72E96934595}" type="slidenum">
              <a:rPr lang="zh-CN" altLang="en-US" smtClean="0"/>
              <a:t>‹#›</a:t>
            </a:fld>
            <a:endParaRPr lang="zh-CN" altLang="en-US"/>
          </a:p>
        </p:txBody>
      </p:sp>
    </p:spTree>
    <p:extLst>
      <p:ext uri="{BB962C8B-B14F-4D97-AF65-F5344CB8AC3E}">
        <p14:creationId xmlns:p14="http://schemas.microsoft.com/office/powerpoint/2010/main" val="3012511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B7188-6AC6-9787-4BB0-CA03740577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B81ABB-D1AB-4675-EEE2-F8355D68DE6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A1B88E6-2B59-63C2-6E43-09F2886554E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DB7215F-C281-B588-A97F-6C013F98A493}"/>
              </a:ext>
            </a:extLst>
          </p:cNvPr>
          <p:cNvSpPr>
            <a:spLocks noGrp="1"/>
          </p:cNvSpPr>
          <p:nvPr>
            <p:ph type="dt" sz="half" idx="10"/>
          </p:nvPr>
        </p:nvSpPr>
        <p:spPr/>
        <p:txBody>
          <a:bodyPr/>
          <a:lstStyle/>
          <a:p>
            <a:fld id="{0C443FE9-6B95-48F7-A359-427C58F2985C}" type="datetimeFigureOut">
              <a:rPr lang="zh-CN" altLang="en-US" smtClean="0"/>
              <a:t>2023-04-18</a:t>
            </a:fld>
            <a:endParaRPr lang="zh-CN" altLang="en-US"/>
          </a:p>
        </p:txBody>
      </p:sp>
      <p:sp>
        <p:nvSpPr>
          <p:cNvPr id="6" name="页脚占位符 5">
            <a:extLst>
              <a:ext uri="{FF2B5EF4-FFF2-40B4-BE49-F238E27FC236}">
                <a16:creationId xmlns:a16="http://schemas.microsoft.com/office/drawing/2014/main" id="{EA147D62-4992-0891-B310-F7D4A23A0D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E7D79F-F517-652D-0629-28B4A50894CF}"/>
              </a:ext>
            </a:extLst>
          </p:cNvPr>
          <p:cNvSpPr>
            <a:spLocks noGrp="1"/>
          </p:cNvSpPr>
          <p:nvPr>
            <p:ph type="sldNum" sz="quarter" idx="12"/>
          </p:nvPr>
        </p:nvSpPr>
        <p:spPr/>
        <p:txBody>
          <a:bodyPr/>
          <a:lstStyle/>
          <a:p>
            <a:fld id="{5F914271-6510-45E8-BE3E-C72E96934595}" type="slidenum">
              <a:rPr lang="zh-CN" altLang="en-US" smtClean="0"/>
              <a:t>‹#›</a:t>
            </a:fld>
            <a:endParaRPr lang="zh-CN" altLang="en-US"/>
          </a:p>
        </p:txBody>
      </p:sp>
    </p:spTree>
    <p:extLst>
      <p:ext uri="{BB962C8B-B14F-4D97-AF65-F5344CB8AC3E}">
        <p14:creationId xmlns:p14="http://schemas.microsoft.com/office/powerpoint/2010/main" val="302506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88C92-19F3-B760-B1F9-2CBC3EDDBC3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4AA1113-D3E7-0762-71DF-47AD863032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7E6AF29-CC22-925F-B395-4C75C7DAB79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FC9701B-9036-BEBE-2FC2-B2E652832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8260FAC-B82D-3FFB-70E5-AA02ECA206E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E45FC0E-4138-DE76-F1B9-6B6E1547C5CD}"/>
              </a:ext>
            </a:extLst>
          </p:cNvPr>
          <p:cNvSpPr>
            <a:spLocks noGrp="1"/>
          </p:cNvSpPr>
          <p:nvPr>
            <p:ph type="dt" sz="half" idx="10"/>
          </p:nvPr>
        </p:nvSpPr>
        <p:spPr/>
        <p:txBody>
          <a:bodyPr/>
          <a:lstStyle/>
          <a:p>
            <a:fld id="{0C443FE9-6B95-48F7-A359-427C58F2985C}" type="datetimeFigureOut">
              <a:rPr lang="zh-CN" altLang="en-US" smtClean="0"/>
              <a:t>2023-04-18</a:t>
            </a:fld>
            <a:endParaRPr lang="zh-CN" altLang="en-US"/>
          </a:p>
        </p:txBody>
      </p:sp>
      <p:sp>
        <p:nvSpPr>
          <p:cNvPr id="8" name="页脚占位符 7">
            <a:extLst>
              <a:ext uri="{FF2B5EF4-FFF2-40B4-BE49-F238E27FC236}">
                <a16:creationId xmlns:a16="http://schemas.microsoft.com/office/drawing/2014/main" id="{C4A6CCAF-7E71-253A-EEB0-8D098B14DAA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81E19EA-2018-2B16-3427-E75B04B4BA48}"/>
              </a:ext>
            </a:extLst>
          </p:cNvPr>
          <p:cNvSpPr>
            <a:spLocks noGrp="1"/>
          </p:cNvSpPr>
          <p:nvPr>
            <p:ph type="sldNum" sz="quarter" idx="12"/>
          </p:nvPr>
        </p:nvSpPr>
        <p:spPr/>
        <p:txBody>
          <a:bodyPr/>
          <a:lstStyle/>
          <a:p>
            <a:fld id="{5F914271-6510-45E8-BE3E-C72E96934595}" type="slidenum">
              <a:rPr lang="zh-CN" altLang="en-US" smtClean="0"/>
              <a:t>‹#›</a:t>
            </a:fld>
            <a:endParaRPr lang="zh-CN" altLang="en-US"/>
          </a:p>
        </p:txBody>
      </p:sp>
    </p:spTree>
    <p:extLst>
      <p:ext uri="{BB962C8B-B14F-4D97-AF65-F5344CB8AC3E}">
        <p14:creationId xmlns:p14="http://schemas.microsoft.com/office/powerpoint/2010/main" val="3339694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8E95F-AF5D-FB80-2727-6F63C776AE9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99B3574-2E81-A7FD-63B9-B92B18C97AC4}"/>
              </a:ext>
            </a:extLst>
          </p:cNvPr>
          <p:cNvSpPr>
            <a:spLocks noGrp="1"/>
          </p:cNvSpPr>
          <p:nvPr>
            <p:ph type="dt" sz="half" idx="10"/>
          </p:nvPr>
        </p:nvSpPr>
        <p:spPr/>
        <p:txBody>
          <a:bodyPr/>
          <a:lstStyle/>
          <a:p>
            <a:fld id="{0C443FE9-6B95-48F7-A359-427C58F2985C}" type="datetimeFigureOut">
              <a:rPr lang="zh-CN" altLang="en-US" smtClean="0"/>
              <a:t>2023-04-18</a:t>
            </a:fld>
            <a:endParaRPr lang="zh-CN" altLang="en-US"/>
          </a:p>
        </p:txBody>
      </p:sp>
      <p:sp>
        <p:nvSpPr>
          <p:cNvPr id="4" name="页脚占位符 3">
            <a:extLst>
              <a:ext uri="{FF2B5EF4-FFF2-40B4-BE49-F238E27FC236}">
                <a16:creationId xmlns:a16="http://schemas.microsoft.com/office/drawing/2014/main" id="{4C8CAE30-90C5-B296-E29C-8B1295DAB8F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3593EEB-1944-09B4-8BA9-B0F0A2595A55}"/>
              </a:ext>
            </a:extLst>
          </p:cNvPr>
          <p:cNvSpPr>
            <a:spLocks noGrp="1"/>
          </p:cNvSpPr>
          <p:nvPr>
            <p:ph type="sldNum" sz="quarter" idx="12"/>
          </p:nvPr>
        </p:nvSpPr>
        <p:spPr/>
        <p:txBody>
          <a:bodyPr/>
          <a:lstStyle/>
          <a:p>
            <a:fld id="{5F914271-6510-45E8-BE3E-C72E96934595}" type="slidenum">
              <a:rPr lang="zh-CN" altLang="en-US" smtClean="0"/>
              <a:t>‹#›</a:t>
            </a:fld>
            <a:endParaRPr lang="zh-CN" altLang="en-US"/>
          </a:p>
        </p:txBody>
      </p:sp>
    </p:spTree>
    <p:extLst>
      <p:ext uri="{BB962C8B-B14F-4D97-AF65-F5344CB8AC3E}">
        <p14:creationId xmlns:p14="http://schemas.microsoft.com/office/powerpoint/2010/main" val="1864595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F718DE4-F336-3DE9-ACED-6CA6432F9D35}"/>
              </a:ext>
            </a:extLst>
          </p:cNvPr>
          <p:cNvSpPr>
            <a:spLocks noGrp="1"/>
          </p:cNvSpPr>
          <p:nvPr>
            <p:ph type="dt" sz="half" idx="10"/>
          </p:nvPr>
        </p:nvSpPr>
        <p:spPr/>
        <p:txBody>
          <a:bodyPr/>
          <a:lstStyle/>
          <a:p>
            <a:fld id="{0C443FE9-6B95-48F7-A359-427C58F2985C}" type="datetimeFigureOut">
              <a:rPr lang="zh-CN" altLang="en-US" smtClean="0"/>
              <a:t>2023-04-18</a:t>
            </a:fld>
            <a:endParaRPr lang="zh-CN" altLang="en-US"/>
          </a:p>
        </p:txBody>
      </p:sp>
      <p:sp>
        <p:nvSpPr>
          <p:cNvPr id="3" name="页脚占位符 2">
            <a:extLst>
              <a:ext uri="{FF2B5EF4-FFF2-40B4-BE49-F238E27FC236}">
                <a16:creationId xmlns:a16="http://schemas.microsoft.com/office/drawing/2014/main" id="{8920BFF4-B393-94A4-0DEB-8D65501B32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92786A0-610D-EA50-C0A3-9371A74D702F}"/>
              </a:ext>
            </a:extLst>
          </p:cNvPr>
          <p:cNvSpPr>
            <a:spLocks noGrp="1"/>
          </p:cNvSpPr>
          <p:nvPr>
            <p:ph type="sldNum" sz="quarter" idx="12"/>
          </p:nvPr>
        </p:nvSpPr>
        <p:spPr/>
        <p:txBody>
          <a:bodyPr/>
          <a:lstStyle/>
          <a:p>
            <a:fld id="{5F914271-6510-45E8-BE3E-C72E96934595}" type="slidenum">
              <a:rPr lang="zh-CN" altLang="en-US" smtClean="0"/>
              <a:t>‹#›</a:t>
            </a:fld>
            <a:endParaRPr lang="zh-CN" altLang="en-US"/>
          </a:p>
        </p:txBody>
      </p:sp>
    </p:spTree>
    <p:extLst>
      <p:ext uri="{BB962C8B-B14F-4D97-AF65-F5344CB8AC3E}">
        <p14:creationId xmlns:p14="http://schemas.microsoft.com/office/powerpoint/2010/main" val="2656218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E60FD-7D26-E868-9952-68D8C0B5F3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975B04B-5817-C5FB-031F-1B06011186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D828DC6-43C1-C154-9D31-4E2E878DD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9CF7F01-D451-9FC1-57F4-3F5CA1656A20}"/>
              </a:ext>
            </a:extLst>
          </p:cNvPr>
          <p:cNvSpPr>
            <a:spLocks noGrp="1"/>
          </p:cNvSpPr>
          <p:nvPr>
            <p:ph type="dt" sz="half" idx="10"/>
          </p:nvPr>
        </p:nvSpPr>
        <p:spPr/>
        <p:txBody>
          <a:bodyPr/>
          <a:lstStyle/>
          <a:p>
            <a:fld id="{0C443FE9-6B95-48F7-A359-427C58F2985C}" type="datetimeFigureOut">
              <a:rPr lang="zh-CN" altLang="en-US" smtClean="0"/>
              <a:t>2023-04-18</a:t>
            </a:fld>
            <a:endParaRPr lang="zh-CN" altLang="en-US"/>
          </a:p>
        </p:txBody>
      </p:sp>
      <p:sp>
        <p:nvSpPr>
          <p:cNvPr id="6" name="页脚占位符 5">
            <a:extLst>
              <a:ext uri="{FF2B5EF4-FFF2-40B4-BE49-F238E27FC236}">
                <a16:creationId xmlns:a16="http://schemas.microsoft.com/office/drawing/2014/main" id="{1653A6B6-2C3F-B145-B82B-343C924875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A8EEDC-F9BB-15B1-C428-BDA1FD0018FF}"/>
              </a:ext>
            </a:extLst>
          </p:cNvPr>
          <p:cNvSpPr>
            <a:spLocks noGrp="1"/>
          </p:cNvSpPr>
          <p:nvPr>
            <p:ph type="sldNum" sz="quarter" idx="12"/>
          </p:nvPr>
        </p:nvSpPr>
        <p:spPr/>
        <p:txBody>
          <a:bodyPr/>
          <a:lstStyle/>
          <a:p>
            <a:fld id="{5F914271-6510-45E8-BE3E-C72E96934595}" type="slidenum">
              <a:rPr lang="zh-CN" altLang="en-US" smtClean="0"/>
              <a:t>‹#›</a:t>
            </a:fld>
            <a:endParaRPr lang="zh-CN" altLang="en-US"/>
          </a:p>
        </p:txBody>
      </p:sp>
    </p:spTree>
    <p:extLst>
      <p:ext uri="{BB962C8B-B14F-4D97-AF65-F5344CB8AC3E}">
        <p14:creationId xmlns:p14="http://schemas.microsoft.com/office/powerpoint/2010/main" val="2977064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09CF1-811A-6480-A63A-5BA9C7DA54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16C225-DDF1-916B-017B-3DA6EDC8BF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2904570-2F33-974A-EC30-FB8EC8B35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A1AC4E7-530A-D6FE-B91D-E80A36CCB9EB}"/>
              </a:ext>
            </a:extLst>
          </p:cNvPr>
          <p:cNvSpPr>
            <a:spLocks noGrp="1"/>
          </p:cNvSpPr>
          <p:nvPr>
            <p:ph type="dt" sz="half" idx="10"/>
          </p:nvPr>
        </p:nvSpPr>
        <p:spPr/>
        <p:txBody>
          <a:bodyPr/>
          <a:lstStyle/>
          <a:p>
            <a:fld id="{0C443FE9-6B95-48F7-A359-427C58F2985C}" type="datetimeFigureOut">
              <a:rPr lang="zh-CN" altLang="en-US" smtClean="0"/>
              <a:t>2023-04-18</a:t>
            </a:fld>
            <a:endParaRPr lang="zh-CN" altLang="en-US"/>
          </a:p>
        </p:txBody>
      </p:sp>
      <p:sp>
        <p:nvSpPr>
          <p:cNvPr id="6" name="页脚占位符 5">
            <a:extLst>
              <a:ext uri="{FF2B5EF4-FFF2-40B4-BE49-F238E27FC236}">
                <a16:creationId xmlns:a16="http://schemas.microsoft.com/office/drawing/2014/main" id="{3751EB7E-8A40-9274-C8B5-F5349CC0DF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70B252-748B-C644-0B6E-27ED6C446E06}"/>
              </a:ext>
            </a:extLst>
          </p:cNvPr>
          <p:cNvSpPr>
            <a:spLocks noGrp="1"/>
          </p:cNvSpPr>
          <p:nvPr>
            <p:ph type="sldNum" sz="quarter" idx="12"/>
          </p:nvPr>
        </p:nvSpPr>
        <p:spPr/>
        <p:txBody>
          <a:bodyPr/>
          <a:lstStyle/>
          <a:p>
            <a:fld id="{5F914271-6510-45E8-BE3E-C72E96934595}" type="slidenum">
              <a:rPr lang="zh-CN" altLang="en-US" smtClean="0"/>
              <a:t>‹#›</a:t>
            </a:fld>
            <a:endParaRPr lang="zh-CN" altLang="en-US"/>
          </a:p>
        </p:txBody>
      </p:sp>
    </p:spTree>
    <p:extLst>
      <p:ext uri="{BB962C8B-B14F-4D97-AF65-F5344CB8AC3E}">
        <p14:creationId xmlns:p14="http://schemas.microsoft.com/office/powerpoint/2010/main" val="382495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ECE396-1186-D200-E24B-E6887AA293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02E31AC-FC7E-D8B9-6717-F9DC919232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0B8D85-8FFB-FED8-F969-2227E09AD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43FE9-6B95-48F7-A359-427C58F2985C}" type="datetimeFigureOut">
              <a:rPr lang="zh-CN" altLang="en-US" smtClean="0"/>
              <a:t>2023-04-18</a:t>
            </a:fld>
            <a:endParaRPr lang="zh-CN" altLang="en-US"/>
          </a:p>
        </p:txBody>
      </p:sp>
      <p:sp>
        <p:nvSpPr>
          <p:cNvPr id="5" name="页脚占位符 4">
            <a:extLst>
              <a:ext uri="{FF2B5EF4-FFF2-40B4-BE49-F238E27FC236}">
                <a16:creationId xmlns:a16="http://schemas.microsoft.com/office/drawing/2014/main" id="{236F9BBF-03BF-624D-2052-6A8ED5F29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94C2AC-93BE-CFD1-F466-5FA1E7332B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914271-6510-45E8-BE3E-C72E96934595}" type="slidenum">
              <a:rPr lang="zh-CN" altLang="en-US" smtClean="0"/>
              <a:t>‹#›</a:t>
            </a:fld>
            <a:endParaRPr lang="zh-CN" altLang="en-US"/>
          </a:p>
        </p:txBody>
      </p:sp>
    </p:spTree>
    <p:extLst>
      <p:ext uri="{BB962C8B-B14F-4D97-AF65-F5344CB8AC3E}">
        <p14:creationId xmlns:p14="http://schemas.microsoft.com/office/powerpoint/2010/main" val="3550489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7466A-9FED-CFA4-0B0C-8C30E292E4F3}"/>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C92DEC33-867B-E7F0-94C7-6D72EB03259A}"/>
              </a:ext>
            </a:extLst>
          </p:cNvPr>
          <p:cNvSpPr>
            <a:spLocks noGrp="1"/>
          </p:cNvSpPr>
          <p:nvPr>
            <p:ph type="subTitle" idx="1"/>
          </p:nvPr>
        </p:nvSpPr>
        <p:spPr>
          <a:xfrm>
            <a:off x="1379375" y="3788424"/>
            <a:ext cx="9144000" cy="1655762"/>
          </a:xfrm>
        </p:spPr>
        <p:txBody>
          <a:bodyPr/>
          <a:lstStyle/>
          <a:p>
            <a:endParaRPr lang="zh-CN" altLang="en-US" dirty="0"/>
          </a:p>
        </p:txBody>
      </p:sp>
      <p:pic>
        <p:nvPicPr>
          <p:cNvPr id="5" name="图片 4">
            <a:extLst>
              <a:ext uri="{FF2B5EF4-FFF2-40B4-BE49-F238E27FC236}">
                <a16:creationId xmlns:a16="http://schemas.microsoft.com/office/drawing/2014/main" id="{B24FCFC3-2320-2FBB-8C14-FD50FB229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34" y="843902"/>
            <a:ext cx="11547883" cy="2876043"/>
          </a:xfrm>
          <a:prstGeom prst="rect">
            <a:avLst/>
          </a:prstGeom>
        </p:spPr>
      </p:pic>
      <p:pic>
        <p:nvPicPr>
          <p:cNvPr id="7" name="图片 6">
            <a:extLst>
              <a:ext uri="{FF2B5EF4-FFF2-40B4-BE49-F238E27FC236}">
                <a16:creationId xmlns:a16="http://schemas.microsoft.com/office/drawing/2014/main" id="{4670E6AD-01A5-4C7E-DA9A-56189C974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6777" y="3741635"/>
            <a:ext cx="2813195" cy="1994002"/>
          </a:xfrm>
          <a:prstGeom prst="rect">
            <a:avLst/>
          </a:prstGeom>
        </p:spPr>
      </p:pic>
    </p:spTree>
    <p:extLst>
      <p:ext uri="{BB962C8B-B14F-4D97-AF65-F5344CB8AC3E}">
        <p14:creationId xmlns:p14="http://schemas.microsoft.com/office/powerpoint/2010/main" val="365493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31B2FE-3E4F-5330-5B29-88CB30AA1D85}"/>
              </a:ext>
            </a:extLst>
          </p:cNvPr>
          <p:cNvSpPr>
            <a:spLocks noGrp="1"/>
          </p:cNvSpPr>
          <p:nvPr>
            <p:ph type="title"/>
          </p:nvPr>
        </p:nvSpPr>
        <p:spPr>
          <a:xfrm>
            <a:off x="706580" y="233506"/>
            <a:ext cx="7017329" cy="798658"/>
          </a:xfrm>
        </p:spPr>
        <p:txBody>
          <a:bodyPr/>
          <a:lstStyle/>
          <a:p>
            <a:r>
              <a:rPr lang="en-US" altLang="zh-CN" dirty="0"/>
              <a:t>Summary</a:t>
            </a:r>
            <a:endParaRPr lang="zh-CN" altLang="en-US" dirty="0"/>
          </a:p>
        </p:txBody>
      </p:sp>
      <p:sp>
        <p:nvSpPr>
          <p:cNvPr id="3" name="内容占位符 2">
            <a:extLst>
              <a:ext uri="{FF2B5EF4-FFF2-40B4-BE49-F238E27FC236}">
                <a16:creationId xmlns:a16="http://schemas.microsoft.com/office/drawing/2014/main" id="{2780BE55-FCB5-1072-8572-F11F080C7126}"/>
              </a:ext>
            </a:extLst>
          </p:cNvPr>
          <p:cNvSpPr>
            <a:spLocks noGrp="1"/>
          </p:cNvSpPr>
          <p:nvPr>
            <p:ph idx="1"/>
          </p:nvPr>
        </p:nvSpPr>
        <p:spPr>
          <a:xfrm>
            <a:off x="339436" y="1032164"/>
            <a:ext cx="11014364" cy="5144799"/>
          </a:xfrm>
        </p:spPr>
        <p:txBody>
          <a:bodyPr>
            <a:normAutofit fontScale="92500" lnSpcReduction="10000"/>
          </a:bodyPr>
          <a:lstStyle/>
          <a:p>
            <a:r>
              <a:rPr lang="en-US" altLang="zh-CN" dirty="0"/>
              <a:t>1. </a:t>
            </a:r>
            <a:r>
              <a:rPr lang="zh-CN" altLang="en-US" dirty="0"/>
              <a:t>选取数据集：</a:t>
            </a:r>
            <a:r>
              <a:rPr lang="en-US" altLang="zh-CN" dirty="0" err="1"/>
              <a:t>MINST,Fashion</a:t>
            </a:r>
            <a:r>
              <a:rPr lang="en-US" altLang="zh-CN" dirty="0"/>
              <a:t>, </a:t>
            </a:r>
            <a:r>
              <a:rPr lang="en-US" altLang="zh-CN" dirty="0" err="1"/>
              <a:t>UKBiobank</a:t>
            </a:r>
            <a:r>
              <a:rPr lang="en-US" altLang="zh-CN" dirty="0"/>
              <a:t> brain images</a:t>
            </a:r>
          </a:p>
          <a:p>
            <a:r>
              <a:rPr lang="en-US" altLang="zh-CN" dirty="0"/>
              <a:t>2.  </a:t>
            </a:r>
            <a:r>
              <a:rPr lang="zh-CN" altLang="en-US" dirty="0"/>
              <a:t>选用模型：</a:t>
            </a:r>
            <a:r>
              <a:rPr lang="en-US" altLang="zh-CN" dirty="0"/>
              <a:t>profiled the performance of </a:t>
            </a:r>
            <a:r>
              <a:rPr lang="en-US" altLang="zh-CN" b="1" dirty="0"/>
              <a:t>deep, kernel, and linear models</a:t>
            </a:r>
          </a:p>
          <a:p>
            <a:r>
              <a:rPr lang="en-US" altLang="zh-CN" dirty="0"/>
              <a:t>3. Results: </a:t>
            </a:r>
          </a:p>
          <a:p>
            <a:pPr lvl="1"/>
            <a:r>
              <a:rPr lang="en-US" altLang="zh-CN" dirty="0"/>
              <a:t>MINST/Fashion: prediction accuracy consistently improves when escalating from linear models to shallow-nonlinear models, and further improves with deep-nonlinear model</a:t>
            </a:r>
          </a:p>
          <a:p>
            <a:pPr lvl="1"/>
            <a:r>
              <a:rPr lang="en-US" altLang="zh-CN" dirty="0" err="1"/>
              <a:t>UKBiobank</a:t>
            </a:r>
            <a:r>
              <a:rPr lang="en-US" altLang="zh-CN" dirty="0"/>
              <a:t> </a:t>
            </a:r>
            <a:r>
              <a:rPr lang="en-US" altLang="zh-CN" dirty="0" err="1"/>
              <a:t>images:simple</a:t>
            </a:r>
            <a:r>
              <a:rPr lang="en-US" altLang="zh-CN" dirty="0"/>
              <a:t> linear models perform </a:t>
            </a:r>
            <a:r>
              <a:rPr lang="en-US" altLang="zh-CN" b="1" dirty="0"/>
              <a:t>on par with </a:t>
            </a:r>
            <a:r>
              <a:rPr lang="en-US" altLang="zh-CN" dirty="0"/>
              <a:t>more complex, highly parameterized models in age/sex prediction across increasing sample sizes</a:t>
            </a:r>
          </a:p>
          <a:p>
            <a:pPr marL="457200" lvl="1" indent="0">
              <a:buNone/>
            </a:pPr>
            <a:endParaRPr lang="en-US" altLang="zh-CN" dirty="0"/>
          </a:p>
          <a:p>
            <a:pPr marL="457200" lvl="1" indent="0">
              <a:buNone/>
            </a:pPr>
            <a:r>
              <a:rPr lang="zh-CN" altLang="en-US" dirty="0"/>
              <a:t>我们研究的目的是评估使用非线性方法甚至深度学习来预测重要的人口统计学或生活方式表型能在多大程度上受益于脑成像数据分析。为了使结果具有可泛化性，我们希望阐明脑成像数据中的一般类型的信息，以及这些属性是否需要更复杂的模型，以最大限度地利用不断增加的样本量。获得如此重要的直觉将使我们不仅能观察到一种特定的有效分析方法对大脑成像数据</a:t>
            </a:r>
          </a:p>
        </p:txBody>
      </p:sp>
    </p:spTree>
    <p:extLst>
      <p:ext uri="{BB962C8B-B14F-4D97-AF65-F5344CB8AC3E}">
        <p14:creationId xmlns:p14="http://schemas.microsoft.com/office/powerpoint/2010/main" val="2248644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F6B9D-26BD-3353-AAF9-02B85486B1F2}"/>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CDAAB42D-0F4D-19B2-802F-A5416212D9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146" y="494289"/>
            <a:ext cx="7145899" cy="5869421"/>
          </a:xfrm>
        </p:spPr>
      </p:pic>
      <p:sp>
        <p:nvSpPr>
          <p:cNvPr id="6" name="文本框 5">
            <a:extLst>
              <a:ext uri="{FF2B5EF4-FFF2-40B4-BE49-F238E27FC236}">
                <a16:creationId xmlns:a16="http://schemas.microsoft.com/office/drawing/2014/main" id="{7FF244FF-F752-2EEC-7980-2A4F55D4633F}"/>
              </a:ext>
            </a:extLst>
          </p:cNvPr>
          <p:cNvSpPr txBox="1"/>
          <p:nvPr/>
        </p:nvSpPr>
        <p:spPr>
          <a:xfrm>
            <a:off x="6575303" y="823658"/>
            <a:ext cx="4592941" cy="4247317"/>
          </a:xfrm>
          <a:prstGeom prst="rect">
            <a:avLst/>
          </a:prstGeom>
          <a:noFill/>
        </p:spPr>
        <p:txBody>
          <a:bodyPr wrap="square" rtlCol="0">
            <a:spAutoFit/>
          </a:bodyPr>
          <a:lstStyle/>
          <a:p>
            <a:r>
              <a:rPr lang="en-US" altLang="zh-CN" dirty="0"/>
              <a:t>(1): MNIST</a:t>
            </a:r>
            <a:r>
              <a:rPr lang="zh-CN" altLang="en-US" dirty="0"/>
              <a:t>图像被分类为不同的手写数字，</a:t>
            </a:r>
            <a:r>
              <a:rPr lang="en-US" altLang="zh-CN" dirty="0"/>
              <a:t>Zalando</a:t>
            </a:r>
            <a:r>
              <a:rPr lang="zh-CN" altLang="en-US" dirty="0"/>
              <a:t>的时尚图像被分类为不同类型的服装。从</a:t>
            </a:r>
            <a:r>
              <a:rPr lang="en-US" altLang="zh-CN" dirty="0" err="1"/>
              <a:t>UKBiobank</a:t>
            </a:r>
            <a:r>
              <a:rPr lang="zh-CN" altLang="en-US" dirty="0"/>
              <a:t>资源中获得了大脑结构和功能的几种表示</a:t>
            </a:r>
            <a:r>
              <a:rPr lang="en-US" altLang="zh-CN" dirty="0"/>
              <a:t>:</a:t>
            </a:r>
            <a:r>
              <a:rPr lang="zh-CN" altLang="en-US" dirty="0"/>
              <a:t>来自结构</a:t>
            </a:r>
            <a:r>
              <a:rPr lang="en-US" altLang="zh-CN" dirty="0"/>
              <a:t>MRI</a:t>
            </a:r>
            <a:r>
              <a:rPr lang="zh-CN" altLang="en-US" dirty="0"/>
              <a:t>的区域体积和全脑切片，以及来自静息状态功能</a:t>
            </a:r>
            <a:r>
              <a:rPr lang="en-US" altLang="zh-CN" dirty="0"/>
              <a:t>MRI</a:t>
            </a:r>
            <a:r>
              <a:rPr lang="zh-CN" altLang="en-US" dirty="0"/>
              <a:t>的功能连通性强度。脑图像数据被用来预测被试的年龄和性别，分为</a:t>
            </a:r>
            <a:r>
              <a:rPr lang="en-US" altLang="zh-CN" dirty="0"/>
              <a:t>10</a:t>
            </a:r>
            <a:r>
              <a:rPr lang="zh-CN" altLang="en-US" dirty="0"/>
              <a:t>个亚组，以匹配</a:t>
            </a:r>
            <a:r>
              <a:rPr lang="en-US" altLang="zh-CN" dirty="0"/>
              <a:t>MNIST</a:t>
            </a:r>
            <a:r>
              <a:rPr lang="zh-CN" altLang="en-US" dirty="0"/>
              <a:t>和</a:t>
            </a:r>
            <a:r>
              <a:rPr lang="en-US" altLang="zh-CN" dirty="0"/>
              <a:t>Fashion</a:t>
            </a:r>
            <a:r>
              <a:rPr lang="zh-CN" altLang="en-US" dirty="0"/>
              <a:t>的</a:t>
            </a:r>
            <a:r>
              <a:rPr lang="en-US" altLang="zh-CN" dirty="0"/>
              <a:t>10</a:t>
            </a:r>
            <a:r>
              <a:rPr lang="zh-CN" altLang="en-US" dirty="0"/>
              <a:t>个目标类别</a:t>
            </a:r>
            <a:endParaRPr lang="en-US" altLang="zh-CN" dirty="0"/>
          </a:p>
          <a:p>
            <a:endParaRPr lang="en-US" altLang="zh-CN" dirty="0"/>
          </a:p>
          <a:p>
            <a:r>
              <a:rPr lang="en-US" altLang="zh-CN" dirty="0"/>
              <a:t>(2)models: a. classical linear models</a:t>
            </a:r>
          </a:p>
          <a:p>
            <a:r>
              <a:rPr lang="en-US" altLang="zh-CN" dirty="0"/>
              <a:t>                  b. kernel support vector machines (SVMs)</a:t>
            </a:r>
          </a:p>
          <a:p>
            <a:r>
              <a:rPr lang="en-US" altLang="zh-CN" dirty="0"/>
              <a:t>	   c. DNN</a:t>
            </a:r>
          </a:p>
          <a:p>
            <a:r>
              <a:rPr lang="zh-CN" altLang="en-US" dirty="0"/>
              <a:t>每个模型类，我们选择了三种具有代表性的算法</a:t>
            </a:r>
            <a:r>
              <a:rPr lang="en-US" altLang="zh-CN" dirty="0"/>
              <a:t>,</a:t>
            </a:r>
            <a:r>
              <a:rPr lang="zh-CN" altLang="en-US" dirty="0"/>
              <a:t>如左图所示</a:t>
            </a:r>
          </a:p>
        </p:txBody>
      </p:sp>
    </p:spTree>
    <p:extLst>
      <p:ext uri="{BB962C8B-B14F-4D97-AF65-F5344CB8AC3E}">
        <p14:creationId xmlns:p14="http://schemas.microsoft.com/office/powerpoint/2010/main" val="17152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13B36-0A86-66B1-2D6F-65FD774B320C}"/>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B6769EB4-69F0-CDE6-FE22-FC301A3AB2E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787" r="14617"/>
          <a:stretch/>
        </p:blipFill>
        <p:spPr>
          <a:xfrm>
            <a:off x="1413164" y="0"/>
            <a:ext cx="8672946" cy="6763921"/>
          </a:xfrm>
        </p:spPr>
      </p:pic>
      <p:sp>
        <p:nvSpPr>
          <p:cNvPr id="6" name="文本框 5">
            <a:extLst>
              <a:ext uri="{FF2B5EF4-FFF2-40B4-BE49-F238E27FC236}">
                <a16:creationId xmlns:a16="http://schemas.microsoft.com/office/drawing/2014/main" id="{AED3489D-4174-E09B-749E-B011D12F53C9}"/>
              </a:ext>
            </a:extLst>
          </p:cNvPr>
          <p:cNvSpPr txBox="1"/>
          <p:nvPr/>
        </p:nvSpPr>
        <p:spPr>
          <a:xfrm>
            <a:off x="10571018" y="2639290"/>
            <a:ext cx="1226127" cy="923330"/>
          </a:xfrm>
          <a:prstGeom prst="rect">
            <a:avLst/>
          </a:prstGeom>
          <a:noFill/>
        </p:spPr>
        <p:txBody>
          <a:bodyPr wrap="square" rtlCol="0">
            <a:spAutoFit/>
          </a:bodyPr>
          <a:lstStyle/>
          <a:p>
            <a:pPr marL="342900" indent="-342900">
              <a:buAutoNum type="alphaLcPeriod"/>
            </a:pPr>
            <a:r>
              <a:rPr lang="en-US" altLang="zh-CN" dirty="0"/>
              <a:t>MNIST</a:t>
            </a:r>
          </a:p>
          <a:p>
            <a:r>
              <a:rPr lang="en-US" altLang="zh-CN" dirty="0"/>
              <a:t>c. Fashion</a:t>
            </a:r>
          </a:p>
          <a:p>
            <a:endParaRPr lang="zh-CN" altLang="en-US" dirty="0"/>
          </a:p>
        </p:txBody>
      </p:sp>
    </p:spTree>
    <p:extLst>
      <p:ext uri="{BB962C8B-B14F-4D97-AF65-F5344CB8AC3E}">
        <p14:creationId xmlns:p14="http://schemas.microsoft.com/office/powerpoint/2010/main" val="2196637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A35AB-2A3B-0320-F8E7-0D6002A4245F}"/>
              </a:ext>
            </a:extLst>
          </p:cNvPr>
          <p:cNvSpPr>
            <a:spLocks noGrp="1"/>
          </p:cNvSpPr>
          <p:nvPr>
            <p:ph type="title"/>
          </p:nvPr>
        </p:nvSpPr>
        <p:spPr>
          <a:xfrm>
            <a:off x="838200" y="365125"/>
            <a:ext cx="8645236" cy="743239"/>
          </a:xfrm>
        </p:spPr>
        <p:txBody>
          <a:bodyPr/>
          <a:lstStyle/>
          <a:p>
            <a:r>
              <a:rPr lang="zh-CN" altLang="en-US" dirty="0"/>
              <a:t>对数据的处理：</a:t>
            </a:r>
          </a:p>
        </p:txBody>
      </p:sp>
      <p:sp>
        <p:nvSpPr>
          <p:cNvPr id="3" name="内容占位符 2">
            <a:extLst>
              <a:ext uri="{FF2B5EF4-FFF2-40B4-BE49-F238E27FC236}">
                <a16:creationId xmlns:a16="http://schemas.microsoft.com/office/drawing/2014/main" id="{EA59DEC9-743B-96AD-2D66-D43828514715}"/>
              </a:ext>
            </a:extLst>
          </p:cNvPr>
          <p:cNvSpPr>
            <a:spLocks noGrp="1"/>
          </p:cNvSpPr>
          <p:nvPr>
            <p:ph idx="1"/>
          </p:nvPr>
        </p:nvSpPr>
        <p:spPr>
          <a:xfrm>
            <a:off x="256309" y="1163782"/>
            <a:ext cx="11388436" cy="5444836"/>
          </a:xfrm>
        </p:spPr>
        <p:txBody>
          <a:bodyPr>
            <a:normAutofit lnSpcReduction="10000"/>
          </a:bodyPr>
          <a:lstStyle/>
          <a:p>
            <a:r>
              <a:rPr lang="en-US" altLang="zh-CN" dirty="0"/>
              <a:t> </a:t>
            </a:r>
            <a:r>
              <a:rPr lang="zh-CN" altLang="en-US" dirty="0"/>
              <a:t>脑成像数据：</a:t>
            </a:r>
            <a:r>
              <a:rPr lang="zh-CN" altLang="en-US" b="0" i="0" dirty="0">
                <a:solidFill>
                  <a:srgbClr val="000000"/>
                </a:solidFill>
                <a:effectLst/>
                <a:latin typeface="微软雅黑" panose="020B0503020204020204" pitchFamily="34" charset="-122"/>
                <a:ea typeface="微软雅黑" panose="020B0503020204020204" pitchFamily="34" charset="-122"/>
              </a:rPr>
              <a:t>根据被试的年龄和性别分成十类</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sz="2400" dirty="0"/>
              <a:t>UKBB provides high-level imaging-derived phenotypes (IDPs) of resting-state functional brain MRI (independent component analysis-based functional connectivity) and structural brain MRI regional gray and white matter features), which brought the &gt;100,000 gray matter voxels per brain scan to a dimensionality that is akin to the dimensionality of MNIST and Fashion: p = 1485 variables for functional MRI and p = 164 variables for structural MRI.</a:t>
            </a:r>
          </a:p>
          <a:p>
            <a:r>
              <a:rPr lang="zh-CN" altLang="en-US" sz="2400" dirty="0"/>
              <a:t>对于</a:t>
            </a:r>
            <a:r>
              <a:rPr lang="en-US" altLang="zh-CN" sz="2400" dirty="0" err="1"/>
              <a:t>sMRI</a:t>
            </a:r>
            <a:r>
              <a:rPr lang="zh-CN" altLang="en-US" sz="2400" dirty="0"/>
              <a:t>图像，为了与</a:t>
            </a:r>
            <a:r>
              <a:rPr lang="en-US" altLang="zh-CN" sz="2400" dirty="0"/>
              <a:t>MNIST</a:t>
            </a:r>
            <a:r>
              <a:rPr lang="zh-CN" altLang="en-US" sz="2400" dirty="0"/>
              <a:t>和</a:t>
            </a:r>
            <a:r>
              <a:rPr lang="en-US" altLang="zh-CN" sz="2400" dirty="0"/>
              <a:t>Fashion</a:t>
            </a:r>
            <a:r>
              <a:rPr lang="zh-CN" altLang="en-US" sz="2400" dirty="0"/>
              <a:t>的可比性，我们应用了一个额外的降维步骤。为了保持数据集之间的模型复杂性可比性</a:t>
            </a:r>
            <a:r>
              <a:rPr lang="en-US" altLang="zh-CN" sz="2400" dirty="0"/>
              <a:t>(</a:t>
            </a:r>
            <a:r>
              <a:rPr lang="zh-CN" altLang="en-US" sz="2400" dirty="0"/>
              <a:t>与输入变量相关，因此在构建预测模型时需要拟合的模型参数数量</a:t>
            </a:r>
            <a:r>
              <a:rPr lang="en-US" altLang="zh-CN" sz="2400" dirty="0"/>
              <a:t>)</a:t>
            </a:r>
            <a:r>
              <a:rPr lang="zh-CN" altLang="en-US" sz="2400" dirty="0"/>
              <a:t>，</a:t>
            </a:r>
            <a:r>
              <a:rPr lang="en-US" altLang="zh-CN" sz="2400" dirty="0" err="1"/>
              <a:t>sMRI</a:t>
            </a:r>
            <a:r>
              <a:rPr lang="zh-CN" altLang="en-US" sz="2400" dirty="0"/>
              <a:t>数据通过三维降维方法减少到</a:t>
            </a:r>
            <a:r>
              <a:rPr lang="en-US" altLang="zh-CN" sz="2400" dirty="0"/>
              <a:t>784</a:t>
            </a:r>
            <a:r>
              <a:rPr lang="zh-CN" altLang="en-US" sz="2400" dirty="0"/>
              <a:t>个特征，如</a:t>
            </a:r>
            <a:r>
              <a:rPr lang="en-US" altLang="zh-CN" sz="2400" dirty="0"/>
              <a:t>MNIST/Fashion</a:t>
            </a:r>
            <a:r>
              <a:rPr lang="zh-CN" altLang="en-US" sz="2400" dirty="0"/>
              <a:t>。这些特征筛选方法中的每一种都遵循一种流行的，但不同的方法来执行特征选择</a:t>
            </a:r>
            <a:r>
              <a:rPr lang="en-US" altLang="zh-CN" sz="2400" dirty="0"/>
              <a:t>/</a:t>
            </a:r>
            <a:r>
              <a:rPr lang="zh-CN" altLang="en-US" sz="2400" dirty="0"/>
              <a:t>工程，如下</a:t>
            </a:r>
            <a:r>
              <a:rPr lang="en-US" altLang="zh-CN" sz="2400" dirty="0"/>
              <a:t>:(a)</a:t>
            </a:r>
            <a:r>
              <a:rPr lang="zh-CN" altLang="en-US" sz="2400" dirty="0"/>
              <a:t>单变量特征选择</a:t>
            </a:r>
            <a:r>
              <a:rPr lang="en-US" altLang="zh-CN" sz="2400" dirty="0"/>
              <a:t>(f</a:t>
            </a:r>
            <a:r>
              <a:rPr lang="zh-CN" altLang="en-US" sz="2400" dirty="0"/>
              <a:t>检验</a:t>
            </a:r>
            <a:r>
              <a:rPr lang="en-US" altLang="zh-CN" sz="2400" dirty="0"/>
              <a:t>)</a:t>
            </a:r>
            <a:r>
              <a:rPr lang="zh-CN" altLang="en-US" sz="2400" dirty="0"/>
              <a:t>在假设变量之间的统计独立性的情况下选择输入变量。</a:t>
            </a:r>
            <a:r>
              <a:rPr lang="en-US" altLang="zh-CN" sz="2400" dirty="0"/>
              <a:t>(b)</a:t>
            </a:r>
            <a:r>
              <a:rPr lang="zh-CN" altLang="en-US" sz="2400" dirty="0"/>
              <a:t>递归特征消除在逻辑回归的四个步骤中使用，每个步骤丢弃当前活动变量集中</a:t>
            </a:r>
            <a:r>
              <a:rPr lang="en-US" altLang="zh-CN" sz="2400" dirty="0"/>
              <a:t>25%</a:t>
            </a:r>
            <a:r>
              <a:rPr lang="zh-CN" altLang="en-US" sz="2400" dirty="0"/>
              <a:t>最小的预测输入变量</a:t>
            </a:r>
            <a:endParaRPr lang="en-US" altLang="zh-CN" sz="2400" dirty="0"/>
          </a:p>
          <a:p>
            <a:endParaRPr lang="en-US" altLang="zh-CN" sz="2400" dirty="0"/>
          </a:p>
          <a:p>
            <a:r>
              <a:rPr lang="zh-CN" altLang="en-US" sz="2400" dirty="0"/>
              <a:t>问题：预测精度没有显著提升</a:t>
            </a:r>
          </a:p>
        </p:txBody>
      </p:sp>
    </p:spTree>
    <p:extLst>
      <p:ext uri="{BB962C8B-B14F-4D97-AF65-F5344CB8AC3E}">
        <p14:creationId xmlns:p14="http://schemas.microsoft.com/office/powerpoint/2010/main" val="7083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B9485-63E8-DD6D-9710-5FDB985B6261}"/>
              </a:ext>
            </a:extLst>
          </p:cNvPr>
          <p:cNvSpPr>
            <a:spLocks noGrp="1"/>
          </p:cNvSpPr>
          <p:nvPr>
            <p:ph type="title"/>
          </p:nvPr>
        </p:nvSpPr>
        <p:spPr>
          <a:xfrm>
            <a:off x="838200" y="365125"/>
            <a:ext cx="10515600" cy="888711"/>
          </a:xfrm>
        </p:spPr>
        <p:txBody>
          <a:bodyPr/>
          <a:lstStyle/>
          <a:p>
            <a:r>
              <a:rPr lang="zh-CN" altLang="en-US" dirty="0"/>
              <a:t>对脑成像数据的进一步探究</a:t>
            </a:r>
          </a:p>
        </p:txBody>
      </p:sp>
      <p:pic>
        <p:nvPicPr>
          <p:cNvPr id="5" name="内容占位符 4">
            <a:extLst>
              <a:ext uri="{FF2B5EF4-FFF2-40B4-BE49-F238E27FC236}">
                <a16:creationId xmlns:a16="http://schemas.microsoft.com/office/drawing/2014/main" id="{8177989B-B815-8C4E-BF63-F62D05FFD0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0763" y="1066798"/>
            <a:ext cx="9130145" cy="5759133"/>
          </a:xfrm>
        </p:spPr>
      </p:pic>
    </p:spTree>
    <p:extLst>
      <p:ext uri="{BB962C8B-B14F-4D97-AF65-F5344CB8AC3E}">
        <p14:creationId xmlns:p14="http://schemas.microsoft.com/office/powerpoint/2010/main" val="2709534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19B48-0AC5-9685-591B-546B3A2EA8C1}"/>
              </a:ext>
            </a:extLst>
          </p:cNvPr>
          <p:cNvSpPr>
            <a:spLocks noGrp="1"/>
          </p:cNvSpPr>
          <p:nvPr>
            <p:ph type="title"/>
          </p:nvPr>
        </p:nvSpPr>
        <p:spPr/>
        <p:txBody>
          <a:bodyPr/>
          <a:lstStyle/>
          <a:p>
            <a:r>
              <a:rPr lang="zh-CN" altLang="en-US" dirty="0"/>
              <a:t>结论</a:t>
            </a:r>
          </a:p>
        </p:txBody>
      </p:sp>
      <p:sp>
        <p:nvSpPr>
          <p:cNvPr id="3" name="内容占位符 2">
            <a:extLst>
              <a:ext uri="{FF2B5EF4-FFF2-40B4-BE49-F238E27FC236}">
                <a16:creationId xmlns:a16="http://schemas.microsoft.com/office/drawing/2014/main" id="{55870AE7-142C-7C8D-C37C-FF34A5F1B837}"/>
              </a:ext>
            </a:extLst>
          </p:cNvPr>
          <p:cNvSpPr>
            <a:spLocks noGrp="1"/>
          </p:cNvSpPr>
          <p:nvPr>
            <p:ph idx="1"/>
          </p:nvPr>
        </p:nvSpPr>
        <p:spPr/>
        <p:txBody>
          <a:bodyPr/>
          <a:lstStyle/>
          <a:p>
            <a:r>
              <a:rPr lang="en-US" altLang="zh-CN" dirty="0"/>
              <a:t>1.</a:t>
            </a:r>
            <a:r>
              <a:rPr lang="zh-CN" altLang="en-US" dirty="0"/>
              <a:t>首先，线性模型在</a:t>
            </a:r>
            <a:r>
              <a:rPr lang="en-US" altLang="zh-CN" dirty="0"/>
              <a:t>MNIST</a:t>
            </a:r>
            <a:r>
              <a:rPr lang="zh-CN" altLang="en-US" dirty="0"/>
              <a:t>和</a:t>
            </a:r>
            <a:r>
              <a:rPr lang="en-US" altLang="zh-CN" dirty="0"/>
              <a:t>Fashion</a:t>
            </a:r>
            <a:r>
              <a:rPr lang="zh-CN" altLang="en-US" dirty="0"/>
              <a:t>上的表现随着样本量的增加而饱和</a:t>
            </a:r>
            <a:r>
              <a:rPr lang="en-US" altLang="zh-CN" dirty="0"/>
              <a:t>(</a:t>
            </a:r>
            <a:r>
              <a:rPr lang="zh-CN" altLang="en-US" dirty="0"/>
              <a:t>内核模型和深度模型较少</a:t>
            </a:r>
            <a:r>
              <a:rPr lang="en-US" altLang="zh-CN" dirty="0"/>
              <a:t>)</a:t>
            </a:r>
            <a:r>
              <a:rPr lang="zh-CN" altLang="en-US" dirty="0"/>
              <a:t>，但在预测脑成像数据的关键表型差异方面没有</a:t>
            </a:r>
            <a:endParaRPr lang="en-US" altLang="zh-CN" dirty="0"/>
          </a:p>
          <a:p>
            <a:r>
              <a:rPr lang="en-US" altLang="zh-CN" dirty="0"/>
              <a:t>2.</a:t>
            </a:r>
            <a:r>
              <a:rPr lang="zh-CN" altLang="en-US" dirty="0"/>
              <a:t>其次，在</a:t>
            </a:r>
            <a:r>
              <a:rPr lang="en-US" altLang="zh-CN" dirty="0"/>
              <a:t>MNIST</a:t>
            </a:r>
            <a:r>
              <a:rPr lang="zh-CN" altLang="en-US" dirty="0"/>
              <a:t>和</a:t>
            </a:r>
            <a:r>
              <a:rPr lang="en-US" altLang="zh-CN" dirty="0"/>
              <a:t>Fashion</a:t>
            </a:r>
            <a:r>
              <a:rPr lang="zh-CN" altLang="en-US" dirty="0"/>
              <a:t>中，核模型始终优于线性模型，而在我们对基于脑图像的个体间人口统计和生活方式指标预测的分析中，情况并非如此。第三，深度模型在</a:t>
            </a:r>
            <a:r>
              <a:rPr lang="en-US" altLang="zh-CN" dirty="0"/>
              <a:t>MNIST</a:t>
            </a:r>
            <a:r>
              <a:rPr lang="zh-CN" altLang="en-US" dirty="0"/>
              <a:t>和</a:t>
            </a:r>
            <a:r>
              <a:rPr lang="en-US" altLang="zh-CN" dirty="0"/>
              <a:t>Fashion</a:t>
            </a:r>
            <a:r>
              <a:rPr lang="zh-CN" altLang="en-US" dirty="0"/>
              <a:t>上的表现明显优于线性和核模型，但在我们对大脑图像进行的分析中却不是这样。</a:t>
            </a:r>
            <a:endParaRPr lang="en-US" altLang="zh-CN" dirty="0"/>
          </a:p>
          <a:p>
            <a:endParaRPr lang="en-US" altLang="zh-CN" dirty="0"/>
          </a:p>
          <a:p>
            <a:r>
              <a:rPr lang="en-US" altLang="zh-CN" dirty="0"/>
              <a:t>【</a:t>
            </a:r>
            <a:r>
              <a:rPr lang="zh-CN" altLang="en-US" dirty="0"/>
              <a:t>震惊</a:t>
            </a:r>
            <a:r>
              <a:rPr lang="en-US" altLang="zh-CN" dirty="0"/>
              <a:t>】</a:t>
            </a:r>
            <a:endParaRPr lang="zh-CN" altLang="en-US" dirty="0"/>
          </a:p>
        </p:txBody>
      </p:sp>
    </p:spTree>
    <p:extLst>
      <p:ext uri="{BB962C8B-B14F-4D97-AF65-F5344CB8AC3E}">
        <p14:creationId xmlns:p14="http://schemas.microsoft.com/office/powerpoint/2010/main" val="2146898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23D8B7-C99E-7EC0-A578-CEFB33D81E0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9F7680C-101A-0942-A771-EB8A575D0D1C}"/>
              </a:ext>
            </a:extLst>
          </p:cNvPr>
          <p:cNvSpPr>
            <a:spLocks noGrp="1"/>
          </p:cNvSpPr>
          <p:nvPr>
            <p:ph idx="1"/>
          </p:nvPr>
        </p:nvSpPr>
        <p:spPr/>
        <p:txBody>
          <a:bodyPr>
            <a:normAutofit/>
          </a:bodyPr>
          <a:lstStyle/>
          <a:p>
            <a:pPr marL="0" indent="0">
              <a:buNone/>
            </a:pPr>
            <a:r>
              <a:rPr lang="en-US" altLang="zh-CN" dirty="0"/>
              <a:t>Code availability</a:t>
            </a:r>
          </a:p>
          <a:p>
            <a:pPr marL="0" indent="0">
              <a:buNone/>
            </a:pPr>
            <a:r>
              <a:rPr lang="en-US" altLang="zh-CN" dirty="0"/>
              <a:t>Source code is available at http://github.com/maschulz/deeperbrain.</a:t>
            </a:r>
            <a:endParaRPr lang="zh-CN" altLang="en-US" dirty="0"/>
          </a:p>
        </p:txBody>
      </p:sp>
    </p:spTree>
    <p:extLst>
      <p:ext uri="{BB962C8B-B14F-4D97-AF65-F5344CB8AC3E}">
        <p14:creationId xmlns:p14="http://schemas.microsoft.com/office/powerpoint/2010/main" val="23205569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703</Words>
  <Application>Microsoft Office PowerPoint</Application>
  <PresentationFormat>宽屏</PresentationFormat>
  <Paragraphs>30</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微软雅黑</vt:lpstr>
      <vt:lpstr>Arial</vt:lpstr>
      <vt:lpstr>Office 主题​​</vt:lpstr>
      <vt:lpstr>PowerPoint 演示文稿</vt:lpstr>
      <vt:lpstr>Summary</vt:lpstr>
      <vt:lpstr>PowerPoint 演示文稿</vt:lpstr>
      <vt:lpstr>PowerPoint 演示文稿</vt:lpstr>
      <vt:lpstr>对数据的处理：</vt:lpstr>
      <vt:lpstr>对脑成像数据的进一步探究</vt:lpstr>
      <vt:lpstr>结论</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 旖旎</dc:creator>
  <cp:lastModifiedBy>卢 旖旎</cp:lastModifiedBy>
  <cp:revision>1</cp:revision>
  <dcterms:created xsi:type="dcterms:W3CDTF">2023-04-18T15:30:15Z</dcterms:created>
  <dcterms:modified xsi:type="dcterms:W3CDTF">2023-04-18T17:27:42Z</dcterms:modified>
</cp:coreProperties>
</file>