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2553A-B4B8-495A-8FC7-054365ED2072}" type="datetimeFigureOut">
              <a:rPr lang="zh-CN" altLang="en-US" smtClean="0"/>
              <a:t>2023-09-01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FEA80-3C90-4136-B619-610E4887E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FEA80-3C90-4136-B619-610E4887E69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940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FEA80-3C90-4136-B619-610E4887E69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253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A95B4-8D8A-1929-6835-9619DC005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EAA064-82CF-784B-6F51-D50A491B6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ADE3A4-9455-884F-DDAE-28F9C43DF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C598-0284-4303-9D09-8EC43629089F}" type="datetimeFigureOut">
              <a:rPr lang="zh-CN" altLang="en-US" smtClean="0"/>
              <a:t>2023-09-01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5686B0-CD39-7223-C549-2B58CF58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7DD2B0-7435-A454-051A-96852C74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6F15-24CA-401B-8FE9-F80527F78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08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02CE0-9360-3C69-611C-54F75182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BCD8AB-1CF3-F4D7-FE41-CDEDB2CE9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C5413E-C3A5-13B3-C473-053C272F0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C598-0284-4303-9D09-8EC43629089F}" type="datetimeFigureOut">
              <a:rPr lang="zh-CN" altLang="en-US" smtClean="0"/>
              <a:t>2023-09-01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9769E7-F2F0-B8F9-60D7-8D864466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FC4E09-8BD9-7E92-558C-E383F977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6F15-24CA-401B-8FE9-F80527F78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505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1C2161-31B7-FAB5-5BCC-CA7DF7CF6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DB6EC6-B56F-DB93-B6EA-7DDDC97C6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B836BF-1F00-8A2B-982F-140A63E4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C598-0284-4303-9D09-8EC43629089F}" type="datetimeFigureOut">
              <a:rPr lang="zh-CN" altLang="en-US" smtClean="0"/>
              <a:t>2023-09-01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26D670-9B1A-B111-C999-74630C40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6AA9FD-2B5B-E325-43C1-65EB2445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6F15-24CA-401B-8FE9-F80527F78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18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6C591-16B6-AF20-0EE1-AC512477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A3F334-E722-4893-1A4A-5757EC08F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0A7C97-C162-3B67-D55E-B1901DE6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C598-0284-4303-9D09-8EC43629089F}" type="datetimeFigureOut">
              <a:rPr lang="zh-CN" altLang="en-US" smtClean="0"/>
              <a:t>2023-09-01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56ACE-3A83-3540-1E0E-A08CCF02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A0C0A9-D9A4-247D-2DC4-A4FA53DB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6F15-24CA-401B-8FE9-F80527F78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9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6BB35-A979-4783-BCB4-ADA8E922C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9EC20A-1FE7-1A7F-E64B-C329FCCA4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8AB3CE-F863-81D7-0C4B-144BF83E0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C598-0284-4303-9D09-8EC43629089F}" type="datetimeFigureOut">
              <a:rPr lang="zh-CN" altLang="en-US" smtClean="0"/>
              <a:t>2023-09-01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64B919-F6D9-9055-4742-4ACD9FE04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273D9-CC19-16D6-6C39-869488B5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6F15-24CA-401B-8FE9-F80527F78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07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F61BA-E11B-90A3-A654-88F2CDCE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B6AFA-3D92-F0EC-856A-4735C2A96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9F76AD-9679-31D2-DC74-C5633CE9E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2CC58D-ECD2-3386-6324-1D53242D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C598-0284-4303-9D09-8EC43629089F}" type="datetimeFigureOut">
              <a:rPr lang="zh-CN" altLang="en-US" smtClean="0"/>
              <a:t>2023-09-01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D03097-9164-465F-B07D-E6E1359F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A8A60C-EBE7-B479-63C0-D66A1C5C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6F15-24CA-401B-8FE9-F80527F78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5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D60D8-2FDB-2236-D32D-1868000FA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1F0146-2324-5EC4-A597-1F7DFEAB0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A33172-C58E-5A9A-D18C-2005ED4BA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20359A-11EC-9395-43FC-DE35B318E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19AA3A-9E9B-870A-9A32-7A4A4D778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8A17B2-05F8-C002-C04B-0D694FAB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C598-0284-4303-9D09-8EC43629089F}" type="datetimeFigureOut">
              <a:rPr lang="zh-CN" altLang="en-US" smtClean="0"/>
              <a:t>2023-09-01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A504AB-AC39-762B-65D0-E7988234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0B6BEC-2882-BB77-CC4C-DC195203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6F15-24CA-401B-8FE9-F80527F78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48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A2784-4AEB-A66F-DEFA-06397E88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53FC42-A915-5A6A-D724-7F5D33ABA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C598-0284-4303-9D09-8EC43629089F}" type="datetimeFigureOut">
              <a:rPr lang="zh-CN" altLang="en-US" smtClean="0"/>
              <a:t>2023-09-01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C60DBF-0800-E04B-298C-E8D6E94F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F86A79-9CD9-01DF-D75A-1344A2D7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6F15-24CA-401B-8FE9-F80527F78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81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98B0B4-2C4B-E3FC-E2A2-BDCA5CF6B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C598-0284-4303-9D09-8EC43629089F}" type="datetimeFigureOut">
              <a:rPr lang="zh-CN" altLang="en-US" smtClean="0"/>
              <a:t>2023-09-01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0F210E-4404-6DB0-546C-5F004B55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A8C5F-B30B-D80D-EF00-E154BF8A3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6F15-24CA-401B-8FE9-F80527F78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15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523A8-AF22-F2BB-91CC-25B269731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97D31B-A312-3CA2-08C9-3C288673F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D501C7-CAD7-1524-29EB-2CA1F6F81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A881B3-AC98-6CFD-AAA3-F2DA0423E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C598-0284-4303-9D09-8EC43629089F}" type="datetimeFigureOut">
              <a:rPr lang="zh-CN" altLang="en-US" smtClean="0"/>
              <a:t>2023-09-01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99C49B-3D50-E0EF-F2EE-E63ACB58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E5103D-2E52-96E0-5F0A-7A6F29C7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6F15-24CA-401B-8FE9-F80527F78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31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35921-B1DD-F070-5F2D-5ED79118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53214D-57FA-5C3B-5FA6-173A5C222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48CFD0-101E-57BB-6216-F71668A8B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E29A45-A62A-0F72-D2DC-AAD9AD98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C598-0284-4303-9D09-8EC43629089F}" type="datetimeFigureOut">
              <a:rPr lang="zh-CN" altLang="en-US" smtClean="0"/>
              <a:t>2023-09-01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7C6319-62C2-49BD-2FD7-129452B08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BD8B1F-0302-F1CD-ADAF-BCF3AAE8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6F15-24CA-401B-8FE9-F80527F78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15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8BA6DC-B55F-8BA6-795B-1A75265AA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72BC81-0341-D5DB-90CF-86A9B8E96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A08819-288A-15A7-F909-11E603167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0C598-0284-4303-9D09-8EC43629089F}" type="datetimeFigureOut">
              <a:rPr lang="zh-CN" altLang="en-US" smtClean="0"/>
              <a:t>2023-09-01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CB1E8-D8D4-E11B-1A0A-8E20CD3A1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53324-94BB-DAC3-8E85-5984A079F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F6F15-24CA-401B-8FE9-F80527F78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42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D97C6-AC16-7B6A-DF20-6390E91A1D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0901</a:t>
            </a:r>
            <a:r>
              <a:rPr lang="zh-CN" altLang="en-US" dirty="0"/>
              <a:t>汇报内容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F75DC7-B8F8-4FC8-AA00-E79C176D3D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970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552E5-7EAD-8145-9A21-2A0B95EB2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EFB7D252-03A9-BB42-7A6C-FE1F96B41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94" y="365125"/>
            <a:ext cx="9589772" cy="2648362"/>
          </a:xfrm>
        </p:spPr>
      </p:pic>
      <p:sp>
        <p:nvSpPr>
          <p:cNvPr id="10" name="AutoShape 2">
            <a:extLst>
              <a:ext uri="{FF2B5EF4-FFF2-40B4-BE49-F238E27FC236}">
                <a16:creationId xmlns:a16="http://schemas.microsoft.com/office/drawing/2014/main" id="{1EFEC13E-E972-2B9F-0E58-F108B7AF27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F6E0D365-FEB6-2914-2B67-F5E560CE7B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F6CF72E-D5FA-A49E-1C87-9AD7CCF8B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" y="2960543"/>
            <a:ext cx="1082992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286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435AF-23D1-552F-FAC0-BD70AB8E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相关论文：利用扩散模型生成</a:t>
            </a:r>
            <a:r>
              <a:rPr lang="en-US" altLang="zh-CN" dirty="0"/>
              <a:t>3D</a:t>
            </a:r>
            <a:r>
              <a:rPr lang="zh-CN" altLang="en-US" dirty="0"/>
              <a:t>医学图像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236CEB0-EF63-78E0-9430-DFC8E656D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211" y="1690688"/>
            <a:ext cx="9309578" cy="3600635"/>
          </a:xfrm>
        </p:spPr>
      </p:pic>
    </p:spTree>
    <p:extLst>
      <p:ext uri="{BB962C8B-B14F-4D97-AF65-F5344CB8AC3E}">
        <p14:creationId xmlns:p14="http://schemas.microsoft.com/office/powerpoint/2010/main" val="2352502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68763-53AE-BFB4-8654-68A4CB84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269B26-7890-7250-AA3F-C99179A99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证明了扩散概率模型可以合成高质量的磁共振成像</a:t>
            </a:r>
            <a:r>
              <a:rPr lang="en-US" altLang="zh-CN" dirty="0"/>
              <a:t>(MRI)</a:t>
            </a:r>
            <a:r>
              <a:rPr lang="zh-CN" altLang="en-US" dirty="0"/>
              <a:t>和计算机断层扫描</a:t>
            </a:r>
            <a:r>
              <a:rPr lang="en-US" altLang="zh-CN" dirty="0"/>
              <a:t>(CT)</a:t>
            </a:r>
            <a:r>
              <a:rPr lang="zh-CN" altLang="en-US" dirty="0"/>
              <a:t>的医疗数据</a:t>
            </a:r>
            <a:endParaRPr lang="en-US" altLang="zh-CN" dirty="0"/>
          </a:p>
          <a:p>
            <a:r>
              <a:rPr lang="zh-CN" altLang="en-US" dirty="0"/>
              <a:t>合成图像可以用于自监督预训练，并在数据稀缺时可以用于训练神经网络，提高模型准确性</a:t>
            </a:r>
            <a:endParaRPr lang="en-US" altLang="zh-CN" dirty="0"/>
          </a:p>
          <a:p>
            <a:r>
              <a:rPr lang="zh-CN" altLang="en-US" dirty="0"/>
              <a:t>在四个公开可用的数据集上训练：</a:t>
            </a:r>
            <a:r>
              <a:rPr lang="en-US" altLang="zh-CN" dirty="0"/>
              <a:t> brain MRI(ADNI,SAMPLE SIZE=998) , chest CT(SAMPLE SIZE=1010), breast MRI(SAMPLE SIZE=1844), and knee MRI(SAMPLE SIZE=1250)</a:t>
            </a:r>
          </a:p>
        </p:txBody>
      </p:sp>
    </p:spTree>
    <p:extLst>
      <p:ext uri="{BB962C8B-B14F-4D97-AF65-F5344CB8AC3E}">
        <p14:creationId xmlns:p14="http://schemas.microsoft.com/office/powerpoint/2010/main" val="4119629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A74AE-270B-1F23-10E7-BF5D3BBED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52D2A94-77D1-A0FB-4CCA-C0FB524F1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29" y="419966"/>
            <a:ext cx="8170974" cy="6018068"/>
          </a:xfrm>
        </p:spPr>
      </p:pic>
    </p:spTree>
    <p:extLst>
      <p:ext uri="{BB962C8B-B14F-4D97-AF65-F5344CB8AC3E}">
        <p14:creationId xmlns:p14="http://schemas.microsoft.com/office/powerpoint/2010/main" val="3813517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C9288-052F-F71D-859D-7C5127F3D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82D75-781B-6254-FF68-200748635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测试：</a:t>
            </a:r>
            <a:r>
              <a:rPr lang="en-US" altLang="zh-CN"/>
              <a:t>breast segmentation</a:t>
            </a:r>
            <a:endParaRPr lang="en-US" altLang="zh-CN" dirty="0"/>
          </a:p>
          <a:p>
            <a:r>
              <a:rPr lang="zh-CN" altLang="en-US" dirty="0"/>
              <a:t>使用在</a:t>
            </a:r>
            <a:r>
              <a:rPr lang="en-US" altLang="zh-CN" dirty="0"/>
              <a:t>DUKE breast cancer</a:t>
            </a:r>
            <a:r>
              <a:rPr lang="zh-CN" altLang="en-US" dirty="0"/>
              <a:t>数据集上训练的扩散模型生成了</a:t>
            </a:r>
            <a:r>
              <a:rPr lang="en-US" altLang="zh-CN" dirty="0"/>
              <a:t>2000</a:t>
            </a:r>
            <a:r>
              <a:rPr lang="zh-CN" altLang="en-US" dirty="0"/>
              <a:t>张合成</a:t>
            </a:r>
            <a:r>
              <a:rPr lang="en-US" altLang="zh-CN" dirty="0"/>
              <a:t>breast MRI</a:t>
            </a:r>
            <a:r>
              <a:rPr lang="zh-CN" altLang="en-US" dirty="0"/>
              <a:t>进行自监督预训练，然后使用可用的已知数据去进行预训练网络的微调。</a:t>
            </a:r>
            <a:endParaRPr lang="en-US" altLang="zh-CN" dirty="0"/>
          </a:p>
          <a:p>
            <a:r>
              <a:rPr lang="zh-CN" altLang="en-US" dirty="0"/>
              <a:t>为了比较，在没有使用合成数据进行预训练的情况下训练了相同的神经网络。发现，当只有有限的数据可用于训练时，使用外部合成数据可以有效提高</a:t>
            </a:r>
            <a:r>
              <a:rPr lang="en-US" altLang="zh-CN" dirty="0"/>
              <a:t>Dice score</a:t>
            </a:r>
            <a:r>
              <a:rPr lang="zh-CN" altLang="en-US" dirty="0"/>
              <a:t>（分割效果越好，</a:t>
            </a:r>
            <a:r>
              <a:rPr lang="en-US" altLang="zh-CN" dirty="0"/>
              <a:t>dice score</a:t>
            </a:r>
            <a:r>
              <a:rPr lang="zh-CN" altLang="en-US" dirty="0"/>
              <a:t>越接近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9830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A20C3-C9B1-B1FD-37AB-0788B1A9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 </a:t>
            </a:r>
            <a:r>
              <a:rPr lang="zh-CN" altLang="en-US" dirty="0"/>
              <a:t>关于</a:t>
            </a:r>
            <a:r>
              <a:rPr lang="en-US" altLang="zh-CN" dirty="0"/>
              <a:t>ADNI</a:t>
            </a:r>
            <a:r>
              <a:rPr lang="zh-CN" altLang="en-US" dirty="0"/>
              <a:t>数据库下载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05C4DA8-0DAB-6010-2C26-0E3E20E7E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55" y="1609606"/>
            <a:ext cx="6345793" cy="237021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6AD6798-4C33-A9DE-B7B5-25F1A508F5D7}"/>
              </a:ext>
            </a:extLst>
          </p:cNvPr>
          <p:cNvSpPr txBox="1"/>
          <p:nvPr/>
        </p:nvSpPr>
        <p:spPr>
          <a:xfrm>
            <a:off x="838200" y="4461164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Study data-&gt;test data: data for challenges , </a:t>
            </a:r>
            <a:r>
              <a:rPr lang="en-US" altLang="zh-CN" b="0" i="0" dirty="0">
                <a:solidFill>
                  <a:srgbClr val="050E17"/>
                </a:solidFill>
                <a:effectLst/>
                <a:latin typeface="-apple-system"/>
              </a:rPr>
              <a:t>ADNI</a:t>
            </a:r>
            <a:r>
              <a:rPr lang="zh-CN" altLang="en-US" b="0" i="0" dirty="0">
                <a:solidFill>
                  <a:srgbClr val="050E17"/>
                </a:solidFill>
                <a:effectLst/>
                <a:latin typeface="-apple-system"/>
              </a:rPr>
              <a:t>项目中为特定挑战和竞赛设计的数据集，旨在评估不同算法和方法在阿尔茨海默病相关任务上的表现。</a:t>
            </a:r>
            <a:endParaRPr lang="en-US" altLang="zh-CN" b="0" i="0" dirty="0">
              <a:solidFill>
                <a:srgbClr val="050E17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050E17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050E17"/>
                </a:solidFill>
                <a:latin typeface="-apple-system"/>
              </a:rPr>
              <a:t>Image collection : DTI/MRI/PET/fMRI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641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2C5D9-DBCB-8F6A-58EC-202811D2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2D83FB-04BD-0510-1B1F-789A8D1F0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Image collection</a:t>
            </a:r>
            <a:r>
              <a:rPr lang="zh-CN" altLang="en-US" dirty="0"/>
              <a:t>：同一个体在不同时期的图像，故数据量比较大</a:t>
            </a:r>
            <a:endParaRPr lang="en-US" altLang="zh-CN" dirty="0"/>
          </a:p>
          <a:p>
            <a:r>
              <a:rPr lang="zh-CN" altLang="en-US" dirty="0"/>
              <a:t>为了知道数据的具体形式，先下载一个个体的具体某个时期的图像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027045-6367-4CD4-1305-53F798519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09541"/>
            <a:ext cx="10681249" cy="370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2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A3DDD-E144-F43A-9115-F7DBC9F7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36DD0-F808-8270-C661-5AEEAF0B2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图像为</a:t>
            </a:r>
            <a:r>
              <a:rPr lang="en-US" altLang="zh-CN" dirty="0" err="1"/>
              <a:t>nii</a:t>
            </a:r>
            <a:r>
              <a:rPr lang="zh-CN" altLang="en-US" dirty="0"/>
              <a:t>格式，用</a:t>
            </a:r>
            <a:r>
              <a:rPr lang="en-US" altLang="zh-CN" dirty="0"/>
              <a:t>python</a:t>
            </a:r>
            <a:r>
              <a:rPr lang="zh-CN" altLang="en-US" dirty="0"/>
              <a:t>对其解码</a:t>
            </a:r>
          </a:p>
        </p:txBody>
      </p:sp>
    </p:spTree>
    <p:extLst>
      <p:ext uri="{BB962C8B-B14F-4D97-AF65-F5344CB8AC3E}">
        <p14:creationId xmlns:p14="http://schemas.microsoft.com/office/powerpoint/2010/main" val="54810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D1CF1-937D-11D2-A83F-2FD0ABAF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ED726DF-984A-425C-35FD-BC0E5CB30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49" y="341456"/>
            <a:ext cx="11314701" cy="6151419"/>
          </a:xfrm>
        </p:spPr>
      </p:pic>
    </p:spTree>
    <p:extLst>
      <p:ext uri="{BB962C8B-B14F-4D97-AF65-F5344CB8AC3E}">
        <p14:creationId xmlns:p14="http://schemas.microsoft.com/office/powerpoint/2010/main" val="352552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ED174-1B47-B824-A0F4-E03BE863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E0E6380-ED7E-C144-250D-41BABA6B9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58" y="311727"/>
            <a:ext cx="10006885" cy="6082145"/>
          </a:xfrm>
        </p:spPr>
      </p:pic>
    </p:spTree>
    <p:extLst>
      <p:ext uri="{BB962C8B-B14F-4D97-AF65-F5344CB8AC3E}">
        <p14:creationId xmlns:p14="http://schemas.microsoft.com/office/powerpoint/2010/main" val="261838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344E8-5040-E505-FD1B-B1296481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93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问题：需不需要对</a:t>
            </a:r>
            <a:r>
              <a:rPr lang="en-US" altLang="zh-CN" dirty="0" err="1"/>
              <a:t>nii</a:t>
            </a:r>
            <a:r>
              <a:rPr lang="zh-CN" altLang="en-US" dirty="0"/>
              <a:t>文件进行格式转换？</a:t>
            </a:r>
            <a:r>
              <a:rPr lang="en-US" altLang="zh-CN" dirty="0"/>
              <a:t>(</a:t>
            </a:r>
            <a:r>
              <a:rPr lang="en-US" altLang="zh-CN" dirty="0" err="1"/>
              <a:t>nii</a:t>
            </a:r>
            <a:r>
              <a:rPr lang="en-US" altLang="zh-CN" dirty="0"/>
              <a:t>-&gt;</a:t>
            </a:r>
            <a:r>
              <a:rPr lang="en-US" altLang="zh-CN" dirty="0" err="1"/>
              <a:t>npy</a:t>
            </a:r>
            <a:r>
              <a:rPr lang="en-US" altLang="zh-CN" dirty="0"/>
              <a:t> or </a:t>
            </a:r>
            <a:r>
              <a:rPr lang="en-US" altLang="zh-CN" dirty="0" err="1"/>
              <a:t>png</a:t>
            </a:r>
            <a:r>
              <a:rPr lang="en-US" altLang="zh-CN" dirty="0"/>
              <a:t>?)</a:t>
            </a:r>
          </a:p>
          <a:p>
            <a:pPr marL="0" indent="0">
              <a:buNone/>
            </a:pPr>
            <a:r>
              <a:rPr lang="en-US" altLang="zh-CN" dirty="0" err="1"/>
              <a:t>nii_file.header</a:t>
            </a:r>
            <a:r>
              <a:rPr lang="zh-CN" altLang="en-US" dirty="0"/>
              <a:t>中的具体有用的信息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4822AE-FC35-DAC1-4EDC-FC651660E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64" y="1577916"/>
            <a:ext cx="9961417" cy="454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20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BEEC2-4682-F4A6-FDB3-E46E560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问题：</a:t>
            </a:r>
            <a:r>
              <a:rPr lang="en-US" altLang="zh-CN" dirty="0"/>
              <a:t>MRI</a:t>
            </a:r>
            <a:r>
              <a:rPr lang="zh-CN" altLang="en-US" dirty="0"/>
              <a:t>图像处理的基本流程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7E2DF4-10EF-7AA3-A9D4-E3597680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如果按照传统的方法，具体如下：</a:t>
            </a:r>
            <a:endParaRPr lang="en-US" altLang="zh-CN" dirty="0"/>
          </a:p>
          <a:p>
            <a:pPr lvl="1"/>
            <a:r>
              <a:rPr lang="zh-CN" altLang="en-US" dirty="0"/>
              <a:t>阈值分割前景区域与背景区域</a:t>
            </a:r>
            <a:endParaRPr lang="en-US" altLang="zh-CN" dirty="0"/>
          </a:p>
          <a:p>
            <a:pPr lvl="1"/>
            <a:r>
              <a:rPr lang="zh-CN" altLang="en-US" dirty="0"/>
              <a:t>强度归一化</a:t>
            </a:r>
            <a:endParaRPr lang="en-US" altLang="zh-CN" dirty="0"/>
          </a:p>
          <a:p>
            <a:pPr lvl="1"/>
            <a:r>
              <a:rPr lang="zh-CN" altLang="en-US" dirty="0"/>
              <a:t>重采样（统一空间分辨率</a:t>
            </a:r>
            <a:r>
              <a:rPr lang="en-US" altLang="zh-CN" dirty="0"/>
              <a:t>&amp;</a:t>
            </a:r>
            <a:r>
              <a:rPr lang="zh-CN" altLang="en-US" dirty="0"/>
              <a:t>坐标系）</a:t>
            </a:r>
            <a:endParaRPr lang="en-US" altLang="zh-CN" dirty="0"/>
          </a:p>
          <a:p>
            <a:pPr lvl="1"/>
            <a:r>
              <a:rPr lang="zh-CN" altLang="en-US" dirty="0"/>
              <a:t>降噪：滤波方法进行处理</a:t>
            </a:r>
            <a:endParaRPr lang="en-US" altLang="zh-CN" dirty="0"/>
          </a:p>
          <a:p>
            <a:pPr lvl="1"/>
            <a:r>
              <a:rPr lang="zh-CN" altLang="en-US"/>
              <a:t>脑提取：分割非脑部区域，方法可选用阈值分割或者区域生长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9018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AD2C9-94D5-C225-4005-D30BA638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二、关于扩散模型的学习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DB420F-9760-2B6E-0E91-24404E5F3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18273" cy="4838411"/>
          </a:xfrm>
        </p:spPr>
        <p:txBody>
          <a:bodyPr>
            <a:normAutofit/>
          </a:bodyPr>
          <a:lstStyle/>
          <a:p>
            <a:r>
              <a:rPr lang="zh-CN" altLang="en-US" dirty="0"/>
              <a:t>常见于图像生成领域，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实现从噪声（采样自简单的分布）生成目标数据样本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包括两个过程：前向过程（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forward process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）和反向过程（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reverse process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），其中前向过程又称为扩散过程（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diffusion process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。前向过程和反向过程都是参数化的马氏链，反向过程可用于生成数据样本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前向过程：加噪声的过程，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噪声是已知的，该过程从原始图片逐步加噪至一组纯噪声。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dirty="0"/>
              <a:t>反向过程：去噪声过程，可以通过一组随机噪声还原成一张图像</a:t>
            </a:r>
            <a:endParaRPr lang="en-US" altLang="zh-CN" dirty="0"/>
          </a:p>
          <a:p>
            <a:r>
              <a:rPr lang="zh-CN" altLang="en-US" dirty="0"/>
              <a:t>网络架构：</a:t>
            </a:r>
            <a:r>
              <a:rPr lang="en-US" altLang="zh-CN" dirty="0" err="1"/>
              <a:t>Unet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Unet</a:t>
            </a:r>
            <a:r>
              <a:rPr lang="zh-CN" altLang="en-US" dirty="0"/>
              <a:t>的目的是根据当前的样本和时间</a:t>
            </a:r>
            <a:r>
              <a:rPr lang="en-US" altLang="zh-CN" dirty="0"/>
              <a:t>t</a:t>
            </a:r>
            <a:r>
              <a:rPr lang="zh-CN" altLang="en-US" dirty="0"/>
              <a:t>预测噪声</a:t>
            </a:r>
          </a:p>
        </p:txBody>
      </p:sp>
    </p:spTree>
    <p:extLst>
      <p:ext uri="{BB962C8B-B14F-4D97-AF65-F5344CB8AC3E}">
        <p14:creationId xmlns:p14="http://schemas.microsoft.com/office/powerpoint/2010/main" val="2449676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526</Words>
  <Application>Microsoft Office PowerPoint</Application>
  <PresentationFormat>宽屏</PresentationFormat>
  <Paragraphs>32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-apple-system</vt:lpstr>
      <vt:lpstr>等线</vt:lpstr>
      <vt:lpstr>等线 Light</vt:lpstr>
      <vt:lpstr>Arial</vt:lpstr>
      <vt:lpstr>Office 主题​​</vt:lpstr>
      <vt:lpstr>0901汇报内容</vt:lpstr>
      <vt:lpstr>一. 关于ADNI数据库下载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问题：MRI图像处理的基本流程</vt:lpstr>
      <vt:lpstr>二、关于扩散模型的学习</vt:lpstr>
      <vt:lpstr>PowerPoint 演示文稿</vt:lpstr>
      <vt:lpstr>相关论文：利用扩散模型生成3D医学图像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0816汇报内容</dc:title>
  <dc:creator>旖旎 卢</dc:creator>
  <cp:lastModifiedBy>旖旎 卢</cp:lastModifiedBy>
  <cp:revision>7</cp:revision>
  <dcterms:created xsi:type="dcterms:W3CDTF">2023-08-15T19:20:15Z</dcterms:created>
  <dcterms:modified xsi:type="dcterms:W3CDTF">2023-09-01T00:58:19Z</dcterms:modified>
</cp:coreProperties>
</file>