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5" r:id="rId5"/>
    <p:sldId id="259" r:id="rId6"/>
    <p:sldId id="260" r:id="rId7"/>
    <p:sldId id="261" r:id="rId8"/>
    <p:sldId id="267" r:id="rId9"/>
    <p:sldId id="270" r:id="rId10"/>
    <p:sldId id="266" r:id="rId11"/>
    <p:sldId id="264" r:id="rId12"/>
    <p:sldId id="268" r:id="rId13"/>
    <p:sldId id="262" r:id="rId14"/>
    <p:sldId id="269" r:id="rId15"/>
    <p:sldId id="263"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1" autoAdjust="0"/>
  </p:normalViewPr>
  <p:slideViewPr>
    <p:cSldViewPr snapToGrid="0">
      <p:cViewPr varScale="1">
        <p:scale>
          <a:sx n="92" d="100"/>
          <a:sy n="92" d="100"/>
        </p:scale>
        <p:origin x="6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6CAEE-0F4C-4393-B7A3-4BC81860A3AE}" type="datetimeFigureOut">
              <a:rPr lang="zh-CN" altLang="en-US" smtClean="0"/>
              <a:t>2023-10-13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E5C03-1F75-4844-A866-91BA2AC3AC9E}" type="slidenum">
              <a:rPr lang="zh-CN" altLang="en-US" smtClean="0"/>
              <a:t>‹#›</a:t>
            </a:fld>
            <a:endParaRPr lang="zh-CN" altLang="en-US"/>
          </a:p>
        </p:txBody>
      </p:sp>
    </p:spTree>
    <p:extLst>
      <p:ext uri="{BB962C8B-B14F-4D97-AF65-F5344CB8AC3E}">
        <p14:creationId xmlns:p14="http://schemas.microsoft.com/office/powerpoint/2010/main" val="44741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E5C03-1F75-4844-A866-91BA2AC3AC9E}" type="slidenum">
              <a:rPr lang="zh-CN" altLang="en-US" smtClean="0"/>
              <a:t>4</a:t>
            </a:fld>
            <a:endParaRPr lang="zh-CN" altLang="en-US"/>
          </a:p>
        </p:txBody>
      </p:sp>
    </p:spTree>
    <p:extLst>
      <p:ext uri="{BB962C8B-B14F-4D97-AF65-F5344CB8AC3E}">
        <p14:creationId xmlns:p14="http://schemas.microsoft.com/office/powerpoint/2010/main" val="111317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E5C03-1F75-4844-A866-91BA2AC3AC9E}" type="slidenum">
              <a:rPr lang="zh-CN" altLang="en-US" smtClean="0"/>
              <a:t>6</a:t>
            </a:fld>
            <a:endParaRPr lang="zh-CN" altLang="en-US"/>
          </a:p>
        </p:txBody>
      </p:sp>
    </p:spTree>
    <p:extLst>
      <p:ext uri="{BB962C8B-B14F-4D97-AF65-F5344CB8AC3E}">
        <p14:creationId xmlns:p14="http://schemas.microsoft.com/office/powerpoint/2010/main" val="21504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E5C03-1F75-4844-A866-91BA2AC3AC9E}" type="slidenum">
              <a:rPr lang="zh-CN" altLang="en-US" smtClean="0"/>
              <a:t>13</a:t>
            </a:fld>
            <a:endParaRPr lang="zh-CN" altLang="en-US"/>
          </a:p>
        </p:txBody>
      </p:sp>
    </p:spTree>
    <p:extLst>
      <p:ext uri="{BB962C8B-B14F-4D97-AF65-F5344CB8AC3E}">
        <p14:creationId xmlns:p14="http://schemas.microsoft.com/office/powerpoint/2010/main" val="425921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1AAD5-5BB9-25EC-71C7-D48AD46DBE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36F85C-0A9E-CBD9-8D88-86E13F80C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7098EA-C0B1-0E6E-E38D-E8CF8E600E14}"/>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F7010E1D-0FC0-6AC0-0E6A-B648650D64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EBC54E-0083-5E2E-7E5D-B4E26C948DD2}"/>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240162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E0985-04E8-2D7F-0BE3-DC473F45EF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41F633-3BC9-7A93-9E35-4AF1A71D94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449FBD-052E-7784-1AA4-50245EB881C8}"/>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2C6BAE51-242A-7A93-5A57-C0001A070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8F4C50-26EB-BF70-860D-6180C34A514F}"/>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20857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4BF7B-133A-8CC5-24AB-35E7D80A9F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8420C7-083A-8D33-A741-D6CAD6FFDA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A3E419-ED47-1EA4-5EE9-05A5A590EEAA}"/>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FEF13DE9-24E4-4381-C7C9-CFD665A82C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D90C6-3990-2B3B-3CA2-FD7A648A333C}"/>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59261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BCD01-7E6B-9C9D-A7B3-08BAD29981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E6D7B3-FC25-156D-0E54-2E03B220CB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C1AEAC-DBC6-4CE5-FB24-5E969D20FB28}"/>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D0FD22C6-74CC-9F62-9C19-AFDFBCFB81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AF9346-4F46-55CF-9C13-507E8A8E54B6}"/>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10629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AE7F3-177E-709F-A561-91EA9C01D2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46BB2-9EA9-36E3-513D-74155CFB8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90885A-B5BE-7FD1-3F23-A2793AE2D402}"/>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5676D80E-7788-9278-1E9D-17BBEC3C10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AE4CD6-9880-9B89-67AE-BB4B5D92B01E}"/>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237424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60D3-5B68-D753-275B-4F97AA1E34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3949B0-B4BA-1C8D-797E-3FC4394496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ADB2A8-1411-754C-2A2E-33FAC8624B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07A2E2-10A6-40A4-4A7A-E7F5EFD143A0}"/>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E4B35819-899B-AA04-A999-DC6490A84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BE8AEA-EAB3-A088-1E0A-6045B95CBBE2}"/>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409098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DB213-A0CA-2F95-517A-E7607C9E82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7F29BA-EDAD-6277-5AC6-3E1EBBEE01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E6BFF5-81D3-E18E-B976-C70A404020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88B0A9-2B1C-0241-84BA-67B93A773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9F5899-BBE9-4541-CFC8-8B4BAB8E5C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3A3132-478E-72F3-7F15-9DF210BD72A8}"/>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8" name="页脚占位符 7">
            <a:extLst>
              <a:ext uri="{FF2B5EF4-FFF2-40B4-BE49-F238E27FC236}">
                <a16:creationId xmlns:a16="http://schemas.microsoft.com/office/drawing/2014/main" id="{02BE1807-4B10-55AC-76BB-2E6487589E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EC17F1B-FDCB-077E-DCED-B63D17C2619E}"/>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130459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6139-365C-223A-1848-8E3FAD23759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14FD404-0503-4780-603A-7344D9DDE48E}"/>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4" name="页脚占位符 3">
            <a:extLst>
              <a:ext uri="{FF2B5EF4-FFF2-40B4-BE49-F238E27FC236}">
                <a16:creationId xmlns:a16="http://schemas.microsoft.com/office/drawing/2014/main" id="{CFA811F3-A5A4-3D66-E829-6C5765A785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68FD75-C077-8B93-0FBC-3C9DB4B701B4}"/>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151524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00D34-0114-5CBC-C124-44576E2FF124}"/>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3" name="页脚占位符 2">
            <a:extLst>
              <a:ext uri="{FF2B5EF4-FFF2-40B4-BE49-F238E27FC236}">
                <a16:creationId xmlns:a16="http://schemas.microsoft.com/office/drawing/2014/main" id="{1A5079FD-C5D3-899E-F41F-30EBAE4AA5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C6591C-880C-463D-0BFF-4F982B1F163D}"/>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19540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908C5-90B7-4396-BC8D-7AD4DD7F35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862023-E9CE-EB23-B93B-9C8360660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81E527-4A6B-65D2-C820-6C860DFA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4322AA-9351-4C4F-2122-F8F9EB3B0229}"/>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C0A0CC71-6C99-05A3-3DBB-E72205788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C12B7-2D52-C993-299E-D8EDF7E290D7}"/>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196192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30818-6AE8-F2D5-2F73-41296C9189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9AA9D1-F866-1696-C7B4-D4559325F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A7E255-E26E-BD00-0A88-2252E4C01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6945CA-3B7B-6D5B-A4DC-F595B0365CCC}"/>
              </a:ext>
            </a:extLst>
          </p:cNvPr>
          <p:cNvSpPr>
            <a:spLocks noGrp="1"/>
          </p:cNvSpPr>
          <p:nvPr>
            <p:ph type="dt" sz="half" idx="10"/>
          </p:nvPr>
        </p:nvSpPr>
        <p:spPr/>
        <p:txBody>
          <a:bodyPr/>
          <a:lstStyle/>
          <a:p>
            <a:fld id="{990C7692-8B54-4B82-A3BC-C1CFFA6F41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82F80899-7F0B-D931-76FA-18FF6D532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D055E6-A539-399D-F338-B1EA7580C027}"/>
              </a:ext>
            </a:extLst>
          </p:cNvPr>
          <p:cNvSpPr>
            <a:spLocks noGrp="1"/>
          </p:cNvSpPr>
          <p:nvPr>
            <p:ph type="sldNum" sz="quarter" idx="12"/>
          </p:nvPr>
        </p:nvSpPr>
        <p:spPr/>
        <p:txBody>
          <a:body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411184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E8F1FF-0B83-6306-E64F-3041A553E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72C7BD-09EC-3DFB-B429-42E263A58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1AA6E-CC4A-1F42-4A45-34D8A3B2A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C7692-8B54-4B82-A3BC-C1CFFA6F41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14AC4617-8FCE-AF89-8136-3D4DFA26B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4A0597-BBD8-9056-7C61-FB56F9F01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8DE37-9C23-4252-AD2F-AF54C8A37E7D}" type="slidenum">
              <a:rPr lang="zh-CN" altLang="en-US" smtClean="0"/>
              <a:t>‹#›</a:t>
            </a:fld>
            <a:endParaRPr lang="zh-CN" altLang="en-US"/>
          </a:p>
        </p:txBody>
      </p:sp>
    </p:spTree>
    <p:extLst>
      <p:ext uri="{BB962C8B-B14F-4D97-AF65-F5344CB8AC3E}">
        <p14:creationId xmlns:p14="http://schemas.microsoft.com/office/powerpoint/2010/main" val="220936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0F4F-F924-2ECA-3CAA-2D2B1DBCD5AE}"/>
              </a:ext>
            </a:extLst>
          </p:cNvPr>
          <p:cNvSpPr>
            <a:spLocks noGrp="1"/>
          </p:cNvSpPr>
          <p:nvPr>
            <p:ph type="ctrTitle"/>
          </p:nvPr>
        </p:nvSpPr>
        <p:spPr>
          <a:xfrm>
            <a:off x="1461655" y="1399309"/>
            <a:ext cx="9206345" cy="1967345"/>
          </a:xfrm>
        </p:spPr>
        <p:txBody>
          <a:bodyPr>
            <a:normAutofit fontScale="90000"/>
          </a:bodyPr>
          <a:lstStyle/>
          <a:p>
            <a:r>
              <a:rPr lang="zh-CN" altLang="en-US" sz="4800" dirty="0">
                <a:latin typeface="宋体" panose="02010600030101010101" pitchFamily="2" charset="-122"/>
                <a:ea typeface="宋体" panose="02010600030101010101" pitchFamily="2" charset="-122"/>
              </a:rPr>
              <a:t>基于医学影像的深度学习算法</a:t>
            </a:r>
            <a:br>
              <a:rPr lang="en-US" altLang="zh-CN" sz="4800" dirty="0">
                <a:latin typeface="宋体" panose="02010600030101010101" pitchFamily="2" charset="-122"/>
                <a:ea typeface="宋体" panose="02010600030101010101" pitchFamily="2" charset="-122"/>
              </a:rPr>
            </a:br>
            <a:r>
              <a:rPr lang="zh-CN" altLang="en-US" sz="4800" dirty="0">
                <a:latin typeface="宋体" panose="02010600030101010101" pitchFamily="2" charset="-122"/>
                <a:ea typeface="宋体" panose="02010600030101010101" pitchFamily="2" charset="-122"/>
              </a:rPr>
              <a:t>在精神疾病分类诊断预测的应用</a:t>
            </a:r>
            <a:br>
              <a:rPr lang="en-US" altLang="zh-CN" sz="4800" dirty="0">
                <a:latin typeface="宋体" panose="02010600030101010101" pitchFamily="2" charset="-122"/>
                <a:ea typeface="宋体" panose="02010600030101010101" pitchFamily="2" charset="-122"/>
              </a:rPr>
            </a:b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以</a:t>
            </a:r>
            <a:r>
              <a:rPr lang="en-US" altLang="zh-CN" sz="4800" dirty="0">
                <a:latin typeface="宋体" panose="02010600030101010101" pitchFamily="2" charset="-122"/>
                <a:ea typeface="宋体" panose="02010600030101010101" pitchFamily="2" charset="-122"/>
              </a:rPr>
              <a:t>ADNI</a:t>
            </a:r>
            <a:r>
              <a:rPr lang="zh-CN" altLang="en-US" sz="4800" dirty="0">
                <a:latin typeface="宋体" panose="02010600030101010101" pitchFamily="2" charset="-122"/>
                <a:ea typeface="宋体" panose="02010600030101010101" pitchFamily="2" charset="-122"/>
              </a:rPr>
              <a:t>数据集为例</a:t>
            </a:r>
          </a:p>
        </p:txBody>
      </p:sp>
      <p:sp>
        <p:nvSpPr>
          <p:cNvPr id="3" name="副标题 2">
            <a:extLst>
              <a:ext uri="{FF2B5EF4-FFF2-40B4-BE49-F238E27FC236}">
                <a16:creationId xmlns:a16="http://schemas.microsoft.com/office/drawing/2014/main" id="{B3F0E639-0DBE-1170-5406-21021662A2CD}"/>
              </a:ext>
            </a:extLst>
          </p:cNvPr>
          <p:cNvSpPr>
            <a:spLocks noGrp="1"/>
          </p:cNvSpPr>
          <p:nvPr>
            <p:ph type="subTitle" idx="1"/>
          </p:nvPr>
        </p:nvSpPr>
        <p:spPr>
          <a:xfrm>
            <a:off x="1524000" y="3802929"/>
            <a:ext cx="9144000" cy="1655762"/>
          </a:xfrm>
        </p:spPr>
        <p:txBody>
          <a:bodyPr/>
          <a:lstStyle/>
          <a:p>
            <a:r>
              <a:rPr lang="en-US" altLang="zh-CN" dirty="0"/>
              <a:t>20338051 </a:t>
            </a:r>
            <a:r>
              <a:rPr lang="zh-CN" altLang="en-US" dirty="0"/>
              <a:t>统计 卢旖旎</a:t>
            </a:r>
          </a:p>
        </p:txBody>
      </p:sp>
    </p:spTree>
    <p:extLst>
      <p:ext uri="{BB962C8B-B14F-4D97-AF65-F5344CB8AC3E}">
        <p14:creationId xmlns:p14="http://schemas.microsoft.com/office/powerpoint/2010/main" val="167408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62180-4008-B114-A97B-E4BE45853669}"/>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纵向数据分析</a:t>
            </a:r>
          </a:p>
        </p:txBody>
      </p:sp>
      <p:sp>
        <p:nvSpPr>
          <p:cNvPr id="3" name="内容占位符 2">
            <a:extLst>
              <a:ext uri="{FF2B5EF4-FFF2-40B4-BE49-F238E27FC236}">
                <a16:creationId xmlns:a16="http://schemas.microsoft.com/office/drawing/2014/main" id="{515AD1B7-25E0-E567-4DE9-616A1DD580A0}"/>
              </a:ext>
            </a:extLst>
          </p:cNvPr>
          <p:cNvSpPr>
            <a:spLocks noGrp="1"/>
          </p:cNvSpPr>
          <p:nvPr>
            <p:ph idx="1"/>
          </p:nvPr>
        </p:nvSpPr>
        <p:spPr>
          <a:xfrm>
            <a:off x="838200" y="1364673"/>
            <a:ext cx="10515600" cy="4812290"/>
          </a:xfrm>
        </p:spPr>
        <p:txBody>
          <a:bodyPr>
            <a:normAutofit/>
          </a:bodyPr>
          <a:lstStyle/>
          <a:p>
            <a:r>
              <a:rPr lang="zh-CN" altLang="en-US" sz="2400" b="0" i="0" dirty="0">
                <a:solidFill>
                  <a:srgbClr val="000000"/>
                </a:solidFill>
                <a:effectLst/>
                <a:latin typeface="-apple-system"/>
              </a:rPr>
              <a:t>通过跟踪同一参与者在多个访问时间点的数据，可以进行纵向分析，观察认知功能的变化趋势。</a:t>
            </a:r>
            <a:endParaRPr lang="en-US" altLang="zh-CN" sz="2400" b="0" i="0" dirty="0">
              <a:solidFill>
                <a:srgbClr val="000000"/>
              </a:solidFill>
              <a:effectLst/>
              <a:latin typeface="-apple-system"/>
            </a:endParaRPr>
          </a:p>
          <a:p>
            <a:endParaRPr lang="zh-CN" altLang="en-US" sz="2400" dirty="0"/>
          </a:p>
        </p:txBody>
      </p:sp>
      <p:pic>
        <p:nvPicPr>
          <p:cNvPr id="5" name="图片 4">
            <a:extLst>
              <a:ext uri="{FF2B5EF4-FFF2-40B4-BE49-F238E27FC236}">
                <a16:creationId xmlns:a16="http://schemas.microsoft.com/office/drawing/2014/main" id="{F17285D9-CDEF-85DB-DFC7-B1B7DB824A70}"/>
              </a:ext>
            </a:extLst>
          </p:cNvPr>
          <p:cNvPicPr>
            <a:picLocks noChangeAspect="1"/>
          </p:cNvPicPr>
          <p:nvPr/>
        </p:nvPicPr>
        <p:blipFill rotWithShape="1">
          <a:blip r:embed="rId2">
            <a:extLst>
              <a:ext uri="{28A0092B-C50C-407E-A947-70E740481C1C}">
                <a14:useLocalDpi xmlns:a14="http://schemas.microsoft.com/office/drawing/2010/main" val="0"/>
              </a:ext>
            </a:extLst>
          </a:blip>
          <a:srcRect b="36249"/>
          <a:stretch/>
        </p:blipFill>
        <p:spPr>
          <a:xfrm>
            <a:off x="1263919" y="2142324"/>
            <a:ext cx="9459499" cy="4421107"/>
          </a:xfrm>
          <a:prstGeom prst="rect">
            <a:avLst/>
          </a:prstGeom>
        </p:spPr>
      </p:pic>
    </p:spTree>
    <p:extLst>
      <p:ext uri="{BB962C8B-B14F-4D97-AF65-F5344CB8AC3E}">
        <p14:creationId xmlns:p14="http://schemas.microsoft.com/office/powerpoint/2010/main" val="296146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2EA99-5C81-86E2-C243-A0F7ACB798D0}"/>
              </a:ext>
            </a:extLst>
          </p:cNvPr>
          <p:cNvSpPr>
            <a:spLocks noGrp="1"/>
          </p:cNvSpPr>
          <p:nvPr>
            <p:ph type="title"/>
          </p:nvPr>
        </p:nvSpPr>
        <p:spPr>
          <a:xfrm>
            <a:off x="1025237" y="323562"/>
            <a:ext cx="10515600" cy="1325563"/>
          </a:xfrm>
        </p:spPr>
        <p:txBody>
          <a:bodyPr/>
          <a:lstStyle/>
          <a:p>
            <a:r>
              <a:rPr lang="en-US" altLang="zh-CN" dirty="0">
                <a:latin typeface="Times New Roman" panose="02020603050405020304" pitchFamily="18" charset="0"/>
                <a:cs typeface="Times New Roman" panose="02020603050405020304" pitchFamily="18" charset="0"/>
              </a:rPr>
              <a:t>Cross-sectional 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A20D07D-55C6-FFA5-1B11-0983F235DED0}"/>
              </a:ext>
            </a:extLst>
          </p:cNvPr>
          <p:cNvSpPr>
            <a:spLocks noGrp="1"/>
          </p:cNvSpPr>
          <p:nvPr>
            <p:ph idx="1"/>
          </p:nvPr>
        </p:nvSpPr>
        <p:spPr>
          <a:xfrm>
            <a:off x="838200" y="2156546"/>
            <a:ext cx="10515600" cy="4701454"/>
          </a:xfrm>
        </p:spPr>
        <p:txBody>
          <a:bodyPr>
            <a:normAutofit/>
          </a:bodyPr>
          <a:lstStyle/>
          <a:p>
            <a:r>
              <a:rPr lang="zh-CN" altLang="en-US" sz="2400" b="0" i="0" dirty="0">
                <a:solidFill>
                  <a:srgbClr val="000000"/>
                </a:solidFill>
                <a:effectLst/>
                <a:latin typeface="-apple-system"/>
              </a:rPr>
              <a:t>横截面数据是在特定时间点上对一组个体或单位进行的单次观察</a:t>
            </a:r>
            <a:endParaRPr lang="en-US" altLang="zh-CN" sz="2400" b="0" i="0" dirty="0">
              <a:solidFill>
                <a:srgbClr val="000000"/>
              </a:solidFill>
              <a:effectLst/>
              <a:latin typeface="-apple-system"/>
            </a:endParaRPr>
          </a:p>
          <a:p>
            <a:r>
              <a:rPr lang="zh-CN" altLang="en-US" sz="2400" dirty="0">
                <a:solidFill>
                  <a:srgbClr val="000000"/>
                </a:solidFill>
                <a:latin typeface="Times New Roman" panose="02020603050405020304" pitchFamily="18" charset="0"/>
                <a:cs typeface="Times New Roman" panose="02020603050405020304" pitchFamily="18" charset="0"/>
              </a:rPr>
              <a:t>在</a:t>
            </a:r>
            <a:r>
              <a:rPr lang="en-US" altLang="zh-CN" sz="2400" dirty="0">
                <a:solidFill>
                  <a:srgbClr val="000000"/>
                </a:solidFill>
                <a:latin typeface="Times New Roman" panose="02020603050405020304" pitchFamily="18" charset="0"/>
                <a:cs typeface="Times New Roman" panose="02020603050405020304" pitchFamily="18" charset="0"/>
              </a:rPr>
              <a:t>ADNI</a:t>
            </a:r>
            <a:r>
              <a:rPr lang="zh-CN" altLang="en-US" sz="2400" dirty="0">
                <a:solidFill>
                  <a:srgbClr val="000000"/>
                </a:solidFill>
                <a:latin typeface="Times New Roman" panose="02020603050405020304" pitchFamily="18" charset="0"/>
                <a:cs typeface="Times New Roman" panose="02020603050405020304" pitchFamily="18" charset="0"/>
              </a:rPr>
              <a:t>数据集中如何定义“特定时间点”</a:t>
            </a: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处在同一扫描计划（比如都在</a:t>
            </a:r>
            <a:r>
              <a:rPr lang="en-US" altLang="zh-CN" sz="2400" dirty="0">
                <a:solidFill>
                  <a:srgbClr val="000000"/>
                </a:solidFill>
                <a:latin typeface="Times New Roman" panose="02020603050405020304" pitchFamily="18" charset="0"/>
                <a:cs typeface="Times New Roman" panose="02020603050405020304" pitchFamily="18" charset="0"/>
              </a:rPr>
              <a:t>ADNI1</a:t>
            </a:r>
            <a:r>
              <a:rPr lang="zh-CN" altLang="en-US" sz="2400" dirty="0">
                <a:solidFill>
                  <a:srgbClr val="000000"/>
                </a:solidFill>
                <a:latin typeface="Times New Roman" panose="02020603050405020304" pitchFamily="18" charset="0"/>
                <a:cs typeface="Times New Roman" panose="02020603050405020304" pitchFamily="18" charset="0"/>
              </a:rPr>
              <a:t>数据集）</a:t>
            </a: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同一</a:t>
            </a:r>
            <a:r>
              <a:rPr lang="en-US" altLang="zh-CN" sz="2400" dirty="0">
                <a:solidFill>
                  <a:srgbClr val="000000"/>
                </a:solidFill>
                <a:latin typeface="Times New Roman" panose="02020603050405020304" pitchFamily="18" charset="0"/>
                <a:cs typeface="Times New Roman" panose="02020603050405020304" pitchFamily="18" charset="0"/>
              </a:rPr>
              <a:t>VISCODE</a:t>
            </a:r>
          </a:p>
          <a:p>
            <a:pPr marL="0" indent="0">
              <a:buNone/>
            </a:pPr>
            <a:r>
              <a:rPr lang="zh-CN" altLang="en-US" sz="2400" dirty="0">
                <a:solidFill>
                  <a:srgbClr val="000000"/>
                </a:solidFill>
                <a:latin typeface="Times New Roman" panose="02020603050405020304" pitchFamily="18" charset="0"/>
                <a:cs typeface="Times New Roman" panose="02020603050405020304" pitchFamily="18" charset="0"/>
              </a:rPr>
              <a:t>例：  将</a:t>
            </a:r>
            <a:r>
              <a:rPr lang="en-US" altLang="zh-CN" sz="2400" dirty="0">
                <a:solidFill>
                  <a:srgbClr val="000000"/>
                </a:solidFill>
                <a:latin typeface="Times New Roman" panose="02020603050405020304" pitchFamily="18" charset="0"/>
                <a:cs typeface="Times New Roman" panose="02020603050405020304" pitchFamily="18" charset="0"/>
              </a:rPr>
              <a:t>ADNI1</a:t>
            </a:r>
            <a:r>
              <a:rPr lang="zh-CN" altLang="en-US" sz="2400" dirty="0">
                <a:solidFill>
                  <a:srgbClr val="000000"/>
                </a:solidFill>
                <a:latin typeface="Times New Roman" panose="02020603050405020304" pitchFamily="18" charset="0"/>
                <a:cs typeface="Times New Roman" panose="02020603050405020304" pitchFamily="18" charset="0"/>
              </a:rPr>
              <a:t>中</a:t>
            </a:r>
            <a:r>
              <a:rPr lang="en-US" altLang="zh-CN" sz="2400" dirty="0">
                <a:solidFill>
                  <a:srgbClr val="000000"/>
                </a:solidFill>
                <a:latin typeface="Times New Roman" panose="02020603050405020304" pitchFamily="18" charset="0"/>
                <a:cs typeface="Times New Roman" panose="02020603050405020304" pitchFamily="18" charset="0"/>
              </a:rPr>
              <a:t>VISCODE==“bl”(baseline)</a:t>
            </a:r>
            <a:r>
              <a:rPr lang="zh-CN" altLang="en-US" sz="2400" dirty="0">
                <a:solidFill>
                  <a:srgbClr val="000000"/>
                </a:solidFill>
                <a:latin typeface="Times New Roman" panose="02020603050405020304" pitchFamily="18" charset="0"/>
                <a:cs typeface="Times New Roman" panose="02020603050405020304" pitchFamily="18" charset="0"/>
              </a:rPr>
              <a:t>的子数据集称为横截面数据（个人理解，不知是否正确）</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73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144A3E7-AA80-D79B-215C-62987E998BB5}"/>
              </a:ext>
            </a:extLst>
          </p:cNvPr>
          <p:cNvPicPr>
            <a:picLocks noGrp="1" noChangeAspect="1"/>
          </p:cNvPicPr>
          <p:nvPr>
            <p:ph idx="1"/>
          </p:nvPr>
        </p:nvPicPr>
        <p:blipFill>
          <a:blip r:embed="rId2"/>
          <a:stretch>
            <a:fillRect/>
          </a:stretch>
        </p:blipFill>
        <p:spPr>
          <a:xfrm>
            <a:off x="21424" y="895616"/>
            <a:ext cx="6455673" cy="4351338"/>
          </a:xfrm>
          <a:prstGeom prst="rect">
            <a:avLst/>
          </a:prstGeom>
        </p:spPr>
      </p:pic>
      <p:pic>
        <p:nvPicPr>
          <p:cNvPr id="6" name="图片 5">
            <a:extLst>
              <a:ext uri="{FF2B5EF4-FFF2-40B4-BE49-F238E27FC236}">
                <a16:creationId xmlns:a16="http://schemas.microsoft.com/office/drawing/2014/main" id="{2EEC8F05-FAFC-F826-F9AB-AD2437E34AAC}"/>
              </a:ext>
            </a:extLst>
          </p:cNvPr>
          <p:cNvPicPr>
            <a:picLocks noChangeAspect="1"/>
          </p:cNvPicPr>
          <p:nvPr/>
        </p:nvPicPr>
        <p:blipFill>
          <a:blip r:embed="rId3"/>
          <a:stretch>
            <a:fillRect/>
          </a:stretch>
        </p:blipFill>
        <p:spPr>
          <a:xfrm>
            <a:off x="5799148" y="895616"/>
            <a:ext cx="6455674" cy="4351338"/>
          </a:xfrm>
          <a:prstGeom prst="rect">
            <a:avLst/>
          </a:prstGeom>
        </p:spPr>
      </p:pic>
      <p:sp>
        <p:nvSpPr>
          <p:cNvPr id="7" name="文本框 6">
            <a:extLst>
              <a:ext uri="{FF2B5EF4-FFF2-40B4-BE49-F238E27FC236}">
                <a16:creationId xmlns:a16="http://schemas.microsoft.com/office/drawing/2014/main" id="{6E28074D-51A2-D89C-1C9C-5CEC61018227}"/>
              </a:ext>
            </a:extLst>
          </p:cNvPr>
          <p:cNvSpPr txBox="1"/>
          <p:nvPr/>
        </p:nvSpPr>
        <p:spPr>
          <a:xfrm>
            <a:off x="453710" y="5379578"/>
            <a:ext cx="559110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ADNI1,VISCODE==“bl”</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DCC6541-824F-E152-49DA-9065F9F4598D}"/>
              </a:ext>
            </a:extLst>
          </p:cNvPr>
          <p:cNvSpPr txBox="1"/>
          <p:nvPr/>
        </p:nvSpPr>
        <p:spPr>
          <a:xfrm>
            <a:off x="6749128" y="5379578"/>
            <a:ext cx="541659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ADNI1,VISCODE==“m36</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002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C4F85-52D7-3306-9016-AA79EEB2D667}"/>
              </a:ext>
            </a:extLst>
          </p:cNvPr>
          <p:cNvSpPr>
            <a:spLocks noGrp="1"/>
          </p:cNvSpPr>
          <p:nvPr>
            <p:ph type="title"/>
          </p:nvPr>
        </p:nvSpPr>
        <p:spPr/>
        <p:txBody>
          <a:bodyPr/>
          <a:lstStyle/>
          <a:p>
            <a:r>
              <a:rPr lang="zh-CN" altLang="en-US" dirty="0"/>
              <a:t>认识数据：</a:t>
            </a:r>
            <a:r>
              <a:rPr lang="en-US" altLang="zh-CN" dirty="0"/>
              <a:t>Image collection</a:t>
            </a:r>
            <a:endParaRPr lang="zh-CN" altLang="en-US" dirty="0"/>
          </a:p>
        </p:txBody>
      </p:sp>
      <p:sp>
        <p:nvSpPr>
          <p:cNvPr id="3" name="内容占位符 2">
            <a:extLst>
              <a:ext uri="{FF2B5EF4-FFF2-40B4-BE49-F238E27FC236}">
                <a16:creationId xmlns:a16="http://schemas.microsoft.com/office/drawing/2014/main" id="{94BAB422-34AC-73EF-54D4-C19E9DFA67CD}"/>
              </a:ext>
            </a:extLst>
          </p:cNvPr>
          <p:cNvSpPr>
            <a:spLocks noGrp="1"/>
          </p:cNvSpPr>
          <p:nvPr>
            <p:ph idx="1"/>
          </p:nvPr>
        </p:nvSpPr>
        <p:spPr/>
        <p:txBody>
          <a:bodyPr>
            <a:normAutofit/>
          </a:bodyPr>
          <a:lstStyle/>
          <a:p>
            <a:r>
              <a:rPr lang="zh-CN" altLang="en-US" sz="2400" dirty="0"/>
              <a:t>下载方式</a:t>
            </a:r>
            <a:r>
              <a:rPr lang="en-US" altLang="zh-CN" sz="2400" dirty="0"/>
              <a:t>1</a:t>
            </a:r>
            <a:r>
              <a:rPr lang="zh-CN" altLang="en-US" sz="2400" dirty="0"/>
              <a:t>：</a:t>
            </a:r>
            <a:r>
              <a:rPr lang="zh-CN" altLang="en-US" sz="2400" dirty="0">
                <a:latin typeface="Times New Roman" panose="02020603050405020304" pitchFamily="18" charset="0"/>
                <a:cs typeface="Times New Roman" panose="02020603050405020304" pitchFamily="18" charset="0"/>
              </a:rPr>
              <a:t>自定义数据集（通过</a:t>
            </a:r>
            <a:r>
              <a:rPr lang="en-US" altLang="zh-CN" sz="2400" dirty="0">
                <a:latin typeface="Times New Roman" panose="02020603050405020304" pitchFamily="18" charset="0"/>
                <a:cs typeface="Times New Roman" panose="02020603050405020304" pitchFamily="18" charset="0"/>
              </a:rPr>
              <a:t>”ADVANCED-SEARCH” filter</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pic>
        <p:nvPicPr>
          <p:cNvPr id="4" name="图片 3" descr="image-20201217025900572">
            <a:extLst>
              <a:ext uri="{FF2B5EF4-FFF2-40B4-BE49-F238E27FC236}">
                <a16:creationId xmlns:a16="http://schemas.microsoft.com/office/drawing/2014/main" id="{3F6BDBEA-AC9F-2C2B-A444-E7C17B7B22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221" y="2342828"/>
            <a:ext cx="9946597" cy="4259577"/>
          </a:xfrm>
          <a:prstGeom prst="rect">
            <a:avLst/>
          </a:prstGeom>
          <a:noFill/>
          <a:ln>
            <a:noFill/>
          </a:ln>
        </p:spPr>
      </p:pic>
    </p:spTree>
    <p:extLst>
      <p:ext uri="{BB962C8B-B14F-4D97-AF65-F5344CB8AC3E}">
        <p14:creationId xmlns:p14="http://schemas.microsoft.com/office/powerpoint/2010/main" val="220183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03F7EB-41E1-55D6-1906-017A2F843DED}"/>
              </a:ext>
            </a:extLst>
          </p:cNvPr>
          <p:cNvSpPr>
            <a:spLocks noGrp="1"/>
          </p:cNvSpPr>
          <p:nvPr>
            <p:ph idx="1"/>
          </p:nvPr>
        </p:nvSpPr>
        <p:spPr>
          <a:xfrm>
            <a:off x="568037" y="440170"/>
            <a:ext cx="10515600" cy="4351338"/>
          </a:xfrm>
        </p:spPr>
        <p:txBody>
          <a:bodyPr/>
          <a:lstStyle/>
          <a:p>
            <a:r>
              <a:rPr lang="zh-CN" altLang="en-US" dirty="0"/>
              <a:t>下载方式</a:t>
            </a:r>
            <a:r>
              <a:rPr lang="en-US" altLang="zh-CN" dirty="0"/>
              <a:t>2</a:t>
            </a:r>
            <a:r>
              <a:rPr lang="zh-CN" altLang="en-US" dirty="0"/>
              <a:t>：共享数据集</a:t>
            </a:r>
            <a:endParaRPr lang="en-US" altLang="zh-CN" dirty="0"/>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Data collections</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页面左侧，可以看到</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ADNI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上一些已打包好的共享的数据集，也可以来选择下载</a:t>
            </a:r>
          </a:p>
          <a:p>
            <a:endParaRPr lang="en-US" altLang="zh-CN" sz="2400" dirty="0"/>
          </a:p>
          <a:p>
            <a:endParaRPr lang="zh-CN" altLang="en-US" dirty="0"/>
          </a:p>
        </p:txBody>
      </p:sp>
      <p:pic>
        <p:nvPicPr>
          <p:cNvPr id="5" name="图片 4">
            <a:extLst>
              <a:ext uri="{FF2B5EF4-FFF2-40B4-BE49-F238E27FC236}">
                <a16:creationId xmlns:a16="http://schemas.microsoft.com/office/drawing/2014/main" id="{BF2FF396-C498-AB58-335C-5A731BC156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153" y="1879225"/>
            <a:ext cx="10835576" cy="2810879"/>
          </a:xfrm>
          <a:prstGeom prst="rect">
            <a:avLst/>
          </a:prstGeom>
          <a:noFill/>
          <a:ln>
            <a:noFill/>
          </a:ln>
        </p:spPr>
      </p:pic>
      <p:sp>
        <p:nvSpPr>
          <p:cNvPr id="6" name="文本框 5">
            <a:extLst>
              <a:ext uri="{FF2B5EF4-FFF2-40B4-BE49-F238E27FC236}">
                <a16:creationId xmlns:a16="http://schemas.microsoft.com/office/drawing/2014/main" id="{3BA48F03-448C-C78E-4B5C-F5F1183B3F92}"/>
              </a:ext>
            </a:extLst>
          </p:cNvPr>
          <p:cNvSpPr txBox="1"/>
          <p:nvPr/>
        </p:nvSpPr>
        <p:spPr>
          <a:xfrm>
            <a:off x="509922" y="4940502"/>
            <a:ext cx="11172156" cy="1600438"/>
          </a:xfrm>
          <a:prstGeom prst="rect">
            <a:avLst/>
          </a:prstGeom>
          <a:noFill/>
        </p:spPr>
        <p:txBody>
          <a:bodyPr wrap="square" rtlCol="0">
            <a:spAutoFit/>
          </a:bodyPr>
          <a:lstStyle/>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ADNI1:Annual 2 </a:t>
            </a:r>
            <a:r>
              <a:rPr lang="en-US" altLang="zh-CN" sz="2000" kern="100" dirty="0" err="1">
                <a:effectLst/>
                <a:latin typeface="Times New Roman" panose="02020603050405020304" pitchFamily="18" charset="0"/>
                <a:ea typeface="等线" panose="02010600030101010101" pitchFamily="2" charset="-122"/>
                <a:cs typeface="Times New Roman" panose="02020603050405020304" pitchFamily="18" charset="0"/>
              </a:rPr>
              <a:t>Yr</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3T:</a:t>
            </a:r>
            <a:r>
              <a:rPr lang="en-US" altLang="zh-CN"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在</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ADNI1</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研究中，每年进行一次</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3T</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核磁共振成像，为期</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2</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年</a:t>
            </a:r>
          </a:p>
          <a:p>
            <a:r>
              <a:rPr lang="en-US" altLang="zh-CN" sz="2000" dirty="0">
                <a:effectLst/>
                <a:latin typeface="Times New Roman" panose="02020603050405020304" pitchFamily="18" charset="0"/>
                <a:cs typeface="Times New Roman" panose="02020603050405020304" pitchFamily="18" charset="0"/>
              </a:rPr>
              <a:t>ADNI1:Baseline 3T: </a:t>
            </a:r>
            <a:r>
              <a:rPr lang="zh-CN" altLang="zh-CN" sz="2000" dirty="0">
                <a:effectLst/>
                <a:latin typeface="Times New Roman" panose="02020603050405020304" pitchFamily="18" charset="0"/>
                <a:ea typeface="等线" panose="02010600030101010101" pitchFamily="2" charset="-122"/>
                <a:cs typeface="Times New Roman" panose="02020603050405020304" pitchFamily="18" charset="0"/>
              </a:rPr>
              <a:t>在研究开始时对参与者进行一次</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3T</a:t>
            </a:r>
            <a:r>
              <a:rPr lang="zh-CN" altLang="zh-CN" sz="2000" dirty="0">
                <a:effectLst/>
                <a:latin typeface="Times New Roman" panose="02020603050405020304" pitchFamily="18" charset="0"/>
                <a:ea typeface="等线" panose="02010600030101010101" pitchFamily="2" charset="-122"/>
                <a:cs typeface="Times New Roman" panose="02020603050405020304" pitchFamily="18" charset="0"/>
              </a:rPr>
              <a:t>核磁共振成像。</a:t>
            </a:r>
            <a:endPar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ADNI1:Complete 1 </a:t>
            </a:r>
            <a:r>
              <a:rPr lang="en-US" altLang="zh-CN" sz="2000" kern="100" dirty="0" err="1">
                <a:effectLst/>
                <a:latin typeface="Times New Roman" panose="02020603050405020304" pitchFamily="18" charset="0"/>
                <a:ea typeface="等线" panose="02010600030101010101" pitchFamily="2" charset="-122"/>
                <a:cs typeface="Times New Roman" panose="02020603050405020304" pitchFamily="18" charset="0"/>
              </a:rPr>
              <a:t>Yr</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3T : </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在研究开始后的第一年对参与者进行一次</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3T</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核磁共振成像</a:t>
            </a: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ADNI1: Complete 2 </a:t>
            </a:r>
            <a:r>
              <a:rPr lang="en-US" altLang="zh-CN" sz="2000" kern="100" dirty="0" err="1">
                <a:effectLst/>
                <a:latin typeface="Times New Roman" panose="02020603050405020304" pitchFamily="18" charset="0"/>
                <a:ea typeface="等线" panose="02010600030101010101" pitchFamily="2" charset="-122"/>
                <a:cs typeface="Times New Roman" panose="02020603050405020304" pitchFamily="18" charset="0"/>
              </a:rPr>
              <a:t>Yr</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1.5T : </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在研究开始后的第二年对参与者进行一次</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1.5T</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核磁共振成像</a:t>
            </a:r>
          </a:p>
          <a:p>
            <a:endParaRPr lang="zh-CN" altLang="en-US" dirty="0"/>
          </a:p>
        </p:txBody>
      </p:sp>
    </p:spTree>
    <p:extLst>
      <p:ext uri="{BB962C8B-B14F-4D97-AF65-F5344CB8AC3E}">
        <p14:creationId xmlns:p14="http://schemas.microsoft.com/office/powerpoint/2010/main" val="228818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0FD97-1E58-8934-BE54-1A60D3A2457E}"/>
              </a:ext>
            </a:extLst>
          </p:cNvPr>
          <p:cNvSpPr>
            <a:spLocks noGrp="1"/>
          </p:cNvSpPr>
          <p:nvPr>
            <p:ph type="title"/>
          </p:nvPr>
        </p:nvSpPr>
        <p:spPr/>
        <p:txBody>
          <a:bodyPr/>
          <a:lstStyle/>
          <a:p>
            <a:r>
              <a:rPr lang="zh-CN" altLang="en-US" dirty="0"/>
              <a:t>论文概览（部分）</a:t>
            </a:r>
          </a:p>
        </p:txBody>
      </p:sp>
      <p:sp>
        <p:nvSpPr>
          <p:cNvPr id="3" name="内容占位符 2">
            <a:extLst>
              <a:ext uri="{FF2B5EF4-FFF2-40B4-BE49-F238E27FC236}">
                <a16:creationId xmlns:a16="http://schemas.microsoft.com/office/drawing/2014/main" id="{AF9018A1-3FDD-D301-C474-60D649292A18}"/>
              </a:ext>
            </a:extLst>
          </p:cNvPr>
          <p:cNvSpPr>
            <a:spLocks noGrp="1"/>
          </p:cNvSpPr>
          <p:nvPr>
            <p:ph idx="1"/>
          </p:nvPr>
        </p:nvSpPr>
        <p:spPr/>
        <p:txBody>
          <a:bodyPr/>
          <a:lstStyle/>
          <a:p>
            <a:pPr marL="0" indent="0" algn="ctr">
              <a:buNone/>
            </a:pPr>
            <a:r>
              <a:rPr lang="it-IT" altLang="zh-CN" sz="3200" b="0" i="0" u="sng" dirty="0">
                <a:solidFill>
                  <a:srgbClr val="000000"/>
                </a:solidFill>
                <a:effectLst/>
                <a:latin typeface="Times New Roman" panose="02020603050405020304" pitchFamily="18" charset="0"/>
                <a:cs typeface="Times New Roman" panose="02020603050405020304" pitchFamily="18" charset="0"/>
              </a:rPr>
              <a:t>Alzheimer’s disease diagnosis via multimodal feature fusion</a:t>
            </a:r>
            <a:r>
              <a:rPr lang="it-IT" altLang="zh-CN" sz="3200" u="sng" dirty="0">
                <a:latin typeface="Times New Roman" panose="02020603050405020304" pitchFamily="18" charset="0"/>
                <a:cs typeface="Times New Roman" panose="02020603050405020304" pitchFamily="18" charset="0"/>
              </a:rPr>
              <a:t> </a:t>
            </a:r>
            <a:br>
              <a:rPr lang="it-IT" altLang="zh-CN" dirty="0"/>
            </a:br>
            <a:endParaRPr lang="it-IT" altLang="zh-CN" dirty="0"/>
          </a:p>
          <a:p>
            <a:pPr algn="ctr"/>
            <a:r>
              <a:rPr lang="en-US" altLang="zh-CN" sz="2800" b="0" i="0" dirty="0">
                <a:solidFill>
                  <a:srgbClr val="0080AC"/>
                </a:solidFill>
                <a:effectLst/>
                <a:latin typeface="CharisSIL"/>
              </a:rPr>
              <a:t>Yue Tu</a:t>
            </a:r>
            <a:r>
              <a:rPr lang="en-US" altLang="zh-CN" sz="2800" b="0" i="0" dirty="0">
                <a:solidFill>
                  <a:srgbClr val="000000"/>
                </a:solidFill>
                <a:effectLst/>
                <a:latin typeface="CharisSIL"/>
              </a:rPr>
              <a:t>, </a:t>
            </a:r>
            <a:r>
              <a:rPr lang="en-US" altLang="zh-CN" sz="2800" b="0" i="0" dirty="0" err="1">
                <a:solidFill>
                  <a:srgbClr val="0080AC"/>
                </a:solidFill>
                <a:effectLst/>
                <a:latin typeface="CharisSIL"/>
              </a:rPr>
              <a:t>Shukuan</a:t>
            </a:r>
            <a:r>
              <a:rPr lang="en-US" altLang="zh-CN" sz="2800" b="0" i="0" dirty="0">
                <a:solidFill>
                  <a:srgbClr val="0080AC"/>
                </a:solidFill>
                <a:effectLst/>
                <a:latin typeface="CharisSIL"/>
              </a:rPr>
              <a:t> Lin </a:t>
            </a:r>
            <a:r>
              <a:rPr lang="en-US" altLang="zh-CN" sz="2800" b="0" i="0" dirty="0">
                <a:solidFill>
                  <a:srgbClr val="0080AC"/>
                </a:solidFill>
                <a:effectLst/>
                <a:latin typeface="STIXMath-Regular"/>
              </a:rPr>
              <a:t>∗</a:t>
            </a:r>
            <a:r>
              <a:rPr lang="en-US" altLang="zh-CN" sz="2800" b="0" i="0" dirty="0">
                <a:solidFill>
                  <a:srgbClr val="000000"/>
                </a:solidFill>
                <a:effectLst/>
                <a:latin typeface="CharisSIL"/>
              </a:rPr>
              <a:t>, </a:t>
            </a:r>
            <a:r>
              <a:rPr lang="en-US" altLang="zh-CN" sz="2800" b="0" i="0" dirty="0">
                <a:solidFill>
                  <a:srgbClr val="0080AC"/>
                </a:solidFill>
                <a:effectLst/>
                <a:latin typeface="CharisSIL"/>
              </a:rPr>
              <a:t>Jianzhong </a:t>
            </a:r>
            <a:r>
              <a:rPr lang="en-US" altLang="zh-CN" sz="2800" b="0" i="0" dirty="0" err="1">
                <a:solidFill>
                  <a:srgbClr val="0080AC"/>
                </a:solidFill>
                <a:effectLst/>
                <a:latin typeface="CharisSIL"/>
              </a:rPr>
              <a:t>Qiao</a:t>
            </a:r>
            <a:r>
              <a:rPr lang="en-US" altLang="zh-CN" sz="2800" b="0" i="0" dirty="0">
                <a:solidFill>
                  <a:srgbClr val="0080AC"/>
                </a:solidFill>
                <a:effectLst/>
                <a:latin typeface="CharisSIL"/>
              </a:rPr>
              <a:t> </a:t>
            </a:r>
            <a:r>
              <a:rPr lang="en-US" altLang="zh-CN" sz="2800" b="0" i="0" dirty="0">
                <a:solidFill>
                  <a:srgbClr val="0080AC"/>
                </a:solidFill>
                <a:effectLst/>
                <a:latin typeface="STIXMath-Regular"/>
              </a:rPr>
              <a:t>∗</a:t>
            </a:r>
            <a:r>
              <a:rPr lang="en-US" altLang="zh-CN" sz="2800" b="0" i="0" dirty="0">
                <a:solidFill>
                  <a:srgbClr val="000000"/>
                </a:solidFill>
                <a:effectLst/>
                <a:latin typeface="CharisSIL"/>
              </a:rPr>
              <a:t>, </a:t>
            </a:r>
            <a:r>
              <a:rPr lang="en-US" altLang="zh-CN" sz="2800" b="0" i="0" dirty="0">
                <a:solidFill>
                  <a:srgbClr val="0080AC"/>
                </a:solidFill>
                <a:effectLst/>
                <a:latin typeface="CharisSIL"/>
              </a:rPr>
              <a:t>Yilin Zhuang</a:t>
            </a:r>
            <a:r>
              <a:rPr lang="en-US" altLang="zh-CN" sz="2800" b="0" i="0" dirty="0">
                <a:solidFill>
                  <a:srgbClr val="000000"/>
                </a:solidFill>
                <a:effectLst/>
                <a:latin typeface="CharisSIL"/>
              </a:rPr>
              <a:t>, </a:t>
            </a:r>
            <a:r>
              <a:rPr lang="en-US" altLang="zh-CN" sz="2800" b="0" i="0" dirty="0">
                <a:solidFill>
                  <a:srgbClr val="0080AC"/>
                </a:solidFill>
                <a:effectLst/>
                <a:latin typeface="CharisSIL"/>
              </a:rPr>
              <a:t>Peng Zhang</a:t>
            </a:r>
            <a:r>
              <a:rPr lang="en-US" altLang="zh-CN" dirty="0"/>
              <a:t> </a:t>
            </a:r>
          </a:p>
          <a:p>
            <a:pPr marL="0" indent="0" algn="ctr">
              <a:buNone/>
            </a:pPr>
            <a:r>
              <a:rPr lang="en-US" altLang="zh-CN" sz="2800" b="0" i="0" dirty="0">
                <a:solidFill>
                  <a:srgbClr val="000000"/>
                </a:solidFill>
                <a:effectLst/>
                <a:latin typeface="CharisSIL"/>
              </a:rPr>
              <a:t>Computers in Biology and Medicine</a:t>
            </a:r>
          </a:p>
          <a:p>
            <a:pPr marL="0" indent="0" algn="ctr">
              <a:buNone/>
            </a:pPr>
            <a:r>
              <a:rPr lang="en-US" altLang="zh-CN" sz="2800" b="0" i="0" dirty="0">
                <a:solidFill>
                  <a:srgbClr val="000000"/>
                </a:solidFill>
                <a:effectLst/>
                <a:latin typeface="t1-uni-regular"/>
              </a:rPr>
              <a:t>journal homepage: </a:t>
            </a:r>
            <a:r>
              <a:rPr lang="en-US" altLang="zh-CN" sz="2800" b="0" i="0" dirty="0">
                <a:solidFill>
                  <a:srgbClr val="0080AC"/>
                </a:solidFill>
                <a:effectLst/>
                <a:latin typeface="t1-uni-regular"/>
              </a:rPr>
              <a:t>www.elsevier.com/locate/compbiomed</a:t>
            </a:r>
            <a:br>
              <a:rPr lang="it-IT" altLang="zh-CN" dirty="0"/>
            </a:br>
            <a:endParaRPr lang="zh-CN" altLang="en-US" dirty="0"/>
          </a:p>
        </p:txBody>
      </p:sp>
    </p:spTree>
    <p:extLst>
      <p:ext uri="{BB962C8B-B14F-4D97-AF65-F5344CB8AC3E}">
        <p14:creationId xmlns:p14="http://schemas.microsoft.com/office/powerpoint/2010/main" val="89996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CA713-8B05-05D2-C1D5-F202EB57EFB2}"/>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2EF4D5B6-E98B-1E80-60B1-0D0449B68203}"/>
              </a:ext>
            </a:extLst>
          </p:cNvPr>
          <p:cNvSpPr>
            <a:spLocks noGrp="1"/>
          </p:cNvSpPr>
          <p:nvPr>
            <p:ph idx="1"/>
          </p:nvPr>
        </p:nvSpPr>
        <p:spPr/>
        <p:txBody>
          <a:bodyPr/>
          <a:lstStyle/>
          <a:p>
            <a:r>
              <a:rPr lang="zh-CN" altLang="en-US" dirty="0"/>
              <a:t>提出一种新的多模态特征转换和融合模型用于</a:t>
            </a:r>
            <a:r>
              <a:rPr lang="en-US" altLang="zh-CN" dirty="0"/>
              <a:t>AD</a:t>
            </a:r>
            <a:r>
              <a:rPr lang="zh-CN" altLang="en-US" dirty="0"/>
              <a:t>的诊断</a:t>
            </a:r>
            <a:endParaRPr lang="en-US" altLang="zh-CN" dirty="0"/>
          </a:p>
          <a:p>
            <a:pPr marL="0" indent="0">
              <a:buNone/>
            </a:pPr>
            <a:r>
              <a:rPr lang="en-US" altLang="zh-CN" dirty="0"/>
              <a:t>	</a:t>
            </a:r>
            <a:r>
              <a:rPr lang="zh-CN" altLang="en-US" dirty="0">
                <a:latin typeface="Times New Roman" panose="02020603050405020304" pitchFamily="18" charset="0"/>
                <a:cs typeface="Times New Roman" panose="02020603050405020304" pitchFamily="18" charset="0"/>
              </a:rPr>
              <a:t>特征融合：基于</a:t>
            </a:r>
            <a:r>
              <a:rPr lang="en-US" altLang="zh-CN" dirty="0">
                <a:latin typeface="Times New Roman" panose="02020603050405020304" pitchFamily="18" charset="0"/>
                <a:cs typeface="Times New Roman" panose="02020603050405020304" pitchFamily="18" charset="0"/>
              </a:rPr>
              <a:t>ANN (Artificial Neural Network)</a:t>
            </a:r>
            <a:r>
              <a:rPr lang="zh-CN" altLang="en-US" dirty="0">
                <a:latin typeface="Times New Roman" panose="02020603050405020304" pitchFamily="18" charset="0"/>
                <a:cs typeface="Times New Roman" panose="02020603050405020304" pitchFamily="18" charset="0"/>
              </a:rPr>
              <a:t>的框架，将临床医学特征与</a:t>
            </a:r>
            <a:r>
              <a:rPr lang="en-US" altLang="zh-CN" dirty="0">
                <a:latin typeface="Times New Roman" panose="02020603050405020304" pitchFamily="18" charset="0"/>
                <a:cs typeface="Times New Roman" panose="02020603050405020304" pitchFamily="18" charset="0"/>
              </a:rPr>
              <a:t>CNN (Convolutional Neural Network)</a:t>
            </a:r>
            <a:r>
              <a:rPr lang="zh-CN" altLang="en-US" dirty="0">
                <a:latin typeface="Times New Roman" panose="02020603050405020304" pitchFamily="18" charset="0"/>
                <a:cs typeface="Times New Roman" panose="02020603050405020304" pitchFamily="18" charset="0"/>
              </a:rPr>
              <a:t>提取的</a:t>
            </a:r>
            <a:r>
              <a:rPr lang="en-US" altLang="zh-CN" dirty="0">
                <a:latin typeface="Times New Roman" panose="02020603050405020304" pitchFamily="18" charset="0"/>
                <a:cs typeface="Times New Roman" panose="02020603050405020304" pitchFamily="18" charset="0"/>
              </a:rPr>
              <a:t>MRI</a:t>
            </a:r>
            <a:r>
              <a:rPr lang="zh-CN" altLang="en-US" dirty="0">
                <a:latin typeface="Times New Roman" panose="02020603050405020304" pitchFamily="18" charset="0"/>
                <a:cs typeface="Times New Roman" panose="02020603050405020304" pitchFamily="18" charset="0"/>
              </a:rPr>
              <a:t>图像神经影像学特征融合，用于</a:t>
            </a:r>
            <a:r>
              <a:rPr lang="en-US" altLang="zh-CN" dirty="0">
                <a:latin typeface="Times New Roman" panose="02020603050405020304" pitchFamily="18" charset="0"/>
                <a:cs typeface="Times New Roman" panose="02020603050405020304" pitchFamily="18" charset="0"/>
              </a:rPr>
              <a:t>AD</a:t>
            </a:r>
            <a:r>
              <a:rPr lang="zh-CN" altLang="en-US" dirty="0">
                <a:latin typeface="Times New Roman" panose="02020603050405020304" pitchFamily="18" charset="0"/>
                <a:cs typeface="Times New Roman" panose="02020603050405020304" pitchFamily="18" charset="0"/>
              </a:rPr>
              <a:t>诊断</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endParaRPr lang="zh-CN" altLang="en-US" dirty="0"/>
          </a:p>
        </p:txBody>
      </p:sp>
      <p:pic>
        <p:nvPicPr>
          <p:cNvPr id="5" name="内容占位符 4">
            <a:extLst>
              <a:ext uri="{FF2B5EF4-FFF2-40B4-BE49-F238E27FC236}">
                <a16:creationId xmlns:a16="http://schemas.microsoft.com/office/drawing/2014/main" id="{01D84B93-3734-C653-9710-014ABD140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64" y="3693542"/>
            <a:ext cx="10415678" cy="3164458"/>
          </a:xfrm>
          <a:prstGeom prst="rect">
            <a:avLst/>
          </a:prstGeom>
        </p:spPr>
      </p:pic>
    </p:spTree>
    <p:extLst>
      <p:ext uri="{BB962C8B-B14F-4D97-AF65-F5344CB8AC3E}">
        <p14:creationId xmlns:p14="http://schemas.microsoft.com/office/powerpoint/2010/main" val="153465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4B577-0965-4B21-CCD9-BFBD70B75571}"/>
              </a:ext>
            </a:extLst>
          </p:cNvPr>
          <p:cNvSpPr>
            <a:spLocks noGrp="1"/>
          </p:cNvSpPr>
          <p:nvPr>
            <p:ph type="title"/>
          </p:nvPr>
        </p:nvSpPr>
        <p:spPr/>
        <p:txBody>
          <a:bodyPr/>
          <a:lstStyle/>
          <a:p>
            <a:r>
              <a:rPr lang="en-US" altLang="zh-CN" dirty="0"/>
              <a:t>ADNI</a:t>
            </a:r>
            <a:r>
              <a:rPr lang="zh-CN" altLang="en-US" dirty="0"/>
              <a:t>数据集筛选</a:t>
            </a:r>
          </a:p>
        </p:txBody>
      </p:sp>
      <p:sp>
        <p:nvSpPr>
          <p:cNvPr id="3" name="内容占位符 2">
            <a:extLst>
              <a:ext uri="{FF2B5EF4-FFF2-40B4-BE49-F238E27FC236}">
                <a16:creationId xmlns:a16="http://schemas.microsoft.com/office/drawing/2014/main" id="{A8313708-437F-6AED-B9A6-EFC8A42D72A3}"/>
              </a:ext>
            </a:extLst>
          </p:cNvPr>
          <p:cNvSpPr>
            <a:spLocks noGrp="1"/>
          </p:cNvSpPr>
          <p:nvPr>
            <p:ph idx="1"/>
          </p:nvPr>
        </p:nvSpPr>
        <p:spPr>
          <a:xfrm>
            <a:off x="415636" y="1825624"/>
            <a:ext cx="10938164" cy="4498975"/>
          </a:xfrm>
        </p:spPr>
        <p:txBody>
          <a:bodyPr/>
          <a:lstStyle/>
          <a:p>
            <a:pPr marL="0" indent="0">
              <a:buNone/>
            </a:pPr>
            <a:r>
              <a:rPr lang="en-US" altLang="zh-CN" sz="2400" b="0" i="0" dirty="0">
                <a:solidFill>
                  <a:srgbClr val="000000"/>
                </a:solidFill>
                <a:effectLst/>
                <a:latin typeface="Times New Roman" panose="02020603050405020304" pitchFamily="18" charset="0"/>
                <a:cs typeface="Times New Roman" panose="02020603050405020304" pitchFamily="18" charset="0"/>
              </a:rPr>
              <a:t>1461 subjects, including 767 men and 694 women, aged between 54 and 96 years old</a:t>
            </a:r>
            <a:r>
              <a:rPr lang="en-US" altLang="zh-CN" sz="2400" dirty="0">
                <a:latin typeface="Times New Roman" panose="02020603050405020304" pitchFamily="18" charset="0"/>
                <a:cs typeface="Times New Roman" panose="02020603050405020304" pitchFamily="18" charset="0"/>
              </a:rPr>
              <a:t> </a:t>
            </a:r>
            <a:br>
              <a:rPr lang="en-US" altLang="zh-CN" dirty="0"/>
            </a:br>
            <a:endParaRPr lang="zh-CN" altLang="en-US" dirty="0"/>
          </a:p>
        </p:txBody>
      </p:sp>
      <p:pic>
        <p:nvPicPr>
          <p:cNvPr id="5" name="图片 4">
            <a:extLst>
              <a:ext uri="{FF2B5EF4-FFF2-40B4-BE49-F238E27FC236}">
                <a16:creationId xmlns:a16="http://schemas.microsoft.com/office/drawing/2014/main" id="{63B68BE6-B45B-C176-877C-816682DC66C1}"/>
              </a:ext>
            </a:extLst>
          </p:cNvPr>
          <p:cNvPicPr>
            <a:picLocks noChangeAspect="1"/>
          </p:cNvPicPr>
          <p:nvPr/>
        </p:nvPicPr>
        <p:blipFill rotWithShape="1">
          <a:blip r:embed="rId2">
            <a:extLst>
              <a:ext uri="{28A0092B-C50C-407E-A947-70E740481C1C}">
                <a14:useLocalDpi xmlns:a14="http://schemas.microsoft.com/office/drawing/2010/main" val="0"/>
              </a:ext>
            </a:extLst>
          </a:blip>
          <a:srcRect b="53719"/>
          <a:stretch/>
        </p:blipFill>
        <p:spPr>
          <a:xfrm>
            <a:off x="0" y="3004028"/>
            <a:ext cx="7378669" cy="2676336"/>
          </a:xfrm>
          <a:prstGeom prst="rect">
            <a:avLst/>
          </a:prstGeom>
        </p:spPr>
      </p:pic>
      <p:pic>
        <p:nvPicPr>
          <p:cNvPr id="7" name="图片 6">
            <a:extLst>
              <a:ext uri="{FF2B5EF4-FFF2-40B4-BE49-F238E27FC236}">
                <a16:creationId xmlns:a16="http://schemas.microsoft.com/office/drawing/2014/main" id="{3ED7D7C2-353C-6290-FE05-5C3C1FA77FFF}"/>
              </a:ext>
            </a:extLst>
          </p:cNvPr>
          <p:cNvPicPr>
            <a:picLocks noChangeAspect="1"/>
          </p:cNvPicPr>
          <p:nvPr/>
        </p:nvPicPr>
        <p:blipFill rotWithShape="1">
          <a:blip r:embed="rId2">
            <a:extLst>
              <a:ext uri="{28A0092B-C50C-407E-A947-70E740481C1C}">
                <a14:useLocalDpi xmlns:a14="http://schemas.microsoft.com/office/drawing/2010/main" val="0"/>
              </a:ext>
            </a:extLst>
          </a:blip>
          <a:srcRect t="46458"/>
          <a:stretch/>
        </p:blipFill>
        <p:spPr>
          <a:xfrm>
            <a:off x="6843089" y="3209839"/>
            <a:ext cx="5887608" cy="2470525"/>
          </a:xfrm>
          <a:prstGeom prst="rect">
            <a:avLst/>
          </a:prstGeom>
        </p:spPr>
      </p:pic>
    </p:spTree>
    <p:extLst>
      <p:ext uri="{BB962C8B-B14F-4D97-AF65-F5344CB8AC3E}">
        <p14:creationId xmlns:p14="http://schemas.microsoft.com/office/powerpoint/2010/main" val="421186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7C088-F2C7-8AA2-0D68-8D1140DA354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904BE9-EF72-89DE-927B-A41F8A4E3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988" y="223469"/>
            <a:ext cx="10928023" cy="6027097"/>
          </a:xfrm>
        </p:spPr>
      </p:pic>
    </p:spTree>
    <p:extLst>
      <p:ext uri="{BB962C8B-B14F-4D97-AF65-F5344CB8AC3E}">
        <p14:creationId xmlns:p14="http://schemas.microsoft.com/office/powerpoint/2010/main" val="142087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BB511-9ACF-FAD9-FCF2-83C3ADF64234}"/>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32B7C963-4762-9E75-F1D0-DBFDC75A2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29540"/>
            <a:ext cx="12896724" cy="5453784"/>
          </a:xfrm>
        </p:spPr>
      </p:pic>
    </p:spTree>
    <p:extLst>
      <p:ext uri="{BB962C8B-B14F-4D97-AF65-F5344CB8AC3E}">
        <p14:creationId xmlns:p14="http://schemas.microsoft.com/office/powerpoint/2010/main" val="296267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A557A-B79B-DD19-232B-C366D0C58BF7}"/>
              </a:ext>
            </a:extLst>
          </p:cNvPr>
          <p:cNvSpPr>
            <a:spLocks noGrp="1"/>
          </p:cNvSpPr>
          <p:nvPr>
            <p:ph type="title"/>
          </p:nvPr>
        </p:nvSpPr>
        <p:spPr/>
        <p:txBody>
          <a:bodyPr/>
          <a:lstStyle/>
          <a:p>
            <a:r>
              <a:rPr lang="en-US" altLang="zh-CN" dirty="0">
                <a:latin typeface="华文宋体" panose="02010600040101010101" pitchFamily="2" charset="-122"/>
                <a:ea typeface="华文宋体" panose="02010600040101010101" pitchFamily="2" charset="-122"/>
              </a:rPr>
              <a:t>ADNI</a:t>
            </a:r>
            <a:r>
              <a:rPr lang="zh-CN" altLang="en-US" dirty="0">
                <a:latin typeface="华文宋体" panose="02010600040101010101" pitchFamily="2" charset="-122"/>
                <a:ea typeface="华文宋体" panose="02010600040101010101" pitchFamily="2" charset="-122"/>
              </a:rPr>
              <a:t>数据集简介</a:t>
            </a:r>
          </a:p>
        </p:txBody>
      </p:sp>
      <p:sp>
        <p:nvSpPr>
          <p:cNvPr id="3" name="内容占位符 2">
            <a:extLst>
              <a:ext uri="{FF2B5EF4-FFF2-40B4-BE49-F238E27FC236}">
                <a16:creationId xmlns:a16="http://schemas.microsoft.com/office/drawing/2014/main" id="{C6C742D0-A888-0C0E-F014-2F7B7B234A8A}"/>
              </a:ext>
            </a:extLst>
          </p:cNvPr>
          <p:cNvSpPr>
            <a:spLocks noGrp="1"/>
          </p:cNvSpPr>
          <p:nvPr>
            <p:ph idx="1"/>
          </p:nvPr>
        </p:nvSpPr>
        <p:spPr>
          <a:xfrm>
            <a:off x="838200" y="1447800"/>
            <a:ext cx="10515600" cy="4729163"/>
          </a:xfrm>
        </p:spPr>
        <p:txBody>
          <a:bodyPr>
            <a:normAutofit/>
          </a:bodyPr>
          <a:lstStyle/>
          <a:p>
            <a:pPr marL="0" indent="0">
              <a:buNone/>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最初的五年研究</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(ADNI-1)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2009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年通过大机会补助金</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(ADNI-GO)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延长两年，并在</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2011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2016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年通过进一步竞争性续签</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ADNI-1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补助金</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(ADNI-2</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ADNI-3</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E985D50-E942-7F37-8481-20201F387C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03" y="2708564"/>
            <a:ext cx="10438239" cy="3772858"/>
          </a:xfrm>
          <a:prstGeom prst="rect">
            <a:avLst/>
          </a:prstGeom>
          <a:noFill/>
          <a:ln>
            <a:noFill/>
          </a:ln>
        </p:spPr>
      </p:pic>
    </p:spTree>
    <p:extLst>
      <p:ext uri="{BB962C8B-B14F-4D97-AF65-F5344CB8AC3E}">
        <p14:creationId xmlns:p14="http://schemas.microsoft.com/office/powerpoint/2010/main" val="165826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363D4-A035-7146-A710-5CD8C8F0670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ANN</a:t>
            </a:r>
            <a:r>
              <a:rPr lang="zh-CN" altLang="en-US" dirty="0">
                <a:latin typeface="Times New Roman" panose="02020603050405020304" pitchFamily="18" charset="0"/>
                <a:cs typeface="Times New Roman" panose="02020603050405020304" pitchFamily="18" charset="0"/>
              </a:rPr>
              <a:t>特征融合</a:t>
            </a:r>
          </a:p>
        </p:txBody>
      </p:sp>
      <p:sp>
        <p:nvSpPr>
          <p:cNvPr id="3" name="内容占位符 2">
            <a:extLst>
              <a:ext uri="{FF2B5EF4-FFF2-40B4-BE49-F238E27FC236}">
                <a16:creationId xmlns:a16="http://schemas.microsoft.com/office/drawing/2014/main" id="{09B6B90A-9678-5E2D-B898-D84C16621CF3}"/>
              </a:ext>
            </a:extLst>
          </p:cNvPr>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首先，将</a:t>
            </a:r>
            <a:r>
              <a:rPr lang="en-US" altLang="zh-CN" sz="2400" dirty="0">
                <a:latin typeface="Times New Roman" panose="02020603050405020304" pitchFamily="18" charset="0"/>
                <a:cs typeface="Times New Roman" panose="02020603050405020304" pitchFamily="18" charset="0"/>
              </a:rPr>
              <a:t>CNN</a:t>
            </a:r>
            <a:r>
              <a:rPr lang="zh-CN" altLang="en-US" sz="2400" dirty="0">
                <a:latin typeface="Times New Roman" panose="02020603050405020304" pitchFamily="18" charset="0"/>
                <a:cs typeface="Times New Roman" panose="02020603050405020304" pitchFamily="18" charset="0"/>
              </a:rPr>
              <a:t>提取的神经影像学特征与从患者临床和生物信息中提取的特征进行拼接。然后，建立两个全连接</a:t>
            </a:r>
            <a:r>
              <a:rPr lang="en-US" altLang="zh-CN" sz="2400" dirty="0">
                <a:latin typeface="Times New Roman" panose="02020603050405020304" pitchFamily="18" charset="0"/>
                <a:cs typeface="Times New Roman" panose="02020603050405020304" pitchFamily="18" charset="0"/>
              </a:rPr>
              <a:t>(FC)</a:t>
            </a:r>
            <a:r>
              <a:rPr lang="zh-CN" altLang="en-US" sz="2400" dirty="0">
                <a:latin typeface="Times New Roman" panose="02020603050405020304" pitchFamily="18" charset="0"/>
                <a:cs typeface="Times New Roman" panose="02020603050405020304" pitchFamily="18" charset="0"/>
              </a:rPr>
              <a:t>层，以获得更深刻的融合特征。最后，利用</a:t>
            </a:r>
            <a:r>
              <a:rPr lang="en-US" altLang="zh-CN" sz="2400" dirty="0" err="1">
                <a:latin typeface="Times New Roman" panose="02020603050405020304" pitchFamily="18" charset="0"/>
                <a:cs typeface="Times New Roman" panose="02020603050405020304" pitchFamily="18" charset="0"/>
              </a:rPr>
              <a:t>softmax</a:t>
            </a:r>
            <a:r>
              <a:rPr lang="zh-CN" altLang="en-US" sz="2400" dirty="0">
                <a:latin typeface="Times New Roman" panose="02020603050405020304" pitchFamily="18" charset="0"/>
                <a:cs typeface="Times New Roman" panose="02020603050405020304" pitchFamily="18" charset="0"/>
              </a:rPr>
              <a:t>层得到最终的诊断结果。类似地，</a:t>
            </a:r>
            <a:r>
              <a:rPr lang="en-US" altLang="zh-CN" sz="2400" dirty="0">
                <a:latin typeface="Times New Roman" panose="02020603050405020304" pitchFamily="18" charset="0"/>
                <a:cs typeface="Times New Roman" panose="02020603050405020304" pitchFamily="18" charset="0"/>
              </a:rPr>
              <a:t>Dropout</a:t>
            </a:r>
            <a:r>
              <a:rPr lang="zh-CN" altLang="en-US" sz="2400" dirty="0">
                <a:latin typeface="Times New Roman" panose="02020603050405020304" pitchFamily="18" charset="0"/>
                <a:cs typeface="Times New Roman" panose="02020603050405020304" pitchFamily="18" charset="0"/>
              </a:rPr>
              <a:t>也用于</a:t>
            </a:r>
            <a:r>
              <a:rPr lang="en-US" altLang="zh-CN" sz="2400" dirty="0">
                <a:latin typeface="Times New Roman" panose="02020603050405020304" pitchFamily="18" charset="0"/>
                <a:cs typeface="Times New Roman" panose="02020603050405020304" pitchFamily="18" charset="0"/>
              </a:rPr>
              <a:t>FC</a:t>
            </a:r>
            <a:r>
              <a:rPr lang="zh-CN" altLang="en-US" sz="2400" dirty="0">
                <a:latin typeface="Times New Roman" panose="02020603050405020304" pitchFamily="18" charset="0"/>
                <a:cs typeface="Times New Roman" panose="02020603050405020304" pitchFamily="18" charset="0"/>
              </a:rPr>
              <a:t>层以避免过拟合。</a:t>
            </a:r>
          </a:p>
          <a:p>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同时，使用</a:t>
            </a:r>
            <a:r>
              <a:rPr lang="en-US" altLang="zh-CN" sz="2400" dirty="0">
                <a:latin typeface="Times New Roman" panose="02020603050405020304" pitchFamily="18" charset="0"/>
                <a:cs typeface="Times New Roman" panose="02020603050405020304" pitchFamily="18" charset="0"/>
              </a:rPr>
              <a:t>Adam</a:t>
            </a:r>
            <a:r>
              <a:rPr lang="zh-CN" altLang="en-US" sz="2400" dirty="0">
                <a:latin typeface="Times New Roman" panose="02020603050405020304" pitchFamily="18" charset="0"/>
                <a:cs typeface="Times New Roman" panose="02020603050405020304" pitchFamily="18" charset="0"/>
              </a:rPr>
              <a:t>优化器对整个网络进行训练，以达到最优解</a:t>
            </a:r>
          </a:p>
          <a:p>
            <a:endParaRPr lang="zh-CN" altLang="en-US" dirty="0"/>
          </a:p>
        </p:txBody>
      </p:sp>
    </p:spTree>
    <p:extLst>
      <p:ext uri="{BB962C8B-B14F-4D97-AF65-F5344CB8AC3E}">
        <p14:creationId xmlns:p14="http://schemas.microsoft.com/office/powerpoint/2010/main" val="309047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A7B211-E432-393C-977B-E8AF5DE6A569}"/>
              </a:ext>
            </a:extLst>
          </p:cNvPr>
          <p:cNvSpPr txBox="1"/>
          <p:nvPr/>
        </p:nvSpPr>
        <p:spPr>
          <a:xfrm>
            <a:off x="678872" y="489439"/>
            <a:ext cx="10425545" cy="1477328"/>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将上文提出的模型在</a:t>
            </a:r>
            <a:r>
              <a:rPr lang="en-US" altLang="zh-CN" sz="2400" dirty="0">
                <a:latin typeface="Times New Roman" panose="02020603050405020304" pitchFamily="18" charset="0"/>
                <a:cs typeface="Times New Roman" panose="02020603050405020304" pitchFamily="18" charset="0"/>
              </a:rPr>
              <a:t>AD</a:t>
            </a:r>
            <a:r>
              <a:rPr lang="zh-CN" altLang="en-US" sz="2400" dirty="0">
                <a:latin typeface="Times New Roman" panose="02020603050405020304" pitchFamily="18" charset="0"/>
                <a:cs typeface="Times New Roman" panose="02020603050405020304" pitchFamily="18" charset="0"/>
              </a:rPr>
              <a:t>诊断任务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即</a:t>
            </a:r>
            <a:r>
              <a:rPr lang="en-US" altLang="zh-CN" sz="2400" dirty="0">
                <a:latin typeface="Times New Roman" panose="02020603050405020304" pitchFamily="18" charset="0"/>
                <a:cs typeface="Times New Roman" panose="02020603050405020304" pitchFamily="18" charset="0"/>
              </a:rPr>
              <a:t>AD</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NC)</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MCI</a:t>
            </a:r>
            <a:r>
              <a:rPr lang="zh-CN" altLang="en-US" sz="2400" dirty="0">
                <a:latin typeface="Times New Roman" panose="02020603050405020304" pitchFamily="18" charset="0"/>
                <a:cs typeface="Times New Roman" panose="02020603050405020304" pitchFamily="18" charset="0"/>
              </a:rPr>
              <a:t>诊断任务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即</a:t>
            </a:r>
            <a:r>
              <a:rPr lang="en-US" altLang="zh-CN" sz="2400" dirty="0" err="1">
                <a:latin typeface="Times New Roman" panose="02020603050405020304" pitchFamily="18" charset="0"/>
                <a:cs typeface="Times New Roman" panose="02020603050405020304" pitchFamily="18" charset="0"/>
              </a:rPr>
              <a:t>sMCI</a:t>
            </a:r>
            <a:r>
              <a:rPr lang="zh-CN" altLang="en-US" sz="2400" dirty="0">
                <a:latin typeface="Times New Roman" panose="02020603050405020304" pitchFamily="18" charset="0"/>
                <a:cs typeface="Times New Roman" panose="02020603050405020304" pitchFamily="18" charset="0"/>
              </a:rPr>
              <a:t>与</a:t>
            </a:r>
            <a:r>
              <a:rPr lang="en-US" altLang="zh-CN" sz="2400" dirty="0" err="1">
                <a:latin typeface="Times New Roman" panose="02020603050405020304" pitchFamily="18" charset="0"/>
                <a:cs typeface="Times New Roman" panose="02020603050405020304" pitchFamily="18" charset="0"/>
              </a:rPr>
              <a:t>pMCI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上进行了验证。按照</a:t>
            </a:r>
            <a:r>
              <a:rPr lang="en-US" altLang="zh-CN" sz="2400" dirty="0">
                <a:latin typeface="Times New Roman" panose="02020603050405020304" pitchFamily="18" charset="0"/>
                <a:cs typeface="Times New Roman" panose="02020603050405020304" pitchFamily="18" charset="0"/>
              </a:rPr>
              <a:t>7:1:2</a:t>
            </a:r>
            <a:r>
              <a:rPr lang="zh-CN" altLang="en-US" sz="2400" dirty="0">
                <a:latin typeface="Times New Roman" panose="02020603050405020304" pitchFamily="18" charset="0"/>
                <a:cs typeface="Times New Roman" panose="02020603050405020304" pitchFamily="18" charset="0"/>
              </a:rPr>
              <a:t>的比例将数据集分为训练集、验证集和测试集。</a:t>
            </a:r>
            <a:endParaRPr lang="en-US" altLang="zh-CN" sz="2400" dirty="0">
              <a:latin typeface="Times New Roman" panose="02020603050405020304" pitchFamily="18" charset="0"/>
              <a:cs typeface="Times New Roman" panose="02020603050405020304" pitchFamily="18" charset="0"/>
            </a:endParaRPr>
          </a:p>
          <a:p>
            <a:endParaRPr lang="zh-CN" altLang="en-US" dirty="0"/>
          </a:p>
        </p:txBody>
      </p:sp>
      <p:pic>
        <p:nvPicPr>
          <p:cNvPr id="10" name="内容占位符 9">
            <a:extLst>
              <a:ext uri="{FF2B5EF4-FFF2-40B4-BE49-F238E27FC236}">
                <a16:creationId xmlns:a16="http://schemas.microsoft.com/office/drawing/2014/main" id="{893AFE2A-5416-4A45-B9A0-3EDE51031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586" y="4380734"/>
            <a:ext cx="9857510" cy="1952648"/>
          </a:xfrm>
        </p:spPr>
      </p:pic>
      <p:sp>
        <p:nvSpPr>
          <p:cNvPr id="11" name="文本框 10">
            <a:extLst>
              <a:ext uri="{FF2B5EF4-FFF2-40B4-BE49-F238E27FC236}">
                <a16:creationId xmlns:a16="http://schemas.microsoft.com/office/drawing/2014/main" id="{04D51FE5-BC10-E86F-465A-B674CB5560A1}"/>
              </a:ext>
            </a:extLst>
          </p:cNvPr>
          <p:cNvSpPr txBox="1"/>
          <p:nvPr/>
        </p:nvSpPr>
        <p:spPr>
          <a:xfrm>
            <a:off x="678872" y="2001981"/>
            <a:ext cx="9857510" cy="23083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NO-I: NO information-</a:t>
            </a:r>
            <a:r>
              <a:rPr lang="en-US" altLang="zh-CN" sz="2400" b="0" i="0" dirty="0">
                <a:solidFill>
                  <a:srgbClr val="000000"/>
                </a:solidFill>
                <a:effectLst/>
                <a:latin typeface="Times New Roman" panose="02020603050405020304" pitchFamily="18" charset="0"/>
                <a:cs typeface="Times New Roman" panose="02020603050405020304" pitchFamily="18" charset="0"/>
              </a:rPr>
              <a:t>only neuroimaging features are used for diagnosing AD. All three methods</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WH-I: With information-</a:t>
            </a:r>
            <a:r>
              <a:rPr lang="en-US" altLang="zh-CN" sz="2400" b="0" i="0" dirty="0">
                <a:solidFill>
                  <a:srgbClr val="000000"/>
                </a:solidFill>
                <a:effectLst/>
                <a:latin typeface="Times New Roman" panose="02020603050405020304" pitchFamily="18" charset="0"/>
                <a:cs typeface="Times New Roman" panose="02020603050405020304" pitchFamily="18" charset="0"/>
              </a:rPr>
              <a:t>all multimodal information data given in this paper is available </a:t>
            </a:r>
            <a:br>
              <a:rPr lang="en-US" altLang="zh-CN" sz="2400" dirty="0"/>
            </a:br>
            <a:endParaRPr lang="zh-CN" altLang="en-US" sz="2400" dirty="0"/>
          </a:p>
        </p:txBody>
      </p:sp>
    </p:spTree>
    <p:extLst>
      <p:ext uri="{BB962C8B-B14F-4D97-AF65-F5344CB8AC3E}">
        <p14:creationId xmlns:p14="http://schemas.microsoft.com/office/powerpoint/2010/main" val="8664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A0217-622C-E607-8756-443CD024C87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Participants Stages Across ADNI 1/GO/2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FE983E5-FBFB-6CF9-6D2A-3AF226908057}"/>
              </a:ext>
            </a:extLst>
          </p:cNvPr>
          <p:cNvSpPr>
            <a:spLocks noGrp="1"/>
          </p:cNvSpPr>
          <p:nvPr>
            <p:ph idx="1"/>
          </p:nvPr>
        </p:nvSpPr>
        <p:spPr/>
        <p:txBody>
          <a:bodyPr/>
          <a:lstStyle/>
          <a:p>
            <a:endParaRPr lang="zh-CN" altLang="en-US" dirty="0"/>
          </a:p>
        </p:txBody>
      </p:sp>
      <p:pic>
        <p:nvPicPr>
          <p:cNvPr id="4" name="图片 3" descr="paeticipantscore">
            <a:extLst>
              <a:ext uri="{FF2B5EF4-FFF2-40B4-BE49-F238E27FC236}">
                <a16:creationId xmlns:a16="http://schemas.microsoft.com/office/drawing/2014/main" id="{3E143754-E45D-8C96-2F4D-615A9B46BE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01842"/>
            <a:ext cx="10671027" cy="4715831"/>
          </a:xfrm>
          <a:prstGeom prst="rect">
            <a:avLst/>
          </a:prstGeom>
          <a:noFill/>
          <a:ln>
            <a:noFill/>
          </a:ln>
        </p:spPr>
      </p:pic>
    </p:spTree>
    <p:extLst>
      <p:ext uri="{BB962C8B-B14F-4D97-AF65-F5344CB8AC3E}">
        <p14:creationId xmlns:p14="http://schemas.microsoft.com/office/powerpoint/2010/main" val="260630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45BA-A452-922B-4712-89528B8D6E6D}"/>
              </a:ext>
            </a:extLst>
          </p:cNvPr>
          <p:cNvSpPr>
            <a:spLocks noGrp="1"/>
          </p:cNvSpPr>
          <p:nvPr>
            <p:ph type="title"/>
          </p:nvPr>
        </p:nvSpPr>
        <p:spPr>
          <a:xfrm>
            <a:off x="360217" y="323245"/>
            <a:ext cx="10515600" cy="1325563"/>
          </a:xfrm>
        </p:spPr>
        <p:txBody>
          <a:bodyPr/>
          <a:lstStyle/>
          <a:p>
            <a:r>
              <a:rPr lang="en-US" altLang="zh-CN" dirty="0">
                <a:latin typeface="Times New Roman" panose="02020603050405020304" pitchFamily="18" charset="0"/>
                <a:cs typeface="Times New Roman" panose="02020603050405020304" pitchFamily="18" charset="0"/>
              </a:rPr>
              <a:t>Participants Stages Across ADNI 1/GO/2</a:t>
            </a:r>
            <a:endParaRPr lang="zh-CN" altLang="en-US" dirty="0"/>
          </a:p>
        </p:txBody>
      </p:sp>
      <p:sp>
        <p:nvSpPr>
          <p:cNvPr id="3" name="内容占位符 2">
            <a:extLst>
              <a:ext uri="{FF2B5EF4-FFF2-40B4-BE49-F238E27FC236}">
                <a16:creationId xmlns:a16="http://schemas.microsoft.com/office/drawing/2014/main" id="{01B4E91D-C7EE-018D-2497-D1C9549E1A97}"/>
              </a:ext>
            </a:extLst>
          </p:cNvPr>
          <p:cNvSpPr>
            <a:spLocks noGrp="1"/>
          </p:cNvSpPr>
          <p:nvPr>
            <p:ph idx="1"/>
          </p:nvPr>
        </p:nvSpPr>
        <p:spPr>
          <a:xfrm>
            <a:off x="360217" y="1574337"/>
            <a:ext cx="11748655" cy="4893831"/>
          </a:xfrm>
        </p:spPr>
        <p:txBody>
          <a:bodyPr>
            <a:normAutofit/>
          </a:bodyPr>
          <a:lstStyle/>
          <a:p>
            <a:r>
              <a:rPr lang="en-US" altLang="zh-CN" sz="2400" dirty="0">
                <a:latin typeface="Times New Roman" panose="02020603050405020304" pitchFamily="18" charset="0"/>
                <a:cs typeface="Times New Roman" panose="02020603050405020304" pitchFamily="18" charset="0"/>
              </a:rPr>
              <a:t>CN</a:t>
            </a:r>
            <a:r>
              <a:rPr lang="zh-CN" altLang="en-US" sz="2400" dirty="0">
                <a:latin typeface="Times New Roman" panose="02020603050405020304" pitchFamily="18" charset="0"/>
                <a:cs typeface="Times New Roman" panose="02020603050405020304" pitchFamily="18" charset="0"/>
              </a:rPr>
              <a:t>：正常认知</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SMC</a:t>
            </a:r>
            <a:r>
              <a:rPr lang="zh-CN" altLang="en-US" sz="2400" dirty="0">
                <a:latin typeface="Times New Roman" panose="02020603050405020304" pitchFamily="18" charset="0"/>
                <a:cs typeface="Times New Roman" panose="02020603050405020304" pitchFamily="18" charset="0"/>
              </a:rPr>
              <a:t>：</a:t>
            </a:r>
            <a:r>
              <a:rPr lang="zh-CN" altLang="en-US" sz="2400" b="1" i="0" dirty="0">
                <a:solidFill>
                  <a:srgbClr val="000000"/>
                </a:solidFill>
                <a:effectLst/>
                <a:latin typeface="Times New Roman" panose="02020603050405020304" pitchFamily="18" charset="0"/>
                <a:cs typeface="Times New Roman" panose="02020603050405020304" pitchFamily="18" charset="0"/>
              </a:rPr>
              <a:t>主观记忆问题（</a:t>
            </a:r>
            <a:r>
              <a:rPr lang="en-US" altLang="zh-CN" sz="2400" b="1" i="0" dirty="0">
                <a:solidFill>
                  <a:srgbClr val="000000"/>
                </a:solidFill>
                <a:effectLst/>
                <a:latin typeface="Times New Roman" panose="02020603050405020304" pitchFamily="18" charset="0"/>
                <a:cs typeface="Times New Roman" panose="02020603050405020304" pitchFamily="18" charset="0"/>
              </a:rPr>
              <a:t>Subjective Memory Complaints</a:t>
            </a:r>
            <a:r>
              <a:rPr lang="zh-CN" altLang="en-US" sz="2400" b="1" i="0" dirty="0">
                <a:solidFill>
                  <a:srgbClr val="000000"/>
                </a:solidFill>
                <a:effectLst/>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指一个人主观上感觉到自己的记忆出现问题或衰退。</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EMCI</a:t>
            </a:r>
            <a:r>
              <a:rPr lang="zh-CN" altLang="en-US" sz="2400" dirty="0">
                <a:latin typeface="Times New Roman" panose="02020603050405020304" pitchFamily="18" charset="0"/>
                <a:cs typeface="Times New Roman" panose="02020603050405020304" pitchFamily="18" charset="0"/>
              </a:rPr>
              <a:t>：</a:t>
            </a:r>
            <a:r>
              <a:rPr lang="zh-CN" altLang="en-US" sz="2400" b="1" i="0" dirty="0">
                <a:solidFill>
                  <a:srgbClr val="000000"/>
                </a:solidFill>
                <a:effectLst/>
                <a:latin typeface="Times New Roman" panose="02020603050405020304" pitchFamily="18" charset="0"/>
                <a:cs typeface="Times New Roman" panose="02020603050405020304" pitchFamily="18" charset="0"/>
              </a:rPr>
              <a:t>早期轻度认知障碍（</a:t>
            </a:r>
            <a:r>
              <a:rPr lang="en-US" altLang="zh-CN" sz="2400" b="1" i="0" dirty="0">
                <a:solidFill>
                  <a:srgbClr val="000000"/>
                </a:solidFill>
                <a:effectLst/>
                <a:latin typeface="Times New Roman" panose="02020603050405020304" pitchFamily="18" charset="0"/>
                <a:cs typeface="Times New Roman" panose="02020603050405020304" pitchFamily="18" charset="0"/>
              </a:rPr>
              <a:t>Early Mild Cognitive Impairment</a:t>
            </a:r>
            <a:r>
              <a:rPr lang="zh-CN" altLang="en-US" sz="2400" b="1" i="0" dirty="0">
                <a:solidFill>
                  <a:srgbClr val="000000"/>
                </a:solidFill>
                <a:effectLst/>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是指一种早期认知功能衰退的状态，但尚未达到临床诊断为痴呆症（如阿尔茨海默病）的程度。</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MCI</a:t>
            </a:r>
            <a:r>
              <a:rPr lang="zh-CN" altLang="en-US" sz="2400" dirty="0">
                <a:latin typeface="Times New Roman" panose="02020603050405020304" pitchFamily="18" charset="0"/>
                <a:cs typeface="Times New Roman" panose="02020603050405020304" pitchFamily="18" charset="0"/>
              </a:rPr>
              <a:t>：</a:t>
            </a:r>
            <a:r>
              <a:rPr lang="zh-CN" altLang="en-US" sz="2400" b="1" i="0" dirty="0">
                <a:solidFill>
                  <a:srgbClr val="000000"/>
                </a:solidFill>
                <a:effectLst/>
                <a:latin typeface="Times New Roman" panose="02020603050405020304" pitchFamily="18" charset="0"/>
                <a:cs typeface="Times New Roman" panose="02020603050405020304" pitchFamily="18" charset="0"/>
              </a:rPr>
              <a:t>轻度认知障碍（</a:t>
            </a:r>
            <a:r>
              <a:rPr lang="en-US" altLang="zh-CN" sz="2400" b="1" i="0" dirty="0">
                <a:solidFill>
                  <a:srgbClr val="000000"/>
                </a:solidFill>
                <a:effectLst/>
                <a:latin typeface="Times New Roman" panose="02020603050405020304" pitchFamily="18" charset="0"/>
                <a:cs typeface="Times New Roman" panose="02020603050405020304" pitchFamily="18" charset="0"/>
              </a:rPr>
              <a:t>Mild Cognitive Impairment</a:t>
            </a:r>
            <a:r>
              <a:rPr lang="zh-CN" altLang="en-US" sz="2400" b="1" i="0" dirty="0">
                <a:solidFill>
                  <a:srgbClr val="000000"/>
                </a:solidFill>
                <a:effectLst/>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是一种</a:t>
            </a:r>
            <a:r>
              <a:rPr lang="zh-CN" altLang="en-US" sz="2400" b="1" i="0" u="sng" dirty="0">
                <a:solidFill>
                  <a:srgbClr val="000000"/>
                </a:solidFill>
                <a:effectLst/>
                <a:latin typeface="Times New Roman" panose="02020603050405020304" pitchFamily="18" charset="0"/>
                <a:cs typeface="Times New Roman" panose="02020603050405020304" pitchFamily="18" charset="0"/>
              </a:rPr>
              <a:t>临床诊断</a:t>
            </a:r>
            <a:r>
              <a:rPr lang="zh-CN" altLang="en-US" sz="2400" b="0" i="0" dirty="0">
                <a:solidFill>
                  <a:srgbClr val="000000"/>
                </a:solidFill>
                <a:effectLst/>
                <a:latin typeface="Times New Roman" panose="02020603050405020304" pitchFamily="18" charset="0"/>
                <a:cs typeface="Times New Roman" panose="02020603050405020304" pitchFamily="18" charset="0"/>
              </a:rPr>
              <a:t>，指一个人的认知功能较正常人群有所下降，但尚未达到痴呆症的程度。</a:t>
            </a:r>
            <a:r>
              <a:rPr lang="en-US" altLang="zh-CN" sz="2400" b="0" i="0" dirty="0">
                <a:solidFill>
                  <a:srgbClr val="000000"/>
                </a:solidFill>
                <a:effectLst/>
                <a:latin typeface="Times New Roman" panose="02020603050405020304" pitchFamily="18" charset="0"/>
                <a:cs typeface="Times New Roman" panose="02020603050405020304" pitchFamily="18" charset="0"/>
              </a:rPr>
              <a:t>MCI</a:t>
            </a:r>
            <a:r>
              <a:rPr lang="zh-CN" altLang="en-US" sz="2400" b="0" i="0" dirty="0">
                <a:solidFill>
                  <a:srgbClr val="000000"/>
                </a:solidFill>
                <a:effectLst/>
                <a:latin typeface="Times New Roman" panose="02020603050405020304" pitchFamily="18" charset="0"/>
                <a:cs typeface="Times New Roman" panose="02020603050405020304" pitchFamily="18" charset="0"/>
              </a:rPr>
              <a:t>可能是痴呆症的早期阶段，但并不是每个</a:t>
            </a:r>
            <a:r>
              <a:rPr lang="en-US" altLang="zh-CN" sz="2400" b="0" i="0" dirty="0">
                <a:solidFill>
                  <a:srgbClr val="000000"/>
                </a:solidFill>
                <a:effectLst/>
                <a:latin typeface="Times New Roman" panose="02020603050405020304" pitchFamily="18" charset="0"/>
                <a:cs typeface="Times New Roman" panose="02020603050405020304" pitchFamily="18" charset="0"/>
              </a:rPr>
              <a:t>MCI</a:t>
            </a:r>
            <a:r>
              <a:rPr lang="zh-CN" altLang="en-US" sz="2400" b="0" i="0" dirty="0">
                <a:solidFill>
                  <a:srgbClr val="000000"/>
                </a:solidFill>
                <a:effectLst/>
                <a:latin typeface="Times New Roman" panose="02020603050405020304" pitchFamily="18" charset="0"/>
                <a:cs typeface="Times New Roman" panose="02020603050405020304" pitchFamily="18" charset="0"/>
              </a:rPr>
              <a:t>患者都会进展为痴呆症。</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LMCI</a:t>
            </a:r>
            <a:r>
              <a:rPr lang="zh-CN" altLang="en-US" sz="2400" dirty="0">
                <a:latin typeface="Times New Roman" panose="02020603050405020304" pitchFamily="18" charset="0"/>
                <a:cs typeface="Times New Roman" panose="02020603050405020304" pitchFamily="18" charset="0"/>
              </a:rPr>
              <a:t>：</a:t>
            </a:r>
            <a:r>
              <a:rPr lang="zh-CN" altLang="en-US" sz="2400" b="1" i="0" dirty="0">
                <a:solidFill>
                  <a:srgbClr val="000000"/>
                </a:solidFill>
                <a:effectLst/>
                <a:latin typeface="Times New Roman" panose="02020603050405020304" pitchFamily="18" charset="0"/>
                <a:cs typeface="Times New Roman" panose="02020603050405020304" pitchFamily="18" charset="0"/>
              </a:rPr>
              <a:t>轻度阿尔茨海默病认知障碍（</a:t>
            </a:r>
            <a:r>
              <a:rPr lang="en-US" altLang="zh-CN" sz="2400" b="1" i="0" dirty="0">
                <a:solidFill>
                  <a:srgbClr val="000000"/>
                </a:solidFill>
                <a:effectLst/>
                <a:latin typeface="Times New Roman" panose="02020603050405020304" pitchFamily="18" charset="0"/>
                <a:cs typeface="Times New Roman" panose="02020603050405020304" pitchFamily="18" charset="0"/>
              </a:rPr>
              <a:t>Late Mild Cognitive Impairment</a:t>
            </a:r>
            <a:r>
              <a:rPr lang="zh-CN" altLang="en-US" sz="2400" b="1" i="0" dirty="0">
                <a:solidFill>
                  <a:srgbClr val="000000"/>
                </a:solidFill>
                <a:effectLst/>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是指阿尔茨海默病（一种最常见的痴呆症）的早期阶段，患者的认知功能受损较轻</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AD</a:t>
            </a:r>
            <a:r>
              <a:rPr lang="zh-CN" altLang="en-US" sz="2400" dirty="0">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阿尔茨海默病</a:t>
            </a:r>
            <a:r>
              <a:rPr lang="zh-CN" altLang="en-US" sz="2400" b="1" i="1" dirty="0">
                <a:solidFill>
                  <a:srgbClr val="000000"/>
                </a:solidFill>
                <a:effectLst/>
                <a:latin typeface="Times New Roman" panose="02020603050405020304" pitchFamily="18" charset="0"/>
                <a:cs typeface="Times New Roman" panose="02020603050405020304" pitchFamily="18" charset="0"/>
              </a:rPr>
              <a:t>（</a:t>
            </a:r>
            <a:r>
              <a:rPr lang="en-US" altLang="zh-CN" sz="2400" b="1" i="1" dirty="0">
                <a:solidFill>
                  <a:srgbClr val="000000"/>
                </a:solidFill>
                <a:effectLst/>
                <a:latin typeface="Times New Roman" panose="02020603050405020304" pitchFamily="18" charset="0"/>
                <a:cs typeface="Times New Roman" panose="02020603050405020304" pitchFamily="18" charset="0"/>
              </a:rPr>
              <a:t>Alzheimer's Disease</a:t>
            </a:r>
            <a:r>
              <a:rPr lang="zh-CN" altLang="en-US" sz="2400" b="1" i="1" dirty="0">
                <a:solidFill>
                  <a:srgbClr val="000000"/>
                </a:solidFill>
                <a:effectLst/>
                <a:latin typeface="Times New Roman" panose="02020603050405020304" pitchFamily="18" charset="0"/>
                <a:cs typeface="Times New Roman" panose="02020603050405020304" pitchFamily="18" charset="0"/>
              </a:rPr>
              <a:t>），</a:t>
            </a:r>
            <a:r>
              <a:rPr lang="zh-CN" altLang="en-US" sz="2400" b="0" i="0" dirty="0">
                <a:solidFill>
                  <a:srgbClr val="000000"/>
                </a:solidFill>
                <a:effectLst/>
                <a:latin typeface="Times New Roman" panose="02020603050405020304" pitchFamily="18" charset="0"/>
                <a:cs typeface="Times New Roman" panose="02020603050405020304" pitchFamily="18" charset="0"/>
              </a:rPr>
              <a:t>是一种进行性神经退行性疾病，会导致记忆、思维和行为方面的严重问题。</a:t>
            </a:r>
            <a:r>
              <a:rPr lang="en-US" altLang="zh-CN" sz="2400" b="0" i="0" dirty="0">
                <a:solidFill>
                  <a:srgbClr val="000000"/>
                </a:solidFill>
                <a:effectLst/>
                <a:latin typeface="Times New Roman" panose="02020603050405020304" pitchFamily="18" charset="0"/>
                <a:cs typeface="Times New Roman" panose="02020603050405020304" pitchFamily="18" charset="0"/>
              </a:rPr>
              <a:t>AD</a:t>
            </a:r>
            <a:r>
              <a:rPr lang="zh-CN" altLang="en-US" sz="2400" b="0" i="0" dirty="0">
                <a:solidFill>
                  <a:srgbClr val="000000"/>
                </a:solidFill>
                <a:effectLst/>
                <a:latin typeface="Times New Roman" panose="02020603050405020304" pitchFamily="18" charset="0"/>
                <a:cs typeface="Times New Roman" panose="02020603050405020304" pitchFamily="18" charset="0"/>
              </a:rPr>
              <a:t>是最常见的痴呆症类型之一</a:t>
            </a:r>
            <a:endParaRPr lang="en-US" altLang="zh-CN" sz="2400" dirty="0">
              <a:latin typeface="Times New Roman" panose="02020603050405020304" pitchFamily="18" charset="0"/>
              <a:cs typeface="Times New Roman" panose="02020603050405020304" pitchFamily="18" charset="0"/>
            </a:endParaRPr>
          </a:p>
          <a:p>
            <a:endParaRPr lang="en-US" altLang="zh-CN" sz="2400" dirty="0"/>
          </a:p>
          <a:p>
            <a:endParaRPr lang="zh-CN" altLang="en-US" sz="2400" dirty="0"/>
          </a:p>
        </p:txBody>
      </p:sp>
    </p:spTree>
    <p:extLst>
      <p:ext uri="{BB962C8B-B14F-4D97-AF65-F5344CB8AC3E}">
        <p14:creationId xmlns:p14="http://schemas.microsoft.com/office/powerpoint/2010/main" val="15573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C9E35-A6EB-515A-DBEE-DB29A445B81C}"/>
              </a:ext>
            </a:extLst>
          </p:cNvPr>
          <p:cNvSpPr>
            <a:spLocks noGrp="1"/>
          </p:cNvSpPr>
          <p:nvPr>
            <p:ph type="title"/>
          </p:nvPr>
        </p:nvSpPr>
        <p:spPr>
          <a:xfrm>
            <a:off x="258359" y="37714"/>
            <a:ext cx="10515600" cy="1325563"/>
          </a:xfrm>
        </p:spPr>
        <p:txBody>
          <a:bodyPr>
            <a:normAutofit/>
          </a:bodyPr>
          <a:lstStyle/>
          <a:p>
            <a:r>
              <a:rPr lang="en-US" altLang="zh-CN" dirty="0">
                <a:latin typeface="Times New Roman" panose="02020603050405020304" pitchFamily="18" charset="0"/>
                <a:cs typeface="Times New Roman" panose="02020603050405020304" pitchFamily="18" charset="0"/>
              </a:rPr>
              <a:t>Participants </a:t>
            </a:r>
            <a:r>
              <a:rPr lang="en-US" altLang="zh-CN" dirty="0" err="1">
                <a:latin typeface="Times New Roman" panose="02020603050405020304" pitchFamily="18" charset="0"/>
                <a:cs typeface="Times New Roman" panose="02020603050405020304" pitchFamily="18" charset="0"/>
              </a:rPr>
              <a:t>Distribution:Age</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7BF1AD0-B962-FA85-245D-FA7D99BC5A16}"/>
              </a:ext>
            </a:extLst>
          </p:cNvPr>
          <p:cNvPicPr>
            <a:picLocks noChangeAspect="1"/>
          </p:cNvPicPr>
          <p:nvPr/>
        </p:nvPicPr>
        <p:blipFill rotWithShape="1">
          <a:blip r:embed="rId2">
            <a:extLst>
              <a:ext uri="{28A0092B-C50C-407E-A947-70E740481C1C}">
                <a14:useLocalDpi xmlns:a14="http://schemas.microsoft.com/office/drawing/2010/main" val="0"/>
              </a:ext>
            </a:extLst>
          </a:blip>
          <a:srcRect b="29666"/>
          <a:stretch/>
        </p:blipFill>
        <p:spPr bwMode="auto">
          <a:xfrm>
            <a:off x="258359" y="1441391"/>
            <a:ext cx="7137948" cy="4973370"/>
          </a:xfrm>
          <a:prstGeom prst="rect">
            <a:avLst/>
          </a:prstGeom>
          <a:noFill/>
          <a:ln>
            <a:noFill/>
          </a:ln>
        </p:spPr>
      </p:pic>
      <p:pic>
        <p:nvPicPr>
          <p:cNvPr id="5" name="内容占位符 4">
            <a:extLst>
              <a:ext uri="{FF2B5EF4-FFF2-40B4-BE49-F238E27FC236}">
                <a16:creationId xmlns:a16="http://schemas.microsoft.com/office/drawing/2014/main" id="{EFB5FEBE-2965-B4F2-F7AC-1F873B7E5A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38" t="69537" r="38478"/>
          <a:stretch/>
        </p:blipFill>
        <p:spPr bwMode="auto">
          <a:xfrm>
            <a:off x="7343360" y="3733800"/>
            <a:ext cx="4797966" cy="2759075"/>
          </a:xfrm>
          <a:prstGeom prst="rect">
            <a:avLst/>
          </a:prstGeom>
          <a:noFill/>
          <a:ln>
            <a:noFill/>
          </a:ln>
        </p:spPr>
      </p:pic>
    </p:spTree>
    <p:extLst>
      <p:ext uri="{BB962C8B-B14F-4D97-AF65-F5344CB8AC3E}">
        <p14:creationId xmlns:p14="http://schemas.microsoft.com/office/powerpoint/2010/main" val="106805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5A052-EFDD-D846-F2B2-BC01C5BB9C7A}"/>
              </a:ext>
            </a:extLst>
          </p:cNvPr>
          <p:cNvSpPr>
            <a:spLocks noGrp="1"/>
          </p:cNvSpPr>
          <p:nvPr>
            <p:ph type="title"/>
          </p:nvPr>
        </p:nvSpPr>
        <p:spPr>
          <a:xfrm>
            <a:off x="619221" y="165429"/>
            <a:ext cx="10515600" cy="1325563"/>
          </a:xfrm>
        </p:spPr>
        <p:txBody>
          <a:bodyPr/>
          <a:lstStyle/>
          <a:p>
            <a:r>
              <a:rPr lang="en-US" altLang="zh-CN" dirty="0">
                <a:latin typeface="Times New Roman" panose="02020603050405020304" pitchFamily="18" charset="0"/>
                <a:cs typeface="Times New Roman" panose="02020603050405020304" pitchFamily="18" charset="0"/>
              </a:rPr>
              <a:t>Participants </a:t>
            </a:r>
            <a:r>
              <a:rPr lang="en-US" altLang="zh-CN" dirty="0" err="1">
                <a:latin typeface="Times New Roman" panose="02020603050405020304" pitchFamily="18" charset="0"/>
                <a:cs typeface="Times New Roman" panose="02020603050405020304" pitchFamily="18" charset="0"/>
              </a:rPr>
              <a:t>Distribution:Visit</a:t>
            </a:r>
            <a:endParaRPr lang="zh-CN" altLang="en-US" dirty="0"/>
          </a:p>
        </p:txBody>
      </p:sp>
      <p:pic>
        <p:nvPicPr>
          <p:cNvPr id="4" name="内容占位符 3">
            <a:extLst>
              <a:ext uri="{FF2B5EF4-FFF2-40B4-BE49-F238E27FC236}">
                <a16:creationId xmlns:a16="http://schemas.microsoft.com/office/drawing/2014/main" id="{857200B0-56D9-3791-20CF-8B90AE3D400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9221" y="1433387"/>
            <a:ext cx="7146251" cy="5059488"/>
          </a:xfrm>
          <a:prstGeom prst="rect">
            <a:avLst/>
          </a:prstGeom>
          <a:noFill/>
          <a:ln>
            <a:noFill/>
          </a:ln>
        </p:spPr>
      </p:pic>
      <p:sp>
        <p:nvSpPr>
          <p:cNvPr id="6" name="文本框 5">
            <a:extLst>
              <a:ext uri="{FF2B5EF4-FFF2-40B4-BE49-F238E27FC236}">
                <a16:creationId xmlns:a16="http://schemas.microsoft.com/office/drawing/2014/main" id="{D4BC54B7-B202-96A3-61C6-B01298B55BBD}"/>
              </a:ext>
            </a:extLst>
          </p:cNvPr>
          <p:cNvSpPr txBox="1"/>
          <p:nvPr/>
        </p:nvSpPr>
        <p:spPr>
          <a:xfrm>
            <a:off x="7855527" y="1229896"/>
            <a:ext cx="4024746" cy="5262979"/>
          </a:xfrm>
          <a:prstGeom prst="rect">
            <a:avLst/>
          </a:prstGeom>
          <a:noFill/>
        </p:spPr>
        <p:txBody>
          <a:bodyPr wrap="square" rtlCol="0">
            <a:spAutoFit/>
          </a:bodyPr>
          <a:lstStyle/>
          <a:p>
            <a:r>
              <a:rPr lang="zh-CN" altLang="en-US" sz="2400" b="0" i="0" dirty="0">
                <a:solidFill>
                  <a:srgbClr val="000000"/>
                </a:solidFill>
                <a:effectLst/>
                <a:latin typeface="Times New Roman" panose="02020603050405020304" pitchFamily="18" charset="0"/>
                <a:cs typeface="Times New Roman" panose="02020603050405020304" pitchFamily="18" charset="0"/>
              </a:rPr>
              <a:t>参与者根据他们在研究期间的不同访问次数进行分组</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Visit code:</a:t>
            </a:r>
            <a:r>
              <a:rPr lang="zh-CN" altLang="en-US" sz="2400" b="0" i="0" dirty="0">
                <a:solidFill>
                  <a:srgbClr val="000000"/>
                </a:solidFill>
                <a:effectLst/>
                <a:latin typeface="Times New Roman" panose="02020603050405020304" pitchFamily="18" charset="0"/>
                <a:cs typeface="Times New Roman" panose="02020603050405020304" pitchFamily="18" charset="0"/>
              </a:rPr>
              <a:t>标识参与者在研究期间进行的不同访问或评估时间点的一种编码系统</a:t>
            </a:r>
            <a:endParaRPr lang="en-US" altLang="zh-CN" sz="2400" b="0" i="0" dirty="0">
              <a:solidFill>
                <a:srgbClr val="000000"/>
              </a:solidFill>
              <a:effectLst/>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b="0" i="0" dirty="0">
                <a:solidFill>
                  <a:srgbClr val="000000"/>
                </a:solidFill>
                <a:effectLst/>
                <a:latin typeface="Times New Roman" panose="02020603050405020304" pitchFamily="18" charset="0"/>
                <a:cs typeface="Times New Roman" panose="02020603050405020304" pitchFamily="18" charset="0"/>
              </a:rPr>
              <a:t>通过</a:t>
            </a:r>
            <a:r>
              <a:rPr lang="en-US" altLang="zh-CN" sz="2400" b="0" i="0" dirty="0">
                <a:solidFill>
                  <a:srgbClr val="000000"/>
                </a:solidFill>
                <a:effectLst/>
                <a:latin typeface="Times New Roman" panose="02020603050405020304" pitchFamily="18" charset="0"/>
                <a:cs typeface="Times New Roman" panose="02020603050405020304" pitchFamily="18" charset="0"/>
              </a:rPr>
              <a:t>visit code, </a:t>
            </a:r>
            <a:r>
              <a:rPr lang="zh-CN" altLang="en-US" sz="2400" b="0" i="0" dirty="0">
                <a:solidFill>
                  <a:srgbClr val="000000"/>
                </a:solidFill>
                <a:effectLst/>
                <a:latin typeface="Times New Roman" panose="02020603050405020304" pitchFamily="18" charset="0"/>
                <a:cs typeface="Times New Roman" panose="02020603050405020304" pitchFamily="18" charset="0"/>
              </a:rPr>
              <a:t>研究人员可以准确地识别和对应不同的访问时间点，比较不同时间点的数据，并观察疾病的进展或治疗效果的变化</a:t>
            </a:r>
            <a:endParaRPr lang="en-US" altLang="zh-CN" sz="2400" b="0" i="0" dirty="0">
              <a:solidFill>
                <a:srgbClr val="000000"/>
              </a:solidFill>
              <a:effectLst/>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32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8C8C6-7C3F-BF13-1BB0-D52712319EEE}"/>
              </a:ext>
            </a:extLst>
          </p:cNvPr>
          <p:cNvSpPr>
            <a:spLocks noGrp="1"/>
          </p:cNvSpPr>
          <p:nvPr>
            <p:ph type="title"/>
          </p:nvPr>
        </p:nvSpPr>
        <p:spPr/>
        <p:txBody>
          <a:bodyPr/>
          <a:lstStyle/>
          <a:p>
            <a:r>
              <a:rPr lang="zh-CN" altLang="en-US" dirty="0"/>
              <a:t>认识数据：</a:t>
            </a:r>
            <a:r>
              <a:rPr lang="en-US" altLang="zh-CN" dirty="0">
                <a:latin typeface="Times New Roman" panose="02020603050405020304" pitchFamily="18" charset="0"/>
                <a:cs typeface="Times New Roman" panose="02020603050405020304" pitchFamily="18" charset="0"/>
              </a:rPr>
              <a:t>Study data </a:t>
            </a:r>
            <a:r>
              <a:rPr lang="zh-CN" altLang="en-US" dirty="0">
                <a:latin typeface="Times New Roman" panose="02020603050405020304" pitchFamily="18" charset="0"/>
                <a:cs typeface="Times New Roman" panose="02020603050405020304" pitchFamily="18" charset="0"/>
              </a:rPr>
              <a:t>（临床医学数据）</a:t>
            </a:r>
          </a:p>
        </p:txBody>
      </p:sp>
      <p:pic>
        <p:nvPicPr>
          <p:cNvPr id="5" name="内容占位符 4">
            <a:extLst>
              <a:ext uri="{FF2B5EF4-FFF2-40B4-BE49-F238E27FC236}">
                <a16:creationId xmlns:a16="http://schemas.microsoft.com/office/drawing/2014/main" id="{FEC0ACE5-E9E6-7A39-56BF-0CAE78A805B0}"/>
              </a:ext>
            </a:extLst>
          </p:cNvPr>
          <p:cNvPicPr>
            <a:picLocks noGrp="1" noChangeAspect="1"/>
          </p:cNvPicPr>
          <p:nvPr>
            <p:ph idx="1"/>
          </p:nvPr>
        </p:nvPicPr>
        <p:blipFill>
          <a:blip r:embed="rId2"/>
          <a:stretch>
            <a:fillRect/>
          </a:stretch>
        </p:blipFill>
        <p:spPr>
          <a:xfrm>
            <a:off x="838200" y="2935842"/>
            <a:ext cx="10515600" cy="2698941"/>
          </a:xfrm>
        </p:spPr>
      </p:pic>
      <p:sp>
        <p:nvSpPr>
          <p:cNvPr id="6" name="文本框 5">
            <a:extLst>
              <a:ext uri="{FF2B5EF4-FFF2-40B4-BE49-F238E27FC236}">
                <a16:creationId xmlns:a16="http://schemas.microsoft.com/office/drawing/2014/main" id="{CB526D1E-C3C1-EBC3-9619-67B2B2D45C67}"/>
              </a:ext>
            </a:extLst>
          </p:cNvPr>
          <p:cNvSpPr txBox="1"/>
          <p:nvPr/>
        </p:nvSpPr>
        <p:spPr>
          <a:xfrm>
            <a:off x="706582" y="1836161"/>
            <a:ext cx="109728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Attention: </a:t>
            </a:r>
            <a:r>
              <a:rPr lang="zh-CN" altLang="en-US" sz="2400" dirty="0">
                <a:latin typeface="Times New Roman" panose="02020603050405020304" pitchFamily="18" charset="0"/>
                <a:cs typeface="Times New Roman" panose="02020603050405020304" pitchFamily="18" charset="0"/>
              </a:rPr>
              <a:t>需要在</a:t>
            </a:r>
            <a:r>
              <a:rPr lang="en-US" altLang="zh-CN" sz="2400" dirty="0">
                <a:latin typeface="Times New Roman" panose="02020603050405020304" pitchFamily="18" charset="0"/>
                <a:cs typeface="Times New Roman" panose="02020603050405020304" pitchFamily="18" charset="0"/>
              </a:rPr>
              <a:t>ADNI</a:t>
            </a:r>
            <a:r>
              <a:rPr lang="zh-CN" altLang="en-US" sz="2400" dirty="0">
                <a:latin typeface="Times New Roman" panose="02020603050405020304" pitchFamily="18" charset="0"/>
                <a:cs typeface="Times New Roman" panose="02020603050405020304" pitchFamily="18" charset="0"/>
              </a:rPr>
              <a:t>官网上注册并申请访问数据集，然后方可进行下一步操作</a:t>
            </a:r>
          </a:p>
        </p:txBody>
      </p:sp>
    </p:spTree>
    <p:extLst>
      <p:ext uri="{BB962C8B-B14F-4D97-AF65-F5344CB8AC3E}">
        <p14:creationId xmlns:p14="http://schemas.microsoft.com/office/powerpoint/2010/main" val="10725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76C431-A8F6-8FD2-0DA2-49A04D63E822}"/>
              </a:ext>
            </a:extLst>
          </p:cNvPr>
          <p:cNvSpPr>
            <a:spLocks noGrp="1"/>
          </p:cNvSpPr>
          <p:nvPr>
            <p:ph idx="1"/>
          </p:nvPr>
        </p:nvSpPr>
        <p:spPr>
          <a:xfrm>
            <a:off x="838200" y="5361709"/>
            <a:ext cx="10515600" cy="1385454"/>
          </a:xfrm>
        </p:spPr>
        <p:txBody>
          <a:bodyPr>
            <a:normAutofit/>
          </a:bodyPr>
          <a:lstStyle/>
          <a:p>
            <a:r>
              <a:rPr lang="en-US" altLang="zh-CN" sz="2400" dirty="0" err="1">
                <a:solidFill>
                  <a:srgbClr val="FF0000"/>
                </a:solidFill>
                <a:effectLst/>
                <a:latin typeface="Times New Roman" panose="02020603050405020304" pitchFamily="18" charset="0"/>
                <a:cs typeface="Times New Roman" panose="02020603050405020304" pitchFamily="18" charset="0"/>
              </a:rPr>
              <a:t>StudyInfo</a:t>
            </a:r>
            <a:r>
              <a:rPr lang="en-US" altLang="zh-CN" sz="2400" dirty="0">
                <a:solidFill>
                  <a:srgbClr val="FF0000"/>
                </a:solidFill>
                <a:effectLst/>
                <a:latin typeface="Times New Roman" panose="02020603050405020304" pitchFamily="18" charset="0"/>
                <a:cs typeface="Times New Roman" panose="02020603050405020304" pitchFamily="18" charset="0"/>
              </a:rPr>
              <a:t> -&gt; </a:t>
            </a:r>
            <a:r>
              <a:rPr lang="en-US" altLang="zh-CN" sz="2400" dirty="0" err="1">
                <a:solidFill>
                  <a:srgbClr val="FF0000"/>
                </a:solidFill>
                <a:effectLst/>
                <a:latin typeface="Times New Roman" panose="02020603050405020304" pitchFamily="18" charset="0"/>
                <a:cs typeface="Times New Roman" panose="02020603050405020304" pitchFamily="18" charset="0"/>
              </a:rPr>
              <a:t>Data&amp;DataBases</a:t>
            </a:r>
            <a:r>
              <a:rPr lang="en-US" altLang="zh-CN" sz="2400" dirty="0">
                <a:solidFill>
                  <a:srgbClr val="FF0000"/>
                </a:solidFill>
                <a:effectLst/>
                <a:latin typeface="Times New Roman" panose="02020603050405020304" pitchFamily="18" charset="0"/>
                <a:cs typeface="Times New Roman" panose="02020603050405020304" pitchFamily="18" charset="0"/>
              </a:rPr>
              <a:t>-&gt;</a:t>
            </a:r>
            <a:r>
              <a:rPr lang="en-US" altLang="zh-CN" sz="2400" u="sng" kern="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  ADNIMERGE - Key ADNI tables merged into one table [ADNI1,GO,2,3]</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91D142E-379B-FE17-1692-A033F84806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0787"/>
            <a:ext cx="10044545" cy="5076691"/>
          </a:xfrm>
          <a:prstGeom prst="rect">
            <a:avLst/>
          </a:prstGeom>
          <a:noFill/>
          <a:ln>
            <a:noFill/>
          </a:ln>
        </p:spPr>
      </p:pic>
    </p:spTree>
    <p:extLst>
      <p:ext uri="{BB962C8B-B14F-4D97-AF65-F5344CB8AC3E}">
        <p14:creationId xmlns:p14="http://schemas.microsoft.com/office/powerpoint/2010/main" val="336391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2389C-4C11-4857-858F-DE3A7DAD3D7B}"/>
              </a:ext>
            </a:extLst>
          </p:cNvPr>
          <p:cNvSpPr>
            <a:spLocks noGrp="1"/>
          </p:cNvSpPr>
          <p:nvPr>
            <p:ph type="title"/>
          </p:nvPr>
        </p:nvSpPr>
        <p:spPr>
          <a:xfrm>
            <a:off x="193964" y="330488"/>
            <a:ext cx="10515600" cy="1325563"/>
          </a:xfrm>
        </p:spPr>
        <p:txBody>
          <a:bodyPr/>
          <a:lstStyle/>
          <a:p>
            <a:r>
              <a:rPr lang="en-US" altLang="zh-CN" dirty="0">
                <a:latin typeface="Times New Roman" panose="02020603050405020304" pitchFamily="18" charset="0"/>
                <a:cs typeface="Times New Roman" panose="02020603050405020304" pitchFamily="18" charset="0"/>
              </a:rPr>
              <a:t>Biomarkers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CC15154-531E-BE8C-C3E4-981B8D05FAD0}"/>
              </a:ext>
            </a:extLst>
          </p:cNvPr>
          <p:cNvSpPr>
            <a:spLocks noGrp="1"/>
          </p:cNvSpPr>
          <p:nvPr>
            <p:ph idx="1"/>
          </p:nvPr>
        </p:nvSpPr>
        <p:spPr>
          <a:xfrm>
            <a:off x="193964" y="1825625"/>
            <a:ext cx="11998036" cy="4561320"/>
          </a:xfrm>
        </p:spPr>
        <p:txBody>
          <a:bodyPr/>
          <a:lstStyle/>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人口统计学：年龄，性别，婚姻状况，种族</a:t>
            </a: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基因信息：</a:t>
            </a:r>
            <a:r>
              <a:rPr lang="en-US" altLang="zh-CN" dirty="0">
                <a:latin typeface="Times New Roman" panose="02020603050405020304" pitchFamily="18" charset="0"/>
                <a:cs typeface="Times New Roman" panose="02020603050405020304" pitchFamily="18" charset="0"/>
              </a:rPr>
              <a:t>APOE4</a:t>
            </a:r>
          </a:p>
          <a:p>
            <a:pPr marL="514350" indent="-514350">
              <a:buFont typeface="+mj-lt"/>
              <a:buAutoNum type="arabicPeriod"/>
            </a:pPr>
            <a:r>
              <a:rPr lang="en-US" altLang="zh-CN" dirty="0">
                <a:latin typeface="Times New Roman" panose="02020603050405020304" pitchFamily="18" charset="0"/>
                <a:cs typeface="Times New Roman" panose="02020603050405020304" pitchFamily="18" charset="0"/>
              </a:rPr>
              <a:t>PET</a:t>
            </a:r>
            <a:r>
              <a:rPr lang="zh-CN" altLang="en-US" dirty="0">
                <a:latin typeface="Times New Roman" panose="02020603050405020304" pitchFamily="18" charset="0"/>
                <a:cs typeface="Times New Roman" panose="02020603050405020304" pitchFamily="18" charset="0"/>
              </a:rPr>
              <a:t>示踪剂：</a:t>
            </a:r>
            <a:r>
              <a:rPr lang="en-US" altLang="zh-CN" dirty="0">
                <a:latin typeface="Times New Roman" panose="02020603050405020304" pitchFamily="18" charset="0"/>
                <a:cs typeface="Times New Roman" panose="02020603050405020304" pitchFamily="18" charset="0"/>
              </a:rPr>
              <a:t>FDG(</a:t>
            </a:r>
            <a:r>
              <a:rPr lang="en-US" altLang="zh-CN" b="0" i="0" dirty="0">
                <a:solidFill>
                  <a:srgbClr val="000000"/>
                </a:solidFill>
                <a:effectLst/>
                <a:latin typeface="Times New Roman" panose="02020603050405020304" pitchFamily="18" charset="0"/>
                <a:cs typeface="Times New Roman" panose="02020603050405020304" pitchFamily="18" charset="0"/>
              </a:rPr>
              <a:t>[18F]</a:t>
            </a:r>
            <a:r>
              <a:rPr lang="zh-CN" altLang="en-US" b="0" i="0" dirty="0">
                <a:solidFill>
                  <a:srgbClr val="000000"/>
                </a:solidFill>
                <a:effectLst/>
                <a:latin typeface="Times New Roman" panose="02020603050405020304" pitchFamily="18" charset="0"/>
                <a:cs typeface="Times New Roman" panose="02020603050405020304" pitchFamily="18" charset="0"/>
              </a:rPr>
              <a:t>氟脱氧葡萄糖</a:t>
            </a:r>
            <a:r>
              <a:rPr lang="en-US" altLang="zh-CN" b="0" i="0" dirty="0">
                <a:solidFill>
                  <a:srgbClr val="000000"/>
                </a:solidFill>
                <a:effectLst/>
                <a:latin typeface="Times New Roman" panose="02020603050405020304" pitchFamily="18" charset="0"/>
                <a:cs typeface="Times New Roman" panose="02020603050405020304" pitchFamily="18" charset="0"/>
              </a:rPr>
              <a:t>), AV45(18F-Florbetapir), PIB(</a:t>
            </a:r>
            <a:r>
              <a:rPr lang="zh-CN" altLang="en-US" b="0" i="0" dirty="0">
                <a:solidFill>
                  <a:srgbClr val="000000"/>
                </a:solidFill>
                <a:effectLst/>
                <a:latin typeface="Times New Roman" panose="02020603050405020304" pitchFamily="18" charset="0"/>
                <a:cs typeface="Times New Roman" panose="02020603050405020304" pitchFamily="18" charset="0"/>
              </a:rPr>
              <a:t>咖啡因酯类化合物</a:t>
            </a:r>
            <a:r>
              <a:rPr lang="en-US" altLang="zh-CN" b="0" i="0" dirty="0">
                <a:solidFill>
                  <a:srgbClr val="000000"/>
                </a:solidFill>
                <a:effectLst/>
                <a:latin typeface="Times New Roman" panose="02020603050405020304" pitchFamily="18" charset="0"/>
                <a:cs typeface="Times New Roman" panose="02020603050405020304" pitchFamily="18" charset="0"/>
              </a:rPr>
              <a:t>) 			       					</a:t>
            </a:r>
            <a:r>
              <a:rPr lang="zh-CN" altLang="en-US" b="1" i="0" u="sng" dirty="0">
                <a:solidFill>
                  <a:srgbClr val="000000"/>
                </a:solidFill>
                <a:effectLst/>
                <a:latin typeface="Times New Roman" panose="02020603050405020304" pitchFamily="18" charset="0"/>
                <a:cs typeface="Times New Roman" panose="02020603050405020304" pitchFamily="18" charset="0"/>
              </a:rPr>
              <a:t>定量分析</a:t>
            </a:r>
            <a:endParaRPr lang="en-US" altLang="zh-CN" b="1" i="0" u="sng" dirty="0">
              <a:solidFill>
                <a:srgbClr val="000000"/>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solidFill>
                  <a:srgbClr val="000000"/>
                </a:solidFill>
                <a:latin typeface="Times New Roman" panose="02020603050405020304" pitchFamily="18" charset="0"/>
                <a:cs typeface="Times New Roman" panose="02020603050405020304" pitchFamily="18" charset="0"/>
              </a:rPr>
              <a:t>认知测试分数：</a:t>
            </a:r>
            <a:r>
              <a:rPr lang="en-US" altLang="zh-CN" dirty="0">
                <a:solidFill>
                  <a:srgbClr val="000000"/>
                </a:solidFill>
                <a:latin typeface="Times New Roman" panose="02020603050405020304" pitchFamily="18" charset="0"/>
                <a:cs typeface="Times New Roman" panose="02020603050405020304" pitchFamily="18" charset="0"/>
              </a:rPr>
              <a:t>ADAS/MMSE/RAVLT</a:t>
            </a:r>
          </a:p>
          <a:p>
            <a:pPr marL="514350" indent="-514350">
              <a:buFont typeface="+mj-lt"/>
              <a:buAutoNum type="arabicPeriod"/>
            </a:pPr>
            <a:r>
              <a:rPr lang="zh-CN" altLang="en-US" dirty="0">
                <a:solidFill>
                  <a:srgbClr val="000000"/>
                </a:solidFill>
                <a:latin typeface="Times New Roman" panose="02020603050405020304" pitchFamily="18" charset="0"/>
                <a:cs typeface="Times New Roman" panose="02020603050405020304" pitchFamily="18" charset="0"/>
              </a:rPr>
              <a:t>脑相关：</a:t>
            </a:r>
            <a:r>
              <a:rPr lang="en-US" altLang="zh-CN" dirty="0">
                <a:solidFill>
                  <a:srgbClr val="000000"/>
                </a:solidFill>
                <a:latin typeface="Times New Roman" panose="02020603050405020304" pitchFamily="18" charset="0"/>
                <a:cs typeface="Times New Roman" panose="02020603050405020304" pitchFamily="18" charset="0"/>
              </a:rPr>
              <a:t>Ventricles</a:t>
            </a:r>
            <a:r>
              <a:rPr lang="zh-CN" altLang="en-US" dirty="0">
                <a:solidFill>
                  <a:srgbClr val="000000"/>
                </a:solidFill>
                <a:latin typeface="Times New Roman" panose="02020603050405020304" pitchFamily="18" charset="0"/>
                <a:cs typeface="Times New Roman" panose="02020603050405020304" pitchFamily="18" charset="0"/>
              </a:rPr>
              <a:t>（脑室），</a:t>
            </a:r>
            <a:r>
              <a:rPr lang="en-US" altLang="zh-CN" dirty="0">
                <a:solidFill>
                  <a:srgbClr val="000000"/>
                </a:solidFill>
                <a:latin typeface="Times New Roman" panose="02020603050405020304" pitchFamily="18" charset="0"/>
                <a:cs typeface="Times New Roman" panose="02020603050405020304" pitchFamily="18" charset="0"/>
              </a:rPr>
              <a:t>Hippocampus</a:t>
            </a:r>
            <a:r>
              <a:rPr lang="zh-CN" altLang="en-US" dirty="0">
                <a:solidFill>
                  <a:srgbClr val="000000"/>
                </a:solidFill>
                <a:latin typeface="Times New Roman" panose="02020603050405020304" pitchFamily="18" charset="0"/>
                <a:cs typeface="Times New Roman" panose="02020603050405020304" pitchFamily="18" charset="0"/>
              </a:rPr>
              <a:t>（海马体体积），</a:t>
            </a:r>
            <a:r>
              <a:rPr lang="en-US" altLang="zh-CN" dirty="0" err="1">
                <a:solidFill>
                  <a:srgbClr val="000000"/>
                </a:solidFill>
                <a:latin typeface="Times New Roman" panose="02020603050405020304" pitchFamily="18" charset="0"/>
                <a:cs typeface="Times New Roman" panose="02020603050405020304" pitchFamily="18" charset="0"/>
              </a:rPr>
              <a:t>WholeBrain</a:t>
            </a:r>
            <a:r>
              <a:rPr lang="zh-CN" altLang="en-US" dirty="0">
                <a:solidFill>
                  <a:srgbClr val="000000"/>
                </a:solidFill>
                <a:latin typeface="Times New Roman" panose="02020603050405020304" pitchFamily="18" charset="0"/>
                <a:cs typeface="Times New Roman" panose="02020603050405020304" pitchFamily="18" charset="0"/>
              </a:rPr>
              <a:t>（大脑总体积）</a:t>
            </a:r>
            <a:r>
              <a:rPr lang="en-US" altLang="zh-CN" dirty="0">
                <a:solidFill>
                  <a:srgbClr val="000000"/>
                </a:solidFill>
                <a:latin typeface="Times New Roman" panose="02020603050405020304" pitchFamily="18" charset="0"/>
                <a:cs typeface="Times New Roman" panose="02020603050405020304" pitchFamily="18" charset="0"/>
              </a:rPr>
              <a:t>, Entorhinal (</a:t>
            </a:r>
            <a:r>
              <a:rPr lang="zh-CN" altLang="en-US" dirty="0">
                <a:solidFill>
                  <a:srgbClr val="000000"/>
                </a:solidFill>
                <a:latin typeface="Times New Roman" panose="02020603050405020304" pitchFamily="18" charset="0"/>
                <a:cs typeface="Times New Roman" panose="02020603050405020304" pitchFamily="18" charset="0"/>
              </a:rPr>
              <a:t>内嗅皮层</a:t>
            </a:r>
            <a:r>
              <a:rPr lang="en-US" altLang="zh-CN" dirty="0">
                <a:solidFill>
                  <a:srgbClr val="000000"/>
                </a:solidFill>
                <a:latin typeface="Times New Roman" panose="02020603050405020304" pitchFamily="18" charset="0"/>
                <a:cs typeface="Times New Roman" panose="02020603050405020304" pitchFamily="18" charset="0"/>
              </a:rPr>
              <a:t>) , Fusiform(</a:t>
            </a:r>
            <a:r>
              <a:rPr lang="zh-CN" altLang="en-US" dirty="0">
                <a:solidFill>
                  <a:srgbClr val="000000"/>
                </a:solidFill>
                <a:latin typeface="Times New Roman" panose="02020603050405020304" pitchFamily="18" charset="0"/>
                <a:cs typeface="Times New Roman" panose="02020603050405020304" pitchFamily="18" charset="0"/>
              </a:rPr>
              <a:t>枕颞回</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rPr>
              <a:t>MidTemp</a:t>
            </a:r>
            <a:r>
              <a:rPr lang="zh-CN" altLang="en-US" dirty="0">
                <a:solidFill>
                  <a:srgbClr val="000000"/>
                </a:solidFill>
                <a:latin typeface="Times New Roman" panose="02020603050405020304" pitchFamily="18" charset="0"/>
                <a:cs typeface="Times New Roman" panose="02020603050405020304" pitchFamily="18" charset="0"/>
              </a:rPr>
              <a:t>（中颞叶），</a:t>
            </a:r>
            <a:r>
              <a:rPr lang="en-US" altLang="zh-CN" dirty="0">
                <a:solidFill>
                  <a:srgbClr val="000000"/>
                </a:solidFill>
                <a:latin typeface="Times New Roman" panose="02020603050405020304" pitchFamily="18" charset="0"/>
                <a:cs typeface="Times New Roman" panose="02020603050405020304" pitchFamily="18" charset="0"/>
              </a:rPr>
              <a:t>ICV(</a:t>
            </a:r>
            <a:r>
              <a:rPr lang="zh-CN" altLang="en-US" dirty="0">
                <a:solidFill>
                  <a:srgbClr val="000000"/>
                </a:solidFill>
                <a:latin typeface="Times New Roman" panose="02020603050405020304" pitchFamily="18" charset="0"/>
                <a:cs typeface="Times New Roman" panose="02020603050405020304" pitchFamily="18" charset="0"/>
              </a:rPr>
              <a:t>颅内容积</a:t>
            </a:r>
            <a:r>
              <a:rPr lang="en-US" altLang="zh-CN" dirty="0">
                <a:solidFill>
                  <a:srgbClr val="000000"/>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930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1033</Words>
  <Application>Microsoft Office PowerPoint</Application>
  <PresentationFormat>宽屏</PresentationFormat>
  <Paragraphs>67</Paragraphs>
  <Slides>21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-apple-system</vt:lpstr>
      <vt:lpstr>CharisSIL</vt:lpstr>
      <vt:lpstr>STIXMath-Regular</vt:lpstr>
      <vt:lpstr>t1-uni-regular</vt:lpstr>
      <vt:lpstr>等线</vt:lpstr>
      <vt:lpstr>等线 Light</vt:lpstr>
      <vt:lpstr>华文宋体</vt:lpstr>
      <vt:lpstr>宋体</vt:lpstr>
      <vt:lpstr>Arial</vt:lpstr>
      <vt:lpstr>Times New Roman</vt:lpstr>
      <vt:lpstr>Wingdings</vt:lpstr>
      <vt:lpstr>Office 主题​​</vt:lpstr>
      <vt:lpstr>基于医学影像的深度学习算法 在精神疾病分类诊断预测的应用 ——以ADNI数据集为例</vt:lpstr>
      <vt:lpstr>ADNI数据集简介</vt:lpstr>
      <vt:lpstr>Participants Stages Across ADNI 1/GO/2</vt:lpstr>
      <vt:lpstr>Participants Stages Across ADNI 1/GO/2</vt:lpstr>
      <vt:lpstr>Participants Distribution:Age</vt:lpstr>
      <vt:lpstr>Participants Distribution:Visit</vt:lpstr>
      <vt:lpstr>认识数据：Study data （临床医学数据）</vt:lpstr>
      <vt:lpstr>PowerPoint 演示文稿</vt:lpstr>
      <vt:lpstr>Biomarkers</vt:lpstr>
      <vt:lpstr>纵向数据分析</vt:lpstr>
      <vt:lpstr>Cross-sectional data</vt:lpstr>
      <vt:lpstr>PowerPoint 演示文稿</vt:lpstr>
      <vt:lpstr>认识数据：Image collection</vt:lpstr>
      <vt:lpstr>PowerPoint 演示文稿</vt:lpstr>
      <vt:lpstr>论文概览（部分）</vt:lpstr>
      <vt:lpstr>简介</vt:lpstr>
      <vt:lpstr>ADNI数据集筛选</vt:lpstr>
      <vt:lpstr>PowerPoint 演示文稿</vt:lpstr>
      <vt:lpstr>PowerPoint 演示文稿</vt:lpstr>
      <vt:lpstr>ANN特征融合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基于医学影像的深度学习算法 在精神疾病分类诊断预测的应用 ——以ADNI数据集为例</dc:title>
  <dc:creator>旖旎 卢</dc:creator>
  <cp:lastModifiedBy>旖旎 卢</cp:lastModifiedBy>
  <cp:revision>11</cp:revision>
  <dcterms:created xsi:type="dcterms:W3CDTF">2023-10-12T16:18:52Z</dcterms:created>
  <dcterms:modified xsi:type="dcterms:W3CDTF">2023-10-13T06:03:19Z</dcterms:modified>
</cp:coreProperties>
</file>