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D0D88-2398-405A-EEF0-AC283B27F1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4E147F-6362-F400-4F7D-D2389022A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3ADF9-028B-9A8D-1195-B04B32FD5105}"/>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5" name="页脚占位符 4">
            <a:extLst>
              <a:ext uri="{FF2B5EF4-FFF2-40B4-BE49-F238E27FC236}">
                <a16:creationId xmlns:a16="http://schemas.microsoft.com/office/drawing/2014/main" id="{0804FCDF-15D3-B6F4-16C6-9FA914E95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7B234-7598-D4FA-EC86-D27FA71275F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994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E33E8-37D5-1A25-17FE-702A67B4E4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5D1142-0574-4BED-B652-5EFC4B0BC9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17A9ED-705D-BD13-DF69-91B1DED1D739}"/>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5" name="页脚占位符 4">
            <a:extLst>
              <a:ext uri="{FF2B5EF4-FFF2-40B4-BE49-F238E27FC236}">
                <a16:creationId xmlns:a16="http://schemas.microsoft.com/office/drawing/2014/main" id="{0964CA68-0422-61C2-801A-9A289C60BB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B811A-401C-53CF-9845-AFFDFAE2C9C6}"/>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12163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1EC03F-48B5-79C5-5248-A2BF3794E5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D5BEEE-6887-21F1-E8FA-D2D9FB12F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A6BDED-BD84-0005-FA62-0C6E1C87B6E6}"/>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5" name="页脚占位符 4">
            <a:extLst>
              <a:ext uri="{FF2B5EF4-FFF2-40B4-BE49-F238E27FC236}">
                <a16:creationId xmlns:a16="http://schemas.microsoft.com/office/drawing/2014/main" id="{7FB02342-8389-BD43-4E7A-6BB5E1D89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5DA98-C618-15A5-5FAB-B37B03A6E448}"/>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0570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DB07F-DC64-759D-F9FE-0B144664B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3C5FFB-6CB2-D1FC-2AC3-15E40F8DBD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2B0B7-8023-14D9-FCEC-A7796C4794E5}"/>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5" name="页脚占位符 4">
            <a:extLst>
              <a:ext uri="{FF2B5EF4-FFF2-40B4-BE49-F238E27FC236}">
                <a16:creationId xmlns:a16="http://schemas.microsoft.com/office/drawing/2014/main" id="{0D7DE47C-14CD-39A7-0E5A-CB3314234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B0407-95C0-5713-A89B-0B2FA391A962}"/>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548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7AD20-8A7B-72FC-B597-2E0D6DEEEA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D020C9-BB5D-7C9C-1B2F-C7D3A71E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99B820-7CC3-97ED-C030-F9E876A175D2}"/>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5" name="页脚占位符 4">
            <a:extLst>
              <a:ext uri="{FF2B5EF4-FFF2-40B4-BE49-F238E27FC236}">
                <a16:creationId xmlns:a16="http://schemas.microsoft.com/office/drawing/2014/main" id="{5A735BCE-88BB-56D6-7D59-171953B13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13F8B-05B0-6B00-564F-CE55E1B1E6F0}"/>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90084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883A-6359-5EB1-BBF3-D96EE2637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032097-9C3C-73F2-9A2D-A07E3C84D6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847E1E-E4E4-F8A8-6B99-5E7568C57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FE1BB3-CC84-9DCD-3733-524893B7CBB6}"/>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6" name="页脚占位符 5">
            <a:extLst>
              <a:ext uri="{FF2B5EF4-FFF2-40B4-BE49-F238E27FC236}">
                <a16:creationId xmlns:a16="http://schemas.microsoft.com/office/drawing/2014/main" id="{C7F5A93D-A074-29BF-B8E7-84804CB82E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4511D-8EDB-4033-F8F8-A3A4061182D7}"/>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45919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AEC4E-277E-5120-6AE7-140AD6DE6B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3C890B-A658-2EC3-D98E-6AE0F2959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68C90A-07C6-50A6-ED8B-24DD405C14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471FD7-B013-789B-C7FC-FD96BE865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1B0DE1-B381-2682-7694-4A7A42F47B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2A9A28-24D0-2059-1875-082DF2A31FDE}"/>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8" name="页脚占位符 7">
            <a:extLst>
              <a:ext uri="{FF2B5EF4-FFF2-40B4-BE49-F238E27FC236}">
                <a16:creationId xmlns:a16="http://schemas.microsoft.com/office/drawing/2014/main" id="{7A89D83F-86BD-1992-8245-DC1DF18F51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A3133F-D2CB-4396-27C8-8A6EA9DAA06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6030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97EC-A5FE-C2CD-41B1-F034944265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C1D718-5E8A-CD0B-AE48-0376E7886C68}"/>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4" name="页脚占位符 3">
            <a:extLst>
              <a:ext uri="{FF2B5EF4-FFF2-40B4-BE49-F238E27FC236}">
                <a16:creationId xmlns:a16="http://schemas.microsoft.com/office/drawing/2014/main" id="{85F93C5A-D924-D942-4657-6C2D1CD795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553E5D-9681-E61D-2315-4FB890D8DD09}"/>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815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9F1A13-AEE4-94E8-0140-B7FB1F75FF82}"/>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3" name="页脚占位符 2">
            <a:extLst>
              <a:ext uri="{FF2B5EF4-FFF2-40B4-BE49-F238E27FC236}">
                <a16:creationId xmlns:a16="http://schemas.microsoft.com/office/drawing/2014/main" id="{18DA44D3-E03C-F90E-2CBD-C1ACA7CE00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70E9F0-5F02-CDEE-C162-9844394193C4}"/>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80538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8CD1D-3B00-565F-4C2B-A272B159B3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2C276F-DAAD-FDA9-D842-3B18F7BC4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5C86CC-32D2-025E-A680-8DEAC2C5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B5033-8A3A-C0B5-36BB-9DFC61CFEB71}"/>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6" name="页脚占位符 5">
            <a:extLst>
              <a:ext uri="{FF2B5EF4-FFF2-40B4-BE49-F238E27FC236}">
                <a16:creationId xmlns:a16="http://schemas.microsoft.com/office/drawing/2014/main" id="{97613B37-212C-D9CC-E5E0-B8485407F6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41CEEC-1F96-B6A7-DDC6-E93502A13C8D}"/>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47316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32F44-0E37-1BD3-E014-42E0D24CF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4E018F-A45D-C24A-8E2C-EC888AF09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7E6393-77E2-66A1-28F6-81E1FA125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CA5662-5011-098E-1107-8E583F10176A}"/>
              </a:ext>
            </a:extLst>
          </p:cNvPr>
          <p:cNvSpPr>
            <a:spLocks noGrp="1"/>
          </p:cNvSpPr>
          <p:nvPr>
            <p:ph type="dt" sz="half" idx="10"/>
          </p:nvPr>
        </p:nvSpPr>
        <p:spPr/>
        <p:txBody>
          <a:bodyPr/>
          <a:lstStyle/>
          <a:p>
            <a:fld id="{D3053B76-70E7-41BF-B31A-E56A54E9F3A3}" type="datetimeFigureOut">
              <a:rPr lang="zh-CN" altLang="en-US" smtClean="0"/>
              <a:t>2023-07-26</a:t>
            </a:fld>
            <a:endParaRPr lang="zh-CN" altLang="en-US"/>
          </a:p>
        </p:txBody>
      </p:sp>
      <p:sp>
        <p:nvSpPr>
          <p:cNvPr id="6" name="页脚占位符 5">
            <a:extLst>
              <a:ext uri="{FF2B5EF4-FFF2-40B4-BE49-F238E27FC236}">
                <a16:creationId xmlns:a16="http://schemas.microsoft.com/office/drawing/2014/main" id="{E1361BE0-D6E2-6672-241E-BBF7B5008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72D680-5FE0-163D-E351-DEA62C745FAA}"/>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5715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B50464-47C2-F09F-F5D1-6691C8F79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24E7162-AC45-4468-5D97-B729FCDD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37ADFA4-D3FA-76A0-239D-065D2714E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D3053B76-70E7-41BF-B31A-E56A54E9F3A3}" type="datetimeFigureOut">
              <a:rPr lang="zh-CN" altLang="en-US" smtClean="0"/>
              <a:pPr/>
              <a:t>2023-07-26</a:t>
            </a:fld>
            <a:endParaRPr lang="zh-CN" altLang="en-US" dirty="0"/>
          </a:p>
        </p:txBody>
      </p:sp>
      <p:sp>
        <p:nvSpPr>
          <p:cNvPr id="5" name="页脚占位符 4">
            <a:extLst>
              <a:ext uri="{FF2B5EF4-FFF2-40B4-BE49-F238E27FC236}">
                <a16:creationId xmlns:a16="http://schemas.microsoft.com/office/drawing/2014/main" id="{1C7215FF-7C89-B495-0F71-1364321FF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2DD10C-A809-E9B9-C8B0-4C3E98F2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74443EF3-87EA-45AF-9A7D-5ACC6C4C062A}" type="slidenum">
              <a:rPr lang="zh-CN" altLang="en-US" smtClean="0"/>
              <a:pPr/>
              <a:t>‹#›</a:t>
            </a:fld>
            <a:endParaRPr lang="zh-CN" altLang="en-US" dirty="0"/>
          </a:p>
        </p:txBody>
      </p:sp>
    </p:spTree>
    <p:extLst>
      <p:ext uri="{BB962C8B-B14F-4D97-AF65-F5344CB8AC3E}">
        <p14:creationId xmlns:p14="http://schemas.microsoft.com/office/powerpoint/2010/main" val="262190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0725.m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E07A-134E-022C-FA1E-13D7B8BA71BA}"/>
              </a:ext>
            </a:extLst>
          </p:cNvPr>
          <p:cNvSpPr>
            <a:spLocks noGrp="1"/>
          </p:cNvSpPr>
          <p:nvPr>
            <p:ph type="ctrTitle"/>
          </p:nvPr>
        </p:nvSpPr>
        <p:spPr/>
        <p:txBody>
          <a:bodyPr/>
          <a:lstStyle/>
          <a:p>
            <a:r>
              <a:rPr lang="en-US" altLang="zh-CN" dirty="0"/>
              <a:t>0725</a:t>
            </a:r>
            <a:r>
              <a:rPr lang="zh-CN" altLang="en-US" dirty="0"/>
              <a:t>汇报</a:t>
            </a:r>
          </a:p>
        </p:txBody>
      </p:sp>
      <p:sp>
        <p:nvSpPr>
          <p:cNvPr id="3" name="副标题 2">
            <a:extLst>
              <a:ext uri="{FF2B5EF4-FFF2-40B4-BE49-F238E27FC236}">
                <a16:creationId xmlns:a16="http://schemas.microsoft.com/office/drawing/2014/main" id="{325F3852-1170-50CB-D6F8-B207FBED0002}"/>
              </a:ext>
            </a:extLst>
          </p:cNvPr>
          <p:cNvSpPr>
            <a:spLocks noGrp="1"/>
          </p:cNvSpPr>
          <p:nvPr>
            <p:ph type="subTitle" idx="1"/>
          </p:nvPr>
        </p:nvSpPr>
        <p:spPr/>
        <p:txBody>
          <a:bodyPr/>
          <a:lstStyle/>
          <a:p>
            <a:r>
              <a:rPr lang="zh-CN" altLang="en-US" dirty="0"/>
              <a:t>罗明昊</a:t>
            </a:r>
          </a:p>
        </p:txBody>
      </p:sp>
    </p:spTree>
    <p:extLst>
      <p:ext uri="{BB962C8B-B14F-4D97-AF65-F5344CB8AC3E}">
        <p14:creationId xmlns:p14="http://schemas.microsoft.com/office/powerpoint/2010/main" val="272721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4DB0E-F29C-6C66-B54F-A4D48CA2F84A}"/>
              </a:ext>
            </a:extLst>
          </p:cNvPr>
          <p:cNvSpPr>
            <a:spLocks noGrp="1"/>
          </p:cNvSpPr>
          <p:nvPr>
            <p:ph type="title"/>
          </p:nvPr>
        </p:nvSpPr>
        <p:spPr/>
        <p:txBody>
          <a:bodyPr/>
          <a:lstStyle/>
          <a:p>
            <a:r>
              <a:rPr lang="zh-CN" altLang="en-US" dirty="0"/>
              <a:t>多模态尝试</a:t>
            </a:r>
          </a:p>
        </p:txBody>
      </p:sp>
      <p:sp>
        <p:nvSpPr>
          <p:cNvPr id="3" name="内容占位符 2">
            <a:extLst>
              <a:ext uri="{FF2B5EF4-FFF2-40B4-BE49-F238E27FC236}">
                <a16:creationId xmlns:a16="http://schemas.microsoft.com/office/drawing/2014/main" id="{792EC4C5-3535-50FC-3E7C-A9EBDBF2276A}"/>
              </a:ext>
            </a:extLst>
          </p:cNvPr>
          <p:cNvSpPr>
            <a:spLocks noGrp="1"/>
          </p:cNvSpPr>
          <p:nvPr>
            <p:ph idx="1"/>
          </p:nvPr>
        </p:nvSpPr>
        <p:spPr/>
        <p:txBody>
          <a:bodyPr>
            <a:normAutofit/>
          </a:bodyPr>
          <a:lstStyle/>
          <a:p>
            <a:pPr>
              <a:lnSpc>
                <a:spcPct val="120000"/>
              </a:lnSpc>
            </a:pPr>
            <a:r>
              <a:rPr lang="zh-CN" altLang="en-US" dirty="0"/>
              <a:t>这里的多模态指 </a:t>
            </a:r>
            <a:r>
              <a:rPr lang="en-US" altLang="zh-CN" dirty="0"/>
              <a:t>T1 </a:t>
            </a:r>
            <a:r>
              <a:rPr lang="zh-CN" altLang="en-US" dirty="0"/>
              <a:t>数据的不同类型的预处理方式。</a:t>
            </a:r>
            <a:endParaRPr lang="en-US" altLang="zh-CN" dirty="0"/>
          </a:p>
          <a:p>
            <a:pPr>
              <a:lnSpc>
                <a:spcPct val="120000"/>
              </a:lnSpc>
            </a:pPr>
            <a:r>
              <a:rPr lang="zh-CN" altLang="en-US" dirty="0"/>
              <a:t>使用</a:t>
            </a:r>
            <a:r>
              <a:rPr lang="en-US" altLang="zh-CN" dirty="0"/>
              <a:t> 4 </a:t>
            </a:r>
            <a:r>
              <a:rPr lang="zh-CN" altLang="en-US" dirty="0"/>
              <a:t>个模态来形成一个集合。对于每个受试者，最终预测是用所有预测年龄的平均值进行的。该策略获得了</a:t>
            </a:r>
            <a:r>
              <a:rPr lang="en-US" altLang="zh-CN" dirty="0"/>
              <a:t>2.58</a:t>
            </a:r>
            <a:r>
              <a:rPr lang="zh-CN" altLang="en-US" dirty="0"/>
              <a:t>年的</a:t>
            </a:r>
            <a:r>
              <a:rPr lang="en-US" altLang="zh-CN" dirty="0"/>
              <a:t>MAE</a:t>
            </a:r>
            <a:r>
              <a:rPr lang="zh-CN" altLang="en-US" dirty="0"/>
              <a:t>，比单模型预测提高了</a:t>
            </a:r>
            <a:r>
              <a:rPr lang="en-US" altLang="zh-CN" dirty="0"/>
              <a:t>0.22</a:t>
            </a:r>
            <a:r>
              <a:rPr lang="zh-CN" altLang="en-US" dirty="0"/>
              <a:t>年，训练对象为</a:t>
            </a:r>
            <a:r>
              <a:rPr lang="en-US" altLang="zh-CN" dirty="0"/>
              <a:t>2590</a:t>
            </a:r>
            <a:r>
              <a:rPr lang="zh-CN" altLang="en-US" dirty="0"/>
              <a:t>人。</a:t>
            </a:r>
            <a:endParaRPr lang="en-US" altLang="zh-CN" dirty="0"/>
          </a:p>
          <a:p>
            <a:pPr>
              <a:lnSpc>
                <a:spcPct val="120000"/>
              </a:lnSpc>
            </a:pPr>
            <a:r>
              <a:rPr lang="zh-CN" altLang="en-US" dirty="0"/>
              <a:t>多模态尝试能够提升模型性能是由于它从不同模态中收集的独立信息。结合每对模型绘制了针对</a:t>
            </a:r>
            <a:r>
              <a:rPr lang="en-US" altLang="zh-CN" dirty="0"/>
              <a:t>delta</a:t>
            </a:r>
            <a:r>
              <a:rPr lang="zh-CN" altLang="en-US" dirty="0"/>
              <a:t>相关系数进行集合平均后的</a:t>
            </a:r>
            <a:r>
              <a:rPr lang="en-US" altLang="zh-CN" dirty="0"/>
              <a:t>MAE</a:t>
            </a:r>
            <a:r>
              <a:rPr lang="zh-CN" altLang="en-US" dirty="0"/>
              <a:t>改进。表明两个模型的相关性越小，集成的性能越好。</a:t>
            </a:r>
          </a:p>
        </p:txBody>
      </p:sp>
    </p:spTree>
    <p:extLst>
      <p:ext uri="{BB962C8B-B14F-4D97-AF65-F5344CB8AC3E}">
        <p14:creationId xmlns:p14="http://schemas.microsoft.com/office/powerpoint/2010/main" val="336534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76E00-4C40-3470-939D-669EEF5FB5C6}"/>
              </a:ext>
            </a:extLst>
          </p:cNvPr>
          <p:cNvSpPr>
            <a:spLocks noGrp="1"/>
          </p:cNvSpPr>
          <p:nvPr>
            <p:ph type="title"/>
          </p:nvPr>
        </p:nvSpPr>
        <p:spPr/>
        <p:txBody>
          <a:bodyPr/>
          <a:lstStyle/>
          <a:p>
            <a:r>
              <a:rPr lang="en-US" altLang="zh-CN" dirty="0">
                <a:hlinkClick r:id="rId2" action="ppaction://hlinkfile"/>
              </a:rPr>
              <a:t>Code</a:t>
            </a:r>
            <a:endParaRPr lang="zh-CN" altLang="en-US" dirty="0"/>
          </a:p>
        </p:txBody>
      </p:sp>
      <p:pic>
        <p:nvPicPr>
          <p:cNvPr id="5" name="内容占位符 4">
            <a:extLst>
              <a:ext uri="{FF2B5EF4-FFF2-40B4-BE49-F238E27FC236}">
                <a16:creationId xmlns:a16="http://schemas.microsoft.com/office/drawing/2014/main" id="{45719E3B-F0E7-EE3F-CE90-DC625F5183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5713" y="1999540"/>
            <a:ext cx="4652713" cy="3891892"/>
          </a:xfrm>
        </p:spPr>
      </p:pic>
      <p:pic>
        <p:nvPicPr>
          <p:cNvPr id="7" name="图片 6">
            <a:extLst>
              <a:ext uri="{FF2B5EF4-FFF2-40B4-BE49-F238E27FC236}">
                <a16:creationId xmlns:a16="http://schemas.microsoft.com/office/drawing/2014/main" id="{D99C908E-DACB-5053-9EBB-38FF230FC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576" y="2384643"/>
            <a:ext cx="4623450" cy="3496850"/>
          </a:xfrm>
          <a:prstGeom prst="rect">
            <a:avLst/>
          </a:prstGeom>
        </p:spPr>
      </p:pic>
    </p:spTree>
    <p:extLst>
      <p:ext uri="{BB962C8B-B14F-4D97-AF65-F5344CB8AC3E}">
        <p14:creationId xmlns:p14="http://schemas.microsoft.com/office/powerpoint/2010/main" val="149915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374223"/>
          </a:xfrm>
        </p:spPr>
        <p:txBody>
          <a:bodyPr>
            <a:normAutofit/>
          </a:bodyPr>
          <a:lstStyle/>
          <a:p>
            <a:r>
              <a:rPr lang="en-US" altLang="zh-CN" sz="4000" b="0" i="0" dirty="0">
                <a:solidFill>
                  <a:srgbClr val="000000"/>
                </a:solidFill>
                <a:effectLst/>
              </a:rPr>
              <a:t>Accurate brain age prediction with lightweight deep neural networks</a:t>
            </a:r>
            <a:endParaRPr lang="zh-CN" altLang="en-US" sz="4000" dirty="0"/>
          </a:p>
        </p:txBody>
      </p:sp>
      <p:pic>
        <p:nvPicPr>
          <p:cNvPr id="4" name="内容占位符 3">
            <a:extLst>
              <a:ext uri="{FF2B5EF4-FFF2-40B4-BE49-F238E27FC236}">
                <a16:creationId xmlns:a16="http://schemas.microsoft.com/office/drawing/2014/main" id="{8E4DCD35-69CA-80C4-1659-B718D6CEA63C}"/>
              </a:ext>
            </a:extLst>
          </p:cNvPr>
          <p:cNvPicPr>
            <a:picLocks noGrp="1" noChangeAspect="1"/>
          </p:cNvPicPr>
          <p:nvPr>
            <p:ph idx="1"/>
          </p:nvPr>
        </p:nvPicPr>
        <p:blipFill>
          <a:blip r:embed="rId2"/>
          <a:stretch>
            <a:fillRect/>
          </a:stretch>
        </p:blipFill>
        <p:spPr>
          <a:xfrm>
            <a:off x="832406" y="2719516"/>
            <a:ext cx="10509806" cy="2886154"/>
          </a:xfrm>
          <a:prstGeom prst="rect">
            <a:avLst/>
          </a:prstGeom>
        </p:spPr>
      </p:pic>
    </p:spTree>
    <p:extLst>
      <p:ext uri="{BB962C8B-B14F-4D97-AF65-F5344CB8AC3E}">
        <p14:creationId xmlns:p14="http://schemas.microsoft.com/office/powerpoint/2010/main" val="29358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CDA121B-BD01-BE9A-107D-E3B3330CFE61}"/>
              </a:ext>
            </a:extLst>
          </p:cNvPr>
          <p:cNvPicPr>
            <a:picLocks noGrp="1" noChangeAspect="1"/>
          </p:cNvPicPr>
          <p:nvPr>
            <p:ph idx="1"/>
          </p:nvPr>
        </p:nvPicPr>
        <p:blipFill>
          <a:blip r:embed="rId2"/>
          <a:stretch>
            <a:fillRect/>
          </a:stretch>
        </p:blipFill>
        <p:spPr>
          <a:xfrm>
            <a:off x="838200" y="976240"/>
            <a:ext cx="10515600" cy="4905519"/>
          </a:xfrm>
        </p:spPr>
      </p:pic>
    </p:spTree>
    <p:extLst>
      <p:ext uri="{BB962C8B-B14F-4D97-AF65-F5344CB8AC3E}">
        <p14:creationId xmlns:p14="http://schemas.microsoft.com/office/powerpoint/2010/main" val="16715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0B3D1-F286-706D-3FE2-A66EE98C9063}"/>
              </a:ext>
            </a:extLst>
          </p:cNvPr>
          <p:cNvSpPr>
            <a:spLocks noGrp="1"/>
          </p:cNvSpPr>
          <p:nvPr>
            <p:ph type="title"/>
          </p:nvPr>
        </p:nvSpPr>
        <p:spPr/>
        <p:txBody>
          <a:bodyPr/>
          <a:lstStyle/>
          <a:p>
            <a:r>
              <a:rPr lang="en-US" altLang="zh-CN" dirty="0"/>
              <a:t>SFCN:</a:t>
            </a:r>
            <a:r>
              <a:rPr lang="zh-CN" altLang="en-US" dirty="0"/>
              <a:t> </a:t>
            </a:r>
            <a:r>
              <a:rPr lang="en-US" altLang="zh-CN" dirty="0"/>
              <a:t>Simple Fully Convolutional Network</a:t>
            </a:r>
            <a:endParaRPr lang="zh-CN" altLang="en-US" dirty="0"/>
          </a:p>
        </p:txBody>
      </p:sp>
      <p:sp>
        <p:nvSpPr>
          <p:cNvPr id="3" name="内容占位符 2">
            <a:extLst>
              <a:ext uri="{FF2B5EF4-FFF2-40B4-BE49-F238E27FC236}">
                <a16:creationId xmlns:a16="http://schemas.microsoft.com/office/drawing/2014/main" id="{B2893EF6-6107-8C57-1077-F741656810E8}"/>
              </a:ext>
            </a:extLst>
          </p:cNvPr>
          <p:cNvSpPr>
            <a:spLocks noGrp="1"/>
          </p:cNvSpPr>
          <p:nvPr>
            <p:ph idx="1"/>
          </p:nvPr>
        </p:nvSpPr>
        <p:spPr/>
        <p:txBody>
          <a:bodyPr>
            <a:normAutofit/>
          </a:bodyPr>
          <a:lstStyle/>
          <a:p>
            <a:pPr>
              <a:lnSpc>
                <a:spcPct val="120000"/>
              </a:lnSpc>
            </a:pPr>
            <a:r>
              <a:rPr lang="zh-CN" altLang="en-US" sz="2400" dirty="0">
                <a:latin typeface="微软雅黑 Light" panose="020B0502040204020203" pitchFamily="34" charset="-122"/>
                <a:ea typeface="微软雅黑 Light" panose="020B0502040204020203" pitchFamily="34" charset="-122"/>
              </a:rPr>
              <a:t>来自</a:t>
            </a:r>
            <a:r>
              <a:rPr lang="en-US" altLang="zh-CN" sz="2400" dirty="0">
                <a:latin typeface="微软雅黑 Light" panose="020B0502040204020203" pitchFamily="34" charset="-122"/>
                <a:ea typeface="微软雅黑 Light" panose="020B0502040204020203" pitchFamily="34" charset="-122"/>
              </a:rPr>
              <a:t>2019</a:t>
            </a:r>
            <a:r>
              <a:rPr lang="zh-CN" altLang="en-US" sz="2400" dirty="0">
                <a:latin typeface="微软雅黑 Light" panose="020B0502040204020203" pitchFamily="34" charset="-122"/>
                <a:ea typeface="微软雅黑 Light" panose="020B0502040204020203" pitchFamily="34" charset="-122"/>
              </a:rPr>
              <a:t>年大脑年龄预测预测分析挑战赛的优胜方法</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Deep Learning</a:t>
            </a:r>
            <a:r>
              <a:rPr lang="zh-CN" altLang="en-US" sz="2400" dirty="0">
                <a:latin typeface="微软雅黑 Light" panose="020B0502040204020203" pitchFamily="34" charset="-122"/>
                <a:ea typeface="微软雅黑 Light" panose="020B0502040204020203" pitchFamily="34" charset="-122"/>
              </a:rPr>
              <a:t>预测性能往往受到训练数据集大小和计算内存要求的限制 → 提出了一个深度卷积神经网络模型 </a:t>
            </a: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，用于使用</a:t>
            </a:r>
            <a:r>
              <a:rPr lang="en-US" altLang="zh-CN" sz="2400" dirty="0">
                <a:latin typeface="微软雅黑 Light" panose="020B0502040204020203" pitchFamily="34" charset="-122"/>
                <a:ea typeface="微软雅黑 Light" panose="020B0502040204020203" pitchFamily="34" charset="-122"/>
              </a:rPr>
              <a:t>t1 </a:t>
            </a:r>
            <a:r>
              <a:rPr lang="zh-CN" altLang="en-US" sz="2400" dirty="0">
                <a:latin typeface="微软雅黑 Light" panose="020B0502040204020203" pitchFamily="34" charset="-122"/>
                <a:ea typeface="微软雅黑 Light" panose="020B0502040204020203" pitchFamily="34" charset="-122"/>
              </a:rPr>
              <a:t>加权结构 </a:t>
            </a:r>
            <a:r>
              <a:rPr lang="en-US" altLang="zh-CN" sz="2400" dirty="0">
                <a:latin typeface="微软雅黑 Light" panose="020B0502040204020203" pitchFamily="34" charset="-122"/>
                <a:ea typeface="微软雅黑 Light" panose="020B0502040204020203" pitchFamily="34" charset="-122"/>
              </a:rPr>
              <a:t>MRI </a:t>
            </a:r>
            <a:r>
              <a:rPr lang="zh-CN" altLang="en-US" sz="2400" dirty="0">
                <a:latin typeface="微软雅黑 Light" panose="020B0502040204020203" pitchFamily="34" charset="-122"/>
                <a:ea typeface="微软雅黑 Light" panose="020B0502040204020203" pitchFamily="34" charset="-122"/>
              </a:rPr>
              <a:t>数据准确预测脑年龄。</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模型使用的参数更少，拟合更简单。</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模型使用多种误差校正方法，包括数据增强、预训练、模型正则化、模型集成和预测偏差校正。</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zh-CN" altLang="en-US" sz="2400" dirty="0"/>
              <a:t>在神经成像领域用于预测和诊断分析。</a:t>
            </a: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807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9AD2F-4574-FCF3-1D93-0DAF3467DAF8}"/>
              </a:ext>
            </a:extLst>
          </p:cNvPr>
          <p:cNvSpPr>
            <a:spLocks noGrp="1"/>
          </p:cNvSpPr>
          <p:nvPr>
            <p:ph type="title"/>
          </p:nvPr>
        </p:nvSpPr>
        <p:spPr/>
        <p:txBody>
          <a:bodyPr/>
          <a:lstStyle/>
          <a:p>
            <a:r>
              <a:rPr lang="zh-CN" altLang="en-US" dirty="0"/>
              <a:t>相比以网神经网络模型的优点</a:t>
            </a:r>
          </a:p>
        </p:txBody>
      </p:sp>
      <p:sp>
        <p:nvSpPr>
          <p:cNvPr id="3" name="内容占位符 2">
            <a:extLst>
              <a:ext uri="{FF2B5EF4-FFF2-40B4-BE49-F238E27FC236}">
                <a16:creationId xmlns:a16="http://schemas.microsoft.com/office/drawing/2014/main" id="{C6E2018F-C7BC-69C6-11D8-72F85559FC27}"/>
              </a:ext>
            </a:extLst>
          </p:cNvPr>
          <p:cNvSpPr>
            <a:spLocks noGrp="1"/>
          </p:cNvSpPr>
          <p:nvPr>
            <p:ph idx="1"/>
          </p:nvPr>
        </p:nvSpPr>
        <p:spPr/>
        <p:txBody>
          <a:bodyPr>
            <a:normAutofit/>
          </a:bodyPr>
          <a:lstStyle/>
          <a:p>
            <a:pPr>
              <a:lnSpc>
                <a:spcPct val="130000"/>
              </a:lnSpc>
            </a:pPr>
            <a:r>
              <a:rPr lang="zh-CN" altLang="en-US" dirty="0"/>
              <a:t>可以使用较少的样本量进行模型拟合，达到不错的效果。一般的神经网络模型如果使用较少的样本，可能会限制有效学习图像特征的能力，并导致过拟合问题。</a:t>
            </a:r>
            <a:endParaRPr lang="en-US" altLang="zh-CN" dirty="0"/>
          </a:p>
          <a:p>
            <a:pPr>
              <a:lnSpc>
                <a:spcPct val="130000"/>
              </a:lnSpc>
            </a:pPr>
            <a:r>
              <a:rPr lang="zh-CN" altLang="en-US" dirty="0"/>
              <a:t>处理</a:t>
            </a:r>
            <a:r>
              <a:rPr lang="en-US" altLang="zh-CN" dirty="0"/>
              <a:t>3D</a:t>
            </a:r>
            <a:r>
              <a:rPr lang="zh-CN" altLang="en-US" dirty="0"/>
              <a:t>神经成像数据时能够达到</a:t>
            </a:r>
            <a:r>
              <a:rPr lang="en-US" altLang="zh-CN" dirty="0"/>
              <a:t>GPU</a:t>
            </a:r>
            <a:r>
              <a:rPr lang="zh-CN" altLang="en-US" dirty="0"/>
              <a:t>内存限制和信息</a:t>
            </a:r>
            <a:r>
              <a:rPr lang="en-US" altLang="zh-CN" dirty="0"/>
              <a:t>/</a:t>
            </a:r>
            <a:r>
              <a:rPr lang="zh-CN" altLang="en-US" dirty="0"/>
              <a:t>性能损失之间的权衡。</a:t>
            </a:r>
          </a:p>
        </p:txBody>
      </p:sp>
      <p:pic>
        <p:nvPicPr>
          <p:cNvPr id="5" name="图片 4">
            <a:extLst>
              <a:ext uri="{FF2B5EF4-FFF2-40B4-BE49-F238E27FC236}">
                <a16:creationId xmlns:a16="http://schemas.microsoft.com/office/drawing/2014/main" id="{A333FF99-F73B-913A-6975-25D142633E20}"/>
              </a:ext>
            </a:extLst>
          </p:cNvPr>
          <p:cNvPicPr>
            <a:picLocks noChangeAspect="1"/>
          </p:cNvPicPr>
          <p:nvPr/>
        </p:nvPicPr>
        <p:blipFill>
          <a:blip r:embed="rId2"/>
          <a:stretch>
            <a:fillRect/>
          </a:stretch>
        </p:blipFill>
        <p:spPr>
          <a:xfrm>
            <a:off x="2139549" y="4986337"/>
            <a:ext cx="7912901" cy="1325563"/>
          </a:xfrm>
          <a:prstGeom prst="rect">
            <a:avLst/>
          </a:prstGeom>
        </p:spPr>
      </p:pic>
    </p:spTree>
    <p:extLst>
      <p:ext uri="{BB962C8B-B14F-4D97-AF65-F5344CB8AC3E}">
        <p14:creationId xmlns:p14="http://schemas.microsoft.com/office/powerpoint/2010/main" val="166870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D413-9A6F-C968-82AD-4ACDA11F85F8}"/>
              </a:ext>
            </a:extLst>
          </p:cNvPr>
          <p:cNvSpPr>
            <a:spLocks noGrp="1"/>
          </p:cNvSpPr>
          <p:nvPr>
            <p:ph type="title"/>
          </p:nvPr>
        </p:nvSpPr>
        <p:spPr/>
        <p:txBody>
          <a:bodyPr/>
          <a:lstStyle/>
          <a:p>
            <a:r>
              <a:rPr lang="zh-CN" altLang="en-US" dirty="0"/>
              <a:t>感兴趣的统计量：</a:t>
            </a:r>
            <a:r>
              <a:rPr lang="en-US" altLang="zh-CN" dirty="0"/>
              <a:t>brain-age delta</a:t>
            </a:r>
            <a:endParaRPr lang="zh-CN" altLang="en-US" dirty="0"/>
          </a:p>
        </p:txBody>
      </p:sp>
      <p:sp>
        <p:nvSpPr>
          <p:cNvPr id="3" name="内容占位符 2">
            <a:extLst>
              <a:ext uri="{FF2B5EF4-FFF2-40B4-BE49-F238E27FC236}">
                <a16:creationId xmlns:a16="http://schemas.microsoft.com/office/drawing/2014/main" id="{F4EA8482-532C-A73D-F753-FBACDCDDADCF}"/>
              </a:ext>
            </a:extLst>
          </p:cNvPr>
          <p:cNvSpPr>
            <a:spLocks noGrp="1"/>
          </p:cNvSpPr>
          <p:nvPr>
            <p:ph idx="1"/>
          </p:nvPr>
        </p:nvSpPr>
        <p:spPr/>
        <p:txBody>
          <a:bodyPr/>
          <a:lstStyle/>
          <a:p>
            <a:pPr>
              <a:lnSpc>
                <a:spcPct val="150000"/>
              </a:lnSpc>
            </a:pPr>
            <a:r>
              <a:rPr lang="en-US" altLang="zh-CN" dirty="0"/>
              <a:t>Δ&gt;0</a:t>
            </a:r>
            <a:r>
              <a:rPr lang="zh-CN" altLang="en-US" dirty="0"/>
              <a:t>：受试者的大脑看起来比实际年龄要老，也就是说，他们正在经历加速衰老。</a:t>
            </a:r>
            <a:endParaRPr lang="en-US" altLang="zh-CN" dirty="0"/>
          </a:p>
          <a:p>
            <a:pPr>
              <a:lnSpc>
                <a:spcPct val="150000"/>
              </a:lnSpc>
            </a:pPr>
            <a:r>
              <a:rPr lang="en-US" altLang="zh-CN" dirty="0"/>
              <a:t>Δ </a:t>
            </a:r>
            <a:r>
              <a:rPr lang="zh-CN" altLang="en-US" dirty="0"/>
              <a:t>是一种有效的生物标志物，可以显示不同临床组之间的差异，并预测死亡率。</a:t>
            </a:r>
            <a:endParaRPr lang="en-US" altLang="zh-CN" dirty="0"/>
          </a:p>
          <a:p>
            <a:pPr>
              <a:lnSpc>
                <a:spcPct val="150000"/>
              </a:lnSpc>
            </a:pPr>
            <a:r>
              <a:rPr lang="zh-CN" altLang="en-US" dirty="0"/>
              <a:t>因此需要尽可能准确地预测“</a:t>
            </a:r>
            <a:r>
              <a:rPr lang="en-US" altLang="zh-CN" dirty="0"/>
              <a:t>brain-age</a:t>
            </a:r>
            <a:r>
              <a:rPr lang="zh-CN" altLang="en-US" dirty="0"/>
              <a:t>”</a:t>
            </a:r>
          </a:p>
        </p:txBody>
      </p:sp>
    </p:spTree>
    <p:extLst>
      <p:ext uri="{BB962C8B-B14F-4D97-AF65-F5344CB8AC3E}">
        <p14:creationId xmlns:p14="http://schemas.microsoft.com/office/powerpoint/2010/main" val="5649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5CD0F-ED04-F9A7-9DB2-113EA0F3533B}"/>
              </a:ext>
            </a:extLst>
          </p:cNvPr>
          <p:cNvSpPr>
            <a:spLocks noGrp="1"/>
          </p:cNvSpPr>
          <p:nvPr>
            <p:ph type="title"/>
          </p:nvPr>
        </p:nvSpPr>
        <p:spPr/>
        <p:txBody>
          <a:bodyPr/>
          <a:lstStyle/>
          <a:p>
            <a:r>
              <a:rPr lang="en-US" altLang="zh-CN" dirty="0"/>
              <a:t>Achievements</a:t>
            </a:r>
            <a:endParaRPr lang="zh-CN" altLang="en-US" dirty="0"/>
          </a:p>
        </p:txBody>
      </p:sp>
      <p:pic>
        <p:nvPicPr>
          <p:cNvPr id="5" name="图片 4">
            <a:extLst>
              <a:ext uri="{FF2B5EF4-FFF2-40B4-BE49-F238E27FC236}">
                <a16:creationId xmlns:a16="http://schemas.microsoft.com/office/drawing/2014/main" id="{7B511CD3-1F65-CA24-BFC5-FA87235DF5B7}"/>
              </a:ext>
            </a:extLst>
          </p:cNvPr>
          <p:cNvPicPr>
            <a:picLocks noChangeAspect="1"/>
          </p:cNvPicPr>
          <p:nvPr/>
        </p:nvPicPr>
        <p:blipFill>
          <a:blip r:embed="rId2"/>
          <a:stretch>
            <a:fillRect/>
          </a:stretch>
        </p:blipFill>
        <p:spPr>
          <a:xfrm>
            <a:off x="838200" y="1768536"/>
            <a:ext cx="7816094" cy="3668167"/>
          </a:xfrm>
          <a:prstGeom prst="rect">
            <a:avLst/>
          </a:prstGeom>
        </p:spPr>
      </p:pic>
    </p:spTree>
    <p:extLst>
      <p:ext uri="{BB962C8B-B14F-4D97-AF65-F5344CB8AC3E}">
        <p14:creationId xmlns:p14="http://schemas.microsoft.com/office/powerpoint/2010/main" val="317641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15F2E-C6E1-F90B-9F71-0ED718E21A02}"/>
              </a:ext>
            </a:extLst>
          </p:cNvPr>
          <p:cNvSpPr>
            <a:spLocks noGrp="1"/>
          </p:cNvSpPr>
          <p:nvPr>
            <p:ph type="title"/>
          </p:nvPr>
        </p:nvSpPr>
        <p:spPr/>
        <p:txBody>
          <a:bodyPr>
            <a:normAutofit/>
          </a:bodyPr>
          <a:lstStyle/>
          <a:p>
            <a:r>
              <a:rPr lang="en-US" altLang="zh-CN" sz="3200" b="1" dirty="0"/>
              <a:t>Illustration of the core network for the SFCN model</a:t>
            </a:r>
            <a:endParaRPr lang="zh-CN" altLang="en-US" sz="3200" b="1" dirty="0"/>
          </a:p>
        </p:txBody>
      </p:sp>
      <p:pic>
        <p:nvPicPr>
          <p:cNvPr id="5" name="内容占位符 4">
            <a:extLst>
              <a:ext uri="{FF2B5EF4-FFF2-40B4-BE49-F238E27FC236}">
                <a16:creationId xmlns:a16="http://schemas.microsoft.com/office/drawing/2014/main" id="{B5B49E7C-6CE6-69A2-A761-0391793C9EC5}"/>
              </a:ext>
            </a:extLst>
          </p:cNvPr>
          <p:cNvPicPr>
            <a:picLocks noGrp="1" noChangeAspect="1"/>
          </p:cNvPicPr>
          <p:nvPr>
            <p:ph idx="1"/>
          </p:nvPr>
        </p:nvPicPr>
        <p:blipFill>
          <a:blip r:embed="rId2"/>
          <a:stretch>
            <a:fillRect/>
          </a:stretch>
        </p:blipFill>
        <p:spPr>
          <a:xfrm>
            <a:off x="0" y="2339271"/>
            <a:ext cx="7222435" cy="2744361"/>
          </a:xfrm>
        </p:spPr>
      </p:pic>
      <p:sp>
        <p:nvSpPr>
          <p:cNvPr id="7" name="文本框 6">
            <a:extLst>
              <a:ext uri="{FF2B5EF4-FFF2-40B4-BE49-F238E27FC236}">
                <a16:creationId xmlns:a16="http://schemas.microsoft.com/office/drawing/2014/main" id="{B4CBE369-7DB3-B979-06EA-BA8A6B530690}"/>
              </a:ext>
            </a:extLst>
          </p:cNvPr>
          <p:cNvSpPr txBox="1"/>
          <p:nvPr/>
        </p:nvSpPr>
        <p:spPr>
          <a:xfrm>
            <a:off x="7222434" y="1882071"/>
            <a:ext cx="4823791" cy="4129079"/>
          </a:xfrm>
          <a:prstGeom prst="rect">
            <a:avLst/>
          </a:prstGeom>
          <a:noFill/>
        </p:spPr>
        <p:txBody>
          <a:bodyPr wrap="square">
            <a:spAutoFit/>
          </a:bodyPr>
          <a:lstStyle/>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1)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前五个块从每个输入图像中提取特征映射。</a:t>
            </a:r>
            <a:endParaRPr lang="en-US" altLang="zh-CN" sz="2400" b="0" i="0" dirty="0">
              <a:solidFill>
                <a:srgbClr val="000000"/>
              </a:solidFill>
              <a:effectLst/>
              <a:latin typeface="微软雅黑 Light" panose="020B0502040204020203" pitchFamily="34" charset="-122"/>
              <a:ea typeface="微软雅黑 Light" panose="020B0502040204020203" pitchFamily="34" charset="-122"/>
            </a:endParaRPr>
          </a:p>
          <a:p>
            <a:pPr>
              <a:lnSpc>
                <a:spcPct val="110000"/>
              </a:lnSpc>
            </a:pPr>
            <a:endParaRPr lang="en-US" altLang="zh-CN" sz="2400" dirty="0">
              <a:solidFill>
                <a:srgbClr val="000000"/>
              </a:solidFill>
              <a:latin typeface="微软雅黑 Light" panose="020B0502040204020203" pitchFamily="34" charset="-122"/>
              <a:ea typeface="微软雅黑 Light" panose="020B0502040204020203" pitchFamily="34" charset="-122"/>
            </a:endParaRPr>
          </a:p>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2)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第六个块在不改变特征映射输出大小的情况下，通过增加一个额外的非线性层，进一步增加了模型的非线性。</a:t>
            </a:r>
            <a:endParaRPr lang="en-US" altLang="zh-CN" sz="2400" b="0" i="0" dirty="0">
              <a:solidFill>
                <a:srgbClr val="000000"/>
              </a:solidFill>
              <a:effectLst/>
              <a:latin typeface="微软雅黑 Light" panose="020B0502040204020203" pitchFamily="34" charset="-122"/>
              <a:ea typeface="微软雅黑 Light" panose="020B0502040204020203" pitchFamily="34" charset="-122"/>
            </a:endParaRPr>
          </a:p>
          <a:p>
            <a:pPr>
              <a:lnSpc>
                <a:spcPct val="110000"/>
              </a:lnSpc>
            </a:pPr>
            <a:endParaRPr lang="en-US" altLang="zh-CN" sz="2400" dirty="0">
              <a:solidFill>
                <a:srgbClr val="000000"/>
              </a:solidFill>
              <a:latin typeface="微软雅黑 Light" panose="020B0502040204020203" pitchFamily="34" charset="-122"/>
              <a:ea typeface="微软雅黑 Light" panose="020B0502040204020203" pitchFamily="34" charset="-122"/>
            </a:endParaRPr>
          </a:p>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3)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第七个块将生成的特征映射到预测的年龄概率分布</a:t>
            </a:r>
            <a:endParaRPr lang="zh-CN" altLang="en-US" sz="24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5A707A11-7E0F-21B7-5EC5-8C99A8ABCF94}"/>
              </a:ext>
            </a:extLst>
          </p:cNvPr>
          <p:cNvSpPr/>
          <p:nvPr/>
        </p:nvSpPr>
        <p:spPr>
          <a:xfrm>
            <a:off x="2395330" y="2763078"/>
            <a:ext cx="1232453" cy="24350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B18C036-7387-4531-8CCA-E51462A7608D}"/>
              </a:ext>
            </a:extLst>
          </p:cNvPr>
          <p:cNvSpPr txBox="1"/>
          <p:nvPr/>
        </p:nvSpPr>
        <p:spPr>
          <a:xfrm>
            <a:off x="2594113" y="5555974"/>
            <a:ext cx="2683565" cy="369332"/>
          </a:xfrm>
          <a:prstGeom prst="rect">
            <a:avLst/>
          </a:prstGeom>
          <a:noFill/>
        </p:spPr>
        <p:txBody>
          <a:bodyPr wrap="square" rtlCol="0">
            <a:spAutoFit/>
          </a:bodyPr>
          <a:lstStyle/>
          <a:p>
            <a:r>
              <a:rPr lang="zh-CN" altLang="en-US" dirty="0"/>
              <a:t>基于深度特征的分类器</a:t>
            </a:r>
          </a:p>
        </p:txBody>
      </p:sp>
    </p:spTree>
    <p:extLst>
      <p:ext uri="{BB962C8B-B14F-4D97-AF65-F5344CB8AC3E}">
        <p14:creationId xmlns:p14="http://schemas.microsoft.com/office/powerpoint/2010/main" val="266387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5FFF8-A5CC-F108-A290-489011C3B2A4}"/>
              </a:ext>
            </a:extLst>
          </p:cNvPr>
          <p:cNvSpPr>
            <a:spLocks noGrp="1"/>
          </p:cNvSpPr>
          <p:nvPr>
            <p:ph type="title"/>
          </p:nvPr>
        </p:nvSpPr>
        <p:spPr/>
        <p:txBody>
          <a:bodyPr/>
          <a:lstStyle/>
          <a:p>
            <a:r>
              <a:rPr lang="en-US" altLang="zh-CN" dirty="0"/>
              <a:t>Performance</a:t>
            </a:r>
            <a:endParaRPr lang="zh-CN" altLang="en-US" dirty="0"/>
          </a:p>
        </p:txBody>
      </p:sp>
      <p:pic>
        <p:nvPicPr>
          <p:cNvPr id="4" name="内容占位符 4">
            <a:extLst>
              <a:ext uri="{FF2B5EF4-FFF2-40B4-BE49-F238E27FC236}">
                <a16:creationId xmlns:a16="http://schemas.microsoft.com/office/drawing/2014/main" id="{DF56F8ED-8BC2-4B2C-C2C8-40A65E060795}"/>
              </a:ext>
            </a:extLst>
          </p:cNvPr>
          <p:cNvPicPr>
            <a:picLocks noGrp="1" noChangeAspect="1"/>
          </p:cNvPicPr>
          <p:nvPr>
            <p:ph idx="1"/>
          </p:nvPr>
        </p:nvPicPr>
        <p:blipFill>
          <a:blip r:embed="rId2"/>
          <a:stretch>
            <a:fillRect/>
          </a:stretch>
        </p:blipFill>
        <p:spPr>
          <a:xfrm>
            <a:off x="838200" y="1652860"/>
            <a:ext cx="10438988" cy="4191346"/>
          </a:xfrm>
        </p:spPr>
      </p:pic>
    </p:spTree>
    <p:extLst>
      <p:ext uri="{BB962C8B-B14F-4D97-AF65-F5344CB8AC3E}">
        <p14:creationId xmlns:p14="http://schemas.microsoft.com/office/powerpoint/2010/main" val="29262180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432</Words>
  <Application>Microsoft Office PowerPoint</Application>
  <PresentationFormat>宽屏</PresentationFormat>
  <Paragraphs>30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微软雅黑 Light</vt:lpstr>
      <vt:lpstr>Arial</vt:lpstr>
      <vt:lpstr>Office 主题​​</vt:lpstr>
      <vt:lpstr>0725汇报</vt:lpstr>
      <vt:lpstr>Accurate brain age prediction with lightweight deep neural networks</vt:lpstr>
      <vt:lpstr>PowerPoint 演示文稿</vt:lpstr>
      <vt:lpstr>SFCN: Simple Fully Convolutional Network</vt:lpstr>
      <vt:lpstr>相比以网神经网络模型的优点</vt:lpstr>
      <vt:lpstr>感兴趣的统计量：brain-age delta</vt:lpstr>
      <vt:lpstr>Achievements</vt:lpstr>
      <vt:lpstr>Illustration of the core network for the SFCN model</vt:lpstr>
      <vt:lpstr>Performance</vt:lpstr>
      <vt:lpstr>多模态尝试</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0725汇报</dc:title>
  <dc:creator>mh L</dc:creator>
  <cp:lastModifiedBy>mh L</cp:lastModifiedBy>
  <cp:revision>2</cp:revision>
  <dcterms:created xsi:type="dcterms:W3CDTF">2023-07-25T14:28:33Z</dcterms:created>
  <dcterms:modified xsi:type="dcterms:W3CDTF">2023-07-26T02:06:16Z</dcterms:modified>
</cp:coreProperties>
</file>