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7" r:id="rId7"/>
    <p:sldId id="266" r:id="rId8"/>
    <p:sldId id="268" r:id="rId9"/>
    <p:sldId id="270" r:id="rId10"/>
    <p:sldId id="271" r:id="rId11"/>
    <p:sldId id="269" r:id="rId12"/>
    <p:sldId id="273" r:id="rId13"/>
    <p:sldId id="275" r:id="rId14"/>
    <p:sldId id="27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8" d="100"/>
          <a:sy n="78" d="100"/>
        </p:scale>
        <p:origin x="18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5EF33-17C9-BC70-8EA6-0CD62109E8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519119-186C-F951-B261-C10CB2A25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52468F-BE4B-99A4-9661-BB17CBC2126A}"/>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1C34BEA8-1E1F-9C60-41A8-8AE9852707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81F282-E87E-517C-60AB-98BB21B2AA7A}"/>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72661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9588E-F9B2-4F8C-93CB-01DEA5EEF8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E0551FB-0FCC-C4A7-5D69-FA9D3A4337C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07D658-9438-EB3E-018F-962CF3E7D0A2}"/>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1F1FE925-938C-9A51-8747-FFF6E36DA5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B714FB-AB45-1E89-4FE0-000B89417975}"/>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85168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D8732A-EB5C-EC55-AC80-5DC2660764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3AA9E1D-3E67-8F45-EE43-73770DA386B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1761BA-0A84-D80A-0585-BB2E75BC1422}"/>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A2C37EE1-A62A-83CE-EC8E-E1A1802618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41EAE9-E3E4-A1DE-A5AF-24D3424C6925}"/>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67866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AB520-95C8-446C-F099-BA0E165F60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9E95CE-308D-12BE-D66F-1083549404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A7667B-571A-DBC5-6FEA-B4F7FF252C13}"/>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0FED4D26-8CF9-870A-25F0-D6BF2E603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3F848-097F-7F3A-E096-CCAC424F2C78}"/>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83676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58056-6888-F075-0303-57702682D5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632A12-19B2-F310-706A-F2CB927A9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CFF9DA-AD6E-69FF-DB18-9961209CE3BE}"/>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C44FC8B1-7014-66B3-19AD-FD85F69B36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70E117-06B9-BC7E-CA57-EA9E62ECA416}"/>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07206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DF24E-67DE-E28B-62BD-60E82E5FA3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17E0C4-3121-1B1D-8EF0-3794271425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DC82D75-56C6-6B31-51E3-7936E76057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5AD065-713E-FB77-C360-CD70BDA661A2}"/>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6" name="页脚占位符 5">
            <a:extLst>
              <a:ext uri="{FF2B5EF4-FFF2-40B4-BE49-F238E27FC236}">
                <a16:creationId xmlns:a16="http://schemas.microsoft.com/office/drawing/2014/main" id="{E3F0FA7E-1928-E0E6-8798-0EE78E2171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24B501-72F7-4F4A-D3A7-1EB47D1B6FE3}"/>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210247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D1CD6-F586-D26F-A88C-5AE8EDDD9BA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B68F8A-9A9F-A40D-766A-579EEE2E75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1AD7492-B1A9-BEB1-668C-C5B2B51DECC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DB57971-ADAE-871D-D2DC-EB19E665C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0D53DA-9F7C-A577-3EE7-F5D734235F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EEDFC8-93B5-1E33-664E-6C802944C3B4}"/>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8" name="页脚占位符 7">
            <a:extLst>
              <a:ext uri="{FF2B5EF4-FFF2-40B4-BE49-F238E27FC236}">
                <a16:creationId xmlns:a16="http://schemas.microsoft.com/office/drawing/2014/main" id="{35F36212-1401-09BD-DC1C-6270F6CD44A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92F295-A18E-796E-D89F-2E5B74E78DE0}"/>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20259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C88A0-5786-0DB3-4E22-70C23E77C1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BF9C21-B4C9-9678-0D84-7730DED73D30}"/>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4" name="页脚占位符 3">
            <a:extLst>
              <a:ext uri="{FF2B5EF4-FFF2-40B4-BE49-F238E27FC236}">
                <a16:creationId xmlns:a16="http://schemas.microsoft.com/office/drawing/2014/main" id="{4973D8D3-C2AE-F71C-EEEC-0637C3A08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5FDBD22-E2F9-C36D-45BE-FD653B57A6BE}"/>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22654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5AE2A0-5842-1BAE-6889-594E78B8B542}"/>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3" name="页脚占位符 2">
            <a:extLst>
              <a:ext uri="{FF2B5EF4-FFF2-40B4-BE49-F238E27FC236}">
                <a16:creationId xmlns:a16="http://schemas.microsoft.com/office/drawing/2014/main" id="{BEC1D050-BC2E-8C2D-0E5F-7D7FB7C3E2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57AC4C-F971-7C6A-1DE9-715EC3FB0002}"/>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06659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AE8BA-16A2-DCA4-0274-F5A41B319B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27D386-3576-3CD3-3CE0-1CE52713FA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E2AB3C-CD57-C1EB-E8FB-D4AB377EE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595A0D-2DB5-A2A0-4AFE-33363DC118D5}"/>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6" name="页脚占位符 5">
            <a:extLst>
              <a:ext uri="{FF2B5EF4-FFF2-40B4-BE49-F238E27FC236}">
                <a16:creationId xmlns:a16="http://schemas.microsoft.com/office/drawing/2014/main" id="{D4BFFC5F-B849-033A-BFB9-235355D666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4EBD9B-C4FA-4779-51B0-A61FC39019D8}"/>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307317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B6955-26C8-6780-2C40-AFC6567AA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33C104-21EF-3A91-CDC6-5937E7DF1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F7DC0B2-F92D-E65F-B575-D36FF6F7A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462D47-DE96-B95D-C1B0-0A8240DF1BD4}"/>
              </a:ext>
            </a:extLst>
          </p:cNvPr>
          <p:cNvSpPr>
            <a:spLocks noGrp="1"/>
          </p:cNvSpPr>
          <p:nvPr>
            <p:ph type="dt" sz="half" idx="10"/>
          </p:nvPr>
        </p:nvSpPr>
        <p:spPr/>
        <p:txBody>
          <a:bodyPr/>
          <a:lstStyle/>
          <a:p>
            <a:fld id="{8CB85808-4880-4752-961D-C45313705830}" type="datetimeFigureOut">
              <a:rPr lang="zh-CN" altLang="en-US" smtClean="0"/>
              <a:t>2023/8/23</a:t>
            </a:fld>
            <a:endParaRPr lang="zh-CN" altLang="en-US"/>
          </a:p>
        </p:txBody>
      </p:sp>
      <p:sp>
        <p:nvSpPr>
          <p:cNvPr id="6" name="页脚占位符 5">
            <a:extLst>
              <a:ext uri="{FF2B5EF4-FFF2-40B4-BE49-F238E27FC236}">
                <a16:creationId xmlns:a16="http://schemas.microsoft.com/office/drawing/2014/main" id="{694B8002-D0D0-D471-1762-219255E9FD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7112BC-6B46-B2F7-3D93-F20D195A356B}"/>
              </a:ext>
            </a:extLst>
          </p:cNvPr>
          <p:cNvSpPr>
            <a:spLocks noGrp="1"/>
          </p:cNvSpPr>
          <p:nvPr>
            <p:ph type="sldNum" sz="quarter" idx="12"/>
          </p:nvPr>
        </p:nvSpPr>
        <p:spPr/>
        <p:txBody>
          <a:body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40807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02A4F2-3F6C-3CB5-9DF8-B16CA9F5D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208C57-CB04-BE27-CEDF-84C8BB9A6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86C9A3-56C2-E61B-0B20-B368B5A2F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85808-4880-4752-961D-C45313705830}" type="datetimeFigureOut">
              <a:rPr lang="zh-CN" altLang="en-US" smtClean="0"/>
              <a:t>2023/8/23</a:t>
            </a:fld>
            <a:endParaRPr lang="zh-CN" altLang="en-US"/>
          </a:p>
        </p:txBody>
      </p:sp>
      <p:sp>
        <p:nvSpPr>
          <p:cNvPr id="5" name="页脚占位符 4">
            <a:extLst>
              <a:ext uri="{FF2B5EF4-FFF2-40B4-BE49-F238E27FC236}">
                <a16:creationId xmlns:a16="http://schemas.microsoft.com/office/drawing/2014/main" id="{97CC64AF-E638-373C-930C-DD5346295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BC5936A-4935-AA99-0772-947EB519F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61B02-A312-4078-872B-6B1CEE203468}" type="slidenum">
              <a:rPr lang="zh-CN" altLang="en-US" smtClean="0"/>
              <a:t>‹#›</a:t>
            </a:fld>
            <a:endParaRPr lang="zh-CN" altLang="en-US"/>
          </a:p>
        </p:txBody>
      </p:sp>
    </p:spTree>
    <p:extLst>
      <p:ext uri="{BB962C8B-B14F-4D97-AF65-F5344CB8AC3E}">
        <p14:creationId xmlns:p14="http://schemas.microsoft.com/office/powerpoint/2010/main" val="1603719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DE630-BCD8-8878-B6AB-089358364C76}"/>
              </a:ext>
            </a:extLst>
          </p:cNvPr>
          <p:cNvSpPr>
            <a:spLocks noGrp="1"/>
          </p:cNvSpPr>
          <p:nvPr>
            <p:ph type="ctrTitle"/>
          </p:nvPr>
        </p:nvSpPr>
        <p:spPr/>
        <p:txBody>
          <a:bodyPr/>
          <a:lstStyle/>
          <a:p>
            <a:r>
              <a:rPr lang="zh-CN" altLang="en-US" dirty="0"/>
              <a:t>文献阅读</a:t>
            </a:r>
          </a:p>
        </p:txBody>
      </p:sp>
      <p:sp>
        <p:nvSpPr>
          <p:cNvPr id="3" name="副标题 2">
            <a:extLst>
              <a:ext uri="{FF2B5EF4-FFF2-40B4-BE49-F238E27FC236}">
                <a16:creationId xmlns:a16="http://schemas.microsoft.com/office/drawing/2014/main" id="{DD0387B2-F071-CE32-21DF-AFDB0C089CD1}"/>
              </a:ext>
            </a:extLst>
          </p:cNvPr>
          <p:cNvSpPr>
            <a:spLocks noGrp="1"/>
          </p:cNvSpPr>
          <p:nvPr>
            <p:ph type="subTitle" idx="1"/>
          </p:nvPr>
        </p:nvSpPr>
        <p:spPr>
          <a:xfrm>
            <a:off x="1524000" y="3743187"/>
            <a:ext cx="9144000" cy="1655762"/>
          </a:xfrm>
        </p:spPr>
        <p:txBody>
          <a:bodyPr/>
          <a:lstStyle/>
          <a:p>
            <a:r>
              <a:rPr lang="zh-CN" altLang="en-US" dirty="0"/>
              <a:t>耿兆楣</a:t>
            </a:r>
          </a:p>
        </p:txBody>
      </p:sp>
    </p:spTree>
    <p:extLst>
      <p:ext uri="{BB962C8B-B14F-4D97-AF65-F5344CB8AC3E}">
        <p14:creationId xmlns:p14="http://schemas.microsoft.com/office/powerpoint/2010/main" val="102146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80DAC-6FB2-D8E5-8B62-E72029BBE113}"/>
              </a:ext>
            </a:extLst>
          </p:cNvPr>
          <p:cNvSpPr>
            <a:spLocks noGrp="1"/>
          </p:cNvSpPr>
          <p:nvPr>
            <p:ph type="title"/>
          </p:nvPr>
        </p:nvSpPr>
        <p:spPr>
          <a:xfrm>
            <a:off x="789105" y="2141783"/>
            <a:ext cx="10515600" cy="1962278"/>
          </a:xfrm>
        </p:spPr>
        <p:txBody>
          <a:bodyPr>
            <a:normAutofit/>
          </a:bodyPr>
          <a:lstStyle/>
          <a:p>
            <a:r>
              <a:rPr lang="en-US" altLang="zh-CN" sz="4000" dirty="0"/>
              <a:t>Non-imaging model. </a:t>
            </a:r>
            <a:br>
              <a:rPr lang="en-US" altLang="zh-CN" sz="4000" dirty="0"/>
            </a:br>
            <a:r>
              <a:rPr lang="zh-CN" altLang="en-US" sz="2000" dirty="0">
                <a:latin typeface="+mn-ea"/>
                <a:ea typeface="+mn-ea"/>
              </a:rPr>
              <a:t>一系列传统的机器学习分类器（</a:t>
            </a:r>
            <a:r>
              <a:rPr lang="en-US" altLang="zh-CN" sz="2000" dirty="0" err="1">
                <a:highlight>
                  <a:srgbClr val="FFFF00"/>
                </a:highlight>
                <a:latin typeface="+mn-ea"/>
                <a:ea typeface="+mn-ea"/>
              </a:rPr>
              <a:t>CatBoost</a:t>
            </a:r>
            <a:r>
              <a:rPr lang="zh-CN" altLang="en-US" sz="2000" dirty="0">
                <a:latin typeface="+mn-ea"/>
                <a:ea typeface="+mn-ea"/>
              </a:rPr>
              <a:t>、</a:t>
            </a:r>
            <a:r>
              <a:rPr lang="en-US" altLang="zh-CN" sz="2000" dirty="0" err="1">
                <a:latin typeface="+mn-ea"/>
                <a:ea typeface="+mn-ea"/>
              </a:rPr>
              <a:t>XGBoost</a:t>
            </a:r>
            <a:r>
              <a:rPr lang="zh-CN" altLang="en-US" sz="2000" dirty="0">
                <a:latin typeface="+mn-ea"/>
                <a:ea typeface="+mn-ea"/>
              </a:rPr>
              <a:t>、随机森林、决策树、多层感知机、支持向量机和</a:t>
            </a:r>
            <a:r>
              <a:rPr lang="en-US" altLang="zh-CN" sz="2000" dirty="0">
                <a:latin typeface="+mn-ea"/>
                <a:ea typeface="+mn-ea"/>
              </a:rPr>
              <a:t>k</a:t>
            </a:r>
            <a:r>
              <a:rPr lang="zh-CN" altLang="en-US" sz="2000" dirty="0">
                <a:latin typeface="+mn-ea"/>
                <a:ea typeface="+mn-ea"/>
              </a:rPr>
              <a:t>近邻算法）</a:t>
            </a:r>
            <a:br>
              <a:rPr lang="en-US" altLang="zh-CN" sz="2000" dirty="0">
                <a:latin typeface="+mn-ea"/>
                <a:ea typeface="+mn-ea"/>
              </a:rPr>
            </a:br>
            <a:r>
              <a:rPr lang="zh-CN" altLang="en-US" sz="2000" dirty="0">
                <a:latin typeface="+mn-ea"/>
                <a:ea typeface="+mn-ea"/>
              </a:rPr>
              <a:t>每个非成像模型分别通过计算</a:t>
            </a:r>
            <a:r>
              <a:rPr lang="en-US" altLang="zh-CN" sz="2000" dirty="0">
                <a:latin typeface="+mn-ea"/>
                <a:ea typeface="+mn-ea"/>
              </a:rPr>
              <a:t>DEMO</a:t>
            </a:r>
            <a:r>
              <a:rPr lang="zh-CN" altLang="en-US" sz="2000" dirty="0">
                <a:latin typeface="+mn-ea"/>
                <a:ea typeface="+mn-ea"/>
              </a:rPr>
              <a:t>和</a:t>
            </a:r>
            <a:r>
              <a:rPr lang="en-US" altLang="zh-CN" sz="2000" dirty="0">
                <a:latin typeface="+mn-ea"/>
                <a:ea typeface="+mn-ea"/>
              </a:rPr>
              <a:t>ALZ</a:t>
            </a:r>
            <a:r>
              <a:rPr lang="zh-CN" altLang="en-US" sz="2000" dirty="0">
                <a:latin typeface="+mn-ea"/>
                <a:ea typeface="+mn-ea"/>
              </a:rPr>
              <a:t>分数来依次训练完成</a:t>
            </a:r>
            <a:r>
              <a:rPr lang="en-US" altLang="zh-CN" sz="2000" dirty="0">
                <a:latin typeface="+mn-ea"/>
                <a:ea typeface="+mn-ea"/>
              </a:rPr>
              <a:t>COG</a:t>
            </a:r>
            <a:r>
              <a:rPr lang="zh-CN" altLang="en-US" sz="2000" dirty="0">
                <a:latin typeface="+mn-ea"/>
                <a:ea typeface="+mn-ea"/>
              </a:rPr>
              <a:t>和</a:t>
            </a:r>
            <a:r>
              <a:rPr lang="en-US" altLang="zh-CN" sz="2000" dirty="0">
                <a:latin typeface="+mn-ea"/>
                <a:ea typeface="+mn-ea"/>
              </a:rPr>
              <a:t>ADD</a:t>
            </a:r>
            <a:r>
              <a:rPr lang="zh-CN" altLang="en-US" sz="2000" dirty="0">
                <a:latin typeface="+mn-ea"/>
                <a:ea typeface="+mn-ea"/>
              </a:rPr>
              <a:t>任务</a:t>
            </a:r>
            <a:br>
              <a:rPr lang="en-US" altLang="zh-CN" sz="2000" dirty="0">
                <a:latin typeface="+mn-ea"/>
                <a:ea typeface="+mn-ea"/>
              </a:rPr>
            </a:br>
            <a:r>
              <a:rPr lang="zh-CN" altLang="en-US" sz="2000" dirty="0">
                <a:latin typeface="+mn-ea"/>
                <a:ea typeface="+mn-ea"/>
              </a:rPr>
              <a:t>使用</a:t>
            </a:r>
            <a:r>
              <a:rPr lang="en-US" altLang="zh-CN" sz="2000" dirty="0">
                <a:latin typeface="+mn-ea"/>
                <a:ea typeface="+mn-ea"/>
              </a:rPr>
              <a:t>NACC</a:t>
            </a:r>
            <a:r>
              <a:rPr lang="zh-CN" altLang="en-US" sz="2000" dirty="0">
                <a:latin typeface="+mn-ea"/>
                <a:ea typeface="+mn-ea"/>
              </a:rPr>
              <a:t>和</a:t>
            </a:r>
            <a:r>
              <a:rPr lang="en-US" altLang="zh-CN" sz="2000" dirty="0">
                <a:latin typeface="+mn-ea"/>
                <a:ea typeface="+mn-ea"/>
              </a:rPr>
              <a:t>OASIS</a:t>
            </a:r>
            <a:r>
              <a:rPr lang="zh-CN" altLang="en-US" sz="2000" dirty="0">
                <a:latin typeface="+mn-ea"/>
                <a:ea typeface="+mn-ea"/>
              </a:rPr>
              <a:t>数据集</a:t>
            </a:r>
          </a:p>
        </p:txBody>
      </p:sp>
      <p:sp>
        <p:nvSpPr>
          <p:cNvPr id="3" name="内容占位符 2">
            <a:extLst>
              <a:ext uri="{FF2B5EF4-FFF2-40B4-BE49-F238E27FC236}">
                <a16:creationId xmlns:a16="http://schemas.microsoft.com/office/drawing/2014/main" id="{D30EFAF4-72A4-C649-B7BF-93315DF323E0}"/>
              </a:ext>
            </a:extLst>
          </p:cNvPr>
          <p:cNvSpPr>
            <a:spLocks noGrp="1"/>
          </p:cNvSpPr>
          <p:nvPr>
            <p:ph idx="1"/>
          </p:nvPr>
        </p:nvSpPr>
        <p:spPr>
          <a:xfrm>
            <a:off x="838200" y="4219129"/>
            <a:ext cx="10515600" cy="2058933"/>
          </a:xfrm>
        </p:spPr>
        <p:txBody>
          <a:bodyPr>
            <a:normAutofit/>
          </a:bodyPr>
          <a:lstStyle/>
          <a:p>
            <a:pPr marL="0" indent="0">
              <a:buNone/>
            </a:pPr>
            <a:r>
              <a:rPr lang="en-US" altLang="zh-CN" sz="4000" dirty="0">
                <a:latin typeface="+mj-ea"/>
                <a:ea typeface="+mj-ea"/>
              </a:rPr>
              <a:t>Fusion model.</a:t>
            </a:r>
          </a:p>
          <a:p>
            <a:pPr marL="0" indent="0">
              <a:buNone/>
            </a:pPr>
            <a:r>
              <a:rPr lang="zh-CN" altLang="en-US" sz="2000" dirty="0">
                <a:latin typeface="+mn-ea"/>
              </a:rPr>
              <a:t>将</a:t>
            </a:r>
            <a:r>
              <a:rPr lang="en-US" altLang="zh-CN" sz="2000" dirty="0">
                <a:latin typeface="+mn-ea"/>
              </a:rPr>
              <a:t>MRI</a:t>
            </a:r>
            <a:r>
              <a:rPr lang="zh-CN" altLang="en-US" sz="2000" dirty="0">
                <a:latin typeface="+mn-ea"/>
              </a:rPr>
              <a:t>和非成像特征结合到</a:t>
            </a:r>
            <a:r>
              <a:rPr lang="en-US" altLang="zh-CN" sz="2000" dirty="0">
                <a:latin typeface="+mn-ea"/>
              </a:rPr>
              <a:t>COG</a:t>
            </a:r>
            <a:r>
              <a:rPr lang="zh-CN" altLang="en-US" sz="2000" dirty="0">
                <a:latin typeface="+mn-ea"/>
              </a:rPr>
              <a:t>和</a:t>
            </a:r>
            <a:r>
              <a:rPr lang="en-US" altLang="zh-CN" sz="2000" dirty="0">
                <a:latin typeface="+mn-ea"/>
              </a:rPr>
              <a:t>ADD</a:t>
            </a:r>
            <a:r>
              <a:rPr lang="zh-CN" altLang="en-US" sz="2000" dirty="0">
                <a:latin typeface="+mn-ea"/>
              </a:rPr>
              <a:t>任务的公共“融合”模型中。数据来源的组合是通过将</a:t>
            </a:r>
            <a:r>
              <a:rPr lang="en-US" altLang="zh-CN" sz="2000" dirty="0">
                <a:latin typeface="+mn-ea"/>
              </a:rPr>
              <a:t>DEMO</a:t>
            </a:r>
            <a:r>
              <a:rPr lang="zh-CN" altLang="en-US" sz="2000" dirty="0">
                <a:latin typeface="+mn-ea"/>
              </a:rPr>
              <a:t>和</a:t>
            </a:r>
            <a:r>
              <a:rPr lang="en-US" altLang="zh-CN" sz="2000" dirty="0">
                <a:latin typeface="+mn-ea"/>
              </a:rPr>
              <a:t>ALZ</a:t>
            </a:r>
            <a:r>
              <a:rPr lang="zh-CN" altLang="en-US" sz="2000" dirty="0">
                <a:latin typeface="+mn-ea"/>
              </a:rPr>
              <a:t>评分从 </a:t>
            </a:r>
            <a:r>
              <a:rPr lang="en-US" altLang="zh-CN" sz="2000" dirty="0" err="1">
                <a:latin typeface="+mn-ea"/>
              </a:rPr>
              <a:t>mri</a:t>
            </a:r>
            <a:r>
              <a:rPr lang="en-US" altLang="zh-CN" sz="2000" dirty="0">
                <a:latin typeface="+mn-ea"/>
              </a:rPr>
              <a:t> </a:t>
            </a:r>
            <a:r>
              <a:rPr lang="zh-CN" altLang="en-US" sz="2000" dirty="0">
                <a:latin typeface="+mn-ea"/>
              </a:rPr>
              <a:t>模型中导出到临床变量列表中来完成的。然后将结果向量作为上述传统机器学习分类器的输入。</a:t>
            </a:r>
            <a:r>
              <a:rPr lang="zh-CN" altLang="en-US" sz="2000" dirty="0">
                <a:highlight>
                  <a:srgbClr val="FFFF00"/>
                </a:highlight>
                <a:latin typeface="+mn-ea"/>
              </a:rPr>
              <a:t>与 </a:t>
            </a:r>
            <a:r>
              <a:rPr lang="en-US" altLang="zh-CN" sz="2000" dirty="0" err="1">
                <a:highlight>
                  <a:srgbClr val="FFFF00"/>
                </a:highlight>
                <a:latin typeface="+mn-ea"/>
              </a:rPr>
              <a:t>CatBoost</a:t>
            </a:r>
            <a:r>
              <a:rPr lang="en-US" altLang="zh-CN" sz="2000" dirty="0">
                <a:highlight>
                  <a:srgbClr val="FFFF00"/>
                </a:highlight>
                <a:latin typeface="+mn-ea"/>
              </a:rPr>
              <a:t> </a:t>
            </a:r>
            <a:r>
              <a:rPr lang="zh-CN" altLang="en-US" sz="2000" dirty="0">
                <a:highlight>
                  <a:srgbClr val="FFFF00"/>
                </a:highlight>
                <a:latin typeface="+mn-ea"/>
              </a:rPr>
              <a:t>模型相关联的 </a:t>
            </a:r>
            <a:r>
              <a:rPr lang="en-US" altLang="zh-CN" sz="2000" dirty="0">
                <a:highlight>
                  <a:srgbClr val="FFFF00"/>
                </a:highlight>
                <a:latin typeface="+mn-ea"/>
              </a:rPr>
              <a:t>CNN</a:t>
            </a:r>
          </a:p>
          <a:p>
            <a:pPr marL="0" indent="0">
              <a:buNone/>
            </a:pPr>
            <a:r>
              <a:rPr lang="zh-CN" altLang="en-US" sz="2000" dirty="0">
                <a:latin typeface="+mn-ea"/>
              </a:rPr>
              <a:t>仅限于</a:t>
            </a:r>
            <a:r>
              <a:rPr lang="en-US" altLang="zh-CN" sz="2000" dirty="0">
                <a:latin typeface="+mn-ea"/>
              </a:rPr>
              <a:t>NACC</a:t>
            </a:r>
            <a:r>
              <a:rPr lang="zh-CN" altLang="en-US" sz="2000" dirty="0">
                <a:latin typeface="+mn-ea"/>
              </a:rPr>
              <a:t>和</a:t>
            </a:r>
            <a:r>
              <a:rPr lang="en-US" altLang="zh-CN" sz="2000" dirty="0">
                <a:latin typeface="+mn-ea"/>
              </a:rPr>
              <a:t>OASIS</a:t>
            </a:r>
            <a:r>
              <a:rPr lang="zh-CN" altLang="en-US" sz="2000" dirty="0">
                <a:latin typeface="+mn-ea"/>
                <a:ea typeface="+mn-ea"/>
              </a:rPr>
              <a:t>数据集</a:t>
            </a:r>
            <a:endParaRPr lang="en-US" altLang="zh-CN" sz="2000" dirty="0">
              <a:latin typeface="+mn-ea"/>
            </a:endParaRPr>
          </a:p>
        </p:txBody>
      </p:sp>
      <p:sp>
        <p:nvSpPr>
          <p:cNvPr id="4" name="标题 1">
            <a:extLst>
              <a:ext uri="{FF2B5EF4-FFF2-40B4-BE49-F238E27FC236}">
                <a16:creationId xmlns:a16="http://schemas.microsoft.com/office/drawing/2014/main" id="{91AF926E-FAE8-B35F-F134-4E2BC99EF1ED}"/>
              </a:ext>
            </a:extLst>
          </p:cNvPr>
          <p:cNvSpPr txBox="1">
            <a:spLocks/>
          </p:cNvSpPr>
          <p:nvPr/>
        </p:nvSpPr>
        <p:spPr>
          <a:xfrm>
            <a:off x="789105" y="134213"/>
            <a:ext cx="10034821" cy="200757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100" dirty="0"/>
              <a:t>MRI-only model.</a:t>
            </a:r>
            <a:br>
              <a:rPr lang="en-US" altLang="zh-CN" sz="4100" dirty="0"/>
            </a:br>
            <a:r>
              <a:rPr lang="zh-CN" altLang="en-US" sz="2100" dirty="0">
                <a:latin typeface="+mn-ea"/>
                <a:ea typeface="+mn-ea"/>
              </a:rPr>
              <a:t>一个</a:t>
            </a:r>
            <a:r>
              <a:rPr lang="en-US" altLang="zh-CN" sz="2100" dirty="0">
                <a:latin typeface="+mn-ea"/>
                <a:ea typeface="+mn-ea"/>
              </a:rPr>
              <a:t>CNN</a:t>
            </a:r>
            <a:r>
              <a:rPr lang="zh-CN" altLang="en-US" sz="2100" dirty="0">
                <a:latin typeface="+mn-ea"/>
                <a:ea typeface="+mn-ea"/>
              </a:rPr>
              <a:t>模型</a:t>
            </a:r>
            <a:br>
              <a:rPr lang="en-US" altLang="zh-CN" sz="2100" dirty="0">
                <a:latin typeface="+mn-ea"/>
                <a:ea typeface="+mn-ea"/>
              </a:rPr>
            </a:br>
            <a:r>
              <a:rPr lang="en-US" altLang="zh-CN" sz="2100" dirty="0">
                <a:latin typeface="+mn-ea"/>
                <a:ea typeface="+mn-ea"/>
              </a:rPr>
              <a:t>COG</a:t>
            </a:r>
            <a:r>
              <a:rPr lang="zh-CN" altLang="en-US" sz="2100" dirty="0">
                <a:latin typeface="+mn-ea"/>
                <a:ea typeface="+mn-ea"/>
              </a:rPr>
              <a:t>任务作为一个回归问题，使用</a:t>
            </a:r>
            <a:r>
              <a:rPr lang="en-US" altLang="zh-CN" sz="2100" dirty="0">
                <a:latin typeface="+mn-ea"/>
                <a:ea typeface="+mn-ea"/>
              </a:rPr>
              <a:t>DEMO</a:t>
            </a:r>
            <a:r>
              <a:rPr lang="zh-CN" altLang="en-US" sz="2100" dirty="0">
                <a:latin typeface="+mn-ea"/>
                <a:ea typeface="+mn-ea"/>
              </a:rPr>
              <a:t>分数和可用认知标签之间的均方误差损失。使用参考</a:t>
            </a:r>
            <a:r>
              <a:rPr lang="en-US" altLang="zh-CN" sz="2100" dirty="0">
                <a:latin typeface="+mn-ea"/>
                <a:ea typeface="+mn-ea"/>
              </a:rPr>
              <a:t>AD</a:t>
            </a:r>
            <a:r>
              <a:rPr lang="zh-CN" altLang="en-US" sz="2100" dirty="0">
                <a:latin typeface="+mn-ea"/>
                <a:ea typeface="+mn-ea"/>
              </a:rPr>
              <a:t>标签和</a:t>
            </a:r>
            <a:r>
              <a:rPr lang="en-US" altLang="zh-CN" sz="2100" dirty="0">
                <a:latin typeface="+mn-ea"/>
                <a:ea typeface="+mn-ea"/>
              </a:rPr>
              <a:t>ALZ</a:t>
            </a:r>
            <a:r>
              <a:rPr lang="zh-CN" altLang="en-US" sz="2100" dirty="0">
                <a:latin typeface="+mn-ea"/>
                <a:ea typeface="+mn-ea"/>
              </a:rPr>
              <a:t>分数之间的二元交叉熵损失来执行</a:t>
            </a:r>
            <a:r>
              <a:rPr lang="en-US" altLang="zh-CN" sz="2100" dirty="0">
                <a:latin typeface="+mn-ea"/>
                <a:ea typeface="+mn-ea"/>
              </a:rPr>
              <a:t>ADD</a:t>
            </a:r>
            <a:r>
              <a:rPr lang="zh-CN" altLang="en-US" sz="2100" dirty="0">
                <a:latin typeface="+mn-ea"/>
                <a:ea typeface="+mn-ea"/>
              </a:rPr>
              <a:t>任务作为分类问题。</a:t>
            </a:r>
            <a:endParaRPr lang="en-US" altLang="zh-CN" sz="2100" dirty="0">
              <a:latin typeface="+mn-ea"/>
              <a:ea typeface="+mn-ea"/>
            </a:endParaRPr>
          </a:p>
          <a:p>
            <a:r>
              <a:rPr lang="zh-CN" altLang="en-US" sz="2100" dirty="0">
                <a:latin typeface="+mn-ea"/>
                <a:ea typeface="+mn-ea"/>
              </a:rPr>
              <a:t>使用</a:t>
            </a:r>
            <a:r>
              <a:rPr lang="en-US" altLang="zh-CN" sz="2100" dirty="0">
                <a:latin typeface="+mn-ea"/>
                <a:ea typeface="+mn-ea"/>
              </a:rPr>
              <a:t>NACC</a:t>
            </a:r>
            <a:r>
              <a:rPr lang="zh-CN" altLang="en-US" sz="2100" dirty="0">
                <a:latin typeface="+mn-ea"/>
                <a:ea typeface="+mn-ea"/>
              </a:rPr>
              <a:t>数据集进行训练，并在所有其他队列中进行验证。</a:t>
            </a:r>
          </a:p>
        </p:txBody>
      </p:sp>
    </p:spTree>
    <p:extLst>
      <p:ext uri="{BB962C8B-B14F-4D97-AF65-F5344CB8AC3E}">
        <p14:creationId xmlns:p14="http://schemas.microsoft.com/office/powerpoint/2010/main" val="88307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85477923-E724-8F64-0146-3B0227CEA73F}"/>
              </a:ext>
            </a:extLst>
          </p:cNvPr>
          <p:cNvPicPr>
            <a:picLocks noGrp="1" noChangeAspect="1"/>
          </p:cNvPicPr>
          <p:nvPr>
            <p:ph idx="1"/>
          </p:nvPr>
        </p:nvPicPr>
        <p:blipFill>
          <a:blip r:embed="rId2"/>
          <a:stretch>
            <a:fillRect/>
          </a:stretch>
        </p:blipFill>
        <p:spPr>
          <a:xfrm>
            <a:off x="4799067" y="779389"/>
            <a:ext cx="7173337" cy="5966174"/>
          </a:xfrm>
        </p:spPr>
      </p:pic>
      <p:sp>
        <p:nvSpPr>
          <p:cNvPr id="4" name="文本占位符 3">
            <a:extLst>
              <a:ext uri="{FF2B5EF4-FFF2-40B4-BE49-F238E27FC236}">
                <a16:creationId xmlns:a16="http://schemas.microsoft.com/office/drawing/2014/main" id="{84E29E20-26F3-95A8-69D5-876994878BDD}"/>
              </a:ext>
            </a:extLst>
          </p:cNvPr>
          <p:cNvSpPr>
            <a:spLocks noGrp="1"/>
          </p:cNvSpPr>
          <p:nvPr>
            <p:ph type="body" sz="half" idx="2"/>
          </p:nvPr>
        </p:nvSpPr>
        <p:spPr>
          <a:xfrm>
            <a:off x="601695" y="1540364"/>
            <a:ext cx="3932237" cy="4375619"/>
          </a:xfrm>
        </p:spPr>
        <p:txBody>
          <a:bodyPr>
            <a:noAutofit/>
          </a:bodyPr>
          <a:lstStyle/>
          <a:p>
            <a:r>
              <a:rPr lang="zh-CN" altLang="en-US" sz="2000" dirty="0"/>
              <a:t>使用交叉验证在</a:t>
            </a:r>
            <a:r>
              <a:rPr lang="en-US" altLang="zh-CN" sz="2000" dirty="0"/>
              <a:t>NACC</a:t>
            </a:r>
            <a:r>
              <a:rPr lang="zh-CN" altLang="en-US" sz="2000" dirty="0"/>
              <a:t>数据集上训练所有模型。</a:t>
            </a:r>
            <a:endParaRPr lang="en-US" altLang="zh-CN" sz="2000" dirty="0"/>
          </a:p>
          <a:p>
            <a:r>
              <a:rPr lang="en-US" altLang="zh-CN" sz="2000" dirty="0"/>
              <a:t>NACC</a:t>
            </a:r>
            <a:r>
              <a:rPr lang="zh-CN" altLang="en-US" sz="2000" dirty="0"/>
              <a:t>随机分为</a:t>
            </a:r>
            <a:r>
              <a:rPr lang="en-US" altLang="zh-CN" sz="2000" dirty="0"/>
              <a:t>5</a:t>
            </a:r>
            <a:r>
              <a:rPr lang="zh-CN" altLang="en-US" sz="2000" dirty="0"/>
              <a:t>组，大小相等，</a:t>
            </a:r>
            <a:r>
              <a:rPr lang="en-US" altLang="zh-CN" sz="2000" dirty="0"/>
              <a:t>NC</a:t>
            </a:r>
            <a:r>
              <a:rPr lang="zh-CN" altLang="en-US" sz="2000" dirty="0"/>
              <a:t>、</a:t>
            </a:r>
            <a:r>
              <a:rPr lang="en-US" altLang="zh-CN" sz="2000" dirty="0"/>
              <a:t>MCI</a:t>
            </a:r>
            <a:r>
              <a:rPr lang="zh-CN" altLang="en-US" sz="2000" dirty="0"/>
              <a:t>、</a:t>
            </a:r>
            <a:r>
              <a:rPr lang="en-US" altLang="zh-CN" sz="2000" dirty="0"/>
              <a:t>AD</a:t>
            </a:r>
            <a:r>
              <a:rPr lang="zh-CN" altLang="en-US" sz="2000" dirty="0"/>
              <a:t>和</a:t>
            </a:r>
            <a:r>
              <a:rPr lang="en-US" altLang="zh-CN" sz="2000" dirty="0" err="1"/>
              <a:t>nADD</a:t>
            </a:r>
            <a:r>
              <a:rPr lang="zh-CN" altLang="en-US" sz="2000" dirty="0"/>
              <a:t>的比例恒定。在</a:t>
            </a:r>
            <a:r>
              <a:rPr lang="en-US" altLang="zh-CN" sz="2000" dirty="0"/>
              <a:t>3</a:t>
            </a:r>
            <a:r>
              <a:rPr lang="zh-CN" altLang="en-US" sz="2000" dirty="0"/>
              <a:t>组上训练模型，并分别使用剩下的</a:t>
            </a:r>
            <a:r>
              <a:rPr lang="en-US" altLang="zh-CN" sz="2000" dirty="0"/>
              <a:t>2</a:t>
            </a:r>
            <a:r>
              <a:rPr lang="zh-CN" altLang="en-US" sz="2000" dirty="0"/>
              <a:t>组进行验证和测试。</a:t>
            </a:r>
            <a:endParaRPr lang="en-US" altLang="zh-CN" sz="2000" dirty="0"/>
          </a:p>
          <a:p>
            <a:r>
              <a:rPr lang="zh-CN" altLang="en-US" sz="2000" dirty="0"/>
              <a:t>每个调优模型还在来自外部数据集的完整可用案例集上进行了测试。</a:t>
            </a:r>
            <a:endParaRPr lang="en-US" altLang="zh-CN" sz="2000" dirty="0"/>
          </a:p>
          <a:p>
            <a:r>
              <a:rPr lang="zh-CN" altLang="en-US" sz="2000" dirty="0"/>
              <a:t>在训练之前，我们还在</a:t>
            </a:r>
            <a:r>
              <a:rPr lang="en-US" altLang="zh-CN" sz="2000" dirty="0"/>
              <a:t>NACC</a:t>
            </a:r>
            <a:r>
              <a:rPr lang="zh-CN" altLang="en-US" sz="2000" dirty="0"/>
              <a:t>中留出了两个专门的队列，用于神经病理学验证和与临床医生的正面比较。</a:t>
            </a:r>
          </a:p>
        </p:txBody>
      </p:sp>
      <p:sp>
        <p:nvSpPr>
          <p:cNvPr id="6" name="标题 5">
            <a:extLst>
              <a:ext uri="{FF2B5EF4-FFF2-40B4-BE49-F238E27FC236}">
                <a16:creationId xmlns:a16="http://schemas.microsoft.com/office/drawing/2014/main" id="{43F994F7-62DF-9BC8-861B-1F17A2D11F05}"/>
              </a:ext>
            </a:extLst>
          </p:cNvPr>
          <p:cNvSpPr>
            <a:spLocks noGrp="1"/>
          </p:cNvSpPr>
          <p:nvPr>
            <p:ph type="title"/>
          </p:nvPr>
        </p:nvSpPr>
        <p:spPr>
          <a:xfrm>
            <a:off x="336560" y="159560"/>
            <a:ext cx="7113652" cy="619829"/>
          </a:xfrm>
        </p:spPr>
        <p:txBody>
          <a:bodyPr/>
          <a:lstStyle/>
          <a:p>
            <a:r>
              <a:rPr lang="en-US" altLang="zh-CN" dirty="0"/>
              <a:t>Training strategy and data splitting.</a:t>
            </a:r>
            <a:endParaRPr lang="zh-CN" altLang="en-US" dirty="0"/>
          </a:p>
        </p:txBody>
      </p:sp>
      <p:sp>
        <p:nvSpPr>
          <p:cNvPr id="10" name="文本框 9">
            <a:extLst>
              <a:ext uri="{FF2B5EF4-FFF2-40B4-BE49-F238E27FC236}">
                <a16:creationId xmlns:a16="http://schemas.microsoft.com/office/drawing/2014/main" id="{4BBC33BA-4BE3-3E3B-B95C-27B614E31E79}"/>
              </a:ext>
            </a:extLst>
          </p:cNvPr>
          <p:cNvSpPr txBox="1"/>
          <p:nvPr/>
        </p:nvSpPr>
        <p:spPr>
          <a:xfrm>
            <a:off x="5110925" y="3577810"/>
            <a:ext cx="6549620" cy="369332"/>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显示用于训练、验证和测试模型的数据分割策略的示意图。</a:t>
            </a:r>
            <a:endParaRPr lang="zh-CN" altLang="en-US" dirty="0"/>
          </a:p>
        </p:txBody>
      </p:sp>
      <p:sp>
        <p:nvSpPr>
          <p:cNvPr id="12" name="文本框 11">
            <a:extLst>
              <a:ext uri="{FF2B5EF4-FFF2-40B4-BE49-F238E27FC236}">
                <a16:creationId xmlns:a16="http://schemas.microsoft.com/office/drawing/2014/main" id="{57A1FB26-8C56-B199-F0C0-7309A0240120}"/>
              </a:ext>
            </a:extLst>
          </p:cNvPr>
          <p:cNvSpPr txBox="1"/>
          <p:nvPr/>
        </p:nvSpPr>
        <p:spPr>
          <a:xfrm>
            <a:off x="5110925" y="3943096"/>
            <a:ext cx="6469840" cy="369332"/>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(b)</a:t>
            </a:r>
            <a:r>
              <a:rPr lang="zh-CN" altLang="en-US" b="0" i="0" dirty="0">
                <a:solidFill>
                  <a:srgbClr val="000000"/>
                </a:solidFill>
                <a:effectLst/>
                <a:latin typeface="微软雅黑" panose="020B0503020204020204" pitchFamily="34" charset="-122"/>
                <a:ea typeface="微软雅黑" panose="020B0503020204020204" pitchFamily="34" charset="-122"/>
              </a:rPr>
              <a:t>所示的示意图展示了如何收集</a:t>
            </a:r>
            <a:r>
              <a:rPr lang="en-US" altLang="zh-CN" b="0" i="0" dirty="0" err="1">
                <a:solidFill>
                  <a:srgbClr val="000000"/>
                </a:solidFill>
                <a:effectLst/>
                <a:latin typeface="微软雅黑" panose="020B0503020204020204" pitchFamily="34" charset="-122"/>
                <a:ea typeface="微软雅黑" panose="020B0503020204020204" pitchFamily="34" charset="-122"/>
              </a:rPr>
              <a:t>mri</a:t>
            </a:r>
            <a:r>
              <a:rPr lang="zh-CN" altLang="en-US" b="0" i="0" dirty="0">
                <a:solidFill>
                  <a:srgbClr val="000000"/>
                </a:solidFill>
                <a:effectLst/>
                <a:latin typeface="微软雅黑" panose="020B0503020204020204" pitchFamily="34" charset="-122"/>
                <a:ea typeface="微软雅黑" panose="020B0503020204020204" pitchFamily="34" charset="-122"/>
              </a:rPr>
              <a:t>衍生特征以用于融合模型。</a:t>
            </a:r>
            <a:endParaRPr lang="zh-CN" altLang="en-US" dirty="0"/>
          </a:p>
        </p:txBody>
      </p:sp>
    </p:spTree>
    <p:extLst>
      <p:ext uri="{BB962C8B-B14F-4D97-AF65-F5344CB8AC3E}">
        <p14:creationId xmlns:p14="http://schemas.microsoft.com/office/powerpoint/2010/main" val="228192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E2E91-67AD-820D-84C0-4A5B7169F5E8}"/>
              </a:ext>
            </a:extLst>
          </p:cNvPr>
          <p:cNvSpPr>
            <a:spLocks noGrp="1"/>
          </p:cNvSpPr>
          <p:nvPr>
            <p:ph type="title"/>
          </p:nvPr>
        </p:nvSpPr>
        <p:spPr>
          <a:xfrm>
            <a:off x="690914" y="42959"/>
            <a:ext cx="3555830" cy="862257"/>
          </a:xfrm>
        </p:spPr>
        <p:txBody>
          <a:bodyPr/>
          <a:lstStyle/>
          <a:p>
            <a:r>
              <a:rPr lang="en-US" altLang="zh-CN" dirty="0"/>
              <a:t>SHAP analysis.</a:t>
            </a:r>
            <a:endParaRPr lang="zh-CN" altLang="en-US" dirty="0"/>
          </a:p>
        </p:txBody>
      </p:sp>
      <p:sp>
        <p:nvSpPr>
          <p:cNvPr id="3" name="内容占位符 2">
            <a:extLst>
              <a:ext uri="{FF2B5EF4-FFF2-40B4-BE49-F238E27FC236}">
                <a16:creationId xmlns:a16="http://schemas.microsoft.com/office/drawing/2014/main" id="{D405024D-442F-2215-4A71-5E9EB00C6178}"/>
              </a:ext>
            </a:extLst>
          </p:cNvPr>
          <p:cNvSpPr>
            <a:spLocks noGrp="1"/>
          </p:cNvSpPr>
          <p:nvPr>
            <p:ph idx="1"/>
          </p:nvPr>
        </p:nvSpPr>
        <p:spPr>
          <a:xfrm>
            <a:off x="641818" y="825309"/>
            <a:ext cx="10515600" cy="2175641"/>
          </a:xfrm>
        </p:spPr>
        <p:txBody>
          <a:bodyPr>
            <a:normAutofit/>
          </a:bodyPr>
          <a:lstStyle/>
          <a:p>
            <a:r>
              <a:rPr lang="en-US" altLang="zh-CN" sz="2000" dirty="0"/>
              <a:t>SHAP</a:t>
            </a:r>
            <a:r>
              <a:rPr lang="zh-CN" altLang="en-US" sz="2000" dirty="0"/>
              <a:t>是一个用于解释机器学习模型的统一框架，它通过平均所有可能的边缘贡献来估计每个特征对预测任务的贡献。</a:t>
            </a:r>
            <a:endParaRPr lang="en-US" altLang="zh-CN" sz="2000" dirty="0"/>
          </a:p>
          <a:p>
            <a:r>
              <a:rPr lang="zh-CN" altLang="en-US" sz="2000" dirty="0"/>
              <a:t>实现了一种改进版本的 </a:t>
            </a:r>
            <a:r>
              <a:rPr lang="en-US" altLang="zh-CN" sz="2000" dirty="0" err="1"/>
              <a:t>DeepLIFT</a:t>
            </a:r>
            <a:r>
              <a:rPr lang="en-US" altLang="zh-CN" sz="2000" dirty="0"/>
              <a:t> </a:t>
            </a:r>
            <a:r>
              <a:rPr lang="zh-CN" altLang="en-US" sz="2000" dirty="0"/>
              <a:t>算法，该算法通过估计相对于标准参考的反向传播期间模型激活的差异来计算</a:t>
            </a:r>
            <a:r>
              <a:rPr lang="en-US" altLang="zh-CN" sz="2000" dirty="0"/>
              <a:t>SHAP</a:t>
            </a:r>
            <a:r>
              <a:rPr lang="zh-CN" altLang="en-US" sz="2000" dirty="0"/>
              <a:t>。我们通过整合训练核磁共振成像的“背景”来估计数据集范围内的期望值，从而建立了这一参考。对于每个测试示例，我们计算了整个</a:t>
            </a:r>
            <a:r>
              <a:rPr lang="en-US" altLang="zh-CN" sz="2000" dirty="0"/>
              <a:t>CNN</a:t>
            </a:r>
            <a:r>
              <a:rPr lang="zh-CN" altLang="en-US" sz="2000" dirty="0"/>
              <a:t>模型以及特定内层的</a:t>
            </a:r>
            <a:r>
              <a:rPr lang="en-US" altLang="zh-CN" sz="2000" dirty="0"/>
              <a:t>SHAP</a:t>
            </a:r>
            <a:r>
              <a:rPr lang="zh-CN" altLang="en-US" sz="2000" dirty="0"/>
              <a:t>值。分别对</a:t>
            </a:r>
            <a:r>
              <a:rPr lang="en-US" altLang="zh-CN" sz="2000" dirty="0"/>
              <a:t>COG</a:t>
            </a:r>
            <a:r>
              <a:rPr lang="zh-CN" altLang="en-US" sz="2000" dirty="0"/>
              <a:t>和</a:t>
            </a:r>
            <a:r>
              <a:rPr lang="en-US" altLang="zh-CN" sz="2000" dirty="0"/>
              <a:t>ADD</a:t>
            </a:r>
            <a:r>
              <a:rPr lang="zh-CN" altLang="en-US" sz="2000" dirty="0"/>
              <a:t>任务估计了两组</a:t>
            </a:r>
            <a:r>
              <a:rPr lang="en-US" altLang="zh-CN" sz="2000" dirty="0"/>
              <a:t>SHAP</a:t>
            </a:r>
            <a:r>
              <a:rPr lang="zh-CN" altLang="en-US" sz="2000" dirty="0"/>
              <a:t>值。在整个模型上计算的</a:t>
            </a:r>
            <a:r>
              <a:rPr lang="en-US" altLang="zh-CN" sz="2000" dirty="0"/>
              <a:t>SHAP</a:t>
            </a:r>
            <a:r>
              <a:rPr lang="zh-CN" altLang="en-US" sz="2000" dirty="0"/>
              <a:t>值直接映射回原生</a:t>
            </a:r>
            <a:r>
              <a:rPr lang="en-US" altLang="zh-CN" sz="2000" dirty="0"/>
              <a:t>MRI</a:t>
            </a:r>
            <a:r>
              <a:rPr lang="zh-CN" altLang="en-US" sz="2000" dirty="0"/>
              <a:t>像素，而内层的</a:t>
            </a:r>
            <a:r>
              <a:rPr lang="en-US" altLang="zh-CN" sz="2000" dirty="0"/>
              <a:t>SHAP</a:t>
            </a:r>
            <a:r>
              <a:rPr lang="zh-CN" altLang="en-US" sz="2000" dirty="0"/>
              <a:t>值通过最近邻插值转换到原生成像空间。</a:t>
            </a:r>
          </a:p>
        </p:txBody>
      </p:sp>
      <p:sp>
        <p:nvSpPr>
          <p:cNvPr id="4" name="标题 1">
            <a:extLst>
              <a:ext uri="{FF2B5EF4-FFF2-40B4-BE49-F238E27FC236}">
                <a16:creationId xmlns:a16="http://schemas.microsoft.com/office/drawing/2014/main" id="{062B96EA-D3BE-5BF9-89AD-5B0F0294418A}"/>
              </a:ext>
            </a:extLst>
          </p:cNvPr>
          <p:cNvSpPr txBox="1">
            <a:spLocks/>
          </p:cNvSpPr>
          <p:nvPr/>
        </p:nvSpPr>
        <p:spPr>
          <a:xfrm>
            <a:off x="690913" y="3153586"/>
            <a:ext cx="4243164" cy="9942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Network analysis</a:t>
            </a:r>
            <a:endParaRPr lang="zh-CN" altLang="en-US" dirty="0"/>
          </a:p>
        </p:txBody>
      </p:sp>
      <p:sp>
        <p:nvSpPr>
          <p:cNvPr id="5" name="内容占位符 2">
            <a:extLst>
              <a:ext uri="{FF2B5EF4-FFF2-40B4-BE49-F238E27FC236}">
                <a16:creationId xmlns:a16="http://schemas.microsoft.com/office/drawing/2014/main" id="{59B1CF56-3B53-FBB2-7022-900A144F83B0}"/>
              </a:ext>
            </a:extLst>
          </p:cNvPr>
          <p:cNvSpPr txBox="1">
            <a:spLocks/>
          </p:cNvSpPr>
          <p:nvPr/>
        </p:nvSpPr>
        <p:spPr>
          <a:xfrm>
            <a:off x="690913" y="4300478"/>
            <a:ext cx="10466505" cy="2175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对</a:t>
            </a:r>
            <a:r>
              <a:rPr lang="en-US" altLang="zh-CN" sz="2000" dirty="0"/>
              <a:t>SHAP</a:t>
            </a:r>
            <a:r>
              <a:rPr lang="zh-CN" altLang="en-US" sz="2000" dirty="0"/>
              <a:t>值进行逐区域的图表分析，以确定</a:t>
            </a:r>
            <a:r>
              <a:rPr lang="en-US" altLang="zh-CN" sz="2000" dirty="0"/>
              <a:t>ADD</a:t>
            </a:r>
            <a:r>
              <a:rPr lang="zh-CN" altLang="en-US" sz="2000" dirty="0"/>
              <a:t>和</a:t>
            </a:r>
            <a:r>
              <a:rPr lang="en-US" altLang="zh-CN" sz="2000" dirty="0" err="1"/>
              <a:t>nADD</a:t>
            </a:r>
            <a:r>
              <a:rPr lang="zh-CN" altLang="en-US" sz="2000" dirty="0"/>
              <a:t>人群是否存在一致的差异。为了可视化不同大脑区域之间的</a:t>
            </a:r>
            <a:r>
              <a:rPr lang="en-US" altLang="zh-CN" sz="2000" dirty="0"/>
              <a:t>SHAP</a:t>
            </a:r>
            <a:r>
              <a:rPr lang="zh-CN" altLang="en-US" sz="2000" dirty="0"/>
              <a:t>分数关系，我们创建了大脑区域间</a:t>
            </a:r>
            <a:r>
              <a:rPr lang="en-US" altLang="zh-CN" sz="2000" dirty="0"/>
              <a:t>SHAP</a:t>
            </a:r>
            <a:r>
              <a:rPr lang="zh-CN" altLang="en-US" sz="2000" dirty="0"/>
              <a:t>相关性的图形表示。我们根据注册的</a:t>
            </a:r>
            <a:r>
              <a:rPr lang="en-US" altLang="zh-CN" sz="2000" dirty="0"/>
              <a:t>MRI</a:t>
            </a:r>
            <a:r>
              <a:rPr lang="zh-CN" altLang="en-US" sz="2000" dirty="0"/>
              <a:t>中的位置，通过平均体素方向的</a:t>
            </a:r>
            <a:r>
              <a:rPr lang="en-US" altLang="zh-CN" sz="2000" dirty="0"/>
              <a:t>SHAP</a:t>
            </a:r>
            <a:r>
              <a:rPr lang="zh-CN" altLang="en-US" sz="2000" dirty="0"/>
              <a:t>值来获得特定区域的分数。</a:t>
            </a:r>
            <a:endParaRPr lang="en-US" altLang="zh-CN" sz="2000" dirty="0"/>
          </a:p>
          <a:p>
            <a:r>
              <a:rPr lang="zh-CN" altLang="en-US" sz="2000" dirty="0"/>
              <a:t>构建了无环图，其中节点被定义为特定的大脑区域，边缘被定义为分别通过</a:t>
            </a:r>
            <a:r>
              <a:rPr lang="en-US" altLang="zh-CN" sz="2000" dirty="0"/>
              <a:t>Spearman</a:t>
            </a:r>
            <a:r>
              <a:rPr lang="zh-CN" altLang="en-US" sz="2000" dirty="0"/>
              <a:t>等级相关和</a:t>
            </a:r>
            <a:r>
              <a:rPr lang="en-US" altLang="zh-CN" sz="2000" dirty="0"/>
              <a:t>Pearson</a:t>
            </a:r>
            <a:r>
              <a:rPr lang="zh-CN" altLang="en-US" sz="2000" dirty="0"/>
              <a:t>相关系数测量的区域间相关性。为了方便可视化和传达结构信息，我们手动将节点对齐到大脑的放射投影上。</a:t>
            </a:r>
          </a:p>
        </p:txBody>
      </p:sp>
    </p:spTree>
    <p:extLst>
      <p:ext uri="{BB962C8B-B14F-4D97-AF65-F5344CB8AC3E}">
        <p14:creationId xmlns:p14="http://schemas.microsoft.com/office/powerpoint/2010/main" val="331926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6A344-59DF-9D73-3A22-66C3CB138F70}"/>
              </a:ext>
            </a:extLst>
          </p:cNvPr>
          <p:cNvSpPr>
            <a:spLocks noGrp="1"/>
          </p:cNvSpPr>
          <p:nvPr>
            <p:ph type="title"/>
          </p:nvPr>
        </p:nvSpPr>
        <p:spPr>
          <a:xfrm>
            <a:off x="838200" y="145607"/>
            <a:ext cx="6599738" cy="1070860"/>
          </a:xfrm>
        </p:spPr>
        <p:txBody>
          <a:bodyPr/>
          <a:lstStyle/>
          <a:p>
            <a:r>
              <a:rPr lang="en-US" altLang="zh-CN" dirty="0"/>
              <a:t>Neuropathologic validation</a:t>
            </a:r>
            <a:endParaRPr lang="zh-CN" altLang="en-US" dirty="0"/>
          </a:p>
        </p:txBody>
      </p:sp>
      <p:sp>
        <p:nvSpPr>
          <p:cNvPr id="3" name="内容占位符 2">
            <a:extLst>
              <a:ext uri="{FF2B5EF4-FFF2-40B4-BE49-F238E27FC236}">
                <a16:creationId xmlns:a16="http://schemas.microsoft.com/office/drawing/2014/main" id="{C1782C96-154F-E361-019C-0F512BCC6E65}"/>
              </a:ext>
            </a:extLst>
          </p:cNvPr>
          <p:cNvSpPr>
            <a:spLocks noGrp="1"/>
          </p:cNvSpPr>
          <p:nvPr>
            <p:ph idx="1"/>
          </p:nvPr>
        </p:nvSpPr>
        <p:spPr>
          <a:xfrm>
            <a:off x="746146" y="1119880"/>
            <a:ext cx="10515600" cy="1463760"/>
          </a:xfrm>
        </p:spPr>
        <p:txBody>
          <a:bodyPr>
            <a:normAutofit/>
          </a:bodyPr>
          <a:lstStyle/>
          <a:p>
            <a:pPr marL="0" indent="0">
              <a:buNone/>
            </a:pPr>
            <a:r>
              <a:rPr lang="zh-CN" altLang="en-US" sz="2000" dirty="0"/>
              <a:t>通过比较模型衍生评分的空间分布与</a:t>
            </a:r>
            <a:r>
              <a:rPr lang="en-US" altLang="zh-CN" sz="2000" dirty="0"/>
              <a:t>NACC</a:t>
            </a:r>
            <a:r>
              <a:rPr lang="zh-CN" altLang="en-US" sz="2000" dirty="0"/>
              <a:t>、</a:t>
            </a:r>
            <a:r>
              <a:rPr lang="en-US" altLang="zh-CN" sz="2000" dirty="0"/>
              <a:t>FHS</a:t>
            </a:r>
            <a:r>
              <a:rPr lang="zh-CN" altLang="en-US" sz="2000" dirty="0"/>
              <a:t>和</a:t>
            </a:r>
            <a:r>
              <a:rPr lang="en-US" altLang="zh-CN" sz="2000" dirty="0"/>
              <a:t>ADNI</a:t>
            </a:r>
            <a:r>
              <a:rPr lang="zh-CN" altLang="en-US" sz="2000" dirty="0"/>
              <a:t>研究队列的死后神经病理数据，验证了我们的模型识别痴呆高风险区域的能力，这些数据来自国家老年痴呆症协会指南的神经病理评估指南。来自</a:t>
            </a:r>
            <a:r>
              <a:rPr lang="en-US" altLang="zh-CN" sz="2000" dirty="0"/>
              <a:t>NACC (n = 74)</a:t>
            </a:r>
            <a:r>
              <a:rPr lang="zh-CN" altLang="en-US" sz="2000" dirty="0"/>
              <a:t>、</a:t>
            </a:r>
            <a:r>
              <a:rPr lang="en-US" altLang="zh-CN" sz="2000" dirty="0"/>
              <a:t>ADNI (n = 25)</a:t>
            </a:r>
            <a:r>
              <a:rPr lang="zh-CN" altLang="en-US" sz="2000" dirty="0"/>
              <a:t>和</a:t>
            </a:r>
            <a:r>
              <a:rPr lang="en-US" altLang="zh-CN" sz="2000" dirty="0"/>
              <a:t>FHS (n = 11)</a:t>
            </a:r>
            <a:r>
              <a:rPr lang="zh-CN" altLang="en-US" sz="2000" dirty="0"/>
              <a:t>的</a:t>
            </a:r>
            <a:r>
              <a:rPr lang="en-US" altLang="zh-CN" sz="2000" dirty="0"/>
              <a:t>110</a:t>
            </a:r>
            <a:r>
              <a:rPr lang="zh-CN" altLang="en-US" sz="2000" dirty="0"/>
              <a:t>名符合研究纳入标准的参与者，在死亡</a:t>
            </a:r>
            <a:r>
              <a:rPr lang="en-US" altLang="zh-CN" sz="2000" dirty="0"/>
              <a:t>2</a:t>
            </a:r>
            <a:r>
              <a:rPr lang="zh-CN" altLang="en-US" sz="2000" dirty="0"/>
              <a:t>年内进行了</a:t>
            </a:r>
            <a:r>
              <a:rPr lang="en-US" altLang="zh-CN" sz="2000" dirty="0"/>
              <a:t>MRI</a:t>
            </a:r>
            <a:r>
              <a:rPr lang="zh-CN" altLang="en-US" sz="2000" dirty="0"/>
              <a:t>扫描，并有神经病理学资料，纳入神经病理学验证。</a:t>
            </a:r>
          </a:p>
        </p:txBody>
      </p:sp>
      <p:sp>
        <p:nvSpPr>
          <p:cNvPr id="5" name="文本框 4">
            <a:extLst>
              <a:ext uri="{FF2B5EF4-FFF2-40B4-BE49-F238E27FC236}">
                <a16:creationId xmlns:a16="http://schemas.microsoft.com/office/drawing/2014/main" id="{549D5182-C357-7670-FB84-0D2E059DF9A6}"/>
              </a:ext>
            </a:extLst>
          </p:cNvPr>
          <p:cNvSpPr txBox="1"/>
          <p:nvPr/>
        </p:nvSpPr>
        <p:spPr>
          <a:xfrm>
            <a:off x="917980" y="2659559"/>
            <a:ext cx="6097022" cy="769441"/>
          </a:xfrm>
          <a:prstGeom prst="rect">
            <a:avLst/>
          </a:prstGeom>
          <a:noFill/>
        </p:spPr>
        <p:txBody>
          <a:bodyPr wrap="square">
            <a:spAutoFit/>
          </a:bodyPr>
          <a:lstStyle/>
          <a:p>
            <a:r>
              <a:rPr lang="zh-CN" altLang="en-US" sz="4400" dirty="0">
                <a:latin typeface="+mj-ea"/>
                <a:ea typeface="+mj-ea"/>
              </a:rPr>
              <a:t>Expert-level validation</a:t>
            </a:r>
          </a:p>
        </p:txBody>
      </p:sp>
      <p:sp>
        <p:nvSpPr>
          <p:cNvPr id="9" name="文本框 8">
            <a:extLst>
              <a:ext uri="{FF2B5EF4-FFF2-40B4-BE49-F238E27FC236}">
                <a16:creationId xmlns:a16="http://schemas.microsoft.com/office/drawing/2014/main" id="{C6236219-8846-8078-22C1-71F0DE0836FD}"/>
              </a:ext>
            </a:extLst>
          </p:cNvPr>
          <p:cNvSpPr txBox="1"/>
          <p:nvPr/>
        </p:nvSpPr>
        <p:spPr>
          <a:xfrm>
            <a:off x="838200" y="3557913"/>
            <a:ext cx="10515600" cy="2862322"/>
          </a:xfrm>
          <a:prstGeom prst="rect">
            <a:avLst/>
          </a:prstGeom>
          <a:noFill/>
        </p:spPr>
        <p:txBody>
          <a:bodyPr wrap="square">
            <a:spAutoFit/>
          </a:bodyPr>
          <a:lstStyle/>
          <a:p>
            <a:r>
              <a:rPr lang="zh-CN" altLang="en-US" sz="2000" dirty="0"/>
              <a:t>招募了一组国际执业神经科医生和神经放射科医生，使用</a:t>
            </a:r>
            <a:r>
              <a:rPr lang="en-US" altLang="zh-CN" sz="2000" dirty="0"/>
              <a:t>NACC</a:t>
            </a:r>
            <a:r>
              <a:rPr lang="zh-CN" altLang="en-US" sz="2000" dirty="0"/>
              <a:t>病例子集参与模拟诊断任务。向神经放射科医生提供了</a:t>
            </a:r>
            <a:r>
              <a:rPr lang="en-US" altLang="zh-CN" sz="2000" dirty="0"/>
              <a:t>50</a:t>
            </a:r>
            <a:r>
              <a:rPr lang="zh-CN" altLang="en-US" sz="2000" dirty="0"/>
              <a:t>例已知</a:t>
            </a:r>
            <a:r>
              <a:rPr lang="en-US" altLang="zh-CN" sz="2000" dirty="0"/>
              <a:t>DE</a:t>
            </a:r>
            <a:r>
              <a:rPr lang="zh-CN" altLang="en-US" sz="2000" dirty="0"/>
              <a:t>病例的成像数据</a:t>
            </a:r>
            <a:r>
              <a:rPr lang="en-US" altLang="zh-CN" sz="2000" dirty="0"/>
              <a:t>(t1</a:t>
            </a:r>
            <a:r>
              <a:rPr lang="zh-CN" altLang="en-US" sz="2000" dirty="0"/>
              <a:t>加权脑</a:t>
            </a:r>
            <a:r>
              <a:rPr lang="en-US" altLang="zh-CN" sz="2000" dirty="0"/>
              <a:t>MRI</a:t>
            </a:r>
            <a:r>
              <a:rPr lang="zh-CN" altLang="en-US" sz="2000" dirty="0"/>
              <a:t>扫描</a:t>
            </a:r>
            <a:r>
              <a:rPr lang="en-US" altLang="zh-CN" sz="2000" dirty="0"/>
              <a:t>)</a:t>
            </a:r>
            <a:r>
              <a:rPr lang="zh-CN" altLang="en-US" sz="2000" dirty="0"/>
              <a:t>、年龄和性别，然后要求他们提供</a:t>
            </a:r>
            <a:r>
              <a:rPr lang="en-US" altLang="zh-CN" sz="2000" dirty="0"/>
              <a:t>AD</a:t>
            </a:r>
            <a:r>
              <a:rPr lang="zh-CN" altLang="en-US" sz="2000" dirty="0"/>
              <a:t>或</a:t>
            </a:r>
            <a:r>
              <a:rPr lang="en-US" altLang="zh-CN" sz="2000" dirty="0" err="1"/>
              <a:t>nADD</a:t>
            </a:r>
            <a:r>
              <a:rPr lang="zh-CN" altLang="en-US" sz="2000" dirty="0"/>
              <a:t>的诊断印象。对于每个病例，神经放射学家还回答了一份调查问卷，以对大脑每个子区域的萎缩程度进行评分，评分范围从</a:t>
            </a:r>
            <a:r>
              <a:rPr lang="en-US" altLang="zh-CN" sz="2000" dirty="0"/>
              <a:t>0</a:t>
            </a:r>
            <a:r>
              <a:rPr lang="zh-CN" altLang="en-US" sz="2000" dirty="0"/>
              <a:t>到</a:t>
            </a:r>
            <a:r>
              <a:rPr lang="en-US" altLang="zh-CN" sz="2000" dirty="0"/>
              <a:t>4</a:t>
            </a:r>
            <a:r>
              <a:rPr lang="zh-CN" altLang="en-US" sz="2000" dirty="0"/>
              <a:t>，数值越高表明萎缩程度越严重。对于两组临床医生，我们还使用</a:t>
            </a:r>
            <a:r>
              <a:rPr lang="en-US" altLang="zh-CN" sz="2000" dirty="0"/>
              <a:t>Cohen 's kappa (κ)</a:t>
            </a:r>
            <a:r>
              <a:rPr lang="zh-CN" altLang="en-US" sz="2000" dirty="0"/>
              <a:t>计算注释者间的一致性。</a:t>
            </a:r>
            <a:endParaRPr lang="en-US" altLang="zh-CN" sz="2000" dirty="0"/>
          </a:p>
          <a:p>
            <a:endParaRPr lang="en-US" altLang="zh-CN" sz="2000" dirty="0"/>
          </a:p>
          <a:p>
            <a:r>
              <a:rPr lang="zh-CN" altLang="en-US" sz="2000" dirty="0"/>
              <a:t>此外，为了将我们的机器学习模型与神经心理学评估进行比较，我们使用</a:t>
            </a:r>
            <a:r>
              <a:rPr lang="en-US" altLang="zh-CN" sz="2000" dirty="0"/>
              <a:t>NACC</a:t>
            </a:r>
            <a:r>
              <a:rPr lang="zh-CN" altLang="en-US" sz="2000" dirty="0"/>
              <a:t>数据集中所有可能的神经精神测试分数的整数截断值执行了</a:t>
            </a:r>
            <a:r>
              <a:rPr lang="en-US" altLang="zh-CN" sz="2000" dirty="0"/>
              <a:t>COGNC</a:t>
            </a:r>
            <a:r>
              <a:rPr lang="zh-CN" altLang="en-US" sz="2000" dirty="0"/>
              <a:t>、</a:t>
            </a:r>
            <a:r>
              <a:rPr lang="en-US" altLang="zh-CN" sz="2000" dirty="0"/>
              <a:t>COGDE</a:t>
            </a:r>
            <a:r>
              <a:rPr lang="zh-CN" altLang="en-US" sz="2000" dirty="0"/>
              <a:t>和</a:t>
            </a:r>
            <a:r>
              <a:rPr lang="en-US" altLang="zh-CN" sz="2000" dirty="0"/>
              <a:t>ADD</a:t>
            </a:r>
            <a:r>
              <a:rPr lang="zh-CN" altLang="en-US" sz="2000" dirty="0"/>
              <a:t>任务。按照这种方法，我们对二值分类执行简单的阈值设置。</a:t>
            </a:r>
          </a:p>
        </p:txBody>
      </p:sp>
    </p:spTree>
    <p:extLst>
      <p:ext uri="{BB962C8B-B14F-4D97-AF65-F5344CB8AC3E}">
        <p14:creationId xmlns:p14="http://schemas.microsoft.com/office/powerpoint/2010/main" val="577787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408D9-23C5-8A3C-90C6-2B9542E1D82B}"/>
              </a:ext>
            </a:extLst>
          </p:cNvPr>
          <p:cNvSpPr>
            <a:spLocks noGrp="1"/>
          </p:cNvSpPr>
          <p:nvPr>
            <p:ph type="title"/>
          </p:nvPr>
        </p:nvSpPr>
        <p:spPr>
          <a:xfrm>
            <a:off x="838200" y="365126"/>
            <a:ext cx="4445682" cy="813162"/>
          </a:xfrm>
        </p:spPr>
        <p:txBody>
          <a:bodyPr/>
          <a:lstStyle/>
          <a:p>
            <a:r>
              <a:rPr lang="en-US" altLang="zh-CN" dirty="0"/>
              <a:t>Statistical analysis.</a:t>
            </a:r>
            <a:endParaRPr lang="zh-CN" altLang="en-US" dirty="0"/>
          </a:p>
        </p:txBody>
      </p:sp>
      <p:sp>
        <p:nvSpPr>
          <p:cNvPr id="3" name="内容占位符 2">
            <a:extLst>
              <a:ext uri="{FF2B5EF4-FFF2-40B4-BE49-F238E27FC236}">
                <a16:creationId xmlns:a16="http://schemas.microsoft.com/office/drawing/2014/main" id="{290A01CC-637A-CD52-3891-B412C73769DB}"/>
              </a:ext>
            </a:extLst>
          </p:cNvPr>
          <p:cNvSpPr>
            <a:spLocks noGrp="1"/>
          </p:cNvSpPr>
          <p:nvPr>
            <p:ph idx="1"/>
          </p:nvPr>
        </p:nvSpPr>
        <p:spPr>
          <a:xfrm>
            <a:off x="789105" y="1472859"/>
            <a:ext cx="10515600" cy="4937307"/>
          </a:xfrm>
        </p:spPr>
        <p:txBody>
          <a:bodyPr>
            <a:noAutofit/>
          </a:bodyPr>
          <a:lstStyle/>
          <a:p>
            <a:r>
              <a:rPr lang="zh-CN" altLang="en-US" sz="2000" dirty="0"/>
              <a:t>我们分别对连续变量和分类变量使用单因素方差分析检验和</a:t>
            </a:r>
            <a:r>
              <a:rPr lang="en-US" altLang="zh-CN" sz="2000" dirty="0"/>
              <a:t>χ2</a:t>
            </a:r>
            <a:r>
              <a:rPr lang="zh-CN" altLang="en-US" sz="2000" dirty="0"/>
              <a:t>检验来评估研究队列中</a:t>
            </a:r>
            <a:r>
              <a:rPr lang="en-US" altLang="zh-CN" sz="2000" dirty="0"/>
              <a:t>NC</a:t>
            </a:r>
            <a:r>
              <a:rPr lang="zh-CN" altLang="en-US" sz="2000" dirty="0"/>
              <a:t>、</a:t>
            </a:r>
            <a:r>
              <a:rPr lang="en-US" altLang="zh-CN" sz="2000" dirty="0"/>
              <a:t>MCI</a:t>
            </a:r>
            <a:r>
              <a:rPr lang="zh-CN" altLang="en-US" sz="2000" dirty="0"/>
              <a:t>、</a:t>
            </a:r>
            <a:r>
              <a:rPr lang="en-US" altLang="zh-CN" sz="2000" dirty="0"/>
              <a:t>AD</a:t>
            </a:r>
            <a:r>
              <a:rPr lang="zh-CN" altLang="en-US" sz="2000" dirty="0"/>
              <a:t>和</a:t>
            </a:r>
            <a:r>
              <a:rPr lang="en-US" altLang="zh-CN" sz="2000" dirty="0" err="1"/>
              <a:t>nADD</a:t>
            </a:r>
            <a:r>
              <a:rPr lang="zh-CN" altLang="en-US" sz="2000" dirty="0"/>
              <a:t>组人群特征的总体差异水平。为了验证我们的</a:t>
            </a:r>
            <a:r>
              <a:rPr lang="en-US" altLang="zh-CN" sz="2000" dirty="0"/>
              <a:t>CNN</a:t>
            </a:r>
            <a:r>
              <a:rPr lang="zh-CN" altLang="en-US" sz="2000" dirty="0"/>
              <a:t>模型，我们评估了</a:t>
            </a:r>
            <a:r>
              <a:rPr lang="en-US" altLang="zh-CN" sz="2000" dirty="0"/>
              <a:t>AD</a:t>
            </a:r>
            <a:r>
              <a:rPr lang="zh-CN" altLang="en-US" sz="2000" dirty="0"/>
              <a:t>神经病理病变</a:t>
            </a:r>
            <a:r>
              <a:rPr lang="en-US" altLang="zh-CN" sz="2000" dirty="0"/>
              <a:t>(</a:t>
            </a:r>
            <a:r>
              <a:rPr lang="zh-CN" altLang="en-US" sz="2000" dirty="0"/>
              <a:t>即</a:t>
            </a:r>
            <a:r>
              <a:rPr lang="en-US" altLang="zh-CN" sz="2000" dirty="0"/>
              <a:t>β</a:t>
            </a:r>
            <a:r>
              <a:rPr lang="zh-CN" altLang="en-US" sz="2000" dirty="0"/>
              <a:t>淀粉样蛋白沉积</a:t>
            </a:r>
            <a:r>
              <a:rPr lang="en-US" altLang="zh-CN" sz="2000" dirty="0"/>
              <a:t>(Aβ)</a:t>
            </a:r>
            <a:r>
              <a:rPr lang="zh-CN" altLang="en-US" sz="2000" dirty="0"/>
              <a:t>，神经原纤维缠结</a:t>
            </a:r>
            <a:r>
              <a:rPr lang="en-US" altLang="zh-CN" sz="2000" dirty="0"/>
              <a:t>(</a:t>
            </a:r>
            <a:r>
              <a:rPr lang="en-US" altLang="zh-CN" sz="2000" dirty="0" err="1"/>
              <a:t>nft</a:t>
            </a:r>
            <a:r>
              <a:rPr lang="en-US" altLang="zh-CN" sz="2000" dirty="0"/>
              <a:t>)</a:t>
            </a:r>
            <a:r>
              <a:rPr lang="zh-CN" altLang="en-US" sz="2000" dirty="0"/>
              <a:t>和神经性斑块</a:t>
            </a:r>
            <a:r>
              <a:rPr lang="en-US" altLang="zh-CN" sz="2000" dirty="0"/>
              <a:t>(NPs))</a:t>
            </a:r>
            <a:r>
              <a:rPr lang="zh-CN" altLang="en-US" sz="2000" dirty="0"/>
              <a:t>的半定量神经病理学评分的存在和严重程度是否反映了</a:t>
            </a:r>
            <a:r>
              <a:rPr lang="en-US" altLang="zh-CN" sz="2000" dirty="0"/>
              <a:t>CNN</a:t>
            </a:r>
            <a:r>
              <a:rPr lang="zh-CN" altLang="en-US" sz="2000" dirty="0"/>
              <a:t>模型预测的</a:t>
            </a:r>
            <a:r>
              <a:rPr lang="en-US" altLang="zh-CN" sz="2000" dirty="0"/>
              <a:t>DEMO</a:t>
            </a:r>
            <a:r>
              <a:rPr lang="zh-CN" altLang="en-US" sz="2000" dirty="0"/>
              <a:t>评分。我们根据</a:t>
            </a:r>
            <a:r>
              <a:rPr lang="en-US" altLang="zh-CN" sz="2000" dirty="0"/>
              <a:t>A</a:t>
            </a:r>
            <a:r>
              <a:rPr lang="zh-CN" altLang="en-US" sz="2000" dirty="0"/>
              <a:t>、</a:t>
            </a:r>
            <a:r>
              <a:rPr lang="en-US" altLang="zh-CN" sz="2000" dirty="0"/>
              <a:t>B</a:t>
            </a:r>
            <a:r>
              <a:rPr lang="zh-CN" altLang="en-US" sz="2000" dirty="0"/>
              <a:t>和</a:t>
            </a:r>
            <a:r>
              <a:rPr lang="en-US" altLang="zh-CN" sz="2000" dirty="0"/>
              <a:t>C</a:t>
            </a:r>
            <a:r>
              <a:rPr lang="zh-CN" altLang="en-US" sz="2000" dirty="0"/>
              <a:t>评分对病变进行分层，并使用</a:t>
            </a:r>
            <a:r>
              <a:rPr lang="en-US" altLang="zh-CN" sz="2000" dirty="0"/>
              <a:t>Spearman</a:t>
            </a:r>
            <a:r>
              <a:rPr lang="zh-CN" altLang="en-US" sz="2000" dirty="0"/>
              <a:t>等级相关性来评估病变与</a:t>
            </a:r>
            <a:r>
              <a:rPr lang="en-US" altLang="zh-CN" sz="2000" dirty="0"/>
              <a:t>DEMO</a:t>
            </a:r>
            <a:r>
              <a:rPr lang="zh-CN" altLang="en-US" sz="2000" dirty="0"/>
              <a:t>评分的关系。接下来，使用单因素方差分析，我们评估了</a:t>
            </a:r>
            <a:r>
              <a:rPr lang="en-US" altLang="zh-CN" sz="2000" dirty="0"/>
              <a:t>A</a:t>
            </a:r>
            <a:r>
              <a:rPr lang="zh-CN" altLang="en-US" sz="2000" dirty="0"/>
              <a:t>、</a:t>
            </a:r>
            <a:r>
              <a:rPr lang="en-US" altLang="zh-CN" sz="2000" dirty="0"/>
              <a:t>B</a:t>
            </a:r>
            <a:r>
              <a:rPr lang="zh-CN" altLang="en-US" sz="2000" dirty="0"/>
              <a:t>和</a:t>
            </a:r>
            <a:r>
              <a:rPr lang="en-US" altLang="zh-CN" sz="2000" dirty="0"/>
              <a:t>C</a:t>
            </a:r>
            <a:r>
              <a:rPr lang="zh-CN" altLang="en-US" sz="2000" dirty="0"/>
              <a:t>得分在不同评分类别水平上的平均</a:t>
            </a:r>
            <a:r>
              <a:rPr lang="en-US" altLang="zh-CN" sz="2000" dirty="0"/>
              <a:t>DEMO</a:t>
            </a:r>
            <a:r>
              <a:rPr lang="zh-CN" altLang="en-US" sz="2000" dirty="0"/>
              <a:t>得分的差异。我们使用</a:t>
            </a:r>
            <a:r>
              <a:rPr lang="en-US" altLang="zh-CN" sz="2000" dirty="0"/>
              <a:t>Tukey-Kramer</a:t>
            </a:r>
            <a:r>
              <a:rPr lang="zh-CN" altLang="en-US" sz="2000" dirty="0"/>
              <a:t>检验来确定评分类别水平</a:t>
            </a:r>
            <a:r>
              <a:rPr lang="en-US" altLang="zh-CN" sz="2000" dirty="0"/>
              <a:t>(0-3)</a:t>
            </a:r>
            <a:r>
              <a:rPr lang="zh-CN" altLang="en-US" sz="2000" dirty="0"/>
              <a:t>之间</a:t>
            </a:r>
            <a:r>
              <a:rPr lang="en-US" altLang="zh-CN" sz="2000" dirty="0"/>
              <a:t>DEMO</a:t>
            </a:r>
            <a:r>
              <a:rPr lang="zh-CN" altLang="en-US" sz="2000" dirty="0"/>
              <a:t>平均得分的两两统计学显著差异。</a:t>
            </a:r>
          </a:p>
          <a:p>
            <a:r>
              <a:rPr lang="zh-CN" altLang="en-US" sz="2000" dirty="0"/>
              <a:t>同样，为了分析</a:t>
            </a:r>
            <a:r>
              <a:rPr lang="en-US" altLang="zh-CN" sz="2000" dirty="0"/>
              <a:t>SHAP</a:t>
            </a:r>
            <a:r>
              <a:rPr lang="zh-CN" altLang="en-US" sz="2000" dirty="0"/>
              <a:t>值与已知神经退行性疾病标志物之间的对应关系，我们将</a:t>
            </a:r>
            <a:r>
              <a:rPr lang="en-US" altLang="zh-CN" sz="2000" dirty="0"/>
              <a:t>SHAP</a:t>
            </a:r>
            <a:r>
              <a:rPr lang="zh-CN" altLang="en-US" sz="2000" dirty="0"/>
              <a:t>与放射科医生对萎缩的印象联系起来。利用来自每个参与者的分割图，我们计算了神经放射科医生的</a:t>
            </a:r>
            <a:r>
              <a:rPr lang="en-US" altLang="zh-CN" sz="2000" dirty="0"/>
              <a:t>50</a:t>
            </a:r>
            <a:r>
              <a:rPr lang="zh-CN" altLang="en-US" sz="2000" dirty="0"/>
              <a:t>个测试病例中每个病例的区域</a:t>
            </a:r>
            <a:r>
              <a:rPr lang="en-US" altLang="zh-CN" sz="2000" dirty="0"/>
              <a:t>SHAP</a:t>
            </a:r>
            <a:r>
              <a:rPr lang="zh-CN" altLang="en-US" sz="2000" dirty="0"/>
              <a:t>平均值，这些病例由临床医生分配</a:t>
            </a:r>
            <a:r>
              <a:rPr lang="en-US" altLang="zh-CN" sz="2000" dirty="0"/>
              <a:t>0-4</a:t>
            </a:r>
            <a:r>
              <a:rPr lang="zh-CN" altLang="en-US" sz="2000" dirty="0"/>
              <a:t>个区域萎缩量表。</a:t>
            </a:r>
          </a:p>
          <a:p>
            <a:r>
              <a:rPr lang="zh-CN" altLang="en-US" sz="2000" dirty="0"/>
              <a:t>我们用双尾</a:t>
            </a:r>
            <a:r>
              <a:rPr lang="en-US" altLang="zh-CN" sz="2000" dirty="0"/>
              <a:t>p</a:t>
            </a:r>
            <a:r>
              <a:rPr lang="zh-CN" altLang="en-US" sz="2000" dirty="0"/>
              <a:t>值计算</a:t>
            </a:r>
            <a:r>
              <a:rPr lang="en-US" altLang="zh-CN" sz="2000" dirty="0"/>
              <a:t>Pearson</a:t>
            </a:r>
            <a:r>
              <a:rPr lang="zh-CN" altLang="en-US" sz="2000" dirty="0"/>
              <a:t>相关系数，这表明在已知与阿尔茨海默病病理相关的神经解剖区域中，一个不相关的系统产生</a:t>
            </a:r>
            <a:r>
              <a:rPr lang="en-US" altLang="zh-CN" sz="2000" dirty="0"/>
              <a:t>Pearson</a:t>
            </a:r>
            <a:r>
              <a:rPr lang="zh-CN" altLang="en-US" sz="2000" dirty="0"/>
              <a:t>相关系数与观察值一样极端的概率。所有统计分析均以</a:t>
            </a:r>
            <a:r>
              <a:rPr lang="en-US" altLang="zh-CN" sz="2000" dirty="0"/>
              <a:t>0.05</a:t>
            </a:r>
            <a:r>
              <a:rPr lang="zh-CN" altLang="en-US" sz="2000" dirty="0"/>
              <a:t>的显著性水平进行。通过假设交叉验证实验中</a:t>
            </a:r>
            <a:r>
              <a:rPr lang="en-US" altLang="zh-CN" sz="2000" dirty="0"/>
              <a:t>AUC</a:t>
            </a:r>
            <a:r>
              <a:rPr lang="zh-CN" altLang="en-US" sz="2000" dirty="0"/>
              <a:t>和</a:t>
            </a:r>
            <a:r>
              <a:rPr lang="en-US" altLang="zh-CN" sz="2000" dirty="0"/>
              <a:t>AP</a:t>
            </a:r>
            <a:r>
              <a:rPr lang="zh-CN" altLang="en-US" sz="2000" dirty="0"/>
              <a:t>值的正态分布，使用</a:t>
            </a:r>
            <a:r>
              <a:rPr lang="en-US" altLang="zh-CN" sz="2000" dirty="0"/>
              <a:t>4</a:t>
            </a:r>
            <a:r>
              <a:rPr lang="zh-CN" altLang="en-US" sz="2000" dirty="0"/>
              <a:t>个自由度的</a:t>
            </a:r>
            <a:r>
              <a:rPr lang="en-US" altLang="zh-CN" sz="2000" dirty="0"/>
              <a:t>t-student</a:t>
            </a:r>
            <a:r>
              <a:rPr lang="zh-CN" altLang="en-US" sz="2000" dirty="0"/>
              <a:t>分布，计算模型性能的置信区间</a:t>
            </a:r>
          </a:p>
        </p:txBody>
      </p:sp>
    </p:spTree>
    <p:extLst>
      <p:ext uri="{BB962C8B-B14F-4D97-AF65-F5344CB8AC3E}">
        <p14:creationId xmlns:p14="http://schemas.microsoft.com/office/powerpoint/2010/main" val="3270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3C07757-4ED8-D561-E659-ECBDB4DF73B5}"/>
              </a:ext>
            </a:extLst>
          </p:cNvPr>
          <p:cNvPicPr>
            <a:picLocks noChangeAspect="1"/>
          </p:cNvPicPr>
          <p:nvPr/>
        </p:nvPicPr>
        <p:blipFill>
          <a:blip r:embed="rId2"/>
          <a:stretch>
            <a:fillRect/>
          </a:stretch>
        </p:blipFill>
        <p:spPr>
          <a:xfrm>
            <a:off x="1245793" y="3429000"/>
            <a:ext cx="9180821" cy="3350622"/>
          </a:xfrm>
          <a:prstGeom prst="rect">
            <a:avLst/>
          </a:prstGeom>
        </p:spPr>
      </p:pic>
      <p:sp>
        <p:nvSpPr>
          <p:cNvPr id="2" name="标题 1">
            <a:extLst>
              <a:ext uri="{FF2B5EF4-FFF2-40B4-BE49-F238E27FC236}">
                <a16:creationId xmlns:a16="http://schemas.microsoft.com/office/drawing/2014/main" id="{EBDB7C79-8785-CAB6-8195-3BDEEEB477AD}"/>
              </a:ext>
            </a:extLst>
          </p:cNvPr>
          <p:cNvSpPr>
            <a:spLocks noGrp="1"/>
          </p:cNvSpPr>
          <p:nvPr>
            <p:ph type="title"/>
          </p:nvPr>
        </p:nvSpPr>
        <p:spPr>
          <a:xfrm>
            <a:off x="376396" y="171834"/>
            <a:ext cx="11439205" cy="1215109"/>
          </a:xfrm>
        </p:spPr>
        <p:txBody>
          <a:bodyPr>
            <a:normAutofit/>
          </a:bodyPr>
          <a:lstStyle/>
          <a:p>
            <a:r>
              <a:rPr lang="en-US" altLang="zh-CN" sz="2800" b="0" i="0" dirty="0">
                <a:solidFill>
                  <a:srgbClr val="000000"/>
                </a:solidFill>
                <a:effectLst/>
                <a:latin typeface="Cambria" panose="02040503050406030204" pitchFamily="18" charset="0"/>
              </a:rPr>
              <a:t>Multimodal deep learning for Alzheimer’s disease dementia assessment</a:t>
            </a:r>
            <a:br>
              <a:rPr lang="en-US" altLang="zh-CN" sz="2800" b="0" i="0" dirty="0">
                <a:solidFill>
                  <a:srgbClr val="000000"/>
                </a:solidFill>
                <a:effectLst/>
                <a:latin typeface="Cambria" panose="02040503050406030204" pitchFamily="18" charset="0"/>
              </a:rPr>
            </a:br>
            <a:r>
              <a:rPr lang="zh-CN" altLang="en-US" sz="2800" b="0" i="0" dirty="0">
                <a:solidFill>
                  <a:srgbClr val="000000"/>
                </a:solidFill>
                <a:effectLst/>
                <a:latin typeface="Cambria" panose="02040503050406030204" pitchFamily="18" charset="0"/>
              </a:rPr>
              <a:t>用于阿尔茨海默病痴呆症评估的多模态深度学习</a:t>
            </a:r>
            <a:endParaRPr lang="zh-CN" altLang="en-US" sz="2800" dirty="0"/>
          </a:p>
        </p:txBody>
      </p:sp>
      <p:pic>
        <p:nvPicPr>
          <p:cNvPr id="4" name="图片 3">
            <a:extLst>
              <a:ext uri="{FF2B5EF4-FFF2-40B4-BE49-F238E27FC236}">
                <a16:creationId xmlns:a16="http://schemas.microsoft.com/office/drawing/2014/main" id="{41EE753B-6DE1-4585-1F39-B7D6930EB3D0}"/>
              </a:ext>
            </a:extLst>
          </p:cNvPr>
          <p:cNvPicPr>
            <a:picLocks noChangeAspect="1"/>
          </p:cNvPicPr>
          <p:nvPr/>
        </p:nvPicPr>
        <p:blipFill>
          <a:blip r:embed="rId3"/>
          <a:stretch>
            <a:fillRect/>
          </a:stretch>
        </p:blipFill>
        <p:spPr>
          <a:xfrm>
            <a:off x="2647055" y="1130222"/>
            <a:ext cx="6897889" cy="2943659"/>
          </a:xfrm>
          <a:prstGeom prst="rect">
            <a:avLst/>
          </a:prstGeom>
        </p:spPr>
      </p:pic>
    </p:spTree>
    <p:extLst>
      <p:ext uri="{BB962C8B-B14F-4D97-AF65-F5344CB8AC3E}">
        <p14:creationId xmlns:p14="http://schemas.microsoft.com/office/powerpoint/2010/main" val="134715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62AF3-890F-97FC-ADAE-60584D259CBF}"/>
              </a:ext>
            </a:extLst>
          </p:cNvPr>
          <p:cNvSpPr>
            <a:spLocks noGrp="1"/>
          </p:cNvSpPr>
          <p:nvPr>
            <p:ph type="title"/>
          </p:nvPr>
        </p:nvSpPr>
        <p:spPr>
          <a:xfrm>
            <a:off x="971677" y="579938"/>
            <a:ext cx="2340721" cy="641437"/>
          </a:xfrm>
        </p:spPr>
        <p:txBody>
          <a:bodyPr>
            <a:normAutofit fontScale="90000"/>
          </a:bodyPr>
          <a:lstStyle/>
          <a:p>
            <a:r>
              <a:rPr lang="en-US" altLang="zh-CN" dirty="0">
                <a:latin typeface="Cambria" panose="02040503050406030204" pitchFamily="18" charset="0"/>
                <a:ea typeface="Cambria" panose="02040503050406030204" pitchFamily="18" charset="0"/>
              </a:rPr>
              <a:t>Abstract</a:t>
            </a:r>
            <a:endParaRPr lang="zh-CN" altLang="en-US" dirty="0">
              <a:latin typeface="Cambria" panose="02040503050406030204" pitchFamily="18" charset="0"/>
            </a:endParaRPr>
          </a:p>
        </p:txBody>
      </p:sp>
      <p:sp>
        <p:nvSpPr>
          <p:cNvPr id="3" name="内容占位符 2">
            <a:extLst>
              <a:ext uri="{FF2B5EF4-FFF2-40B4-BE49-F238E27FC236}">
                <a16:creationId xmlns:a16="http://schemas.microsoft.com/office/drawing/2014/main" id="{8B10FBB3-E4AB-A380-5943-7BF9A95887E4}"/>
              </a:ext>
            </a:extLst>
          </p:cNvPr>
          <p:cNvSpPr>
            <a:spLocks noGrp="1"/>
          </p:cNvSpPr>
          <p:nvPr>
            <p:ph idx="1"/>
          </p:nvPr>
        </p:nvSpPr>
        <p:spPr>
          <a:xfrm>
            <a:off x="437766" y="1528091"/>
            <a:ext cx="11316467" cy="4657916"/>
          </a:xfrm>
        </p:spPr>
        <p:txBody>
          <a:bodyPr>
            <a:normAutofit/>
          </a:bodyPr>
          <a:lstStyle/>
          <a:p>
            <a:r>
              <a:rPr lang="zh-CN" altLang="en-US" b="0" i="0" dirty="0">
                <a:solidFill>
                  <a:srgbClr val="212121"/>
                </a:solidFill>
                <a:effectLst/>
                <a:latin typeface="Cambria" panose="02040503050406030204" pitchFamily="18" charset="0"/>
              </a:rPr>
              <a:t>报告了一种深度学习框架，该框架能在不同痴呆病因和不同认知功能水平的多个队列中对 </a:t>
            </a:r>
            <a:r>
              <a:rPr lang="en-US" altLang="zh-CN" b="0" i="0" dirty="0">
                <a:solidFill>
                  <a:srgbClr val="212121"/>
                </a:solidFill>
                <a:effectLst/>
                <a:latin typeface="Cambria" panose="02040503050406030204" pitchFamily="18" charset="0"/>
              </a:rPr>
              <a:t>NC</a:t>
            </a:r>
            <a:r>
              <a:rPr lang="zh-CN" altLang="en-US" b="0" i="0" dirty="0">
                <a:solidFill>
                  <a:srgbClr val="212121"/>
                </a:solidFill>
                <a:effectLst/>
                <a:latin typeface="Cambria" panose="02040503050406030204" pitchFamily="18" charset="0"/>
              </a:rPr>
              <a:t>、</a:t>
            </a:r>
            <a:r>
              <a:rPr lang="en-US" altLang="zh-CN" b="0" i="0" dirty="0">
                <a:solidFill>
                  <a:srgbClr val="212121"/>
                </a:solidFill>
                <a:effectLst/>
                <a:latin typeface="Cambria" panose="02040503050406030204" pitchFamily="18" charset="0"/>
              </a:rPr>
              <a:t>MCI</a:t>
            </a:r>
            <a:r>
              <a:rPr lang="zh-CN" altLang="en-US" b="0" i="0" dirty="0">
                <a:solidFill>
                  <a:srgbClr val="212121"/>
                </a:solidFill>
                <a:effectLst/>
                <a:latin typeface="Cambria" panose="02040503050406030204" pitchFamily="18" charset="0"/>
              </a:rPr>
              <a:t>、</a:t>
            </a:r>
            <a:r>
              <a:rPr lang="en-US" altLang="zh-CN" b="0" i="0" dirty="0">
                <a:solidFill>
                  <a:srgbClr val="212121"/>
                </a:solidFill>
                <a:effectLst/>
                <a:latin typeface="Cambria" panose="02040503050406030204" pitchFamily="18" charset="0"/>
              </a:rPr>
              <a:t>AD </a:t>
            </a:r>
            <a:r>
              <a:rPr lang="zh-CN" altLang="en-US" b="0" i="0" dirty="0">
                <a:solidFill>
                  <a:srgbClr val="212121"/>
                </a:solidFill>
                <a:effectLst/>
                <a:latin typeface="Cambria" panose="02040503050406030204" pitchFamily="18" charset="0"/>
              </a:rPr>
              <a:t>和 </a:t>
            </a:r>
            <a:r>
              <a:rPr lang="en-US" altLang="zh-CN" b="0" i="0" dirty="0" err="1">
                <a:solidFill>
                  <a:srgbClr val="212121"/>
                </a:solidFill>
                <a:effectLst/>
                <a:latin typeface="Cambria" panose="02040503050406030204" pitchFamily="18" charset="0"/>
              </a:rPr>
              <a:t>nADD</a:t>
            </a:r>
            <a:r>
              <a:rPr lang="en-US" altLang="zh-CN" b="0" i="0" dirty="0">
                <a:solidFill>
                  <a:srgbClr val="212121"/>
                </a:solidFill>
                <a:effectLst/>
                <a:latin typeface="Cambria" panose="02040503050406030204" pitchFamily="18" charset="0"/>
              </a:rPr>
              <a:t> </a:t>
            </a:r>
            <a:r>
              <a:rPr lang="zh-CN" altLang="en-US" b="0" i="0" dirty="0">
                <a:solidFill>
                  <a:srgbClr val="212121"/>
                </a:solidFill>
                <a:effectLst/>
                <a:latin typeface="Cambria" panose="02040503050406030204" pitchFamily="18" charset="0"/>
              </a:rPr>
              <a:t>受试者进行准确。</a:t>
            </a:r>
            <a:endParaRPr lang="en-US" altLang="zh-CN" b="0" i="0" dirty="0">
              <a:solidFill>
                <a:srgbClr val="212121"/>
              </a:solidFill>
              <a:effectLst/>
              <a:latin typeface="Cambria" panose="02040503050406030204" pitchFamily="18" charset="0"/>
            </a:endParaRPr>
          </a:p>
          <a:p>
            <a:r>
              <a:rPr lang="zh-CN" altLang="en-US" b="0" i="0" dirty="0">
                <a:solidFill>
                  <a:srgbClr val="212121"/>
                </a:solidFill>
                <a:effectLst/>
                <a:latin typeface="Cambria" panose="02040503050406030204" pitchFamily="18" charset="0"/>
              </a:rPr>
              <a:t>所开发并经外部验证的模型能够利用 </a:t>
            </a:r>
            <a:r>
              <a:rPr lang="en-US" altLang="zh-CN" b="0" i="0" dirty="0">
                <a:solidFill>
                  <a:srgbClr val="212121"/>
                </a:solidFill>
                <a:effectLst/>
                <a:latin typeface="Cambria" panose="02040503050406030204" pitchFamily="18" charset="0"/>
              </a:rPr>
              <a:t>MRI </a:t>
            </a:r>
            <a:r>
              <a:rPr lang="zh-CN" altLang="en-US" b="0" i="0" dirty="0">
                <a:solidFill>
                  <a:srgbClr val="212121"/>
                </a:solidFill>
                <a:effectLst/>
                <a:latin typeface="Cambria" panose="02040503050406030204" pitchFamily="18" charset="0"/>
              </a:rPr>
              <a:t>、非成像变量及其组合对认知状态进行分类。</a:t>
            </a:r>
            <a:endParaRPr lang="en-US" altLang="zh-CN" b="0" i="0" dirty="0">
              <a:solidFill>
                <a:srgbClr val="212121"/>
              </a:solidFill>
              <a:effectLst/>
              <a:latin typeface="Cambria" panose="02040503050406030204" pitchFamily="18" charset="0"/>
            </a:endParaRPr>
          </a:p>
          <a:p>
            <a:r>
              <a:rPr lang="zh-CN" altLang="en-US" b="0" i="0" dirty="0">
                <a:solidFill>
                  <a:srgbClr val="212121"/>
                </a:solidFill>
                <a:effectLst/>
                <a:latin typeface="Cambria" panose="02040503050406030204" pitchFamily="18" charset="0"/>
              </a:rPr>
              <a:t>与由执业神经科医生和神经放射科医生组成的团队的诊断表现相比，证明了我们的模型的准确性。</a:t>
            </a:r>
            <a:endParaRPr lang="en-US" altLang="zh-CN" b="0" i="0" dirty="0">
              <a:solidFill>
                <a:srgbClr val="212121"/>
              </a:solidFill>
              <a:effectLst/>
              <a:latin typeface="Cambria" panose="02040503050406030204" pitchFamily="18" charset="0"/>
            </a:endParaRPr>
          </a:p>
          <a:p>
            <a:r>
              <a:rPr lang="zh-CN" altLang="en-US" b="0" i="0" dirty="0">
                <a:solidFill>
                  <a:srgbClr val="212121"/>
                </a:solidFill>
                <a:effectLst/>
                <a:latin typeface="Cambria" panose="02040503050406030204" pitchFamily="18" charset="0"/>
              </a:rPr>
              <a:t>利用 </a:t>
            </a:r>
            <a:r>
              <a:rPr lang="en-US" altLang="zh-CN" b="0" i="0" dirty="0" err="1">
                <a:solidFill>
                  <a:srgbClr val="212121"/>
                </a:solidFill>
                <a:effectLst/>
                <a:latin typeface="Cambria" panose="02040503050406030204" pitchFamily="18" charset="0"/>
              </a:rPr>
              <a:t>SHapley</a:t>
            </a:r>
            <a:r>
              <a:rPr lang="en-US" altLang="zh-CN" b="0" i="0" dirty="0">
                <a:solidFill>
                  <a:srgbClr val="212121"/>
                </a:solidFill>
                <a:effectLst/>
                <a:latin typeface="Cambria" panose="02040503050406030204" pitchFamily="18" charset="0"/>
              </a:rPr>
              <a:t> Additive </a:t>
            </a:r>
            <a:r>
              <a:rPr lang="en-US" altLang="zh-CN" b="0" i="0" dirty="0" err="1">
                <a:solidFill>
                  <a:srgbClr val="212121"/>
                </a:solidFill>
                <a:effectLst/>
                <a:latin typeface="Cambria" panose="02040503050406030204" pitchFamily="18" charset="0"/>
              </a:rPr>
              <a:t>exPlanations</a:t>
            </a:r>
            <a:r>
              <a:rPr lang="en-US" altLang="zh-CN" b="0" i="0" dirty="0">
                <a:solidFill>
                  <a:srgbClr val="212121"/>
                </a:solidFill>
                <a:effectLst/>
                <a:latin typeface="Cambria" panose="02040503050406030204" pitchFamily="18" charset="0"/>
              </a:rPr>
              <a:t> (SHAP)</a:t>
            </a:r>
            <a:r>
              <a:rPr lang="zh-CN" altLang="en-US" b="0" i="0" dirty="0">
                <a:solidFill>
                  <a:srgbClr val="212121"/>
                </a:solidFill>
                <a:effectLst/>
                <a:latin typeface="Cambria" panose="02040503050406030204" pitchFamily="18" charset="0"/>
              </a:rPr>
              <a:t>，将计算预测与众所周知的神经变性解剖和病理标记联系起来。</a:t>
            </a:r>
            <a:endParaRPr lang="en-US" altLang="zh-CN" b="0" i="0" dirty="0">
              <a:solidFill>
                <a:srgbClr val="212121"/>
              </a:solidFill>
              <a:effectLst/>
              <a:latin typeface="Cambria" panose="02040503050406030204" pitchFamily="18" charset="0"/>
            </a:endParaRPr>
          </a:p>
          <a:p>
            <a:r>
              <a:rPr lang="zh-CN" altLang="en-US" b="0" i="0" dirty="0">
                <a:solidFill>
                  <a:srgbClr val="212121"/>
                </a:solidFill>
                <a:effectLst/>
                <a:latin typeface="Cambria" panose="02040503050406030204" pitchFamily="18" charset="0"/>
              </a:rPr>
              <a:t>我们的策略表明，即使在异构数据集中，由深度学习驱动的自动方法也能接近临床标准，从而进行准确诊断。</a:t>
            </a:r>
            <a:endParaRPr lang="en-US" altLang="zh-CN" b="0" i="0" dirty="0">
              <a:solidFill>
                <a:srgbClr val="212121"/>
              </a:solidFill>
              <a:effectLst/>
              <a:latin typeface="Cambria" panose="02040503050406030204" pitchFamily="18" charset="0"/>
            </a:endParaRPr>
          </a:p>
          <a:p>
            <a:endParaRPr lang="en-US" altLang="zh-CN" b="0" i="0" dirty="0">
              <a:solidFill>
                <a:srgbClr val="212121"/>
              </a:solidFill>
              <a:effectLst/>
              <a:latin typeface="Cambria" panose="02040503050406030204" pitchFamily="18" charset="0"/>
            </a:endParaRPr>
          </a:p>
          <a:p>
            <a:endParaRPr lang="en-US" altLang="zh-CN" sz="2400" b="0" i="0" dirty="0">
              <a:solidFill>
                <a:srgbClr val="212121"/>
              </a:solidFill>
              <a:effectLst/>
              <a:latin typeface="Cambria" panose="02040503050406030204" pitchFamily="18" charset="0"/>
            </a:endParaRPr>
          </a:p>
          <a:p>
            <a:endParaRPr lang="en-US" altLang="zh-CN" sz="2400" b="0" i="0" dirty="0">
              <a:solidFill>
                <a:srgbClr val="212121"/>
              </a:solidFill>
              <a:effectLst/>
              <a:latin typeface="Cambria" panose="02040503050406030204" pitchFamily="18" charset="0"/>
            </a:endParaRPr>
          </a:p>
          <a:p>
            <a:endParaRPr lang="zh-CN" altLang="en-US" dirty="0"/>
          </a:p>
        </p:txBody>
      </p:sp>
    </p:spTree>
    <p:extLst>
      <p:ext uri="{BB962C8B-B14F-4D97-AF65-F5344CB8AC3E}">
        <p14:creationId xmlns:p14="http://schemas.microsoft.com/office/powerpoint/2010/main" val="7120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6A890-61C7-29FC-5385-D2204A663AE5}"/>
              </a:ext>
            </a:extLst>
          </p:cNvPr>
          <p:cNvSpPr>
            <a:spLocks noGrp="1"/>
          </p:cNvSpPr>
          <p:nvPr>
            <p:ph type="title"/>
          </p:nvPr>
        </p:nvSpPr>
        <p:spPr/>
        <p:txBody>
          <a:bodyPr/>
          <a:lstStyle/>
          <a:p>
            <a:endParaRPr lang="zh-CN" altLang="en-US"/>
          </a:p>
        </p:txBody>
      </p:sp>
      <p:pic>
        <p:nvPicPr>
          <p:cNvPr id="9" name="内容占位符 8">
            <a:extLst>
              <a:ext uri="{FF2B5EF4-FFF2-40B4-BE49-F238E27FC236}">
                <a16:creationId xmlns:a16="http://schemas.microsoft.com/office/drawing/2014/main" id="{A0974239-04E1-1953-9676-E8405E64317E}"/>
              </a:ext>
            </a:extLst>
          </p:cNvPr>
          <p:cNvPicPr>
            <a:picLocks noGrp="1" noChangeAspect="1"/>
          </p:cNvPicPr>
          <p:nvPr>
            <p:ph idx="1"/>
          </p:nvPr>
        </p:nvPicPr>
        <p:blipFill>
          <a:blip r:embed="rId2"/>
          <a:stretch>
            <a:fillRect/>
          </a:stretch>
        </p:blipFill>
        <p:spPr>
          <a:xfrm>
            <a:off x="1945433" y="472542"/>
            <a:ext cx="8301133" cy="6103320"/>
          </a:xfrm>
        </p:spPr>
      </p:pic>
    </p:spTree>
    <p:extLst>
      <p:ext uri="{BB962C8B-B14F-4D97-AF65-F5344CB8AC3E}">
        <p14:creationId xmlns:p14="http://schemas.microsoft.com/office/powerpoint/2010/main" val="365239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3C67A-D530-5800-AA90-98BBF7E8CD78}"/>
              </a:ext>
            </a:extLst>
          </p:cNvPr>
          <p:cNvSpPr>
            <a:spLocks noGrp="1"/>
          </p:cNvSpPr>
          <p:nvPr>
            <p:ph type="title"/>
          </p:nvPr>
        </p:nvSpPr>
        <p:spPr>
          <a:xfrm>
            <a:off x="721599" y="1173674"/>
            <a:ext cx="1113338" cy="905216"/>
          </a:xfrm>
        </p:spPr>
        <p:txBody>
          <a:bodyPr>
            <a:normAutofit fontScale="90000"/>
          </a:bodyPr>
          <a:lstStyle/>
          <a:p>
            <a:r>
              <a:rPr lang="zh-CN" altLang="en-US" dirty="0"/>
              <a:t>数据预处理</a:t>
            </a:r>
          </a:p>
        </p:txBody>
      </p:sp>
      <p:sp>
        <p:nvSpPr>
          <p:cNvPr id="11" name="文本框 10">
            <a:extLst>
              <a:ext uri="{FF2B5EF4-FFF2-40B4-BE49-F238E27FC236}">
                <a16:creationId xmlns:a16="http://schemas.microsoft.com/office/drawing/2014/main" id="{BE48CDCC-BF34-8A74-1543-19273E264DE2}"/>
              </a:ext>
            </a:extLst>
          </p:cNvPr>
          <p:cNvSpPr txBox="1"/>
          <p:nvPr/>
        </p:nvSpPr>
        <p:spPr>
          <a:xfrm>
            <a:off x="4940215" y="1061686"/>
            <a:ext cx="4124005" cy="564596"/>
          </a:xfrm>
          <a:prstGeom prst="rect">
            <a:avLst/>
          </a:prstGeom>
          <a:solidFill>
            <a:schemeClr val="bg1"/>
          </a:solidFill>
        </p:spPr>
        <p:txBody>
          <a:bodyPr wrap="square" rtlCol="0">
            <a:spAutoFit/>
          </a:bodyPr>
          <a:lstStyle/>
          <a:p>
            <a:endParaRPr lang="zh-CN" altLang="en-US" dirty="0"/>
          </a:p>
        </p:txBody>
      </p:sp>
      <p:sp>
        <p:nvSpPr>
          <p:cNvPr id="4" name="内容占位符 3">
            <a:extLst>
              <a:ext uri="{FF2B5EF4-FFF2-40B4-BE49-F238E27FC236}">
                <a16:creationId xmlns:a16="http://schemas.microsoft.com/office/drawing/2014/main" id="{C1C6D6DC-9437-B65E-104C-BA0BF09A6DFF}"/>
              </a:ext>
            </a:extLst>
          </p:cNvPr>
          <p:cNvSpPr>
            <a:spLocks noGrp="1"/>
          </p:cNvSpPr>
          <p:nvPr>
            <p:ph idx="1"/>
          </p:nvPr>
        </p:nvSpPr>
        <p:spPr>
          <a:xfrm>
            <a:off x="7591361" y="365126"/>
            <a:ext cx="4351582" cy="5980582"/>
          </a:xfrm>
        </p:spPr>
        <p:txBody>
          <a:bodyPr>
            <a:normAutofit/>
          </a:bodyPr>
          <a:lstStyle/>
          <a:p>
            <a:r>
              <a:rPr lang="zh-CN" altLang="en-US" dirty="0"/>
              <a:t>收集了</a:t>
            </a:r>
            <a:r>
              <a:rPr lang="en-US" altLang="zh-CN" dirty="0"/>
              <a:t>8</a:t>
            </a:r>
            <a:r>
              <a:rPr lang="zh-CN" altLang="en-US" dirty="0"/>
              <a:t>个队列</a:t>
            </a:r>
            <a:r>
              <a:rPr lang="zh-CN" altLang="en-US" sz="1400" dirty="0"/>
              <a:t>（</a:t>
            </a:r>
            <a:r>
              <a:rPr lang="en-US" altLang="zh-CN" sz="1400" dirty="0">
                <a:highlight>
                  <a:srgbClr val="FFFF00"/>
                </a:highlight>
              </a:rPr>
              <a:t>ADNI</a:t>
            </a:r>
            <a:r>
              <a:rPr lang="zh-CN" altLang="en-US" sz="1400" dirty="0">
                <a:highlight>
                  <a:srgbClr val="FFFF00"/>
                </a:highlight>
              </a:rPr>
              <a:t>数据集</a:t>
            </a:r>
            <a:r>
              <a:rPr lang="en-US" altLang="zh-CN" sz="1400" dirty="0"/>
              <a:t>(n = 1821)  NACC</a:t>
            </a:r>
            <a:r>
              <a:rPr lang="zh-CN" altLang="en-US" sz="1400" dirty="0"/>
              <a:t>数据集</a:t>
            </a:r>
            <a:r>
              <a:rPr lang="en-US" altLang="zh-CN" sz="1400" dirty="0"/>
              <a:t>(n = 4822) NIFD</a:t>
            </a:r>
            <a:r>
              <a:rPr lang="zh-CN" altLang="en-US" sz="1400" dirty="0"/>
              <a:t>数据集</a:t>
            </a:r>
            <a:r>
              <a:rPr lang="en-US" altLang="zh-CN" sz="1400" dirty="0"/>
              <a:t>(n = 253)  PPMI</a:t>
            </a:r>
            <a:r>
              <a:rPr lang="zh-CN" altLang="en-US" sz="1400" dirty="0"/>
              <a:t>数据集</a:t>
            </a:r>
            <a:r>
              <a:rPr lang="en-US" altLang="zh-CN" sz="1400" dirty="0"/>
              <a:t>(n = 198)  AIBL</a:t>
            </a:r>
            <a:r>
              <a:rPr lang="zh-CN" altLang="en-US" sz="1400" dirty="0"/>
              <a:t>数据集</a:t>
            </a:r>
            <a:r>
              <a:rPr lang="en-US" altLang="zh-CN" sz="1400" dirty="0"/>
              <a:t>(n = 661) OASIS</a:t>
            </a:r>
            <a:r>
              <a:rPr lang="zh-CN" altLang="en-US" sz="1400" dirty="0"/>
              <a:t>数据集</a:t>
            </a:r>
            <a:r>
              <a:rPr lang="en-US" altLang="zh-CN" sz="1400" dirty="0"/>
              <a:t>(n = 666) FHS</a:t>
            </a:r>
            <a:r>
              <a:rPr lang="zh-CN" altLang="en-US" sz="1400" dirty="0"/>
              <a:t>数据集</a:t>
            </a:r>
            <a:r>
              <a:rPr lang="en-US" altLang="zh-CN" sz="1400" dirty="0"/>
              <a:t>(n = 313)</a:t>
            </a:r>
            <a:r>
              <a:rPr lang="zh-CN" altLang="en-US" sz="1400" dirty="0"/>
              <a:t>由斯坦福大学路易体痴呆卓越中心</a:t>
            </a:r>
            <a:r>
              <a:rPr lang="en-US" altLang="zh-CN" sz="1400" dirty="0"/>
              <a:t>(LBDSU)</a:t>
            </a:r>
            <a:r>
              <a:rPr lang="zh-CN" altLang="en-US" sz="1400" dirty="0"/>
              <a:t>维护的内部数据</a:t>
            </a:r>
            <a:r>
              <a:rPr lang="en-US" altLang="zh-CN" sz="1400" dirty="0"/>
              <a:t>(n = 182)</a:t>
            </a:r>
            <a:r>
              <a:rPr lang="zh-CN" altLang="en-US" sz="1400" dirty="0"/>
              <a:t> ）</a:t>
            </a:r>
            <a:r>
              <a:rPr lang="zh-CN" altLang="en-US" dirty="0"/>
              <a:t>的人口统计学、病史、神经心理测试、功能评估以及磁共振成像</a:t>
            </a:r>
            <a:r>
              <a:rPr lang="en-US" altLang="zh-CN" dirty="0"/>
              <a:t>(MRI)</a:t>
            </a:r>
            <a:r>
              <a:rPr lang="zh-CN" altLang="en-US" dirty="0"/>
              <a:t>扫描</a:t>
            </a:r>
            <a:endParaRPr lang="en-US" altLang="zh-CN" dirty="0"/>
          </a:p>
          <a:p>
            <a:r>
              <a:rPr lang="zh-CN" altLang="en-US" dirty="0"/>
              <a:t>共有</a:t>
            </a:r>
            <a:r>
              <a:rPr lang="en-US" altLang="zh-CN" dirty="0"/>
              <a:t>8916</a:t>
            </a:r>
            <a:r>
              <a:rPr lang="zh-CN" altLang="en-US" dirty="0"/>
              <a:t>名参与者</a:t>
            </a:r>
            <a:endParaRPr lang="en-US" altLang="zh-CN" dirty="0"/>
          </a:p>
          <a:p>
            <a:r>
              <a:rPr lang="en-US" altLang="zh-CN" dirty="0"/>
              <a:t>4550</a:t>
            </a:r>
            <a:r>
              <a:rPr lang="zh-CN" altLang="en-US" dirty="0"/>
              <a:t>名参与者认知正常</a:t>
            </a:r>
            <a:r>
              <a:rPr lang="en-US" altLang="zh-CN" dirty="0"/>
              <a:t>(NC)</a:t>
            </a:r>
            <a:r>
              <a:rPr lang="zh-CN" altLang="en-US" dirty="0"/>
              <a:t>， </a:t>
            </a:r>
            <a:r>
              <a:rPr lang="en-US" altLang="zh-CN" dirty="0"/>
              <a:t>2412</a:t>
            </a:r>
            <a:r>
              <a:rPr lang="zh-CN" altLang="en-US" dirty="0"/>
              <a:t>名参与者轻度认知障碍</a:t>
            </a:r>
            <a:r>
              <a:rPr lang="en-US" altLang="zh-CN" dirty="0"/>
              <a:t>(MCI)</a:t>
            </a:r>
            <a:r>
              <a:rPr lang="zh-CN" altLang="en-US" dirty="0"/>
              <a:t>， </a:t>
            </a:r>
            <a:r>
              <a:rPr lang="en-US" altLang="zh-CN" dirty="0"/>
              <a:t>1606</a:t>
            </a:r>
            <a:r>
              <a:rPr lang="zh-CN" altLang="en-US" dirty="0"/>
              <a:t>名参与者阿尔茨海默病痴呆</a:t>
            </a:r>
            <a:r>
              <a:rPr lang="en-US" altLang="zh-CN" dirty="0"/>
              <a:t>(AD)</a:t>
            </a:r>
            <a:r>
              <a:rPr lang="zh-CN" altLang="en-US" dirty="0"/>
              <a:t>和</a:t>
            </a:r>
            <a:r>
              <a:rPr lang="en-US" altLang="zh-CN" dirty="0"/>
              <a:t>348</a:t>
            </a:r>
            <a:r>
              <a:rPr lang="zh-CN" altLang="en-US" dirty="0"/>
              <a:t>名参与者因其他原因痴呆。</a:t>
            </a:r>
          </a:p>
        </p:txBody>
      </p:sp>
      <p:pic>
        <p:nvPicPr>
          <p:cNvPr id="7" name="图片 6">
            <a:extLst>
              <a:ext uri="{FF2B5EF4-FFF2-40B4-BE49-F238E27FC236}">
                <a16:creationId xmlns:a16="http://schemas.microsoft.com/office/drawing/2014/main" id="{6009409F-CEAF-1E74-570C-04006FEA3D64}"/>
              </a:ext>
            </a:extLst>
          </p:cNvPr>
          <p:cNvPicPr>
            <a:picLocks noChangeAspect="1"/>
          </p:cNvPicPr>
          <p:nvPr/>
        </p:nvPicPr>
        <p:blipFill>
          <a:blip r:embed="rId2"/>
          <a:stretch>
            <a:fillRect/>
          </a:stretch>
        </p:blipFill>
        <p:spPr>
          <a:xfrm>
            <a:off x="1521320" y="0"/>
            <a:ext cx="5757693" cy="6858000"/>
          </a:xfrm>
          <a:prstGeom prst="rect">
            <a:avLst/>
          </a:prstGeom>
        </p:spPr>
      </p:pic>
    </p:spTree>
    <p:extLst>
      <p:ext uri="{BB962C8B-B14F-4D97-AF65-F5344CB8AC3E}">
        <p14:creationId xmlns:p14="http://schemas.microsoft.com/office/powerpoint/2010/main" val="251336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43189-B48A-E5BB-86B7-54AC8754FBAC}"/>
              </a:ext>
            </a:extLst>
          </p:cNvPr>
          <p:cNvSpPr>
            <a:spLocks noGrp="1"/>
          </p:cNvSpPr>
          <p:nvPr>
            <p:ph type="title"/>
          </p:nvPr>
        </p:nvSpPr>
        <p:spPr>
          <a:xfrm>
            <a:off x="1031842" y="116601"/>
            <a:ext cx="9731098" cy="932811"/>
          </a:xfrm>
        </p:spPr>
        <p:txBody>
          <a:bodyPr>
            <a:normAutofit fontScale="90000"/>
          </a:bodyPr>
          <a:lstStyle/>
          <a:p>
            <a:r>
              <a:rPr lang="en-US" altLang="zh-CN" dirty="0"/>
              <a:t>MRI harmonization and preprocessing. </a:t>
            </a:r>
            <a:br>
              <a:rPr lang="en-US" altLang="zh-CN" dirty="0"/>
            </a:br>
            <a:r>
              <a:rPr lang="zh-CN" altLang="en-US" dirty="0"/>
              <a:t>（</a:t>
            </a:r>
            <a:r>
              <a:rPr lang="en-US" altLang="zh-CN" sz="2200" dirty="0"/>
              <a:t>registration to a standard MNI-152 template</a:t>
            </a:r>
            <a:r>
              <a:rPr lang="zh-CN" altLang="en-US" sz="2200" dirty="0"/>
              <a:t>）</a:t>
            </a:r>
          </a:p>
        </p:txBody>
      </p:sp>
      <p:sp>
        <p:nvSpPr>
          <p:cNvPr id="4" name="文本占位符 3">
            <a:extLst>
              <a:ext uri="{FF2B5EF4-FFF2-40B4-BE49-F238E27FC236}">
                <a16:creationId xmlns:a16="http://schemas.microsoft.com/office/drawing/2014/main" id="{EE6A9B44-2928-F484-6FF5-561919F1A084}"/>
              </a:ext>
            </a:extLst>
          </p:cNvPr>
          <p:cNvSpPr>
            <a:spLocks noGrp="1"/>
          </p:cNvSpPr>
          <p:nvPr>
            <p:ph type="body" sz="half" idx="2"/>
          </p:nvPr>
        </p:nvSpPr>
        <p:spPr>
          <a:xfrm>
            <a:off x="1506374" y="6481346"/>
            <a:ext cx="9731098" cy="376654"/>
          </a:xfrm>
        </p:spPr>
        <p:txBody>
          <a:bodyPr/>
          <a:lstStyle/>
          <a:p>
            <a:r>
              <a:rPr lang="en-US" altLang="zh-CN" dirty="0"/>
              <a:t>The overall preprocessing workflow was inspired by the harmonization protocols of the UK Biobank.</a:t>
            </a:r>
            <a:endParaRPr lang="zh-CN" altLang="en-US" dirty="0"/>
          </a:p>
        </p:txBody>
      </p:sp>
      <p:pic>
        <p:nvPicPr>
          <p:cNvPr id="5" name="内容占位符 4">
            <a:extLst>
              <a:ext uri="{FF2B5EF4-FFF2-40B4-BE49-F238E27FC236}">
                <a16:creationId xmlns:a16="http://schemas.microsoft.com/office/drawing/2014/main" id="{9EAA6807-D9F2-65A3-FF70-3A1B4D21AF6F}"/>
              </a:ext>
            </a:extLst>
          </p:cNvPr>
          <p:cNvPicPr>
            <a:picLocks noGrp="1" noChangeAspect="1"/>
          </p:cNvPicPr>
          <p:nvPr>
            <p:ph idx="1"/>
          </p:nvPr>
        </p:nvPicPr>
        <p:blipFill>
          <a:blip r:embed="rId2"/>
          <a:stretch>
            <a:fillRect/>
          </a:stretch>
        </p:blipFill>
        <p:spPr>
          <a:xfrm>
            <a:off x="1766592" y="954248"/>
            <a:ext cx="8919034" cy="5527098"/>
          </a:xfrm>
          <a:prstGeom prst="rect">
            <a:avLst/>
          </a:prstGeom>
        </p:spPr>
      </p:pic>
    </p:spTree>
    <p:extLst>
      <p:ext uri="{BB962C8B-B14F-4D97-AF65-F5344CB8AC3E}">
        <p14:creationId xmlns:p14="http://schemas.microsoft.com/office/powerpoint/2010/main" val="114915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944E3-82AD-C0F4-5CF7-BA2993208A34}"/>
              </a:ext>
            </a:extLst>
          </p:cNvPr>
          <p:cNvSpPr>
            <a:spLocks noGrp="1"/>
          </p:cNvSpPr>
          <p:nvPr>
            <p:ph type="title"/>
          </p:nvPr>
        </p:nvSpPr>
        <p:spPr>
          <a:xfrm>
            <a:off x="917978" y="316056"/>
            <a:ext cx="7839396" cy="1325563"/>
          </a:xfrm>
        </p:spPr>
        <p:txBody>
          <a:bodyPr>
            <a:normAutofit/>
          </a:bodyPr>
          <a:lstStyle/>
          <a:p>
            <a:r>
              <a:rPr lang="en-US" altLang="zh-CN" dirty="0"/>
              <a:t>Evaluation of MRI harmonization. </a:t>
            </a:r>
            <a:endParaRPr lang="zh-CN" altLang="en-US" dirty="0"/>
          </a:p>
        </p:txBody>
      </p:sp>
      <p:sp>
        <p:nvSpPr>
          <p:cNvPr id="3" name="内容占位符 2">
            <a:extLst>
              <a:ext uri="{FF2B5EF4-FFF2-40B4-BE49-F238E27FC236}">
                <a16:creationId xmlns:a16="http://schemas.microsoft.com/office/drawing/2014/main" id="{A7F83AE7-A14C-E228-00BA-D7E59B7714C7}"/>
              </a:ext>
            </a:extLst>
          </p:cNvPr>
          <p:cNvSpPr>
            <a:spLocks noGrp="1"/>
          </p:cNvSpPr>
          <p:nvPr>
            <p:ph idx="1"/>
          </p:nvPr>
        </p:nvSpPr>
        <p:spPr>
          <a:xfrm>
            <a:off x="838200" y="1749020"/>
            <a:ext cx="10515600" cy="3988993"/>
          </a:xfrm>
        </p:spPr>
        <p:txBody>
          <a:bodyPr>
            <a:normAutofit/>
          </a:bodyPr>
          <a:lstStyle/>
          <a:p>
            <a:r>
              <a:rPr lang="en-US" altLang="zh-CN" dirty="0"/>
              <a:t>t-distributed stochastic neighbor embedding (</a:t>
            </a:r>
            <a:r>
              <a:rPr lang="en-US" altLang="zh-CN" dirty="0" err="1"/>
              <a:t>tSNE</a:t>
            </a:r>
            <a:r>
              <a:rPr lang="en-US" altLang="zh-CN" dirty="0"/>
              <a:t>)</a:t>
            </a:r>
            <a:r>
              <a:rPr lang="zh-CN" altLang="en-US" dirty="0"/>
              <a:t>算法对数据进行聚类 </a:t>
            </a:r>
            <a:r>
              <a:rPr lang="en-US" altLang="zh-CN" dirty="0"/>
              <a:t>-&gt; </a:t>
            </a:r>
            <a:r>
              <a:rPr lang="zh-CN" altLang="en-US" dirty="0"/>
              <a:t>评估图像协调管道</a:t>
            </a:r>
            <a:endParaRPr lang="en-US" altLang="zh-CN" dirty="0"/>
          </a:p>
          <a:p>
            <a:pPr marL="0" indent="0">
              <a:buNone/>
            </a:pPr>
            <a:endParaRPr lang="en-US" altLang="zh-CN" dirty="0"/>
          </a:p>
          <a:p>
            <a:r>
              <a:rPr lang="en-US" altLang="zh-CN" dirty="0"/>
              <a:t>1 )  </a:t>
            </a:r>
            <a:r>
              <a:rPr lang="zh-CN" altLang="en-US" dirty="0"/>
              <a:t>使用后处理的</a:t>
            </a:r>
            <a:r>
              <a:rPr lang="en-US" altLang="zh-CN" dirty="0"/>
              <a:t>8xdownsampling MRI</a:t>
            </a:r>
            <a:r>
              <a:rPr lang="zh-CN" altLang="en-US" dirty="0"/>
              <a:t>扫描的像素值执行</a:t>
            </a:r>
            <a:r>
              <a:rPr lang="en-US" altLang="zh-CN" dirty="0" err="1"/>
              <a:t>tSNE</a:t>
            </a:r>
            <a:r>
              <a:rPr lang="en-US" altLang="zh-CN" dirty="0"/>
              <a:t> -&gt;</a:t>
            </a:r>
            <a:r>
              <a:rPr lang="zh-CN" altLang="en-US" dirty="0"/>
              <a:t>确保所有模型的输入数据都没有特定于地点、扫描仪和队列的偏差</a:t>
            </a:r>
            <a:endParaRPr lang="en-US" altLang="zh-CN" dirty="0"/>
          </a:p>
          <a:p>
            <a:r>
              <a:rPr lang="en-US" altLang="zh-CN" dirty="0"/>
              <a:t>2 )  </a:t>
            </a:r>
            <a:r>
              <a:rPr lang="zh-CN" altLang="en-US" dirty="0"/>
              <a:t>使用从卷积神经网络</a:t>
            </a:r>
            <a:r>
              <a:rPr lang="en-US" altLang="zh-CN" dirty="0"/>
              <a:t>(CNN)</a:t>
            </a:r>
            <a:r>
              <a:rPr lang="zh-CN" altLang="en-US" dirty="0"/>
              <a:t>的倒数第二层衍生的隐藏层激活来执行</a:t>
            </a:r>
            <a:r>
              <a:rPr lang="en-US" altLang="zh-CN" dirty="0" err="1"/>
              <a:t>tSNE</a:t>
            </a:r>
            <a:r>
              <a:rPr lang="en-US" altLang="zh-CN" dirty="0"/>
              <a:t> -&gt;</a:t>
            </a:r>
            <a:r>
              <a:rPr lang="zh-CN" altLang="en-US" dirty="0"/>
              <a:t>确保预测模型无法学习到这些偏差</a:t>
            </a:r>
          </a:p>
        </p:txBody>
      </p:sp>
    </p:spTree>
    <p:extLst>
      <p:ext uri="{BB962C8B-B14F-4D97-AF65-F5344CB8AC3E}">
        <p14:creationId xmlns:p14="http://schemas.microsoft.com/office/powerpoint/2010/main" val="414987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EA3422-5B09-53C0-D6ED-A87AB99BC259}"/>
              </a:ext>
            </a:extLst>
          </p:cNvPr>
          <p:cNvPicPr>
            <a:picLocks noChangeAspect="1"/>
          </p:cNvPicPr>
          <p:nvPr/>
        </p:nvPicPr>
        <p:blipFill>
          <a:blip r:embed="rId2"/>
          <a:stretch>
            <a:fillRect/>
          </a:stretch>
        </p:blipFill>
        <p:spPr>
          <a:xfrm>
            <a:off x="49095" y="1319785"/>
            <a:ext cx="12192000" cy="5538215"/>
          </a:xfrm>
          <a:prstGeom prst="rect">
            <a:avLst/>
          </a:prstGeom>
        </p:spPr>
      </p:pic>
      <p:sp>
        <p:nvSpPr>
          <p:cNvPr id="2" name="标题 1">
            <a:extLst>
              <a:ext uri="{FF2B5EF4-FFF2-40B4-BE49-F238E27FC236}">
                <a16:creationId xmlns:a16="http://schemas.microsoft.com/office/drawing/2014/main" id="{96139843-41DD-3453-E7DF-CADF36C70DE7}"/>
              </a:ext>
            </a:extLst>
          </p:cNvPr>
          <p:cNvSpPr>
            <a:spLocks noGrp="1"/>
          </p:cNvSpPr>
          <p:nvPr>
            <p:ph type="title"/>
          </p:nvPr>
        </p:nvSpPr>
        <p:spPr>
          <a:xfrm>
            <a:off x="500669" y="0"/>
            <a:ext cx="10515600" cy="813162"/>
          </a:xfrm>
        </p:spPr>
        <p:txBody>
          <a:bodyPr/>
          <a:lstStyle/>
          <a:p>
            <a:r>
              <a:rPr lang="en-US" altLang="zh-CN" dirty="0"/>
              <a:t>Harmonization of non-imaging data. </a:t>
            </a:r>
            <a:endParaRPr lang="zh-CN" altLang="en-US" dirty="0"/>
          </a:p>
        </p:txBody>
      </p:sp>
      <p:sp>
        <p:nvSpPr>
          <p:cNvPr id="3" name="内容占位符 2">
            <a:extLst>
              <a:ext uri="{FF2B5EF4-FFF2-40B4-BE49-F238E27FC236}">
                <a16:creationId xmlns:a16="http://schemas.microsoft.com/office/drawing/2014/main" id="{7C459AFB-EF33-D3BC-CA8F-94A6709700CC}"/>
              </a:ext>
            </a:extLst>
          </p:cNvPr>
          <p:cNvSpPr>
            <a:spLocks noGrp="1"/>
          </p:cNvSpPr>
          <p:nvPr>
            <p:ph idx="1"/>
          </p:nvPr>
        </p:nvSpPr>
        <p:spPr>
          <a:xfrm>
            <a:off x="838200" y="757930"/>
            <a:ext cx="10515600" cy="856206"/>
          </a:xfrm>
        </p:spPr>
        <p:txBody>
          <a:bodyPr>
            <a:normAutofit lnSpcReduction="10000"/>
          </a:bodyPr>
          <a:lstStyle/>
          <a:p>
            <a:r>
              <a:rPr lang="zh-CN" altLang="en-US" dirty="0"/>
              <a:t>调查了所有</a:t>
            </a:r>
            <a:r>
              <a:rPr lang="en-US" altLang="zh-CN" dirty="0"/>
              <a:t>8</a:t>
            </a:r>
            <a:r>
              <a:rPr lang="zh-CN" altLang="en-US" dirty="0"/>
              <a:t>个队列的可用临床数据。特别检查了与人口统计、既往病史、神经心理测试结果和功能评估相关的信息。</a:t>
            </a:r>
          </a:p>
        </p:txBody>
      </p:sp>
    </p:spTree>
    <p:extLst>
      <p:ext uri="{BB962C8B-B14F-4D97-AF65-F5344CB8AC3E}">
        <p14:creationId xmlns:p14="http://schemas.microsoft.com/office/powerpoint/2010/main" val="331462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ECCCA-E6DE-A467-7E24-8BA896A17E0A}"/>
              </a:ext>
            </a:extLst>
          </p:cNvPr>
          <p:cNvSpPr>
            <a:spLocks noGrp="1"/>
          </p:cNvSpPr>
          <p:nvPr>
            <p:ph type="title"/>
          </p:nvPr>
        </p:nvSpPr>
        <p:spPr/>
        <p:txBody>
          <a:bodyPr/>
          <a:lstStyle/>
          <a:p>
            <a:r>
              <a:rPr lang="en-US" altLang="zh-CN" dirty="0"/>
              <a:t>Overview of the prediction framework. </a:t>
            </a:r>
            <a:endParaRPr lang="zh-CN" altLang="en-US" dirty="0"/>
          </a:p>
        </p:txBody>
      </p:sp>
      <p:sp>
        <p:nvSpPr>
          <p:cNvPr id="3" name="内容占位符 2">
            <a:extLst>
              <a:ext uri="{FF2B5EF4-FFF2-40B4-BE49-F238E27FC236}">
                <a16:creationId xmlns:a16="http://schemas.microsoft.com/office/drawing/2014/main" id="{2E59A748-A1E7-7042-1B43-EE2C238EAD2D}"/>
              </a:ext>
            </a:extLst>
          </p:cNvPr>
          <p:cNvSpPr>
            <a:spLocks noGrp="1"/>
          </p:cNvSpPr>
          <p:nvPr>
            <p:ph idx="1"/>
          </p:nvPr>
        </p:nvSpPr>
        <p:spPr>
          <a:xfrm>
            <a:off x="838200" y="1583323"/>
            <a:ext cx="10515600" cy="5112070"/>
          </a:xfrm>
        </p:spPr>
        <p:txBody>
          <a:bodyPr>
            <a:normAutofit/>
          </a:bodyPr>
          <a:lstStyle/>
          <a:p>
            <a:r>
              <a:rPr lang="zh-CN" altLang="en-US" dirty="0"/>
              <a:t>开发预测模型是为了实现两个主要目标。</a:t>
            </a:r>
            <a:endParaRPr lang="en-US" altLang="zh-CN" dirty="0"/>
          </a:p>
          <a:p>
            <a:r>
              <a:rPr lang="zh-CN" altLang="en-US" dirty="0"/>
              <a:t>第一个目标，</a:t>
            </a:r>
            <a:r>
              <a:rPr lang="en-US" altLang="zh-CN" dirty="0"/>
              <a:t>COG</a:t>
            </a:r>
            <a:r>
              <a:rPr lang="zh-CN" altLang="en-US" dirty="0"/>
              <a:t>任务，是根据神经成像预测每个参与者的认知障碍</a:t>
            </a:r>
            <a:r>
              <a:rPr lang="en-US" altLang="zh-CN" dirty="0"/>
              <a:t>(NC, MCI</a:t>
            </a:r>
            <a:r>
              <a:rPr lang="zh-CN" altLang="en-US" dirty="0"/>
              <a:t>或痴呆</a:t>
            </a:r>
            <a:r>
              <a:rPr lang="en-US" altLang="zh-CN" dirty="0"/>
              <a:t>[DE])</a:t>
            </a:r>
            <a:r>
              <a:rPr lang="zh-CN" altLang="en-US" dirty="0"/>
              <a:t>的总体程度。 </a:t>
            </a:r>
            <a:r>
              <a:rPr lang="en-US" altLang="zh-CN" dirty="0"/>
              <a:t>(</a:t>
            </a:r>
            <a:r>
              <a:rPr lang="en-US" altLang="zh-CN" dirty="0" err="1"/>
              <a:t>i</a:t>
            </a:r>
            <a:r>
              <a:rPr lang="en-US" altLang="zh-CN" dirty="0"/>
              <a:t>) NC</a:t>
            </a:r>
            <a:r>
              <a:rPr lang="zh-CN" altLang="en-US" dirty="0"/>
              <a:t>从</a:t>
            </a:r>
            <a:r>
              <a:rPr lang="en-US" altLang="zh-CN" dirty="0"/>
              <a:t>MCI</a:t>
            </a:r>
            <a:r>
              <a:rPr lang="zh-CN" altLang="en-US" dirty="0"/>
              <a:t>和</a:t>
            </a:r>
            <a:r>
              <a:rPr lang="en-US" altLang="zh-CN" dirty="0"/>
              <a:t>DE</a:t>
            </a:r>
            <a:r>
              <a:rPr lang="zh-CN" altLang="en-US" dirty="0"/>
              <a:t>中分离</a:t>
            </a:r>
            <a:r>
              <a:rPr lang="en-US" altLang="zh-CN" dirty="0"/>
              <a:t>(COGNC</a:t>
            </a:r>
            <a:r>
              <a:rPr lang="zh-CN" altLang="en-US" dirty="0"/>
              <a:t>任务</a:t>
            </a:r>
            <a:r>
              <a:rPr lang="en-US" altLang="zh-CN" dirty="0"/>
              <a:t>)</a:t>
            </a:r>
            <a:r>
              <a:rPr lang="zh-CN" altLang="en-US" dirty="0"/>
              <a:t>，</a:t>
            </a:r>
            <a:r>
              <a:rPr lang="en-US" altLang="zh-CN" dirty="0"/>
              <a:t>(ii) MCI</a:t>
            </a:r>
            <a:r>
              <a:rPr lang="zh-CN" altLang="en-US" dirty="0"/>
              <a:t>从</a:t>
            </a:r>
            <a:r>
              <a:rPr lang="en-US" altLang="zh-CN" dirty="0"/>
              <a:t>NC</a:t>
            </a:r>
            <a:r>
              <a:rPr lang="zh-CN" altLang="en-US" dirty="0"/>
              <a:t>和</a:t>
            </a:r>
            <a:r>
              <a:rPr lang="en-US" altLang="zh-CN" dirty="0"/>
              <a:t>DE</a:t>
            </a:r>
            <a:r>
              <a:rPr lang="zh-CN" altLang="en-US" dirty="0"/>
              <a:t>中分离</a:t>
            </a:r>
            <a:r>
              <a:rPr lang="en-US" altLang="zh-CN" dirty="0"/>
              <a:t>(COGMCI</a:t>
            </a:r>
            <a:r>
              <a:rPr lang="zh-CN" altLang="en-US" dirty="0"/>
              <a:t>任务</a:t>
            </a:r>
            <a:r>
              <a:rPr lang="en-US" altLang="zh-CN" dirty="0"/>
              <a:t>)</a:t>
            </a:r>
            <a:r>
              <a:rPr lang="zh-CN" altLang="en-US" dirty="0"/>
              <a:t>，以及</a:t>
            </a:r>
            <a:r>
              <a:rPr lang="en-US" altLang="zh-CN" dirty="0"/>
              <a:t>(iii) DE</a:t>
            </a:r>
            <a:r>
              <a:rPr lang="zh-CN" altLang="en-US" dirty="0"/>
              <a:t>从</a:t>
            </a:r>
            <a:r>
              <a:rPr lang="en-US" altLang="zh-CN" dirty="0"/>
              <a:t>NC</a:t>
            </a:r>
            <a:r>
              <a:rPr lang="zh-CN" altLang="en-US" dirty="0"/>
              <a:t>和</a:t>
            </a:r>
            <a:r>
              <a:rPr lang="en-US" altLang="zh-CN" dirty="0"/>
              <a:t>MCI</a:t>
            </a:r>
            <a:r>
              <a:rPr lang="zh-CN" altLang="en-US" dirty="0"/>
              <a:t>中分离</a:t>
            </a:r>
            <a:r>
              <a:rPr lang="en-US" altLang="zh-CN" dirty="0"/>
              <a:t>(COGDE</a:t>
            </a:r>
            <a:r>
              <a:rPr lang="zh-CN" altLang="en-US" dirty="0"/>
              <a:t>任务</a:t>
            </a:r>
            <a:r>
              <a:rPr lang="en-US" altLang="zh-CN" dirty="0"/>
              <a:t>)</a:t>
            </a:r>
            <a:r>
              <a:rPr lang="zh-CN" altLang="en-US" dirty="0"/>
              <a:t>。</a:t>
            </a:r>
            <a:r>
              <a:rPr lang="zh-CN" altLang="en-US" sz="2000" dirty="0"/>
              <a:t>（预测了一个连续的</a:t>
            </a:r>
            <a:r>
              <a:rPr lang="en-US" altLang="zh-CN" sz="2000" dirty="0"/>
              <a:t>0 - 2</a:t>
            </a:r>
            <a:r>
              <a:rPr lang="zh-CN" altLang="en-US" sz="2000" dirty="0"/>
              <a:t>分</a:t>
            </a:r>
            <a:r>
              <a:rPr lang="en-US" altLang="zh-CN" sz="2000" dirty="0"/>
              <a:t>(NC: 0, MCI: 1, DE: 2)</a:t>
            </a:r>
            <a:r>
              <a:rPr lang="zh-CN" altLang="en-US" sz="2000" dirty="0"/>
              <a:t>，我们将其称为痴呆模型</a:t>
            </a:r>
            <a:r>
              <a:rPr lang="en-US" altLang="zh-CN" sz="2000" dirty="0"/>
              <a:t>(DEMO)</a:t>
            </a:r>
            <a:r>
              <a:rPr lang="zh-CN" altLang="en-US" sz="2000" dirty="0"/>
              <a:t>评分）</a:t>
            </a:r>
            <a:endParaRPr lang="en-US" altLang="zh-CN" sz="2000" dirty="0"/>
          </a:p>
          <a:p>
            <a:r>
              <a:rPr lang="zh-CN" altLang="en-US" dirty="0"/>
              <a:t>第二个目标，</a:t>
            </a:r>
            <a:r>
              <a:rPr lang="en-US" altLang="zh-CN" dirty="0"/>
              <a:t>ADD</a:t>
            </a:r>
            <a:r>
              <a:rPr lang="zh-CN" altLang="en-US" dirty="0"/>
              <a:t>任务，是预测参与者是否患有</a:t>
            </a:r>
            <a:r>
              <a:rPr lang="en-US" altLang="zh-CN" dirty="0"/>
              <a:t>AD</a:t>
            </a:r>
            <a:r>
              <a:rPr lang="zh-CN" altLang="en-US" dirty="0"/>
              <a:t>或</a:t>
            </a:r>
            <a:r>
              <a:rPr lang="en-US" altLang="zh-CN" dirty="0" err="1"/>
              <a:t>nADD</a:t>
            </a:r>
            <a:r>
              <a:rPr lang="zh-CN" altLang="en-US" dirty="0"/>
              <a:t>的诊断，因为他们已经在</a:t>
            </a:r>
            <a:r>
              <a:rPr lang="en-US" altLang="zh-CN" dirty="0"/>
              <a:t>COG</a:t>
            </a:r>
            <a:r>
              <a:rPr lang="zh-CN" altLang="en-US" dirty="0"/>
              <a:t>任务中被预测为</a:t>
            </a:r>
            <a:r>
              <a:rPr lang="en-US" altLang="zh-CN" dirty="0"/>
              <a:t>DE</a:t>
            </a:r>
            <a:r>
              <a:rPr lang="zh-CN" altLang="en-US" dirty="0"/>
              <a:t>。</a:t>
            </a:r>
            <a:r>
              <a:rPr lang="zh-CN" altLang="en-US" sz="2000" dirty="0"/>
              <a:t>（将一个人被诊断为</a:t>
            </a:r>
            <a:r>
              <a:rPr lang="en-US" altLang="zh-CN" sz="2000" dirty="0"/>
              <a:t>AD</a:t>
            </a:r>
            <a:r>
              <a:rPr lang="zh-CN" altLang="en-US" sz="2000" dirty="0"/>
              <a:t>的概率表示为阿尔茨海默氏症</a:t>
            </a:r>
            <a:r>
              <a:rPr lang="en-US" altLang="zh-CN" sz="2000" dirty="0"/>
              <a:t>(ALZ)</a:t>
            </a:r>
            <a:r>
              <a:rPr lang="zh-CN" altLang="en-US" sz="2000" dirty="0"/>
              <a:t>评分）</a:t>
            </a:r>
            <a:endParaRPr lang="en-US" altLang="zh-CN" sz="2000" dirty="0"/>
          </a:p>
          <a:p>
            <a:r>
              <a:rPr lang="zh-CN" altLang="en-US" dirty="0"/>
              <a:t>在连续完成</a:t>
            </a:r>
            <a:r>
              <a:rPr lang="en-US" altLang="zh-CN" dirty="0"/>
              <a:t>COG</a:t>
            </a:r>
            <a:r>
              <a:rPr lang="zh-CN" altLang="en-US" dirty="0"/>
              <a:t>和</a:t>
            </a:r>
            <a:r>
              <a:rPr lang="en-US" altLang="zh-CN" dirty="0"/>
              <a:t>ADD</a:t>
            </a:r>
            <a:r>
              <a:rPr lang="zh-CN" altLang="en-US" dirty="0"/>
              <a:t>任务后，我们能够成功地将</a:t>
            </a:r>
            <a:r>
              <a:rPr lang="en-US" altLang="zh-CN" dirty="0"/>
              <a:t>AD</a:t>
            </a:r>
            <a:r>
              <a:rPr lang="zh-CN" altLang="en-US" dirty="0"/>
              <a:t>参与者与</a:t>
            </a:r>
            <a:r>
              <a:rPr lang="en-US" altLang="zh-CN" dirty="0"/>
              <a:t>NC</a:t>
            </a:r>
            <a:r>
              <a:rPr lang="zh-CN" altLang="en-US" dirty="0"/>
              <a:t>、</a:t>
            </a:r>
            <a:r>
              <a:rPr lang="en-US" altLang="zh-CN" dirty="0"/>
              <a:t>MCI</a:t>
            </a:r>
            <a:r>
              <a:rPr lang="zh-CN" altLang="en-US" dirty="0"/>
              <a:t>和</a:t>
            </a:r>
            <a:r>
              <a:rPr lang="en-US" altLang="zh-CN" dirty="0" err="1"/>
              <a:t>nADD</a:t>
            </a:r>
            <a:r>
              <a:rPr lang="zh-CN" altLang="en-US" dirty="0"/>
              <a:t>受试者分开。</a:t>
            </a:r>
          </a:p>
        </p:txBody>
      </p:sp>
    </p:spTree>
    <p:extLst>
      <p:ext uri="{BB962C8B-B14F-4D97-AF65-F5344CB8AC3E}">
        <p14:creationId xmlns:p14="http://schemas.microsoft.com/office/powerpoint/2010/main" val="13032595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TotalTime>
  <Words>1861</Words>
  <Application>Microsoft Office PowerPoint</Application>
  <PresentationFormat>宽屏</PresentationFormat>
  <Paragraphs>58</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微软雅黑</vt:lpstr>
      <vt:lpstr>Arial</vt:lpstr>
      <vt:lpstr>Cambria</vt:lpstr>
      <vt:lpstr>Office 主题​​</vt:lpstr>
      <vt:lpstr>文献阅读</vt:lpstr>
      <vt:lpstr>Multimodal deep learning for Alzheimer’s disease dementia assessment 用于阿尔茨海默病痴呆症评估的多模态深度学习</vt:lpstr>
      <vt:lpstr>Abstract</vt:lpstr>
      <vt:lpstr>PowerPoint 演示文稿</vt:lpstr>
      <vt:lpstr>数据预处理</vt:lpstr>
      <vt:lpstr>MRI harmonization and preprocessing.  （registration to a standard MNI-152 template）</vt:lpstr>
      <vt:lpstr>Evaluation of MRI harmonization. </vt:lpstr>
      <vt:lpstr>Harmonization of non-imaging data. </vt:lpstr>
      <vt:lpstr>Overview of the prediction framework. </vt:lpstr>
      <vt:lpstr>Non-imaging model.  一系列传统的机器学习分类器（CatBoost、XGBoost、随机森林、决策树、多层感知机、支持向量机和k近邻算法） 每个非成像模型分别通过计算DEMO和ALZ分数来依次训练完成COG和ADD任务 使用NACC和OASIS数据集</vt:lpstr>
      <vt:lpstr>Training strategy and data splitting.</vt:lpstr>
      <vt:lpstr>SHAP analysis.</vt:lpstr>
      <vt:lpstr>Neuropathologic validation</vt:lpstr>
      <vt:lpstr>Statistical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文献阅读</dc:title>
  <dc:creator>1179116732@qq.com</dc:creator>
  <cp:lastModifiedBy>1179116732@qq.com</cp:lastModifiedBy>
  <cp:revision>11</cp:revision>
  <dcterms:created xsi:type="dcterms:W3CDTF">2023-04-06T07:04:34Z</dcterms:created>
  <dcterms:modified xsi:type="dcterms:W3CDTF">2023-08-23T01:29:50Z</dcterms:modified>
</cp:coreProperties>
</file>