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03344-FAAA-6DBA-A850-0ED3A4746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432E0C-0B7F-75D9-5E79-603FFEDB7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85C12-F1A1-3F87-8803-21408AB9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966-5BA7-42CC-AA97-71785CFA9F5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FE80A-E986-559C-CDB5-4849EBC1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252AA-0619-3416-AC58-3D18B7FC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9C2-3B1A-43FE-9BAA-3A4CEB29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AF032-D158-3904-4665-ACF84F02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37EA81-DC91-2B5E-04C7-56376093D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B3A79-320E-C007-5814-B54A65A6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966-5BA7-42CC-AA97-71785CFA9F5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BB54C-CE32-1F19-ACA2-3B7B158D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432B7-B7F6-BE6B-FEDC-24314BB6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9C2-3B1A-43FE-9BAA-3A4CEB29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9B582A-EA3A-0675-B427-1B813A1DB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22DA1D-8CDC-8FD6-3013-330F67B90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E4D73-F400-69AC-BC59-410FB835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966-5BA7-42CC-AA97-71785CFA9F5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F8079-BDC6-6A7B-18E1-BFF99190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C397D-5E0F-28DC-6B9D-EA9B34CE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9C2-3B1A-43FE-9BAA-3A4CEB29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2955C-538C-AC23-7AF2-B38E918B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1166F-DD3A-AD75-6262-64686460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5409B-DCAA-91DF-FC4D-92FCD4F8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966-5BA7-42CC-AA97-71785CFA9F5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ABDA2-110A-F03F-E6CC-C7D565F7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37482-444A-E299-16BE-F3161C28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9C2-3B1A-43FE-9BAA-3A4CEB29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7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271E1-85BE-3249-B0E8-9AB980DA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E90CB-DA86-B73F-761A-D6671001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ED829-054C-CCC9-8927-94BC226D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966-5BA7-42CC-AA97-71785CFA9F5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300CE-AE5F-412A-62D3-8EEE6A3F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90EA7-9072-C968-F40B-208CAEBB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9C2-3B1A-43FE-9BAA-3A4CEB29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5F2D-376A-0C00-E118-5FB3EBE2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5AA79-F5DD-6FA2-FB3E-ECA02F8F5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EAF935-C825-64EB-29E4-2A6D816C6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37D6E-8CE8-59E3-D8A7-834D176E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966-5BA7-42CC-AA97-71785CFA9F5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5FE52-B6AB-4CC8-BBE3-A9A6A9FC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01225-EBC8-1F58-D492-23FDFDCE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9C2-3B1A-43FE-9BAA-3A4CEB29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4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AD929-57C7-5DA4-EC8E-66BD9222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843FD-F0F5-CE51-321D-90D597D2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62D6FF-F85A-D54C-4BC1-26237B423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24096E-AA45-B59B-102A-6AB5D4821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C572FF-2674-A7CF-893E-EA4CD0497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C00795-7F43-4133-7D88-5DD50F05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966-5BA7-42CC-AA97-71785CFA9F5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E2694D-D78D-EB36-48DC-E661DFF8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0B9060-700B-3F44-FAEC-4DDB1DA0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9C2-3B1A-43FE-9BAA-3A4CEB29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2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FB35A-625D-1CEB-1A49-BC5AADF6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21D01E-5501-9544-0CCE-65FE0275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966-5BA7-42CC-AA97-71785CFA9F5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3C9946-21D1-1770-77D2-BCFAE4B2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99D0DF-8A48-2858-C53B-0464EC24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9C2-3B1A-43FE-9BAA-3A4CEB29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1DD8FD-EAC7-30EF-E832-1E40ACC6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966-5BA7-42CC-AA97-71785CFA9F5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88EA30-F882-A1F2-27DD-4B0AC6BB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7CE559-6F35-8DCB-5373-C995D9AE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9C2-3B1A-43FE-9BAA-3A4CEB29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02862-89F3-1468-1282-25F75EBD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689B6-A58E-928C-C22B-A4233B4DB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296EA-6544-5390-8343-770129C0C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28982F-B0B5-773C-101D-06D1C9E7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966-5BA7-42CC-AA97-71785CFA9F5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73CE7-792F-7B6B-8B56-20CD5592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4A4B6-FACE-5056-71AE-94B4C821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9C2-3B1A-43FE-9BAA-3A4CEB29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08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4F1B9-B24A-BCF6-8681-C0273629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1EBBB-579F-CA82-EBC5-B2E76B8A0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65AE1-EEC2-FEBB-C99E-4EE901A75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69B8D-431B-B1DB-CB0E-CD3EB92C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0966-5BA7-42CC-AA97-71785CFA9F5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8E55F-74AA-FD72-2A47-8EF21833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21B1E-774B-0716-E2B5-06040782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9C2-3B1A-43FE-9BAA-3A4CEB29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5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D5CDD-F144-3E1C-4A6F-070CC6E4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65F93-AC6F-1E18-B8FD-2BC054D46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D271C-2E71-0399-B5E0-9793697AB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0966-5BA7-42CC-AA97-71785CFA9F5C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40DC5-3CAA-7A86-415E-38A96E68E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BC141-C07F-1A58-8FFF-EA69486EB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49C2-3B1A-43FE-9BAA-3A4CEB293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0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5E5BF-8FBC-4C1D-7548-B1A106C89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3A3A25-50BD-88AE-833B-C072D7473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830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25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173F3-58C5-9DF4-49AA-8A683331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部分实验结果</a:t>
            </a:r>
            <a:r>
              <a:rPr lang="en-US" altLang="zh-CN" dirty="0"/>
              <a:t>&amp;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517CD-34AF-CE1C-740E-E92DD5422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663"/>
            <a:ext cx="10515600" cy="5095517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确定了小脑体积和精神病诊断倾向之间的遗传相关性。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分层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Q-Q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图表明，在总小脑体积变异中，精神分裂症信号明显丰富，并且在较小程度上，双相情感障碍和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ASD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相关。联合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FDR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分析揭示了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33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GWAS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信号中的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个，显示了与精神病学表型的多效性关系的证据，其中一个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GWAS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信号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指数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 rs2572397)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与一种以上的精神病学状况相关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小脑体积减少，精神分裂症减少和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ASD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风险增加。总的来说，大多数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(7/9)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多效性关联与小脑体积的作用方向相反。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最后，报告了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33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COJO GWAS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信号中的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(rs13135092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rs1935951 ),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它们以前与精神分裂症、双相情感障碍、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ASD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以及跨精神障碍和跨精神障碍诊断的精神特征相关。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36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81C15-CB2D-1F67-C1F0-9C9E0DC0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73"/>
            <a:ext cx="10515600" cy="2087920"/>
          </a:xfrm>
        </p:spPr>
        <p:txBody>
          <a:bodyPr>
            <a:norm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Genetic common variants associated with cerebellar volume and their overlap with mental disorders: a study on 33,265 individuals from the UK-Biobank</a:t>
            </a:r>
            <a:br>
              <a:rPr lang="en-US" altLang="zh-CN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与小脑体积相关的遗传常见变异及其与精神障碍的重叠：对</a:t>
            </a:r>
            <a:r>
              <a:rPr lang="en-US" altLang="zh-CN" sz="2400" dirty="0">
                <a:solidFill>
                  <a:srgbClr val="000000"/>
                </a:solidFill>
                <a:latin typeface="Cambria" panose="02040503050406030204" pitchFamily="18" charset="0"/>
              </a:rPr>
              <a:t>UKB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33265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人的研究</a:t>
            </a:r>
            <a:endParaRPr lang="zh-CN" altLang="en-US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4DBDFA-C3B3-6642-0745-D98186367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416" y="1900506"/>
            <a:ext cx="8289165" cy="224311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41D29E-7D71-DEEB-56A7-0BADD760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46" y="4143622"/>
            <a:ext cx="9039734" cy="24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9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EEA37-E1BB-542F-5DB2-3DD556DB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0D8D8-F7ED-216B-5828-D0E3DDEB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378364"/>
            <a:ext cx="10598426" cy="50648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对</a:t>
            </a: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小脑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遗传结构和与精神障碍重叠的共同影响的研究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对</a:t>
            </a:r>
            <a:r>
              <a:rPr lang="en-US" altLang="zh-CN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UKB</a:t>
            </a: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中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33,265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行数据进行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GWAS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研究小脑总体积和小脑叶体积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确定了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33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个与小脑总体积相关的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GWAS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信号。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使用孟德尔随机化进一步优先考虑表达变化似乎介导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SNP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性状关联的基因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=&gt;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筛选出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21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个等位基因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用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LD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回归报告了体积之间的遗传相关性。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条件和联合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FDR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分析在总小脑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GWAS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结果中精神分裂症、双相情感障碍和自闭症谱系障碍相关信号的富集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=&gt;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确认和精神特征相关的小脑基因组区域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86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4C895-8948-53E8-043E-724D465E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66" y="-4459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5D8F-801C-1A30-F6CE-CEA6B1B5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5" y="1210616"/>
            <a:ext cx="11108029" cy="53060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小脑总体积测量生成：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利用来自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UKB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的约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40000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人的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T1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加权结构脑磁共振成像（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MRI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）图像衍生表型（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IDP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）数据；以两个批次访问</a:t>
            </a:r>
            <a:r>
              <a:rPr lang="zh-CN" altLang="en-US" sz="2200" dirty="0">
                <a:solidFill>
                  <a:srgbClr val="212121"/>
                </a:solidFill>
                <a:latin typeface="+mn-ea"/>
              </a:rPr>
              <a:t>数据</a:t>
            </a:r>
            <a:r>
              <a:rPr lang="zh-CN" altLang="en-US" sz="1800" dirty="0">
                <a:solidFill>
                  <a:srgbClr val="212121"/>
                </a:solidFill>
                <a:latin typeface="+mn-ea"/>
              </a:rPr>
              <a:t>（第一波</a:t>
            </a:r>
            <a:r>
              <a:rPr lang="en-US" altLang="zh-CN" sz="1800" dirty="0">
                <a:solidFill>
                  <a:srgbClr val="212121"/>
                </a:solidFill>
                <a:latin typeface="+mn-ea"/>
              </a:rPr>
              <a:t>:21390</a:t>
            </a:r>
            <a:r>
              <a:rPr lang="zh-CN" altLang="en-US" sz="1800" dirty="0">
                <a:solidFill>
                  <a:srgbClr val="212121"/>
                </a:solidFill>
                <a:latin typeface="+mn-ea"/>
              </a:rPr>
              <a:t>个个体</a:t>
            </a:r>
            <a:r>
              <a:rPr lang="en-US" altLang="zh-CN" sz="1800" dirty="0">
                <a:solidFill>
                  <a:srgbClr val="212121"/>
                </a:solidFill>
                <a:latin typeface="+mn-ea"/>
              </a:rPr>
              <a:t>;</a:t>
            </a:r>
            <a:r>
              <a:rPr lang="zh-CN" altLang="en-US" sz="1800" dirty="0">
                <a:solidFill>
                  <a:srgbClr val="212121"/>
                </a:solidFill>
                <a:latin typeface="+mn-ea"/>
              </a:rPr>
              <a:t>第</a:t>
            </a:r>
            <a:r>
              <a:rPr lang="en-US" altLang="zh-CN" sz="1800" dirty="0">
                <a:solidFill>
                  <a:srgbClr val="212121"/>
                </a:solidFill>
                <a:latin typeface="+mn-ea"/>
              </a:rPr>
              <a:t>2</a:t>
            </a:r>
            <a:r>
              <a:rPr lang="zh-CN" altLang="en-US" sz="1800" dirty="0">
                <a:solidFill>
                  <a:srgbClr val="212121"/>
                </a:solidFill>
                <a:latin typeface="+mn-ea"/>
              </a:rPr>
              <a:t>波</a:t>
            </a:r>
            <a:r>
              <a:rPr lang="en-US" altLang="zh-CN" sz="1800" dirty="0">
                <a:solidFill>
                  <a:srgbClr val="212121"/>
                </a:solidFill>
                <a:latin typeface="+mn-ea"/>
              </a:rPr>
              <a:t>:18,301</a:t>
            </a:r>
            <a:r>
              <a:rPr lang="zh-CN" altLang="en-US" sz="1800" dirty="0">
                <a:solidFill>
                  <a:srgbClr val="212121"/>
                </a:solidFill>
                <a:latin typeface="+mn-ea"/>
              </a:rPr>
              <a:t>个个体）</a:t>
            </a:r>
            <a:r>
              <a:rPr lang="zh-CN" altLang="en-US" sz="2200" dirty="0">
                <a:solidFill>
                  <a:srgbClr val="212121"/>
                </a:solidFill>
                <a:latin typeface="+mn-ea"/>
              </a:rPr>
              <a:t>；从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个小脑小叶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IDP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生成了一个总的小脑灰质体积测量值</a:t>
            </a:r>
            <a:r>
              <a:rPr lang="zh-CN" altLang="en-US" sz="2200" dirty="0">
                <a:solidFill>
                  <a:srgbClr val="212121"/>
                </a:solidFill>
                <a:latin typeface="+mn-ea"/>
              </a:rPr>
              <a:t>；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剔除异常值后，获得了年龄、性别、头部运动、扫描日期等协变量校正后的残余小脑总体积值。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基因分型和质量控制：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在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UKB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的基础上，对每波的基因型独立应用了额外的质量控制。经过局部处理，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21390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26541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名具有第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波和第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波遗传数据的参与者的初始样本 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-&gt; 19170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22808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名参与者，分别有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7003604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6935580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个遗传标记。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全基因组关联研究：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在合并遗传和小脑体积数据后，进行两次单独的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，包括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17818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波参与者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（年龄平均值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[min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max]=63[45,80]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岁，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53%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为女性）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15447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波参与者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（平均年龄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[min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max] = 65[48,81]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岁，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53%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为女性）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。在这些分析中输入了前十个遗传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PCs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 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-&gt; 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解释任何潜在的剩余种群结构。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26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4C895-8948-53E8-043E-724D465E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71" y="39726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5D8F-801C-1A30-F6CE-CEA6B1B5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5" y="1807438"/>
            <a:ext cx="11108029" cy="41667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独立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信号的识别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使用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GCTA-COJO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对区域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信号进行细化，以识别独立的指数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/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导联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。提供了扩展的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区域。使用</a:t>
            </a:r>
            <a:r>
              <a:rPr lang="en-US" altLang="zh-CN" sz="2200" b="0" i="0" dirty="0" err="1">
                <a:solidFill>
                  <a:srgbClr val="212121"/>
                </a:solidFill>
                <a:effectLst/>
                <a:latin typeface="+mn-ea"/>
              </a:rPr>
              <a:t>LocusZoom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对这些信号峰值进行目视检查。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第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1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波和第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2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波的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比较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部署了几种方法来评估两个波的汇总统计数据之间的相似性，包括波间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复制、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LDSC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遗传相关性和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PLINK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多基因评分分析。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Meta-analysis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我们使用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METAL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对两波的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进行了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Meta-analysis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，通过标准误差的倒数对效应大小进行加权，并仅保留两波中存在的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6193476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个标记。计算独立指数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鉴定和基于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的遗传力估计，创建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 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结构和基于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的遗传度（</a:t>
            </a:r>
            <a:r>
              <a:rPr lang="en-US" altLang="zh-CN" sz="22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</a:t>
            </a:r>
            <a:r>
              <a:rPr lang="en-US" altLang="zh-CN" sz="2200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200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）估计的合并波数据集（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GCTA-GREML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95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4C895-8948-53E8-043E-724D465E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66" y="25161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5D8F-801C-1A30-F6CE-CEA6B1B5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5" y="1268568"/>
            <a:ext cx="11108029" cy="46750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3300" b="0" i="0" dirty="0">
                <a:effectLst/>
                <a:latin typeface="+mn-ea"/>
              </a:rPr>
              <a:t>小脑内分析</a:t>
            </a:r>
            <a:r>
              <a:rPr lang="en-US" altLang="zh-CN" sz="3300" b="0" i="0" dirty="0">
                <a:effectLst/>
                <a:latin typeface="+mn-ea"/>
              </a:rPr>
              <a:t>-</a:t>
            </a:r>
            <a:r>
              <a:rPr lang="zh-CN" altLang="en-US" sz="3300" b="0" i="0" dirty="0">
                <a:effectLst/>
                <a:latin typeface="+mn-ea"/>
              </a:rPr>
              <a:t>通过额叶分析：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为了研究小脑体积遗传结构的同质性，根据初级、水平和后外侧裂的划分，确定了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7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个小脑叶的叶遗传相关性估计值之间的合并波数据集（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GCTA-GREML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）、基于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的遗传度（</a:t>
            </a:r>
            <a:r>
              <a:rPr lang="en-US" altLang="zh-CN" sz="22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</a:t>
            </a:r>
            <a:r>
              <a:rPr lang="en-US" altLang="zh-CN" sz="2200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200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LDSC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3300" b="0" i="0" dirty="0">
                <a:solidFill>
                  <a:srgbClr val="212121"/>
                </a:solidFill>
                <a:effectLst/>
                <a:latin typeface="+mn-ea"/>
              </a:rPr>
              <a:t>功能注释与小脑基因表达：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物理映射了每个索引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的扩展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区域（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r2 &gt; 0.2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到索引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）到附近的转录物和功能注释的索引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和高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代理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r2 &gt; 0.8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以指数化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结果。还将这些代理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映射到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GTEx-v7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表达的定量性状基因座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(cis-</a:t>
            </a:r>
            <a:r>
              <a:rPr lang="en-US" altLang="zh-CN" sz="2200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eQTL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 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，重点关注直接相关的小脑标记组织，但也包括对其他脑和全血组织的分析。使用基于汇总数据的孟德尔随机化（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SMR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）可以通过改变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meta-GWAS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鉴定的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小脑体积关联的小脑基因表达来评估中介作用，并将多效性关联与基因组区域内连锁引起的关联分离。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64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27275-2A34-D3FA-F55A-C8CB18C1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F1D88-0476-0C9B-A111-25E369DE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100"/>
            <a:ext cx="10515600" cy="4861775"/>
          </a:xfrm>
        </p:spPr>
        <p:txBody>
          <a:bodyPr>
            <a:normAutofit/>
          </a:bodyPr>
          <a:lstStyle/>
          <a:p>
            <a:r>
              <a:rPr lang="zh-CN" altLang="en-US" sz="3600" b="0" i="0" dirty="0">
                <a:solidFill>
                  <a:srgbClr val="212121"/>
                </a:solidFill>
                <a:effectLst/>
                <a:latin typeface="+mn-ea"/>
              </a:rPr>
              <a:t>遗传相关性分析：</a:t>
            </a:r>
            <a:endParaRPr lang="en-US" altLang="zh-CN" sz="3600" b="0" i="0" dirty="0">
              <a:solidFill>
                <a:srgbClr val="212121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使用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LDSC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来估计小脑总体积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meta-GWAS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汇总统计数据与之前发表的两项研究的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汇总统计学数据之间的遗传相关性，这两项研究包括不同的小脑亚区域测量、皮层和皮层下解剖测量、生命体征以及精神分裂症、双相情感障碍、严重抑郁症、自闭症和多动症的精神障碍。</a:t>
            </a:r>
            <a:endParaRPr lang="en-US" altLang="zh-CN" sz="2400" b="0" i="0" dirty="0">
              <a:solidFill>
                <a:srgbClr val="212121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此外，使用条件和联合（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FDR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）分析，确定了小脑体积和这些精神疾病之间的遗传重叠，而不考虑影响方向。这包括使用 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Q–Q</a:t>
            </a:r>
            <a:r>
              <a:rPr lang="zh-CN" altLang="en-US" sz="2400" dirty="0">
                <a:solidFill>
                  <a:srgbClr val="212121"/>
                </a:solidFill>
                <a:latin typeface="+mn-ea"/>
              </a:rPr>
              <a:t> 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图分析小脑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中的遗传富集，以及研究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COJO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确定的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信号中哪些包含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，这些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显示了与精神表型多效性相关的证据（合并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FDR &lt; 0.01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）。</a:t>
            </a:r>
            <a:endParaRPr lang="en-US" altLang="zh-CN" sz="2400" b="0" i="0" dirty="0">
              <a:solidFill>
                <a:srgbClr val="212121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最后，对于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COJO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代理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，检查了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目录，以了解与这些精神特征相关的先前报告，以及任何其他特征</a:t>
            </a:r>
            <a:endParaRPr lang="en-US" altLang="zh-CN" sz="2400" b="0" i="0" dirty="0">
              <a:solidFill>
                <a:srgbClr val="212121"/>
              </a:solidFill>
              <a:effectLst/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06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FB908-A163-A365-E639-26D925D5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部分实验结果</a:t>
            </a:r>
            <a:r>
              <a:rPr lang="en-US" altLang="zh-CN" dirty="0"/>
              <a:t>&amp;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A62C2-98EB-3AC9-B62A-82A8A7EA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1" y="1506828"/>
            <a:ext cx="11513711" cy="4670135"/>
          </a:xfrm>
        </p:spPr>
        <p:txBody>
          <a:bodyPr/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小脑体积的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GWASs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在每个波中识别出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6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个独立的全基因组显著指数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；基于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的遗传度估计在不同波中是相似的</a:t>
            </a:r>
            <a:r>
              <a:rPr lang="zh-CN" altLang="en-US" dirty="0">
                <a:solidFill>
                  <a:srgbClr val="212121"/>
                </a:solidFill>
                <a:latin typeface="Cambria" panose="02040503050406030204" pitchFamily="18" charset="0"/>
              </a:rPr>
              <a:t>，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具有非常强的波间遗传相关性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23091B-A84A-8C39-9368-66A3DD5B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26" y="2466998"/>
            <a:ext cx="7516883" cy="43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9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FB908-A163-A365-E639-26D925D5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87" y="-248097"/>
            <a:ext cx="10515600" cy="1325563"/>
          </a:xfrm>
        </p:spPr>
        <p:txBody>
          <a:bodyPr/>
          <a:lstStyle/>
          <a:p>
            <a:r>
              <a:rPr lang="zh-CN" altLang="en-US" dirty="0"/>
              <a:t>部分实验结果</a:t>
            </a:r>
            <a:r>
              <a:rPr lang="en-US" altLang="zh-CN" dirty="0"/>
              <a:t>&amp;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A62C2-98EB-3AC9-B62A-82A8A7EA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61" y="792051"/>
            <a:ext cx="11513711" cy="4670135"/>
          </a:xfrm>
        </p:spPr>
        <p:txBody>
          <a:bodyPr/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单个叶的基于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的遗传力估计值与小脑的总体遗传力相似，大多数叶间遗传相关中等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叶间平均值</a:t>
            </a:r>
            <a:r>
              <a:rPr lang="en-US" altLang="zh-CN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</a:t>
            </a:r>
            <a:r>
              <a:rPr lang="en-US" altLang="zh-CN" b="0" i="0" baseline="-25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≈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0.44)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，并且对于测试的波瓣对的数量，所有都经受住了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Bonferroni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校正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3329F8-A066-99C9-3011-AE00C68A5109}"/>
              </a:ext>
            </a:extLst>
          </p:cNvPr>
          <p:cNvSpPr txBox="1"/>
          <p:nvPr/>
        </p:nvSpPr>
        <p:spPr>
          <a:xfrm>
            <a:off x="1843288" y="2848736"/>
            <a:ext cx="24131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瓦片大小和阴影表示使用</a:t>
            </a:r>
            <a:r>
              <a:rPr lang="en-US" altLang="zh-CN" dirty="0"/>
              <a:t>LDSC</a:t>
            </a:r>
            <a:r>
              <a:rPr lang="zh-CN" altLang="en-US" dirty="0"/>
              <a:t>回归分析计算的叶片之间的遗传相关值（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altLang="zh-CN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</a:t>
            </a:r>
            <a:r>
              <a:rPr lang="en-US" altLang="zh-CN" b="0" i="0" baseline="-25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lang="en-US" altLang="zh-CN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GCTA-GREML</a:t>
            </a:r>
            <a:r>
              <a:rPr lang="zh-CN" altLang="en-US" dirty="0"/>
              <a:t>计算基于</a:t>
            </a:r>
            <a:r>
              <a:rPr lang="en-US" altLang="zh-CN" dirty="0"/>
              <a:t>SNP</a:t>
            </a:r>
            <a:r>
              <a:rPr lang="zh-CN" altLang="en-US" dirty="0"/>
              <a:t>的遗传力估计的对角线值。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2D83EC-C062-55AC-DE01-C78C17F4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12" y="1648824"/>
            <a:ext cx="5564417" cy="50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8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1206</Words>
  <Application>Microsoft Office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</vt:lpstr>
      <vt:lpstr>Office 主题​​</vt:lpstr>
      <vt:lpstr>文献阅读</vt:lpstr>
      <vt:lpstr>Genetic common variants associated with cerebellar volume and their overlap with mental disorders: a study on 33,265 individuals from the UK-Biobank 与小脑体积相关的遗传常见变异及其与精神障碍的重叠：对UKB 33265人的研究</vt:lpstr>
      <vt:lpstr>Abstract</vt:lpstr>
      <vt:lpstr>Methods</vt:lpstr>
      <vt:lpstr>Methods</vt:lpstr>
      <vt:lpstr>Methods</vt:lpstr>
      <vt:lpstr>Methods</vt:lpstr>
      <vt:lpstr>部分实验结果&amp;讨论</vt:lpstr>
      <vt:lpstr>部分实验结果&amp;讨论</vt:lpstr>
      <vt:lpstr>部分实验结果&amp;讨论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文献阅读</dc:title>
  <dc:creator>1179116732@qq.com</dc:creator>
  <cp:lastModifiedBy>1179116732@qq.com</cp:lastModifiedBy>
  <cp:revision>3</cp:revision>
  <dcterms:created xsi:type="dcterms:W3CDTF">2023-04-11T15:47:29Z</dcterms:created>
  <dcterms:modified xsi:type="dcterms:W3CDTF">2023-04-11T17:55:51Z</dcterms:modified>
</cp:coreProperties>
</file>