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68" r:id="rId5"/>
    <p:sldId id="269" r:id="rId6"/>
    <p:sldId id="271" r:id="rId7"/>
    <p:sldId id="261" r:id="rId8"/>
    <p:sldId id="263" r:id="rId9"/>
    <p:sldId id="260" r:id="rId10"/>
    <p:sldId id="272" r:id="rId11"/>
    <p:sldId id="273" r:id="rId12"/>
    <p:sldId id="27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4" d="100"/>
          <a:sy n="74" d="100"/>
        </p:scale>
        <p:origin x="77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025D4A-2888-F1DD-4E50-D980DAA0B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39668E5-99F8-3C5A-DEC0-A86E99D49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724E43-FE48-2382-F656-53B85D471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EBCB-996F-4457-A2ED-D961166AB5D8}" type="datetimeFigureOut">
              <a:rPr lang="zh-CN" altLang="en-US" smtClean="0"/>
              <a:t>2023-04-07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5713DE-AB46-0ACF-4017-451316E26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563985-AF39-46B6-25E8-5CC6A2DC1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FD9-10E6-4F9C-96F4-B03C528099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37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73B3D-8B7C-C904-2F52-495C95701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A087A1-A321-4AC9-9DD0-010CBD629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BDB213-2672-46E7-7669-863AAF008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EBCB-996F-4457-A2ED-D961166AB5D8}" type="datetimeFigureOut">
              <a:rPr lang="zh-CN" altLang="en-US" smtClean="0"/>
              <a:t>2023-04-07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B0C887-D87D-EDD2-5096-E76A3CC5A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27FBB4-5F06-9998-3B77-ABFB674CF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FD9-10E6-4F9C-96F4-B03C528099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071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DA3C775-15D4-503F-7267-249ABA40CF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7CD23F-8D03-C7BA-C469-EA3940AF64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249D52-6B73-5D05-1F00-5FF1C7D98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EBCB-996F-4457-A2ED-D961166AB5D8}" type="datetimeFigureOut">
              <a:rPr lang="zh-CN" altLang="en-US" smtClean="0"/>
              <a:t>2023-04-07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F9EDF8-E956-A578-770C-6A61448B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99547C-F20C-3495-9841-E76D00E66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FD9-10E6-4F9C-96F4-B03C528099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907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82E26A-A202-082F-1055-54A737A48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1809FF-34BA-14B2-98C3-17BE37698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C87F6C-84B0-0917-4BE1-D1CE8678A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EBCB-996F-4457-A2ED-D961166AB5D8}" type="datetimeFigureOut">
              <a:rPr lang="zh-CN" altLang="en-US" smtClean="0"/>
              <a:t>2023-04-07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D8043F-DB91-1AA6-A002-D258BE0DC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CEE3E3-1980-8DD7-F853-5B190E8F9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FD9-10E6-4F9C-96F4-B03C528099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850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D57AF-06FF-09F8-812D-5D0B07EE3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ADB325-6D08-01CA-0C4A-D877781CE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B7E176-9AFB-7327-15EB-85CA1BE8B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EBCB-996F-4457-A2ED-D961166AB5D8}" type="datetimeFigureOut">
              <a:rPr lang="zh-CN" altLang="en-US" smtClean="0"/>
              <a:t>2023-04-07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FB42CF-3D21-9968-0DC3-A8FC1B82B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8DCFB6-6A60-6DA6-B82A-E2A5FC7EA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FD9-10E6-4F9C-96F4-B03C528099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74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1B9DF6-75B6-DC25-33B4-297B1560D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AA0520-113A-90F5-E8DA-B7ED4CF3B0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B7D655-83A9-D46A-0EAE-CF0229F10E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073092-313F-037D-B87C-30595B46A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EBCB-996F-4457-A2ED-D961166AB5D8}" type="datetimeFigureOut">
              <a:rPr lang="zh-CN" altLang="en-US" smtClean="0"/>
              <a:t>2023-04-07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3617E1-495A-BEE2-04A9-9E01032E0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85F159-B4ED-AB6D-1D63-F48F95BEF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FD9-10E6-4F9C-96F4-B03C528099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365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27A68F-5F02-E92F-BBE3-F28445293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73AE15-6E1C-E29A-87CD-3458ED7CF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99F144-4531-4EE6-16F5-8365634D7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2A10AE7-5587-8D98-9E7D-96D04103BF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1B70CE-4097-C4B6-900F-61D9ADC986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E76A30F-0184-CFE0-C1AE-1E9E02AB5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EBCB-996F-4457-A2ED-D961166AB5D8}" type="datetimeFigureOut">
              <a:rPr lang="zh-CN" altLang="en-US" smtClean="0"/>
              <a:t>2023-04-07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9C7312E-05C4-1C57-6CCA-20FD81A57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916BB69-8E0D-2B5D-9A64-59F2BF46E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FD9-10E6-4F9C-96F4-B03C528099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465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2846CC-47D1-4FC6-387F-5ABA06D86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5A4408B-D198-F41B-E469-807CAE2A6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EBCB-996F-4457-A2ED-D961166AB5D8}" type="datetimeFigureOut">
              <a:rPr lang="zh-CN" altLang="en-US" smtClean="0"/>
              <a:t>2023-04-07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2EB78A-67A7-D6F9-403A-50C16CFBA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AD38195-EF18-AECB-D0E0-A4D92447E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FD9-10E6-4F9C-96F4-B03C528099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44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7B2BC24-A5D6-75B3-7F7E-86BEC6593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EBCB-996F-4457-A2ED-D961166AB5D8}" type="datetimeFigureOut">
              <a:rPr lang="zh-CN" altLang="en-US" smtClean="0"/>
              <a:t>2023-04-07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1350F60-13A2-3BD6-F32D-13762E172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51802F-CD82-46E5-AB81-E66E8F672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FD9-10E6-4F9C-96F4-B03C528099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100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E17A69-BEF3-E7CF-DF41-10312F5C1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C8241E-2A91-4777-4291-E149503CD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B29340-8A7C-BA25-DA94-BE8F75DD8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77EBEB-5343-9EA9-9365-1D0B4EC70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EBCB-996F-4457-A2ED-D961166AB5D8}" type="datetimeFigureOut">
              <a:rPr lang="zh-CN" altLang="en-US" smtClean="0"/>
              <a:t>2023-04-07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446704-B740-4B91-7442-3EDA4BBC4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3249AF-B5FA-F176-BF2F-FE8903259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FD9-10E6-4F9C-96F4-B03C528099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401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A135CF-FDE7-A308-A446-195F7F1B6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5502765-4554-D8D1-6BA9-FB5BDCC4FA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8380DF-1DBD-12E6-E170-5A1B6C8FC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2F29A1-CFF3-3E3B-0899-4AA0C918F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EBCB-996F-4457-A2ED-D961166AB5D8}" type="datetimeFigureOut">
              <a:rPr lang="zh-CN" altLang="en-US" smtClean="0"/>
              <a:t>2023-04-07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695082-9C1F-15FD-B26E-0570817E3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A7603A-99D6-4804-9680-F9DFF6435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FD9-10E6-4F9C-96F4-B03C528099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294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0210965-E719-8AB5-F4AD-6F8571FAE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73C9B9-2C4C-9B57-C049-50A4D29EB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43805E-89AB-23C0-29B8-D0FA96CEC5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1EBCB-996F-4457-A2ED-D961166AB5D8}" type="datetimeFigureOut">
              <a:rPr lang="zh-CN" altLang="en-US" smtClean="0"/>
              <a:t>2023-04-07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8E6849-9E74-EBB7-CFB0-D47E02D69D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BAFEA1-4C91-32AA-5F22-B9F0FDF5CF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BBFD9-10E6-4F9C-96F4-B03C528099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808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alelab.is/uk-biobank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EE5B70-D360-2A6B-019F-E8FBBEABA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代码实现（主要参考</a:t>
            </a:r>
            <a:r>
              <a:rPr lang="en-US" altLang="zh-CN" sz="4000" dirty="0"/>
              <a:t>Supplementary methods </a:t>
            </a:r>
            <a:r>
              <a:rPr lang="zh-CN" altLang="en-US" sz="4000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3076BD-5057-18B3-ADE9-878C27903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Total cerebellar volume measure generation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"removed individuals with outlier &amp;missing data(key covariates)“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去除异常值后，对年龄、性别、头部运动、参加扫描和成像中心的日期、头部和工作台在扫描仪中的位置等协变量进行校正后，得到残余的小脑总体积值。</a:t>
            </a:r>
          </a:p>
        </p:txBody>
      </p:sp>
    </p:spTree>
    <p:extLst>
      <p:ext uri="{BB962C8B-B14F-4D97-AF65-F5344CB8AC3E}">
        <p14:creationId xmlns:p14="http://schemas.microsoft.com/office/powerpoint/2010/main" val="4072409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18AC74A-1FA0-982E-7A3C-376C19DAD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009" y="1652482"/>
            <a:ext cx="10739636" cy="321510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5C38436-4DC0-E752-AC01-564C24F12F36}"/>
              </a:ext>
            </a:extLst>
          </p:cNvPr>
          <p:cNvSpPr txBox="1"/>
          <p:nvPr/>
        </p:nvSpPr>
        <p:spPr>
          <a:xfrm>
            <a:off x="4472609" y="2693504"/>
            <a:ext cx="2107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866</a:t>
            </a:r>
            <a:r>
              <a:rPr lang="zh-CN" altLang="en-US" dirty="0"/>
              <a:t>行</a:t>
            </a:r>
          </a:p>
        </p:txBody>
      </p:sp>
    </p:spTree>
    <p:extLst>
      <p:ext uri="{BB962C8B-B14F-4D97-AF65-F5344CB8AC3E}">
        <p14:creationId xmlns:p14="http://schemas.microsoft.com/office/powerpoint/2010/main" val="3108276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CE4868A-A33D-C97B-1F64-B42CB9FDFD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091"/>
          <a:stretch/>
        </p:blipFill>
        <p:spPr>
          <a:xfrm>
            <a:off x="3340572" y="1218352"/>
            <a:ext cx="5743794" cy="442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641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3E726C-EA0C-D2C1-543B-E20B220B0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A92EFF-14DF-1E8E-6EE2-B48BF88B9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暂时使用的是一个约</a:t>
            </a:r>
            <a:r>
              <a:rPr lang="en-US" altLang="zh-CN" dirty="0"/>
              <a:t>1w7×1w8</a:t>
            </a:r>
            <a:r>
              <a:rPr lang="zh-CN" altLang="en-US" dirty="0"/>
              <a:t>的数据</a:t>
            </a:r>
            <a:r>
              <a:rPr lang="en-US" altLang="zh-CN" dirty="0"/>
              <a:t>demo</a:t>
            </a:r>
          </a:p>
          <a:p>
            <a:r>
              <a:rPr lang="zh-CN" altLang="en-US" dirty="0"/>
              <a:t>账号下的数据集内有</a:t>
            </a:r>
            <a:r>
              <a:rPr lang="en-US" altLang="zh-CN" dirty="0"/>
              <a:t>17000</a:t>
            </a:r>
            <a:r>
              <a:rPr lang="zh-CN" altLang="en-US" dirty="0"/>
              <a:t>多条数据，暂时还没有学会怎么在服务器上转移文件到另一个账号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</a:t>
            </a:r>
            <a:r>
              <a:rPr lang="zh-CN" altLang="en-US" dirty="0"/>
              <a:t>环境的配置 </a:t>
            </a:r>
            <a:r>
              <a:rPr lang="en-US" altLang="zh-CN" dirty="0"/>
              <a:t>=&gt; </a:t>
            </a:r>
            <a:r>
              <a:rPr lang="zh-CN" altLang="en-US" dirty="0"/>
              <a:t>还是只能调起最老版本的</a:t>
            </a:r>
            <a:r>
              <a:rPr lang="en-US" altLang="zh-CN" dirty="0"/>
              <a:t>R</a:t>
            </a:r>
            <a:r>
              <a:rPr lang="zh-CN" altLang="en-US" dirty="0"/>
              <a:t>，目前还是在李佳圣学长的账号下跑代码</a:t>
            </a:r>
          </a:p>
        </p:txBody>
      </p:sp>
    </p:spTree>
    <p:extLst>
      <p:ext uri="{BB962C8B-B14F-4D97-AF65-F5344CB8AC3E}">
        <p14:creationId xmlns:p14="http://schemas.microsoft.com/office/powerpoint/2010/main" val="3604022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1643A94-3676-5FE3-67CE-0D2A2EBC1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346" y="627378"/>
            <a:ext cx="11112142" cy="337809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5001E10-12BD-E1B5-44F7-8738E2119FF6}"/>
              </a:ext>
            </a:extLst>
          </p:cNvPr>
          <p:cNvSpPr txBox="1"/>
          <p:nvPr/>
        </p:nvSpPr>
        <p:spPr>
          <a:xfrm>
            <a:off x="755374" y="4144617"/>
            <a:ext cx="106812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问题在于数据集中没有</a:t>
            </a:r>
            <a:r>
              <a:rPr lang="en-US" altLang="zh-CN" sz="2400" dirty="0" err="1"/>
              <a:t>Datafield</a:t>
            </a:r>
            <a:r>
              <a:rPr lang="en-US" altLang="zh-CN" sz="2400" dirty="0"/>
              <a:t> </a:t>
            </a:r>
            <a:r>
              <a:rPr lang="zh-CN" altLang="en-US" sz="2400" dirty="0"/>
              <a:t>为</a:t>
            </a:r>
            <a:r>
              <a:rPr lang="en-US" altLang="zh-CN" sz="2400" dirty="0"/>
              <a:t>25741-2.0</a:t>
            </a:r>
            <a:r>
              <a:rPr lang="zh-CN" altLang="en-US" sz="2400" dirty="0"/>
              <a:t>的，根据原文猜测，像是</a:t>
            </a:r>
            <a:r>
              <a:rPr lang="en-US" altLang="zh-CN" sz="2400" dirty="0"/>
              <a:t>"21001-2.0(BMI</a:t>
            </a:r>
            <a:r>
              <a:rPr lang="zh-CN" altLang="en-US" sz="2400" dirty="0"/>
              <a:t>系数</a:t>
            </a:r>
            <a:r>
              <a:rPr lang="en-US" altLang="zh-CN" sz="2400" dirty="0"/>
              <a:t>)</a:t>
            </a:r>
            <a:r>
              <a:rPr lang="zh-CN" altLang="en-US" sz="2400" dirty="0"/>
              <a:t>，</a:t>
            </a:r>
            <a:r>
              <a:rPr lang="en-US" altLang="zh-CN" sz="2400" dirty="0"/>
              <a:t>(54-2.0),(53-2.0),25756~25758"</a:t>
            </a:r>
            <a:r>
              <a:rPr lang="zh-CN" altLang="en-US" sz="2400" dirty="0"/>
              <a:t>等数据会通过某种运算得到了</a:t>
            </a:r>
            <a:r>
              <a:rPr lang="en-US" altLang="zh-CN" sz="2400" dirty="0"/>
              <a:t>25741</a:t>
            </a:r>
            <a:r>
              <a:rPr lang="zh-CN" altLang="en-US" sz="2400" dirty="0"/>
              <a:t>，但由于不太清楚怎么实现，加之</a:t>
            </a:r>
            <a:r>
              <a:rPr lang="en-US" altLang="zh-CN" sz="2400" dirty="0"/>
              <a:t>25741</a:t>
            </a:r>
            <a:r>
              <a:rPr lang="zh-CN" altLang="en-US" sz="2400" dirty="0"/>
              <a:t>数据缺失，所以下面进行多元回归的时候只用了年龄和性别协变量。</a:t>
            </a:r>
          </a:p>
        </p:txBody>
      </p:sp>
    </p:spTree>
    <p:extLst>
      <p:ext uri="{BB962C8B-B14F-4D97-AF65-F5344CB8AC3E}">
        <p14:creationId xmlns:p14="http://schemas.microsoft.com/office/powerpoint/2010/main" val="736905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0BD9970-A80D-2A64-C78E-351AE2054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929" y="1595270"/>
            <a:ext cx="10061095" cy="366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662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C3620D8-E815-B318-BA8A-3878F1E4C9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935"/>
          <a:stretch/>
        </p:blipFill>
        <p:spPr>
          <a:xfrm>
            <a:off x="2107095" y="50800"/>
            <a:ext cx="6957391" cy="675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895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6C92290-01E9-140D-CF8B-2960F15F2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159" y="1620608"/>
            <a:ext cx="8511679" cy="180839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DDD2459-28F4-655E-43AB-6759BBB505B0}"/>
              </a:ext>
            </a:extLst>
          </p:cNvPr>
          <p:cNvSpPr txBox="1"/>
          <p:nvPr/>
        </p:nvSpPr>
        <p:spPr>
          <a:xfrm>
            <a:off x="1840159" y="3588027"/>
            <a:ext cx="5218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正态性检验结果</a:t>
            </a:r>
          </a:p>
        </p:txBody>
      </p:sp>
    </p:spTree>
    <p:extLst>
      <p:ext uri="{BB962C8B-B14F-4D97-AF65-F5344CB8AC3E}">
        <p14:creationId xmlns:p14="http://schemas.microsoft.com/office/powerpoint/2010/main" val="417760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EE5B70-D360-2A6B-019F-E8FBBEABA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代码实现（主要参考</a:t>
            </a:r>
            <a:r>
              <a:rPr lang="en-US" altLang="zh-CN" sz="4000" dirty="0"/>
              <a:t>Supplementary methods </a:t>
            </a:r>
            <a:r>
              <a:rPr lang="zh-CN" altLang="en-US" sz="4000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3076BD-5057-18B3-ADE9-878C27903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7390"/>
            <a:ext cx="10515600" cy="4351338"/>
          </a:xfrm>
        </p:spPr>
        <p:txBody>
          <a:bodyPr/>
          <a:lstStyle/>
          <a:p>
            <a:r>
              <a:rPr lang="en-US" altLang="zh-CN" dirty="0"/>
              <a:t>Genetic correlation analysis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D55A51F-96BF-8F08-55C0-AE3AB4706A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18"/>
          <a:stretch/>
        </p:blipFill>
        <p:spPr>
          <a:xfrm>
            <a:off x="838200" y="2266122"/>
            <a:ext cx="6486698" cy="388882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CF346C5-8062-5B22-B32A-8A51F65EA1EF}"/>
              </a:ext>
            </a:extLst>
          </p:cNvPr>
          <p:cNvSpPr txBox="1"/>
          <p:nvPr/>
        </p:nvSpPr>
        <p:spPr>
          <a:xfrm>
            <a:off x="7414590" y="2917871"/>
            <a:ext cx="350851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生命体征：</a:t>
            </a:r>
            <a:endParaRPr lang="en-US" altLang="zh-CN" dirty="0"/>
          </a:p>
          <a:p>
            <a:r>
              <a:rPr lang="zh-CN" altLang="en-US" dirty="0"/>
              <a:t>包括站立高度、坐高、出生体重、</a:t>
            </a:r>
            <a:r>
              <a:rPr lang="en-US" altLang="zh-CN" dirty="0"/>
              <a:t>BMI</a:t>
            </a:r>
            <a:r>
              <a:rPr lang="zh-CN" altLang="en-US" dirty="0"/>
              <a:t>、体重和体脂百分比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希望 </a:t>
            </a:r>
            <a:r>
              <a:rPr lang="en-US" altLang="zh-CN" dirty="0"/>
              <a:t>identified cerebellar variants </a:t>
            </a:r>
            <a:r>
              <a:rPr lang="zh-CN" altLang="en-US" dirty="0"/>
              <a:t>独立于这些 </a:t>
            </a:r>
            <a:r>
              <a:rPr lang="en-US" altLang="zh-CN" dirty="0"/>
              <a:t>anthropomorphic measures</a:t>
            </a:r>
          </a:p>
          <a:p>
            <a:endParaRPr lang="en-US" altLang="zh-CN" dirty="0"/>
          </a:p>
          <a:p>
            <a:r>
              <a:rPr lang="zh-CN" altLang="en-US" dirty="0"/>
              <a:t>相关性测试？</a:t>
            </a:r>
          </a:p>
        </p:txBody>
      </p:sp>
    </p:spTree>
    <p:extLst>
      <p:ext uri="{BB962C8B-B14F-4D97-AF65-F5344CB8AC3E}">
        <p14:creationId xmlns:p14="http://schemas.microsoft.com/office/powerpoint/2010/main" val="546239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033F60B-0C02-38A1-1FF4-C66A56466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1261"/>
            <a:ext cx="12192000" cy="595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578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21D6C9-49E1-7278-D21B-E5A9B55A5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UK Biobank — Neale lab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72BD81-751A-DF5E-D7C5-633D08B41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UKB-</a:t>
            </a:r>
            <a:r>
              <a:rPr lang="zh-CN" altLang="en-US" dirty="0"/>
              <a:t>GWAS的 "第二轮 "结果。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表型的数量由</a:t>
            </a:r>
            <a:r>
              <a:rPr lang="en-US" altLang="zh-CN" dirty="0"/>
              <a:t>2419</a:t>
            </a:r>
            <a:r>
              <a:rPr lang="zh-CN" altLang="en-US" dirty="0"/>
              <a:t>个扩大到4203个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包括361194个数据行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收紧了一些质量控制的考虑，放宽了其他的考虑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包括了更多的协变量，包括20个主成分（高于10个），年龄，年龄2，性别，年龄*性别和年龄2*性别。</a:t>
            </a:r>
          </a:p>
        </p:txBody>
      </p:sp>
    </p:spTree>
    <p:extLst>
      <p:ext uri="{BB962C8B-B14F-4D97-AF65-F5344CB8AC3E}">
        <p14:creationId xmlns:p14="http://schemas.microsoft.com/office/powerpoint/2010/main" val="91725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C198EED0-2380-DB70-296C-131F77CC3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997" y="494889"/>
            <a:ext cx="9414005" cy="2934111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85D61561-8DA0-4EF9-4647-E535A8F1E59F}"/>
              </a:ext>
            </a:extLst>
          </p:cNvPr>
          <p:cNvSpPr txBox="1"/>
          <p:nvPr/>
        </p:nvSpPr>
        <p:spPr>
          <a:xfrm>
            <a:off x="1388998" y="4035288"/>
            <a:ext cx="94140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对应列：站立高度、坐高、出生体重、</a:t>
            </a:r>
            <a:r>
              <a:rPr lang="en-US" altLang="zh-CN" dirty="0"/>
              <a:t>BMI</a:t>
            </a:r>
            <a:r>
              <a:rPr lang="zh-CN" altLang="en-US" dirty="0"/>
              <a:t>、体重和体脂百分比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测试 </a:t>
            </a:r>
            <a:r>
              <a:rPr lang="en-US" altLang="zh-CN" dirty="0"/>
              <a:t>identified cerebellar variants(</a:t>
            </a:r>
            <a:r>
              <a:rPr lang="zh-CN" altLang="en-US" dirty="0"/>
              <a:t>以灰质白质体积之和为例</a:t>
            </a:r>
            <a:r>
              <a:rPr lang="en-US" altLang="zh-CN" dirty="0"/>
              <a:t>) </a:t>
            </a:r>
            <a:r>
              <a:rPr lang="zh-CN" altLang="en-US" dirty="0"/>
              <a:t>和这些生命体征测量值的相关性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灰质、白质体积之和对应列：</a:t>
            </a:r>
            <a:r>
              <a:rPr lang="en-US" altLang="zh-CN" dirty="0"/>
              <a:t>25010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0634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372</Words>
  <Application>Microsoft Office PowerPoint</Application>
  <PresentationFormat>宽屏</PresentationFormat>
  <Paragraphs>33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代码实现（主要参考Supplementary methods ）</vt:lpstr>
      <vt:lpstr>PowerPoint 演示文稿</vt:lpstr>
      <vt:lpstr>PowerPoint 演示文稿</vt:lpstr>
      <vt:lpstr>PowerPoint 演示文稿</vt:lpstr>
      <vt:lpstr>PowerPoint 演示文稿</vt:lpstr>
      <vt:lpstr>代码实现（主要参考Supplementary methods ）</vt:lpstr>
      <vt:lpstr>PowerPoint 演示文稿</vt:lpstr>
      <vt:lpstr>UK Biobank — Neale lab</vt:lpstr>
      <vt:lpstr>PowerPoint 演示文稿</vt:lpstr>
      <vt:lpstr>PowerPoint 演示文稿</vt:lpstr>
      <vt:lpstr>PowerPoint 演示文稿</vt:lpstr>
      <vt:lpstr>问题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汇报 0407</dc:title>
  <dc:creator>L mh</dc:creator>
  <cp:lastModifiedBy>L mh</cp:lastModifiedBy>
  <cp:revision>3</cp:revision>
  <dcterms:created xsi:type="dcterms:W3CDTF">2023-04-06T14:26:53Z</dcterms:created>
  <dcterms:modified xsi:type="dcterms:W3CDTF">2023-04-06T17:55:58Z</dcterms:modified>
</cp:coreProperties>
</file>