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4" r:id="rId6"/>
    <p:sldId id="271" r:id="rId7"/>
    <p:sldId id="275" r:id="rId8"/>
    <p:sldId id="277" r:id="rId9"/>
    <p:sldId id="278" r:id="rId10"/>
    <p:sldId id="279" r:id="rId11"/>
    <p:sldId id="276" r:id="rId12"/>
    <p:sldId id="280" r:id="rId13"/>
    <p:sldId id="281" r:id="rId14"/>
    <p:sldId id="2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D0D88-2398-405A-EEF0-AC283B27F1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4E147F-6362-F400-4F7D-D2389022A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3ADF9-028B-9A8D-1195-B04B32FD5105}"/>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5" name="页脚占位符 4">
            <a:extLst>
              <a:ext uri="{FF2B5EF4-FFF2-40B4-BE49-F238E27FC236}">
                <a16:creationId xmlns:a16="http://schemas.microsoft.com/office/drawing/2014/main" id="{0804FCDF-15D3-B6F4-16C6-9FA914E95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7B234-7598-D4FA-EC86-D27FA71275F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994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E33E8-37D5-1A25-17FE-702A67B4E4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5D1142-0574-4BED-B652-5EFC4B0BC9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17A9ED-705D-BD13-DF69-91B1DED1D739}"/>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5" name="页脚占位符 4">
            <a:extLst>
              <a:ext uri="{FF2B5EF4-FFF2-40B4-BE49-F238E27FC236}">
                <a16:creationId xmlns:a16="http://schemas.microsoft.com/office/drawing/2014/main" id="{0964CA68-0422-61C2-801A-9A289C60BB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B811A-401C-53CF-9845-AFFDFAE2C9C6}"/>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12163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1EC03F-48B5-79C5-5248-A2BF3794E5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D5BEEE-6887-21F1-E8FA-D2D9FB12F2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A6BDED-BD84-0005-FA62-0C6E1C87B6E6}"/>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5" name="页脚占位符 4">
            <a:extLst>
              <a:ext uri="{FF2B5EF4-FFF2-40B4-BE49-F238E27FC236}">
                <a16:creationId xmlns:a16="http://schemas.microsoft.com/office/drawing/2014/main" id="{7FB02342-8389-BD43-4E7A-6BB5E1D89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B5DA98-C618-15A5-5FAB-B37B03A6E448}"/>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0570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DB07F-DC64-759D-F9FE-0B144664B7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3C5FFB-6CB2-D1FC-2AC3-15E40F8DBD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2B0B7-8023-14D9-FCEC-A7796C4794E5}"/>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5" name="页脚占位符 4">
            <a:extLst>
              <a:ext uri="{FF2B5EF4-FFF2-40B4-BE49-F238E27FC236}">
                <a16:creationId xmlns:a16="http://schemas.microsoft.com/office/drawing/2014/main" id="{0D7DE47C-14CD-39A7-0E5A-CB3314234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B0407-95C0-5713-A89B-0B2FA391A962}"/>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5484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7AD20-8A7B-72FC-B597-2E0D6DEEEA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D020C9-BB5D-7C9C-1B2F-C7D3A71E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99B820-7CC3-97ED-C030-F9E876A175D2}"/>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5" name="页脚占位符 4">
            <a:extLst>
              <a:ext uri="{FF2B5EF4-FFF2-40B4-BE49-F238E27FC236}">
                <a16:creationId xmlns:a16="http://schemas.microsoft.com/office/drawing/2014/main" id="{5A735BCE-88BB-56D6-7D59-171953B13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F13F8B-05B0-6B00-564F-CE55E1B1E6F0}"/>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90084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883A-6359-5EB1-BBF3-D96EE2637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032097-9C3C-73F2-9A2D-A07E3C84D6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847E1E-E4E4-F8A8-6B99-5E7568C57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FE1BB3-CC84-9DCD-3733-524893B7CBB6}"/>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6" name="页脚占位符 5">
            <a:extLst>
              <a:ext uri="{FF2B5EF4-FFF2-40B4-BE49-F238E27FC236}">
                <a16:creationId xmlns:a16="http://schemas.microsoft.com/office/drawing/2014/main" id="{C7F5A93D-A074-29BF-B8E7-84804CB82E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4511D-8EDB-4033-F8F8-A3A4061182D7}"/>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45919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AEC4E-277E-5120-6AE7-140AD6DE6B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3C890B-A658-2EC3-D98E-6AE0F2959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68C90A-07C6-50A6-ED8B-24DD405C14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471FD7-B013-789B-C7FC-FD96BE865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1B0DE1-B381-2682-7694-4A7A42F47B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2A9A28-24D0-2059-1875-082DF2A31FDE}"/>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8" name="页脚占位符 7">
            <a:extLst>
              <a:ext uri="{FF2B5EF4-FFF2-40B4-BE49-F238E27FC236}">
                <a16:creationId xmlns:a16="http://schemas.microsoft.com/office/drawing/2014/main" id="{7A89D83F-86BD-1992-8245-DC1DF18F51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A3133F-D2CB-4396-27C8-8A6EA9DAA06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6030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D97EC-A5FE-C2CD-41B1-F034944265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C1D718-5E8A-CD0B-AE48-0376E7886C68}"/>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4" name="页脚占位符 3">
            <a:extLst>
              <a:ext uri="{FF2B5EF4-FFF2-40B4-BE49-F238E27FC236}">
                <a16:creationId xmlns:a16="http://schemas.microsoft.com/office/drawing/2014/main" id="{85F93C5A-D924-D942-4657-6C2D1CD795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553E5D-9681-E61D-2315-4FB890D8DD09}"/>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8150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9F1A13-AEE4-94E8-0140-B7FB1F75FF82}"/>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3" name="页脚占位符 2">
            <a:extLst>
              <a:ext uri="{FF2B5EF4-FFF2-40B4-BE49-F238E27FC236}">
                <a16:creationId xmlns:a16="http://schemas.microsoft.com/office/drawing/2014/main" id="{18DA44D3-E03C-F90E-2CBD-C1ACA7CE00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70E9F0-5F02-CDEE-C162-9844394193C4}"/>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80538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8CD1D-3B00-565F-4C2B-A272B159B3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2C276F-DAAD-FDA9-D842-3B18F7BC4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5C86CC-32D2-025E-A680-8DEAC2C5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B5033-8A3A-C0B5-36BB-9DFC61CFEB71}"/>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6" name="页脚占位符 5">
            <a:extLst>
              <a:ext uri="{FF2B5EF4-FFF2-40B4-BE49-F238E27FC236}">
                <a16:creationId xmlns:a16="http://schemas.microsoft.com/office/drawing/2014/main" id="{97613B37-212C-D9CC-E5E0-B8485407F6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41CEEC-1F96-B6A7-DDC6-E93502A13C8D}"/>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47316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32F44-0E37-1BD3-E014-42E0D24CF0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74E018F-A45D-C24A-8E2C-EC888AF09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7E6393-77E2-66A1-28F6-81E1FA125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CA5662-5011-098E-1107-8E583F10176A}"/>
              </a:ext>
            </a:extLst>
          </p:cNvPr>
          <p:cNvSpPr>
            <a:spLocks noGrp="1"/>
          </p:cNvSpPr>
          <p:nvPr>
            <p:ph type="dt" sz="half" idx="10"/>
          </p:nvPr>
        </p:nvSpPr>
        <p:spPr/>
        <p:txBody>
          <a:bodyPr/>
          <a:lstStyle/>
          <a:p>
            <a:fld id="{D3053B76-70E7-41BF-B31A-E56A54E9F3A3}" type="datetimeFigureOut">
              <a:rPr lang="zh-CN" altLang="en-US" smtClean="0"/>
              <a:t>2023-08-22</a:t>
            </a:fld>
            <a:endParaRPr lang="zh-CN" altLang="en-US"/>
          </a:p>
        </p:txBody>
      </p:sp>
      <p:sp>
        <p:nvSpPr>
          <p:cNvPr id="6" name="页脚占位符 5">
            <a:extLst>
              <a:ext uri="{FF2B5EF4-FFF2-40B4-BE49-F238E27FC236}">
                <a16:creationId xmlns:a16="http://schemas.microsoft.com/office/drawing/2014/main" id="{E1361BE0-D6E2-6672-241E-BBF7B5008B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72D680-5FE0-163D-E351-DEA62C745FAA}"/>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57151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B50464-47C2-F09F-F5D1-6691C8F79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24E7162-AC45-4468-5D97-B729FCDD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937ADFA4-D3FA-76A0-239D-065D2714E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D3053B76-70E7-41BF-B31A-E56A54E9F3A3}" type="datetimeFigureOut">
              <a:rPr lang="zh-CN" altLang="en-US" smtClean="0"/>
              <a:pPr/>
              <a:t>2023-08-22</a:t>
            </a:fld>
            <a:endParaRPr lang="zh-CN" altLang="en-US" dirty="0"/>
          </a:p>
        </p:txBody>
      </p:sp>
      <p:sp>
        <p:nvSpPr>
          <p:cNvPr id="5" name="页脚占位符 4">
            <a:extLst>
              <a:ext uri="{FF2B5EF4-FFF2-40B4-BE49-F238E27FC236}">
                <a16:creationId xmlns:a16="http://schemas.microsoft.com/office/drawing/2014/main" id="{1C7215FF-7C89-B495-0F71-1364321FF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BC2DD10C-A809-E9B9-C8B0-4C3E98F2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74443EF3-87EA-45AF-9A7D-5ACC6C4C062A}" type="slidenum">
              <a:rPr lang="zh-CN" altLang="en-US" smtClean="0"/>
              <a:pPr/>
              <a:t>‹#›</a:t>
            </a:fld>
            <a:endParaRPr lang="zh-CN" altLang="en-US" dirty="0"/>
          </a:p>
        </p:txBody>
      </p:sp>
    </p:spTree>
    <p:extLst>
      <p:ext uri="{BB962C8B-B14F-4D97-AF65-F5344CB8AC3E}">
        <p14:creationId xmlns:p14="http://schemas.microsoft.com/office/powerpoint/2010/main" val="262190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FE07A-134E-022C-FA1E-13D7B8BA71BA}"/>
              </a:ext>
            </a:extLst>
          </p:cNvPr>
          <p:cNvSpPr>
            <a:spLocks noGrp="1"/>
          </p:cNvSpPr>
          <p:nvPr>
            <p:ph type="ctrTitle"/>
          </p:nvPr>
        </p:nvSpPr>
        <p:spPr/>
        <p:txBody>
          <a:bodyPr/>
          <a:lstStyle/>
          <a:p>
            <a:r>
              <a:rPr lang="en-US" altLang="zh-CN" dirty="0"/>
              <a:t>0823</a:t>
            </a:r>
            <a:r>
              <a:rPr lang="zh-CN" altLang="en-US" dirty="0"/>
              <a:t>汇报</a:t>
            </a:r>
          </a:p>
        </p:txBody>
      </p:sp>
      <p:sp>
        <p:nvSpPr>
          <p:cNvPr id="3" name="副标题 2">
            <a:extLst>
              <a:ext uri="{FF2B5EF4-FFF2-40B4-BE49-F238E27FC236}">
                <a16:creationId xmlns:a16="http://schemas.microsoft.com/office/drawing/2014/main" id="{325F3852-1170-50CB-D6F8-B207FBED0002}"/>
              </a:ext>
            </a:extLst>
          </p:cNvPr>
          <p:cNvSpPr>
            <a:spLocks noGrp="1"/>
          </p:cNvSpPr>
          <p:nvPr>
            <p:ph type="subTitle" idx="1"/>
          </p:nvPr>
        </p:nvSpPr>
        <p:spPr/>
        <p:txBody>
          <a:bodyPr/>
          <a:lstStyle/>
          <a:p>
            <a:r>
              <a:rPr lang="zh-CN" altLang="en-US" dirty="0"/>
              <a:t>罗明昊</a:t>
            </a:r>
          </a:p>
        </p:txBody>
      </p:sp>
    </p:spTree>
    <p:extLst>
      <p:ext uri="{BB962C8B-B14F-4D97-AF65-F5344CB8AC3E}">
        <p14:creationId xmlns:p14="http://schemas.microsoft.com/office/powerpoint/2010/main" val="272721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C699-92F7-7BAD-2DD4-9E562735A01E}"/>
              </a:ext>
            </a:extLst>
          </p:cNvPr>
          <p:cNvSpPr>
            <a:spLocks noGrp="1"/>
          </p:cNvSpPr>
          <p:nvPr>
            <p:ph type="title"/>
          </p:nvPr>
        </p:nvSpPr>
        <p:spPr/>
        <p:txBody>
          <a:bodyPr/>
          <a:lstStyle/>
          <a:p>
            <a:r>
              <a:rPr lang="en-US" altLang="zh-CN" dirty="0"/>
              <a:t>Transfer Learning</a:t>
            </a:r>
            <a:endParaRPr lang="zh-CN" altLang="en-US" dirty="0"/>
          </a:p>
        </p:txBody>
      </p:sp>
      <p:sp>
        <p:nvSpPr>
          <p:cNvPr id="3" name="内容占位符 2">
            <a:extLst>
              <a:ext uri="{FF2B5EF4-FFF2-40B4-BE49-F238E27FC236}">
                <a16:creationId xmlns:a16="http://schemas.microsoft.com/office/drawing/2014/main" id="{02F5415A-9ABC-7B13-F44A-5A3647706CF0}"/>
              </a:ext>
            </a:extLst>
          </p:cNvPr>
          <p:cNvSpPr>
            <a:spLocks noGrp="1"/>
          </p:cNvSpPr>
          <p:nvPr>
            <p:ph idx="1"/>
          </p:nvPr>
        </p:nvSpPr>
        <p:spPr>
          <a:xfrm>
            <a:off x="838200" y="1391478"/>
            <a:ext cx="10515600" cy="5178287"/>
          </a:xfrm>
        </p:spPr>
        <p:txBody>
          <a:bodyPr>
            <a:normAutofit fontScale="92500"/>
          </a:bodyPr>
          <a:lstStyle/>
          <a:p>
            <a:pPr>
              <a:lnSpc>
                <a:spcPct val="120000"/>
              </a:lnSpc>
            </a:pPr>
            <a:r>
              <a:rPr lang="zh-CN" altLang="en-US" dirty="0"/>
              <a:t>优点：</a:t>
            </a:r>
            <a:endParaRPr lang="en-US" altLang="zh-CN" dirty="0"/>
          </a:p>
          <a:p>
            <a:pPr lvl="1">
              <a:lnSpc>
                <a:spcPct val="120000"/>
              </a:lnSpc>
            </a:pPr>
            <a:r>
              <a:rPr lang="zh-CN" altLang="en-US" dirty="0"/>
              <a:t>加速训练过程：通过利用在源领域上的预训练模型，可以减少在目标领域上的训练时间和资源消耗。</a:t>
            </a:r>
          </a:p>
          <a:p>
            <a:pPr lvl="1">
              <a:lnSpc>
                <a:spcPct val="120000"/>
              </a:lnSpc>
            </a:pPr>
            <a:r>
              <a:rPr lang="zh-CN" altLang="en-US" dirty="0"/>
              <a:t>提高模型性能和泛化能力：通过迁移学习，可以利用源领域上学到的通用知识和特征，改善目标任务的性能和泛化能力。</a:t>
            </a:r>
          </a:p>
          <a:p>
            <a:pPr lvl="1">
              <a:lnSpc>
                <a:spcPct val="120000"/>
              </a:lnSpc>
            </a:pPr>
            <a:r>
              <a:rPr lang="zh-CN" altLang="en-US" dirty="0"/>
              <a:t>减少对标记数据的依赖：由于迁移学习可以利用源领域上的丰富标记数据，因此在目标领域上可能需要较少的标记数据来获得良好的性能。</a:t>
            </a:r>
          </a:p>
          <a:p>
            <a:pPr>
              <a:lnSpc>
                <a:spcPct val="120000"/>
              </a:lnSpc>
            </a:pPr>
            <a:r>
              <a:rPr lang="en-US" altLang="zh-CN" dirty="0"/>
              <a:t>Limitation</a:t>
            </a:r>
            <a:r>
              <a:rPr lang="zh-CN" altLang="en-US" dirty="0"/>
              <a:t>：</a:t>
            </a:r>
          </a:p>
          <a:p>
            <a:pPr lvl="1">
              <a:lnSpc>
                <a:spcPct val="120000"/>
              </a:lnSpc>
            </a:pPr>
            <a:r>
              <a:rPr lang="zh-CN" altLang="en-US" dirty="0"/>
              <a:t>领域差异：源领域和目标领域之间的分布差异可能会导致迁移学习的性能下降。当领域差异较大时，需要额外的领域自适应方法来减小这种差异。</a:t>
            </a:r>
          </a:p>
          <a:p>
            <a:pPr lvl="1">
              <a:lnSpc>
                <a:spcPct val="120000"/>
              </a:lnSpc>
            </a:pPr>
            <a:r>
              <a:rPr lang="zh-CN" altLang="en-US" dirty="0"/>
              <a:t>知识的可迁移性：并非所有在源领域上学到的知识都能直接迁移到目标领域上。</a:t>
            </a:r>
          </a:p>
        </p:txBody>
      </p:sp>
    </p:spTree>
    <p:extLst>
      <p:ext uri="{BB962C8B-B14F-4D97-AF65-F5344CB8AC3E}">
        <p14:creationId xmlns:p14="http://schemas.microsoft.com/office/powerpoint/2010/main" val="217549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en-US" altLang="zh-CN" dirty="0"/>
              <a:t>Highlight</a:t>
            </a:r>
            <a:endParaRPr lang="zh-CN" altLang="en-US" dirty="0"/>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838200" y="1560444"/>
            <a:ext cx="10515600" cy="4825242"/>
          </a:xfrm>
        </p:spPr>
        <p:txBody>
          <a:bodyPr>
            <a:normAutofit lnSpcReduction="10000"/>
          </a:bodyPr>
          <a:lstStyle/>
          <a:p>
            <a:pPr algn="l">
              <a:lnSpc>
                <a:spcPct val="120000"/>
              </a:lnSpc>
            </a:pPr>
            <a:r>
              <a:rPr lang="zh-CN" altLang="en-US" i="0" dirty="0">
                <a:solidFill>
                  <a:srgbClr val="050E17"/>
                </a:solidFill>
                <a:effectLst/>
              </a:rPr>
              <a:t>无需手动特征选择：自动从原始图像中学习到最优的特征表示，无需手动干预。</a:t>
            </a:r>
            <a:endParaRPr lang="en-US" altLang="zh-CN" i="0" dirty="0">
              <a:solidFill>
                <a:srgbClr val="050E17"/>
              </a:solidFill>
              <a:effectLst/>
            </a:endParaRPr>
          </a:p>
          <a:p>
            <a:pPr algn="l">
              <a:lnSpc>
                <a:spcPct val="120000"/>
              </a:lnSpc>
            </a:pPr>
            <a:r>
              <a:rPr lang="zh-CN" altLang="en-US" i="0" dirty="0">
                <a:solidFill>
                  <a:srgbClr val="050E17"/>
                </a:solidFill>
                <a:effectLst/>
              </a:rPr>
              <a:t>更客观和减少偏差：</a:t>
            </a:r>
            <a:r>
              <a:rPr lang="zh-CN" altLang="en-US" dirty="0">
                <a:solidFill>
                  <a:srgbClr val="050E17"/>
                </a:solidFill>
              </a:rPr>
              <a:t>尤其在</a:t>
            </a:r>
            <a:r>
              <a:rPr lang="zh-CN" altLang="en-US" i="0" dirty="0">
                <a:solidFill>
                  <a:srgbClr val="050E17"/>
                </a:solidFill>
                <a:effectLst/>
              </a:rPr>
              <a:t>特征选择和提取时不容易受到人为偏差的影响。</a:t>
            </a:r>
            <a:endParaRPr lang="en-US" altLang="zh-CN" i="0" dirty="0">
              <a:solidFill>
                <a:srgbClr val="050E17"/>
              </a:solidFill>
              <a:effectLst/>
            </a:endParaRPr>
          </a:p>
          <a:p>
            <a:pPr algn="l">
              <a:lnSpc>
                <a:spcPct val="120000"/>
              </a:lnSpc>
            </a:pPr>
            <a:r>
              <a:rPr lang="zh-CN" altLang="en-US" i="0" dirty="0">
                <a:solidFill>
                  <a:srgbClr val="050E17"/>
                </a:solidFill>
                <a:effectLst/>
              </a:rPr>
              <a:t>适应性更强：可以适应不同数据集的分布和偏差，从而提高模型的鲁棒性。这对于跨不同中心、不同扫描仪和不同协议的数据进行比较和验证非常重要。</a:t>
            </a:r>
            <a:endParaRPr lang="en-US" altLang="zh-CN" dirty="0">
              <a:solidFill>
                <a:srgbClr val="050E17"/>
              </a:solidFill>
            </a:endParaRPr>
          </a:p>
          <a:p>
            <a:pPr algn="l">
              <a:lnSpc>
                <a:spcPct val="120000"/>
              </a:lnSpc>
            </a:pPr>
            <a:r>
              <a:rPr lang="zh-CN" altLang="en-US" i="0" dirty="0">
                <a:solidFill>
                  <a:srgbClr val="050E17"/>
                </a:solidFill>
                <a:effectLst/>
              </a:rPr>
              <a:t>更好地检测细微和弥散的异常：有利于疾病的早期诊断和个体化诊断。</a:t>
            </a:r>
            <a:endParaRPr lang="zh-CN" altLang="en-US" dirty="0"/>
          </a:p>
        </p:txBody>
      </p:sp>
    </p:spTree>
    <p:extLst>
      <p:ext uri="{BB962C8B-B14F-4D97-AF65-F5344CB8AC3E}">
        <p14:creationId xmlns:p14="http://schemas.microsoft.com/office/powerpoint/2010/main" val="292587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851302"/>
          </a:xfrm>
        </p:spPr>
        <p:txBody>
          <a:bodyPr>
            <a:normAutofit fontScale="90000"/>
          </a:bodyPr>
          <a:lstStyle/>
          <a:p>
            <a:r>
              <a:rPr lang="en-US" altLang="zh-CN" sz="4000" b="0" i="0" dirty="0">
                <a:solidFill>
                  <a:srgbClr val="000000"/>
                </a:solidFill>
                <a:effectLst/>
              </a:rPr>
              <a:t>Pairwise Correlation Analysis of the Alzheimer’s Disease Neuroimaging Initiative (ADNI) Dataset Reveals Significant Feature Correlation</a:t>
            </a:r>
            <a:endParaRPr lang="zh-CN" altLang="en-US" sz="4000" dirty="0"/>
          </a:p>
        </p:txBody>
      </p:sp>
      <p:sp>
        <p:nvSpPr>
          <p:cNvPr id="5" name="内容占位符 4">
            <a:extLst>
              <a:ext uri="{FF2B5EF4-FFF2-40B4-BE49-F238E27FC236}">
                <a16:creationId xmlns:a16="http://schemas.microsoft.com/office/drawing/2014/main" id="{C99119C7-0913-E87A-A098-5C57A4CF5F96}"/>
              </a:ext>
            </a:extLst>
          </p:cNvPr>
          <p:cNvSpPr>
            <a:spLocks noGrp="1"/>
          </p:cNvSpPr>
          <p:nvPr>
            <p:ph idx="1"/>
          </p:nvPr>
        </p:nvSpPr>
        <p:spPr>
          <a:xfrm>
            <a:off x="838200" y="2524539"/>
            <a:ext cx="10515600" cy="3727174"/>
          </a:xfrm>
        </p:spPr>
        <p:txBody>
          <a:bodyPr>
            <a:normAutofit lnSpcReduction="10000"/>
          </a:bodyPr>
          <a:lstStyle/>
          <a:p>
            <a:pPr>
              <a:lnSpc>
                <a:spcPct val="120000"/>
              </a:lnSpc>
            </a:pPr>
            <a:r>
              <a:rPr lang="zh-CN" altLang="en-US" dirty="0"/>
              <a:t>通过对阿尔茨海默病神经影像学倡议（</a:t>
            </a:r>
            <a:r>
              <a:rPr lang="en-US" altLang="zh-CN" dirty="0"/>
              <a:t>ADNI</a:t>
            </a:r>
            <a:r>
              <a:rPr lang="zh-CN" altLang="en-US" dirty="0"/>
              <a:t>）数据集进行成对相关性分析，发现了显著的特征相关性。</a:t>
            </a:r>
            <a:endParaRPr lang="en-US" altLang="zh-CN" dirty="0"/>
          </a:p>
          <a:p>
            <a:pPr>
              <a:lnSpc>
                <a:spcPct val="120000"/>
              </a:lnSpc>
            </a:pPr>
            <a:r>
              <a:rPr lang="zh-CN" altLang="en-US" dirty="0"/>
              <a:t>研究人员发现了许多</a:t>
            </a:r>
            <a:r>
              <a:rPr lang="en-US" altLang="zh-CN" dirty="0"/>
              <a:t>ADNI</a:t>
            </a:r>
            <a:r>
              <a:rPr lang="zh-CN" altLang="en-US" dirty="0"/>
              <a:t>特征之间高度相关的情况，并提出了构建卷积自动编码器的模板，用于从</a:t>
            </a:r>
            <a:r>
              <a:rPr lang="en-US" altLang="zh-CN" dirty="0"/>
              <a:t>MRI</a:t>
            </a:r>
            <a:r>
              <a:rPr lang="zh-CN" altLang="en-US" dirty="0"/>
              <a:t>中提取表格特征，并提出了解决非</a:t>
            </a:r>
            <a:r>
              <a:rPr lang="en-US" altLang="zh-CN" dirty="0"/>
              <a:t>MRI</a:t>
            </a:r>
            <a:r>
              <a:rPr lang="zh-CN" altLang="en-US" dirty="0"/>
              <a:t>特征中特征冗余的解决方案。</a:t>
            </a:r>
            <a:endParaRPr lang="en-US" altLang="zh-CN" dirty="0"/>
          </a:p>
          <a:p>
            <a:pPr>
              <a:lnSpc>
                <a:spcPct val="120000"/>
              </a:lnSpc>
            </a:pPr>
            <a:r>
              <a:rPr lang="zh-CN" altLang="en-US" dirty="0"/>
              <a:t>提醒使用</a:t>
            </a:r>
            <a:r>
              <a:rPr lang="en-US" altLang="zh-CN" dirty="0"/>
              <a:t>MRI</a:t>
            </a:r>
            <a:r>
              <a:rPr lang="zh-CN" altLang="en-US" dirty="0"/>
              <a:t>特征的研究者注意其高度冗余的问题，并提出进一步减小</a:t>
            </a:r>
            <a:r>
              <a:rPr lang="en-US" altLang="zh-CN" dirty="0"/>
              <a:t>MRI</a:t>
            </a:r>
            <a:r>
              <a:rPr lang="zh-CN" altLang="en-US" dirty="0"/>
              <a:t>领域大小的可能方法，以进一步提高数据压缩比。</a:t>
            </a:r>
          </a:p>
        </p:txBody>
      </p:sp>
    </p:spTree>
    <p:extLst>
      <p:ext uri="{BB962C8B-B14F-4D97-AF65-F5344CB8AC3E}">
        <p14:creationId xmlns:p14="http://schemas.microsoft.com/office/powerpoint/2010/main" val="183015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768626" y="1808922"/>
            <a:ext cx="10515600" cy="3945835"/>
          </a:xfrm>
        </p:spPr>
        <p:txBody>
          <a:bodyPr>
            <a:normAutofit/>
          </a:bodyPr>
          <a:lstStyle/>
          <a:p>
            <a:pPr algn="l">
              <a:lnSpc>
                <a:spcPct val="120000"/>
              </a:lnSpc>
            </a:pPr>
            <a:r>
              <a:rPr lang="en-US" altLang="zh-CN" i="0" dirty="0">
                <a:solidFill>
                  <a:srgbClr val="050E17"/>
                </a:solidFill>
                <a:effectLst/>
              </a:rPr>
              <a:t>ADNI</a:t>
            </a:r>
            <a:r>
              <a:rPr lang="zh-CN" altLang="en-US" i="0" dirty="0">
                <a:solidFill>
                  <a:srgbClr val="050E17"/>
                </a:solidFill>
                <a:effectLst/>
              </a:rPr>
              <a:t>数据集：</a:t>
            </a:r>
            <a:endParaRPr lang="en-US" altLang="zh-CN" dirty="0">
              <a:solidFill>
                <a:srgbClr val="050E17"/>
              </a:solidFill>
            </a:endParaRPr>
          </a:p>
          <a:p>
            <a:pPr lvl="1">
              <a:lnSpc>
                <a:spcPct val="120000"/>
              </a:lnSpc>
            </a:pPr>
            <a:r>
              <a:rPr lang="en-US" altLang="zh-CN" i="0" dirty="0">
                <a:solidFill>
                  <a:srgbClr val="050E17"/>
                </a:solidFill>
                <a:effectLst/>
              </a:rPr>
              <a:t>ADNIMERGE </a:t>
            </a:r>
            <a:r>
              <a:rPr lang="zh-CN" altLang="en-US" i="0" dirty="0">
                <a:solidFill>
                  <a:srgbClr val="050E17"/>
                </a:solidFill>
                <a:effectLst/>
              </a:rPr>
              <a:t>数据集</a:t>
            </a:r>
            <a:endParaRPr lang="en-US" altLang="zh-CN" i="0" dirty="0">
              <a:solidFill>
                <a:srgbClr val="050E17"/>
              </a:solidFill>
              <a:effectLst/>
            </a:endParaRPr>
          </a:p>
          <a:p>
            <a:pPr lvl="1">
              <a:lnSpc>
                <a:spcPct val="120000"/>
              </a:lnSpc>
            </a:pPr>
            <a:r>
              <a:rPr lang="zh-CN" altLang="en-US" i="0" dirty="0">
                <a:solidFill>
                  <a:srgbClr val="050E17"/>
                </a:solidFill>
                <a:effectLst/>
              </a:rPr>
              <a:t>基因表达数据集</a:t>
            </a:r>
            <a:endParaRPr lang="en-US" altLang="zh-CN" i="0" dirty="0">
              <a:solidFill>
                <a:srgbClr val="050E17"/>
              </a:solidFill>
              <a:effectLst/>
            </a:endParaRPr>
          </a:p>
          <a:p>
            <a:pPr lvl="1">
              <a:lnSpc>
                <a:spcPct val="120000"/>
              </a:lnSpc>
            </a:pPr>
            <a:r>
              <a:rPr lang="en-US" altLang="zh-CN" i="0" dirty="0">
                <a:solidFill>
                  <a:srgbClr val="050E17"/>
                </a:solidFill>
                <a:effectLst/>
              </a:rPr>
              <a:t>MRI </a:t>
            </a:r>
            <a:r>
              <a:rPr lang="zh-CN" altLang="en-US" i="0" dirty="0">
                <a:solidFill>
                  <a:srgbClr val="050E17"/>
                </a:solidFill>
                <a:effectLst/>
              </a:rPr>
              <a:t>数据集</a:t>
            </a:r>
            <a:endParaRPr lang="en-US" altLang="zh-CN" dirty="0">
              <a:solidFill>
                <a:srgbClr val="050E17"/>
              </a:solidFill>
            </a:endParaRPr>
          </a:p>
          <a:p>
            <a:pPr marL="457200" lvl="1" indent="0">
              <a:lnSpc>
                <a:spcPct val="120000"/>
              </a:lnSpc>
              <a:buNone/>
            </a:pPr>
            <a:endParaRPr lang="en-US" altLang="zh-CN" i="0" dirty="0">
              <a:solidFill>
                <a:srgbClr val="050E17"/>
              </a:solidFill>
              <a:effectLst/>
            </a:endParaRPr>
          </a:p>
          <a:p>
            <a:pPr marL="457200" lvl="1" indent="0">
              <a:lnSpc>
                <a:spcPct val="120000"/>
              </a:lnSpc>
              <a:buNone/>
            </a:pPr>
            <a:r>
              <a:rPr lang="zh-CN" altLang="en-US" i="0" dirty="0">
                <a:solidFill>
                  <a:srgbClr val="050E17"/>
                </a:solidFill>
                <a:effectLst/>
              </a:rPr>
              <a:t>进行成对相关性分析。</a:t>
            </a:r>
            <a:endParaRPr lang="en-US" altLang="zh-CN" i="0" dirty="0">
              <a:solidFill>
                <a:srgbClr val="050E17"/>
              </a:solidFill>
              <a:effectLst/>
            </a:endParaRPr>
          </a:p>
        </p:txBody>
      </p:sp>
    </p:spTree>
    <p:extLst>
      <p:ext uri="{BB962C8B-B14F-4D97-AF65-F5344CB8AC3E}">
        <p14:creationId xmlns:p14="http://schemas.microsoft.com/office/powerpoint/2010/main" val="342153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8DD8C-9799-7C2A-8FCB-A35CC9ED5213}"/>
              </a:ext>
            </a:extLst>
          </p:cNvPr>
          <p:cNvSpPr>
            <a:spLocks noGrp="1"/>
          </p:cNvSpPr>
          <p:nvPr>
            <p:ph type="title"/>
          </p:nvPr>
        </p:nvSpPr>
        <p:spPr/>
        <p:txBody>
          <a:bodyPr/>
          <a:lstStyle/>
          <a:p>
            <a:r>
              <a:rPr lang="zh-CN" altLang="en-US" dirty="0"/>
              <a:t>相关性分析方法</a:t>
            </a:r>
          </a:p>
        </p:txBody>
      </p:sp>
      <p:sp>
        <p:nvSpPr>
          <p:cNvPr id="3" name="内容占位符 2">
            <a:extLst>
              <a:ext uri="{FF2B5EF4-FFF2-40B4-BE49-F238E27FC236}">
                <a16:creationId xmlns:a16="http://schemas.microsoft.com/office/drawing/2014/main" id="{CCFB18B2-6CB0-6366-A912-3AD6527D0298}"/>
              </a:ext>
            </a:extLst>
          </p:cNvPr>
          <p:cNvSpPr>
            <a:spLocks noGrp="1"/>
          </p:cNvSpPr>
          <p:nvPr>
            <p:ph idx="1"/>
          </p:nvPr>
        </p:nvSpPr>
        <p:spPr>
          <a:xfrm>
            <a:off x="838200" y="1510748"/>
            <a:ext cx="10515600" cy="4982127"/>
          </a:xfrm>
        </p:spPr>
        <p:txBody>
          <a:bodyPr>
            <a:normAutofit fontScale="92500" lnSpcReduction="10000"/>
          </a:bodyPr>
          <a:lstStyle/>
          <a:p>
            <a:pPr>
              <a:lnSpc>
                <a:spcPct val="120000"/>
              </a:lnSpc>
            </a:pPr>
            <a:r>
              <a:rPr lang="zh-CN" altLang="en-US" dirty="0"/>
              <a:t>作者使用了</a:t>
            </a:r>
            <a:r>
              <a:rPr lang="en-US" altLang="zh-CN" dirty="0"/>
              <a:t>49,288</a:t>
            </a:r>
            <a:r>
              <a:rPr lang="zh-CN" altLang="en-US" dirty="0"/>
              <a:t>个生物标志物和</a:t>
            </a:r>
            <a:r>
              <a:rPr lang="en-US" altLang="zh-CN" dirty="0"/>
              <a:t>793,600</a:t>
            </a:r>
            <a:r>
              <a:rPr lang="zh-CN" altLang="en-US" dirty="0"/>
              <a:t>个提取的</a:t>
            </a:r>
            <a:r>
              <a:rPr lang="en-US" altLang="zh-CN" dirty="0"/>
              <a:t>MRI</a:t>
            </a:r>
            <a:r>
              <a:rPr lang="zh-CN" altLang="en-US" dirty="0"/>
              <a:t>特征进行了成对相关性分析同时使用性别和临床痴呆评分（</a:t>
            </a:r>
            <a:r>
              <a:rPr lang="en-US" altLang="zh-CN" dirty="0"/>
              <a:t>CDR</a:t>
            </a:r>
            <a:r>
              <a:rPr lang="zh-CN" altLang="en-US" dirty="0"/>
              <a:t>）进行了子集分析，以确定相关特征是应该广泛解释（例如在整个数据集中）还是更狭窄解释（例如仅在女性中）。</a:t>
            </a:r>
            <a:endParaRPr lang="en-US" altLang="zh-CN" dirty="0"/>
          </a:p>
          <a:p>
            <a:pPr>
              <a:lnSpc>
                <a:spcPct val="120000"/>
              </a:lnSpc>
            </a:pPr>
            <a:r>
              <a:rPr lang="zh-CN" altLang="en-US" dirty="0"/>
              <a:t>高度冗余的特征影响了</a:t>
            </a:r>
            <a:r>
              <a:rPr lang="en-US" altLang="zh-CN" dirty="0"/>
              <a:t>99.566%</a:t>
            </a:r>
            <a:r>
              <a:rPr lang="zh-CN" altLang="en-US" dirty="0"/>
              <a:t>的所有特征，包括</a:t>
            </a:r>
            <a:r>
              <a:rPr lang="en-US" altLang="zh-CN" dirty="0"/>
              <a:t>93.457%</a:t>
            </a:r>
            <a:r>
              <a:rPr lang="zh-CN" altLang="en-US" dirty="0"/>
              <a:t>的</a:t>
            </a:r>
            <a:r>
              <a:rPr lang="en-US" altLang="zh-CN" dirty="0"/>
              <a:t>ADNIMERGE</a:t>
            </a:r>
            <a:r>
              <a:rPr lang="zh-CN" altLang="en-US" dirty="0"/>
              <a:t>特征和</a:t>
            </a:r>
            <a:r>
              <a:rPr lang="en-US" altLang="zh-CN" dirty="0"/>
              <a:t>92.549%</a:t>
            </a:r>
            <a:r>
              <a:rPr lang="zh-CN" altLang="en-US" dirty="0"/>
              <a:t>的基因表达特征。</a:t>
            </a:r>
            <a:endParaRPr lang="en-US" altLang="zh-CN" dirty="0"/>
          </a:p>
          <a:p>
            <a:pPr>
              <a:lnSpc>
                <a:spcPct val="120000"/>
              </a:lnSpc>
            </a:pPr>
            <a:r>
              <a:rPr lang="en-US" altLang="zh-CN" dirty="0"/>
              <a:t>ADNI</a:t>
            </a:r>
            <a:r>
              <a:rPr lang="zh-CN" altLang="en-US" dirty="0"/>
              <a:t>表中的元数据与生物标志物无法通过编程区分，并且存在几个具有不同列标题的重复特征</a:t>
            </a:r>
            <a:r>
              <a:rPr lang="en-US" altLang="zh-CN" dirty="0"/>
              <a:t>——</a:t>
            </a:r>
            <a:r>
              <a:rPr lang="zh-CN" altLang="en-US" dirty="0"/>
              <a:t>在</a:t>
            </a:r>
            <a:r>
              <a:rPr lang="en-US" altLang="zh-CN" dirty="0"/>
              <a:t>ADNI</a:t>
            </a:r>
            <a:r>
              <a:rPr lang="zh-CN" altLang="en-US" dirty="0"/>
              <a:t>数据上进行机器学习时应该去除高度相关或重复的特征和元数据，以提高模型性能、减少模型训练时间，并加速阿尔茨海默病研究的进展。</a:t>
            </a:r>
          </a:p>
        </p:txBody>
      </p:sp>
    </p:spTree>
    <p:extLst>
      <p:ext uri="{BB962C8B-B14F-4D97-AF65-F5344CB8AC3E}">
        <p14:creationId xmlns:p14="http://schemas.microsoft.com/office/powerpoint/2010/main" val="20265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374223"/>
          </a:xfrm>
        </p:spPr>
        <p:txBody>
          <a:bodyPr>
            <a:normAutofit/>
          </a:bodyPr>
          <a:lstStyle/>
          <a:p>
            <a:r>
              <a:rPr lang="en-US" altLang="zh-CN" sz="4000" b="0" i="0" dirty="0">
                <a:solidFill>
                  <a:srgbClr val="000000"/>
                </a:solidFill>
                <a:effectLst/>
              </a:rPr>
              <a:t>Accurate brain age prediction with lightweight deep neural networks</a:t>
            </a:r>
            <a:endParaRPr lang="zh-CN" altLang="en-US" sz="4000" dirty="0"/>
          </a:p>
        </p:txBody>
      </p:sp>
      <p:pic>
        <p:nvPicPr>
          <p:cNvPr id="4" name="内容占位符 3">
            <a:extLst>
              <a:ext uri="{FF2B5EF4-FFF2-40B4-BE49-F238E27FC236}">
                <a16:creationId xmlns:a16="http://schemas.microsoft.com/office/drawing/2014/main" id="{8E4DCD35-69CA-80C4-1659-B718D6CEA63C}"/>
              </a:ext>
            </a:extLst>
          </p:cNvPr>
          <p:cNvPicPr>
            <a:picLocks noGrp="1" noChangeAspect="1"/>
          </p:cNvPicPr>
          <p:nvPr>
            <p:ph idx="1"/>
          </p:nvPr>
        </p:nvPicPr>
        <p:blipFill>
          <a:blip r:embed="rId2"/>
          <a:stretch>
            <a:fillRect/>
          </a:stretch>
        </p:blipFill>
        <p:spPr>
          <a:xfrm>
            <a:off x="832406" y="2719516"/>
            <a:ext cx="10509806" cy="2886154"/>
          </a:xfrm>
          <a:prstGeom prst="rect">
            <a:avLst/>
          </a:prstGeom>
        </p:spPr>
      </p:pic>
    </p:spTree>
    <p:extLst>
      <p:ext uri="{BB962C8B-B14F-4D97-AF65-F5344CB8AC3E}">
        <p14:creationId xmlns:p14="http://schemas.microsoft.com/office/powerpoint/2010/main" val="29358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CDA121B-BD01-BE9A-107D-E3B3330CFE61}"/>
              </a:ext>
            </a:extLst>
          </p:cNvPr>
          <p:cNvPicPr>
            <a:picLocks noGrp="1" noChangeAspect="1"/>
          </p:cNvPicPr>
          <p:nvPr>
            <p:ph idx="1"/>
          </p:nvPr>
        </p:nvPicPr>
        <p:blipFill>
          <a:blip r:embed="rId2"/>
          <a:stretch>
            <a:fillRect/>
          </a:stretch>
        </p:blipFill>
        <p:spPr>
          <a:xfrm>
            <a:off x="838200" y="976240"/>
            <a:ext cx="10515600" cy="4905519"/>
          </a:xfrm>
        </p:spPr>
      </p:pic>
    </p:spTree>
    <p:extLst>
      <p:ext uri="{BB962C8B-B14F-4D97-AF65-F5344CB8AC3E}">
        <p14:creationId xmlns:p14="http://schemas.microsoft.com/office/powerpoint/2010/main" val="16715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0B3D1-F286-706D-3FE2-A66EE98C9063}"/>
              </a:ext>
            </a:extLst>
          </p:cNvPr>
          <p:cNvSpPr>
            <a:spLocks noGrp="1"/>
          </p:cNvSpPr>
          <p:nvPr>
            <p:ph type="title"/>
          </p:nvPr>
        </p:nvSpPr>
        <p:spPr/>
        <p:txBody>
          <a:bodyPr/>
          <a:lstStyle/>
          <a:p>
            <a:r>
              <a:rPr lang="en-US" altLang="zh-CN" dirty="0"/>
              <a:t>SFCN:</a:t>
            </a:r>
            <a:r>
              <a:rPr lang="zh-CN" altLang="en-US" dirty="0"/>
              <a:t> </a:t>
            </a:r>
            <a:r>
              <a:rPr lang="en-US" altLang="zh-CN" dirty="0"/>
              <a:t>Simple Fully Convolutional Network</a:t>
            </a:r>
            <a:endParaRPr lang="zh-CN" altLang="en-US" dirty="0"/>
          </a:p>
        </p:txBody>
      </p:sp>
      <p:sp>
        <p:nvSpPr>
          <p:cNvPr id="3" name="内容占位符 2">
            <a:extLst>
              <a:ext uri="{FF2B5EF4-FFF2-40B4-BE49-F238E27FC236}">
                <a16:creationId xmlns:a16="http://schemas.microsoft.com/office/drawing/2014/main" id="{B2893EF6-6107-8C57-1077-F741656810E8}"/>
              </a:ext>
            </a:extLst>
          </p:cNvPr>
          <p:cNvSpPr>
            <a:spLocks noGrp="1"/>
          </p:cNvSpPr>
          <p:nvPr>
            <p:ph idx="1"/>
          </p:nvPr>
        </p:nvSpPr>
        <p:spPr/>
        <p:txBody>
          <a:bodyPr>
            <a:normAutofit/>
          </a:bodyPr>
          <a:lstStyle/>
          <a:p>
            <a:pPr>
              <a:lnSpc>
                <a:spcPct val="120000"/>
              </a:lnSpc>
            </a:pPr>
            <a:r>
              <a:rPr lang="en-US" altLang="zh-CN" sz="2400" dirty="0">
                <a:latin typeface="微软雅黑 Light" panose="020B0502040204020203" pitchFamily="34" charset="-122"/>
                <a:ea typeface="微软雅黑 Light" panose="020B0502040204020203" pitchFamily="34" charset="-122"/>
              </a:rPr>
              <a:t>Data Field</a:t>
            </a:r>
          </a:p>
          <a:p>
            <a:pPr>
              <a:lnSpc>
                <a:spcPct val="120000"/>
              </a:lnSpc>
            </a:pPr>
            <a:endParaRPr lang="en-US" altLang="zh-CN" sz="2400" dirty="0"/>
          </a:p>
          <a:p>
            <a:pPr>
              <a:lnSpc>
                <a:spcPct val="120000"/>
              </a:lnSpc>
            </a:pPr>
            <a:r>
              <a:rPr lang="zh-CN" altLang="en-US" sz="2400" dirty="0">
                <a:latin typeface="微软雅黑 Light" panose="020B0502040204020203" pitchFamily="34" charset="-122"/>
                <a:ea typeface="微软雅黑 Light" panose="020B0502040204020203" pitchFamily="34" charset="-122"/>
              </a:rPr>
              <a:t>同组其他论文</a:t>
            </a:r>
            <a:endParaRPr lang="en-US" altLang="zh-CN" sz="2400" dirty="0">
              <a:latin typeface="微软雅黑 Light" panose="020B0502040204020203" pitchFamily="34" charset="-122"/>
              <a:ea typeface="微软雅黑 Light" panose="020B0502040204020203" pitchFamily="34" charset="-122"/>
            </a:endParaRPr>
          </a:p>
          <a:p>
            <a:pPr lvl="1">
              <a:lnSpc>
                <a:spcPct val="120000"/>
              </a:lnSpc>
            </a:pPr>
            <a:endParaRPr lang="en-US" altLang="zh-CN" sz="2000" dirty="0"/>
          </a:p>
          <a:p>
            <a:pPr lvl="1">
              <a:lnSpc>
                <a:spcPct val="120000"/>
              </a:lnSpc>
            </a:pPr>
            <a:r>
              <a:rPr lang="en-US" altLang="zh-CN" sz="2000" dirty="0" err="1"/>
              <a:t>Github</a:t>
            </a:r>
            <a:r>
              <a:rPr lang="en-US" altLang="zh-CN" sz="2000" dirty="0"/>
              <a:t> </a:t>
            </a:r>
            <a:r>
              <a:rPr lang="zh-CN" altLang="en-US" sz="2000" dirty="0"/>
              <a:t>主页有</a:t>
            </a:r>
            <a:endParaRPr lang="en-US" altLang="zh-CN" sz="2000" dirty="0"/>
          </a:p>
          <a:p>
            <a:pPr lvl="1">
              <a:lnSpc>
                <a:spcPct val="120000"/>
              </a:lnSpc>
            </a:pPr>
            <a:endParaRPr lang="en-US" altLang="zh-CN" sz="2000" dirty="0">
              <a:latin typeface="微软雅黑 Light" panose="020B0502040204020203" pitchFamily="34" charset="-122"/>
              <a:ea typeface="微软雅黑 Light" panose="020B0502040204020203" pitchFamily="34" charset="-122"/>
            </a:endParaRPr>
          </a:p>
          <a:p>
            <a:pPr lvl="1">
              <a:lnSpc>
                <a:spcPct val="120000"/>
              </a:lnSpc>
            </a:pPr>
            <a:r>
              <a:rPr lang="zh-CN" altLang="en-US" sz="2000" dirty="0">
                <a:latin typeface="微软雅黑 Light" panose="020B0502040204020203" pitchFamily="34" charset="-122"/>
                <a:ea typeface="微软雅黑 Light" panose="020B0502040204020203" pitchFamily="34" charset="-122"/>
              </a:rPr>
              <a:t>代码能跑通（使用 </a:t>
            </a:r>
            <a:r>
              <a:rPr lang="en-US" altLang="zh-CN" sz="2000" dirty="0" err="1">
                <a:latin typeface="微软雅黑 Light" panose="020B0502040204020203" pitchFamily="34" charset="-122"/>
                <a:ea typeface="微软雅黑 Light" panose="020B0502040204020203" pitchFamily="34" charset="-122"/>
              </a:rPr>
              <a:t>Github</a:t>
            </a:r>
            <a:r>
              <a:rPr lang="en-US" altLang="zh-CN" sz="2000" dirty="0">
                <a:latin typeface="微软雅黑 Light" panose="020B0502040204020203" pitchFamily="34" charset="-122"/>
                <a:ea typeface="微软雅黑 Light" panose="020B0502040204020203" pitchFamily="34" charset="-122"/>
              </a:rPr>
              <a:t> </a:t>
            </a:r>
            <a:r>
              <a:rPr lang="zh-CN" altLang="en-US" sz="2000" dirty="0"/>
              <a:t>给出的权重文件</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lvl="1">
              <a:lnSpc>
                <a:spcPct val="120000"/>
              </a:lnSpc>
            </a:pPr>
            <a:endParaRPr lang="en-US" altLang="zh-CN" sz="2000" dirty="0"/>
          </a:p>
          <a:p>
            <a:pPr lvl="1">
              <a:lnSpc>
                <a:spcPct val="120000"/>
              </a:lnSpc>
            </a:pPr>
            <a:r>
              <a:rPr lang="zh-CN" altLang="en-US" sz="2000" dirty="0">
                <a:latin typeface="微软雅黑 Light" panose="020B0502040204020203" pitchFamily="34" charset="-122"/>
                <a:ea typeface="微软雅黑 Light" panose="020B0502040204020203" pitchFamily="34" charset="-122"/>
              </a:rPr>
              <a:t>还是没有 </a:t>
            </a:r>
            <a:r>
              <a:rPr lang="en-US" altLang="zh-CN" sz="2000" dirty="0">
                <a:latin typeface="微软雅黑 Light" panose="020B0502040204020203" pitchFamily="34" charset="-122"/>
                <a:ea typeface="微软雅黑 Light" panose="020B0502040204020203" pitchFamily="34" charset="-122"/>
              </a:rPr>
              <a:t>Data Field</a:t>
            </a:r>
          </a:p>
        </p:txBody>
      </p:sp>
      <p:pic>
        <p:nvPicPr>
          <p:cNvPr id="4" name="内容占位符 4">
            <a:extLst>
              <a:ext uri="{FF2B5EF4-FFF2-40B4-BE49-F238E27FC236}">
                <a16:creationId xmlns:a16="http://schemas.microsoft.com/office/drawing/2014/main" id="{D1A2FA67-B13F-D9C8-548B-7D0431DA9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661" y="1522581"/>
            <a:ext cx="2963273" cy="2478713"/>
          </a:xfrm>
          <a:prstGeom prst="rect">
            <a:avLst/>
          </a:prstGeom>
        </p:spPr>
      </p:pic>
      <p:pic>
        <p:nvPicPr>
          <p:cNvPr id="5" name="图片 4">
            <a:extLst>
              <a:ext uri="{FF2B5EF4-FFF2-40B4-BE49-F238E27FC236}">
                <a16:creationId xmlns:a16="http://schemas.microsoft.com/office/drawing/2014/main" id="{FFAD4919-69BE-7C19-406E-EA3452078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979" y="4136231"/>
            <a:ext cx="2944636" cy="2227114"/>
          </a:xfrm>
          <a:prstGeom prst="rect">
            <a:avLst/>
          </a:prstGeom>
        </p:spPr>
      </p:pic>
    </p:spTree>
    <p:extLst>
      <p:ext uri="{BB962C8B-B14F-4D97-AF65-F5344CB8AC3E}">
        <p14:creationId xmlns:p14="http://schemas.microsoft.com/office/powerpoint/2010/main" val="148079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1E288F-69E7-9EAC-F8A7-4A2F101B55DE}"/>
              </a:ext>
            </a:extLst>
          </p:cNvPr>
          <p:cNvSpPr>
            <a:spLocks noGrp="1"/>
          </p:cNvSpPr>
          <p:nvPr>
            <p:ph idx="1"/>
          </p:nvPr>
        </p:nvSpPr>
        <p:spPr>
          <a:xfrm>
            <a:off x="838200" y="815009"/>
            <a:ext cx="10515600" cy="5361954"/>
          </a:xfrm>
        </p:spPr>
        <p:txBody>
          <a:bodyPr/>
          <a:lstStyle/>
          <a:p>
            <a:r>
              <a:rPr lang="en-US" altLang="zh-CN" dirty="0"/>
              <a:t>ADNI</a:t>
            </a:r>
            <a:r>
              <a:rPr lang="zh-CN" altLang="en-US" dirty="0"/>
              <a:t>数据</a:t>
            </a:r>
            <a:endParaRPr lang="en-US" altLang="zh-CN" dirty="0"/>
          </a:p>
          <a:p>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28C5EFC-0FED-1940-2869-FF6EA1210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98" y="1311508"/>
            <a:ext cx="5655001" cy="5192532"/>
          </a:xfrm>
          <a:prstGeom prst="rect">
            <a:avLst/>
          </a:prstGeom>
        </p:spPr>
      </p:pic>
      <p:pic>
        <p:nvPicPr>
          <p:cNvPr id="6" name="图片 5">
            <a:extLst>
              <a:ext uri="{FF2B5EF4-FFF2-40B4-BE49-F238E27FC236}">
                <a16:creationId xmlns:a16="http://schemas.microsoft.com/office/drawing/2014/main" id="{D14C1BAC-5FA3-810C-71B4-E762398F7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596" y="1311508"/>
            <a:ext cx="3757006" cy="3452970"/>
          </a:xfrm>
          <a:prstGeom prst="rect">
            <a:avLst/>
          </a:prstGeom>
        </p:spPr>
      </p:pic>
    </p:spTree>
    <p:extLst>
      <p:ext uri="{BB962C8B-B14F-4D97-AF65-F5344CB8AC3E}">
        <p14:creationId xmlns:p14="http://schemas.microsoft.com/office/powerpoint/2010/main" val="292097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851302"/>
          </a:xfrm>
        </p:spPr>
        <p:txBody>
          <a:bodyPr>
            <a:normAutofit/>
          </a:bodyPr>
          <a:lstStyle/>
          <a:p>
            <a:r>
              <a:rPr lang="en-US" altLang="zh-CN" sz="4000" b="0" i="0" dirty="0">
                <a:solidFill>
                  <a:srgbClr val="000000"/>
                </a:solidFill>
                <a:effectLst/>
              </a:rPr>
              <a:t>Automated classification of Alzheimer's disease and mild cognitive impairment using a single MRI and deep neural networks</a:t>
            </a:r>
            <a:endParaRPr lang="zh-CN" altLang="en-US" sz="4000" dirty="0"/>
          </a:p>
        </p:txBody>
      </p:sp>
      <p:sp>
        <p:nvSpPr>
          <p:cNvPr id="5" name="内容占位符 4">
            <a:extLst>
              <a:ext uri="{FF2B5EF4-FFF2-40B4-BE49-F238E27FC236}">
                <a16:creationId xmlns:a16="http://schemas.microsoft.com/office/drawing/2014/main" id="{C99119C7-0913-E87A-A098-5C57A4CF5F96}"/>
              </a:ext>
            </a:extLst>
          </p:cNvPr>
          <p:cNvSpPr>
            <a:spLocks noGrp="1"/>
          </p:cNvSpPr>
          <p:nvPr>
            <p:ph idx="1"/>
          </p:nvPr>
        </p:nvSpPr>
        <p:spPr>
          <a:xfrm>
            <a:off x="838200" y="2524539"/>
            <a:ext cx="10515600" cy="3384066"/>
          </a:xfrm>
        </p:spPr>
        <p:txBody>
          <a:bodyPr>
            <a:normAutofit fontScale="92500" lnSpcReduction="10000"/>
          </a:bodyPr>
          <a:lstStyle/>
          <a:p>
            <a:pPr>
              <a:lnSpc>
                <a:spcPct val="120000"/>
              </a:lnSpc>
            </a:pPr>
            <a:r>
              <a:rPr lang="zh-CN" altLang="en-US" dirty="0"/>
              <a:t>使用单一 </a:t>
            </a:r>
            <a:r>
              <a:rPr lang="en-US" altLang="zh-CN" dirty="0"/>
              <a:t>MRI </a:t>
            </a:r>
            <a:r>
              <a:rPr lang="zh-CN" altLang="en-US" dirty="0"/>
              <a:t>和深度神经网络 </a:t>
            </a:r>
            <a:r>
              <a:rPr lang="en-US" altLang="zh-CN" dirty="0"/>
              <a:t>(CNN) </a:t>
            </a:r>
            <a:r>
              <a:rPr lang="zh-CN" altLang="en-US" dirty="0"/>
              <a:t>对阿尔茨海默病 </a:t>
            </a:r>
            <a:r>
              <a:rPr lang="en-US" altLang="zh-CN" dirty="0"/>
              <a:t>(AD) </a:t>
            </a:r>
            <a:r>
              <a:rPr lang="zh-CN" altLang="en-US" dirty="0"/>
              <a:t>和轻度认知障碍 </a:t>
            </a:r>
            <a:r>
              <a:rPr lang="en-US" altLang="zh-CN" dirty="0"/>
              <a:t>(MCI) </a:t>
            </a:r>
            <a:r>
              <a:rPr lang="zh-CN" altLang="en-US" dirty="0"/>
              <a:t>的自动分类</a:t>
            </a:r>
            <a:r>
              <a:rPr lang="zh-CN" altLang="en-US" dirty="0">
                <a:solidFill>
                  <a:srgbClr val="000000"/>
                </a:solidFill>
              </a:rPr>
              <a:t>。</a:t>
            </a:r>
            <a:endParaRPr lang="en-US" altLang="zh-CN" sz="2800" b="0" i="0" dirty="0">
              <a:solidFill>
                <a:srgbClr val="000000"/>
              </a:solidFill>
              <a:effectLst/>
            </a:endParaRPr>
          </a:p>
          <a:p>
            <a:pPr>
              <a:lnSpc>
                <a:spcPct val="120000"/>
              </a:lnSpc>
            </a:pPr>
            <a:r>
              <a:rPr lang="zh-CN" altLang="en-US" dirty="0"/>
              <a:t>深度神经网络（</a:t>
            </a:r>
            <a:r>
              <a:rPr lang="en-US" altLang="zh-CN" dirty="0"/>
              <a:t>CNN</a:t>
            </a:r>
            <a:r>
              <a:rPr lang="zh-CN" altLang="en-US" dirty="0"/>
              <a:t>）在自动分类阿尔茨海默病（</a:t>
            </a:r>
            <a:r>
              <a:rPr lang="en-US" altLang="zh-CN" dirty="0"/>
              <a:t>AD</a:t>
            </a:r>
            <a:r>
              <a:rPr lang="zh-CN" altLang="en-US" dirty="0"/>
              <a:t>）和轻度认知障碍（</a:t>
            </a:r>
            <a:r>
              <a:rPr lang="en-US" altLang="zh-CN" dirty="0"/>
              <a:t>MCI</a:t>
            </a:r>
            <a:r>
              <a:rPr lang="zh-CN" altLang="en-US" dirty="0"/>
              <a:t>）方面表现出很高的准确性。</a:t>
            </a:r>
            <a:endParaRPr lang="en-US" altLang="zh-CN" dirty="0"/>
          </a:p>
          <a:p>
            <a:pPr>
              <a:lnSpc>
                <a:spcPct val="120000"/>
              </a:lnSpc>
            </a:pPr>
            <a:r>
              <a:rPr lang="en-US" altLang="zh-CN" dirty="0"/>
              <a:t>CNN</a:t>
            </a:r>
            <a:r>
              <a:rPr lang="zh-CN" altLang="en-US" dirty="0"/>
              <a:t>模型在不同数据集和不同扫描仪之间也表现出很好的鲁棒性和可迁移性。这些结果表明，</a:t>
            </a:r>
            <a:r>
              <a:rPr lang="en-US" altLang="zh-CN" dirty="0"/>
              <a:t>CNN</a:t>
            </a:r>
            <a:r>
              <a:rPr lang="zh-CN" altLang="en-US" dirty="0"/>
              <a:t>可以作为一种强大的工具，在</a:t>
            </a:r>
            <a:r>
              <a:rPr lang="en-US" altLang="zh-CN" dirty="0"/>
              <a:t>AD</a:t>
            </a:r>
            <a:r>
              <a:rPr lang="zh-CN" altLang="en-US" dirty="0"/>
              <a:t>连续谱上进行自动个体患者诊断，有助于对患者病情进行分类和预测。</a:t>
            </a:r>
          </a:p>
        </p:txBody>
      </p:sp>
    </p:spTree>
    <p:extLst>
      <p:ext uri="{BB962C8B-B14F-4D97-AF65-F5344CB8AC3E}">
        <p14:creationId xmlns:p14="http://schemas.microsoft.com/office/powerpoint/2010/main" val="169038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768626" y="1808922"/>
            <a:ext cx="10515600" cy="4825242"/>
          </a:xfrm>
        </p:spPr>
        <p:txBody>
          <a:bodyPr>
            <a:normAutofit/>
          </a:bodyPr>
          <a:lstStyle/>
          <a:p>
            <a:pPr algn="l">
              <a:lnSpc>
                <a:spcPct val="120000"/>
              </a:lnSpc>
            </a:pPr>
            <a:r>
              <a:rPr lang="en-US" altLang="zh-CN" i="0" dirty="0">
                <a:solidFill>
                  <a:srgbClr val="050E17"/>
                </a:solidFill>
                <a:effectLst/>
              </a:rPr>
              <a:t>ADNI</a:t>
            </a:r>
            <a:r>
              <a:rPr lang="zh-CN" altLang="en-US" i="0" dirty="0">
                <a:solidFill>
                  <a:srgbClr val="050E17"/>
                </a:solidFill>
                <a:effectLst/>
              </a:rPr>
              <a:t>数据集：由</a:t>
            </a:r>
            <a:r>
              <a:rPr lang="en-US" altLang="zh-CN" i="0" dirty="0">
                <a:solidFill>
                  <a:srgbClr val="050E17"/>
                </a:solidFill>
                <a:effectLst/>
              </a:rPr>
              <a:t>ADNI</a:t>
            </a:r>
            <a:r>
              <a:rPr lang="zh-CN" altLang="en-US" i="0" dirty="0">
                <a:solidFill>
                  <a:srgbClr val="050E17"/>
                </a:solidFill>
                <a:effectLst/>
              </a:rPr>
              <a:t>（</a:t>
            </a:r>
            <a:r>
              <a:rPr lang="en-US" altLang="zh-CN" i="0" dirty="0">
                <a:solidFill>
                  <a:srgbClr val="050E17"/>
                </a:solidFill>
                <a:effectLst/>
              </a:rPr>
              <a:t>Alzheimer‘s Disease Neuroimaging Initiative</a:t>
            </a:r>
            <a:r>
              <a:rPr lang="zh-CN" altLang="en-US" i="0" dirty="0">
                <a:solidFill>
                  <a:srgbClr val="050E17"/>
                </a:solidFill>
                <a:effectLst/>
              </a:rPr>
              <a:t>）提供的，包包含</a:t>
            </a:r>
            <a:r>
              <a:rPr lang="en-US" altLang="zh-CN" i="0" dirty="0">
                <a:solidFill>
                  <a:srgbClr val="050E17"/>
                </a:solidFill>
                <a:effectLst/>
              </a:rPr>
              <a:t>294</a:t>
            </a:r>
            <a:r>
              <a:rPr lang="zh-CN" altLang="en-US" i="0" dirty="0">
                <a:solidFill>
                  <a:srgbClr val="050E17"/>
                </a:solidFill>
                <a:effectLst/>
              </a:rPr>
              <a:t>名可能患有</a:t>
            </a:r>
            <a:r>
              <a:rPr lang="en-US" altLang="zh-CN" i="0" dirty="0">
                <a:solidFill>
                  <a:srgbClr val="050E17"/>
                </a:solidFill>
                <a:effectLst/>
              </a:rPr>
              <a:t>AD</a:t>
            </a:r>
            <a:r>
              <a:rPr lang="zh-CN" altLang="en-US" i="0" dirty="0">
                <a:solidFill>
                  <a:srgbClr val="050E17"/>
                </a:solidFill>
                <a:effectLst/>
              </a:rPr>
              <a:t>的患者、</a:t>
            </a:r>
            <a:r>
              <a:rPr lang="en-US" altLang="zh-CN" i="0" dirty="0">
                <a:solidFill>
                  <a:srgbClr val="050E17"/>
                </a:solidFill>
                <a:effectLst/>
              </a:rPr>
              <a:t>763</a:t>
            </a:r>
            <a:r>
              <a:rPr lang="zh-CN" altLang="en-US" i="0" dirty="0">
                <a:solidFill>
                  <a:srgbClr val="050E17"/>
                </a:solidFill>
                <a:effectLst/>
              </a:rPr>
              <a:t>名</a:t>
            </a:r>
            <a:r>
              <a:rPr lang="en-US" altLang="zh-CN" i="0" dirty="0">
                <a:solidFill>
                  <a:srgbClr val="050E17"/>
                </a:solidFill>
                <a:effectLst/>
              </a:rPr>
              <a:t>MCI</a:t>
            </a:r>
            <a:r>
              <a:rPr lang="zh-CN" altLang="en-US" i="0" dirty="0">
                <a:solidFill>
                  <a:srgbClr val="050E17"/>
                </a:solidFill>
                <a:effectLst/>
              </a:rPr>
              <a:t>患者和</a:t>
            </a:r>
            <a:r>
              <a:rPr lang="en-US" altLang="zh-CN" i="0" dirty="0">
                <a:solidFill>
                  <a:srgbClr val="050E17"/>
                </a:solidFill>
                <a:effectLst/>
              </a:rPr>
              <a:t>352</a:t>
            </a:r>
            <a:r>
              <a:rPr lang="zh-CN" altLang="en-US" i="0" dirty="0">
                <a:solidFill>
                  <a:srgbClr val="050E17"/>
                </a:solidFill>
                <a:effectLst/>
              </a:rPr>
              <a:t>名健康对照组。</a:t>
            </a:r>
            <a:r>
              <a:rPr lang="en-US" altLang="zh-CN" i="0" dirty="0">
                <a:solidFill>
                  <a:srgbClr val="050E17"/>
                </a:solidFill>
                <a:effectLst/>
              </a:rPr>
              <a:t>Data from ADNI1</a:t>
            </a:r>
            <a:r>
              <a:rPr lang="zh-CN" altLang="en-US" i="0" dirty="0">
                <a:solidFill>
                  <a:srgbClr val="050E17"/>
                </a:solidFill>
                <a:effectLst/>
              </a:rPr>
              <a:t>、</a:t>
            </a:r>
            <a:r>
              <a:rPr lang="en-US" altLang="zh-CN" i="0" dirty="0">
                <a:solidFill>
                  <a:srgbClr val="050E17"/>
                </a:solidFill>
                <a:effectLst/>
              </a:rPr>
              <a:t>ADNI2</a:t>
            </a:r>
            <a:r>
              <a:rPr lang="zh-CN" altLang="en-US" i="0" dirty="0">
                <a:solidFill>
                  <a:srgbClr val="050E17"/>
                </a:solidFill>
                <a:effectLst/>
              </a:rPr>
              <a:t>和</a:t>
            </a:r>
            <a:r>
              <a:rPr lang="en-US" altLang="zh-CN" i="0" dirty="0">
                <a:solidFill>
                  <a:srgbClr val="050E17"/>
                </a:solidFill>
                <a:effectLst/>
              </a:rPr>
              <a:t>ADNIGO</a:t>
            </a:r>
            <a:r>
              <a:rPr lang="zh-CN" altLang="en-US" i="0" dirty="0">
                <a:solidFill>
                  <a:srgbClr val="050E17"/>
                </a:solidFill>
                <a:effectLst/>
              </a:rPr>
              <a:t>的基线</a:t>
            </a:r>
            <a:r>
              <a:rPr lang="en-US" altLang="zh-CN" i="0" dirty="0">
                <a:solidFill>
                  <a:srgbClr val="050E17"/>
                </a:solidFill>
                <a:effectLst/>
              </a:rPr>
              <a:t>3D T1</a:t>
            </a:r>
            <a:r>
              <a:rPr lang="zh-CN" altLang="en-US" i="0" dirty="0">
                <a:solidFill>
                  <a:srgbClr val="050E17"/>
                </a:solidFill>
                <a:effectLst/>
              </a:rPr>
              <a:t>加权图像。</a:t>
            </a:r>
            <a:endParaRPr lang="en-US" altLang="zh-CN" i="0" dirty="0">
              <a:solidFill>
                <a:srgbClr val="050E17"/>
              </a:solidFill>
              <a:effectLst/>
            </a:endParaRPr>
          </a:p>
          <a:p>
            <a:pPr algn="l">
              <a:lnSpc>
                <a:spcPct val="120000"/>
              </a:lnSpc>
            </a:pPr>
            <a:endParaRPr lang="en-US" altLang="zh-CN" i="0" dirty="0">
              <a:solidFill>
                <a:srgbClr val="050E17"/>
              </a:solidFill>
              <a:effectLst/>
            </a:endParaRPr>
          </a:p>
          <a:p>
            <a:pPr algn="l">
              <a:lnSpc>
                <a:spcPct val="120000"/>
              </a:lnSpc>
            </a:pPr>
            <a:r>
              <a:rPr lang="zh-CN" altLang="en-US" i="0" dirty="0">
                <a:solidFill>
                  <a:srgbClr val="050E17"/>
                </a:solidFill>
                <a:effectLst/>
              </a:rPr>
              <a:t>“</a:t>
            </a:r>
            <a:r>
              <a:rPr lang="en-US" altLang="zh-CN" i="0" dirty="0">
                <a:solidFill>
                  <a:srgbClr val="050E17"/>
                </a:solidFill>
                <a:effectLst/>
              </a:rPr>
              <a:t>Milan”</a:t>
            </a:r>
            <a:r>
              <a:rPr lang="zh-CN" altLang="en-US" i="0" dirty="0">
                <a:solidFill>
                  <a:srgbClr val="050E17"/>
                </a:solidFill>
                <a:effectLst/>
              </a:rPr>
              <a:t>数据集。包括了</a:t>
            </a:r>
            <a:r>
              <a:rPr lang="en-US" altLang="zh-CN" i="0" dirty="0">
                <a:solidFill>
                  <a:srgbClr val="050E17"/>
                </a:solidFill>
                <a:effectLst/>
              </a:rPr>
              <a:t>124</a:t>
            </a:r>
            <a:r>
              <a:rPr lang="zh-CN" altLang="en-US" i="0" dirty="0">
                <a:solidFill>
                  <a:srgbClr val="050E17"/>
                </a:solidFill>
                <a:effectLst/>
              </a:rPr>
              <a:t>名可能患有</a:t>
            </a:r>
            <a:r>
              <a:rPr lang="en-US" altLang="zh-CN" i="0" dirty="0">
                <a:solidFill>
                  <a:srgbClr val="050E17"/>
                </a:solidFill>
                <a:effectLst/>
              </a:rPr>
              <a:t>AD</a:t>
            </a:r>
            <a:r>
              <a:rPr lang="zh-CN" altLang="en-US" i="0" dirty="0">
                <a:solidFill>
                  <a:srgbClr val="050E17"/>
                </a:solidFill>
                <a:effectLst/>
              </a:rPr>
              <a:t>的患者、</a:t>
            </a:r>
            <a:r>
              <a:rPr lang="en-US" altLang="zh-CN" i="0" dirty="0">
                <a:solidFill>
                  <a:srgbClr val="050E17"/>
                </a:solidFill>
                <a:effectLst/>
              </a:rPr>
              <a:t>50</a:t>
            </a:r>
            <a:r>
              <a:rPr lang="zh-CN" altLang="en-US" i="0" dirty="0">
                <a:solidFill>
                  <a:srgbClr val="050E17"/>
                </a:solidFill>
                <a:effectLst/>
              </a:rPr>
              <a:t>名</a:t>
            </a:r>
            <a:r>
              <a:rPr lang="en-US" altLang="zh-CN" i="0" dirty="0">
                <a:solidFill>
                  <a:srgbClr val="050E17"/>
                </a:solidFill>
                <a:effectLst/>
              </a:rPr>
              <a:t>MCI</a:t>
            </a:r>
            <a:r>
              <a:rPr lang="zh-CN" altLang="en-US" i="0" dirty="0">
                <a:solidFill>
                  <a:srgbClr val="050E17"/>
                </a:solidFill>
                <a:effectLst/>
              </a:rPr>
              <a:t>患者和</a:t>
            </a:r>
            <a:r>
              <a:rPr lang="en-US" altLang="zh-CN" i="0" dirty="0">
                <a:solidFill>
                  <a:srgbClr val="050E17"/>
                </a:solidFill>
                <a:effectLst/>
              </a:rPr>
              <a:t>55</a:t>
            </a:r>
            <a:r>
              <a:rPr lang="zh-CN" altLang="en-US" i="0" dirty="0">
                <a:solidFill>
                  <a:srgbClr val="050E17"/>
                </a:solidFill>
                <a:effectLst/>
              </a:rPr>
              <a:t>名健康对照组，这些数据是在米兰的 </a:t>
            </a:r>
            <a:r>
              <a:rPr lang="en-US" altLang="zh-CN" i="0" dirty="0">
                <a:solidFill>
                  <a:srgbClr val="050E17"/>
                </a:solidFill>
                <a:effectLst/>
              </a:rPr>
              <a:t>Scientiﬁc Institute and University Vita-Salute San Raﬀaele</a:t>
            </a:r>
            <a:r>
              <a:rPr lang="zh-CN" altLang="en-US" i="0" dirty="0">
                <a:solidFill>
                  <a:srgbClr val="050E17"/>
                </a:solidFill>
                <a:effectLst/>
              </a:rPr>
              <a:t>的神经科学系招募的。</a:t>
            </a:r>
            <a:endParaRPr lang="zh-CN" altLang="en-US" dirty="0"/>
          </a:p>
        </p:txBody>
      </p:sp>
    </p:spTree>
    <p:extLst>
      <p:ext uri="{BB962C8B-B14F-4D97-AF65-F5344CB8AC3E}">
        <p14:creationId xmlns:p14="http://schemas.microsoft.com/office/powerpoint/2010/main" val="218457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A8E981-8444-2C39-5D71-9C27B490F45A}"/>
              </a:ext>
            </a:extLst>
          </p:cNvPr>
          <p:cNvSpPr>
            <a:spLocks noGrp="1"/>
          </p:cNvSpPr>
          <p:nvPr>
            <p:ph idx="1"/>
          </p:nvPr>
        </p:nvSpPr>
        <p:spPr>
          <a:xfrm>
            <a:off x="768626" y="4870173"/>
            <a:ext cx="10515600" cy="1560444"/>
          </a:xfrm>
        </p:spPr>
        <p:txBody>
          <a:bodyPr>
            <a:normAutofit/>
          </a:bodyPr>
          <a:lstStyle/>
          <a:p>
            <a:r>
              <a:rPr lang="en-US" altLang="zh-CN" dirty="0"/>
              <a:t>Binary Classification</a:t>
            </a:r>
          </a:p>
          <a:p>
            <a:r>
              <a:rPr lang="zh-CN" altLang="en-US" dirty="0"/>
              <a:t>①</a:t>
            </a:r>
            <a:r>
              <a:rPr lang="en-US" altLang="zh-CN" dirty="0"/>
              <a:t>AD</a:t>
            </a:r>
            <a:r>
              <a:rPr lang="zh-CN" altLang="en-US" dirty="0"/>
              <a:t>与</a:t>
            </a:r>
            <a:r>
              <a:rPr lang="en-US" altLang="zh-CN" dirty="0"/>
              <a:t>HC</a:t>
            </a:r>
            <a:r>
              <a:rPr lang="zh-CN" altLang="en-US" dirty="0"/>
              <a:t> ②</a:t>
            </a:r>
            <a:r>
              <a:rPr lang="en-US" altLang="zh-CN" dirty="0"/>
              <a:t>c-MCI</a:t>
            </a:r>
            <a:r>
              <a:rPr lang="zh-CN" altLang="en-US" dirty="0"/>
              <a:t>与</a:t>
            </a:r>
            <a:r>
              <a:rPr lang="en-US" altLang="zh-CN" dirty="0"/>
              <a:t>HC</a:t>
            </a:r>
            <a:r>
              <a:rPr lang="zh-CN" altLang="en-US" dirty="0"/>
              <a:t> ③稳定型</a:t>
            </a:r>
            <a:r>
              <a:rPr lang="en-US" altLang="zh-CN" dirty="0"/>
              <a:t>MCI (s-MCI)</a:t>
            </a:r>
            <a:r>
              <a:rPr lang="zh-CN" altLang="en-US" dirty="0"/>
              <a:t>与</a:t>
            </a:r>
            <a:r>
              <a:rPr lang="en-US" altLang="zh-CN" dirty="0"/>
              <a:t>HC</a:t>
            </a:r>
          </a:p>
          <a:p>
            <a:r>
              <a:rPr lang="zh-CN" altLang="en-US" dirty="0"/>
              <a:t>④</a:t>
            </a:r>
            <a:r>
              <a:rPr lang="en-US" altLang="zh-CN" dirty="0"/>
              <a:t>AD</a:t>
            </a:r>
            <a:r>
              <a:rPr lang="zh-CN" altLang="en-US" dirty="0"/>
              <a:t>与</a:t>
            </a:r>
            <a:r>
              <a:rPr lang="en-US" altLang="zh-CN" dirty="0"/>
              <a:t>c-MCI</a:t>
            </a:r>
            <a:r>
              <a:rPr lang="zh-CN" altLang="en-US" dirty="0"/>
              <a:t> ⑤</a:t>
            </a:r>
            <a:r>
              <a:rPr lang="en-US" altLang="zh-CN" dirty="0"/>
              <a:t>AD</a:t>
            </a:r>
            <a:r>
              <a:rPr lang="zh-CN" altLang="en-US" dirty="0"/>
              <a:t>与</a:t>
            </a:r>
            <a:r>
              <a:rPr lang="en-US" altLang="zh-CN" dirty="0"/>
              <a:t>s-MCI</a:t>
            </a:r>
            <a:r>
              <a:rPr lang="zh-CN" altLang="en-US" dirty="0"/>
              <a:t> ⑥</a:t>
            </a:r>
            <a:r>
              <a:rPr lang="en-US" altLang="zh-CN" dirty="0"/>
              <a:t>c-MCI</a:t>
            </a:r>
            <a:r>
              <a:rPr lang="zh-CN" altLang="en-US" dirty="0"/>
              <a:t>与</a:t>
            </a:r>
            <a:r>
              <a:rPr lang="en-US" altLang="zh-CN" dirty="0"/>
              <a:t>s-MCI</a:t>
            </a:r>
            <a:r>
              <a:rPr lang="zh-CN" altLang="en-US" dirty="0"/>
              <a:t>。</a:t>
            </a:r>
          </a:p>
        </p:txBody>
      </p:sp>
      <p:pic>
        <p:nvPicPr>
          <p:cNvPr id="5" name="图片 4">
            <a:extLst>
              <a:ext uri="{FF2B5EF4-FFF2-40B4-BE49-F238E27FC236}">
                <a16:creationId xmlns:a16="http://schemas.microsoft.com/office/drawing/2014/main" id="{36751326-F928-C571-7EBD-158FC1E89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40" y="178905"/>
            <a:ext cx="7583492" cy="4343400"/>
          </a:xfrm>
          <a:prstGeom prst="rect">
            <a:avLst/>
          </a:prstGeom>
        </p:spPr>
      </p:pic>
      <p:pic>
        <p:nvPicPr>
          <p:cNvPr id="7" name="图片 6">
            <a:extLst>
              <a:ext uri="{FF2B5EF4-FFF2-40B4-BE49-F238E27FC236}">
                <a16:creationId xmlns:a16="http://schemas.microsoft.com/office/drawing/2014/main" id="{9086791D-5E60-74DD-587A-B024D588EAD6}"/>
              </a:ext>
            </a:extLst>
          </p:cNvPr>
          <p:cNvPicPr>
            <a:picLocks noChangeAspect="1"/>
          </p:cNvPicPr>
          <p:nvPr/>
        </p:nvPicPr>
        <p:blipFill>
          <a:blip r:embed="rId3"/>
          <a:stretch>
            <a:fillRect/>
          </a:stretch>
        </p:blipFill>
        <p:spPr>
          <a:xfrm>
            <a:off x="6863262" y="775252"/>
            <a:ext cx="5328738" cy="3675883"/>
          </a:xfrm>
          <a:prstGeom prst="rect">
            <a:avLst/>
          </a:prstGeom>
        </p:spPr>
      </p:pic>
    </p:spTree>
    <p:extLst>
      <p:ext uri="{BB962C8B-B14F-4D97-AF65-F5344CB8AC3E}">
        <p14:creationId xmlns:p14="http://schemas.microsoft.com/office/powerpoint/2010/main" val="155548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C699-92F7-7BAD-2DD4-9E562735A01E}"/>
              </a:ext>
            </a:extLst>
          </p:cNvPr>
          <p:cNvSpPr>
            <a:spLocks noGrp="1"/>
          </p:cNvSpPr>
          <p:nvPr>
            <p:ph type="title"/>
          </p:nvPr>
        </p:nvSpPr>
        <p:spPr/>
        <p:txBody>
          <a:bodyPr/>
          <a:lstStyle/>
          <a:p>
            <a:r>
              <a:rPr lang="en-US" altLang="zh-CN" dirty="0"/>
              <a:t>Transfer Learning</a:t>
            </a:r>
            <a:endParaRPr lang="zh-CN" altLang="en-US" dirty="0"/>
          </a:p>
        </p:txBody>
      </p:sp>
      <p:sp>
        <p:nvSpPr>
          <p:cNvPr id="3" name="内容占位符 2">
            <a:extLst>
              <a:ext uri="{FF2B5EF4-FFF2-40B4-BE49-F238E27FC236}">
                <a16:creationId xmlns:a16="http://schemas.microsoft.com/office/drawing/2014/main" id="{02F5415A-9ABC-7B13-F44A-5A3647706CF0}"/>
              </a:ext>
            </a:extLst>
          </p:cNvPr>
          <p:cNvSpPr>
            <a:spLocks noGrp="1"/>
          </p:cNvSpPr>
          <p:nvPr>
            <p:ph idx="1"/>
          </p:nvPr>
        </p:nvSpPr>
        <p:spPr/>
        <p:txBody>
          <a:bodyPr>
            <a:normAutofit/>
          </a:bodyPr>
          <a:lstStyle/>
          <a:p>
            <a:pPr>
              <a:lnSpc>
                <a:spcPct val="120000"/>
              </a:lnSpc>
            </a:pPr>
            <a:r>
              <a:rPr lang="en-US" altLang="zh-CN" dirty="0"/>
              <a:t>Transfer learning</a:t>
            </a:r>
            <a:r>
              <a:rPr lang="zh-CN" altLang="en-US" dirty="0"/>
              <a:t>是指迁移学习（</a:t>
            </a:r>
            <a:r>
              <a:rPr lang="en-US" altLang="zh-CN" dirty="0"/>
              <a:t>Transfer Learning</a:t>
            </a:r>
            <a:r>
              <a:rPr lang="zh-CN" altLang="en-US" dirty="0"/>
              <a:t>）是一种机器学习方法，它通过将在一个任务中学习到的知识和经验应用于另一个相关任务中，从而改善后者的学习性能。即将已经训练好的模型（</a:t>
            </a:r>
            <a:r>
              <a:rPr lang="en-US" altLang="zh-CN" dirty="0"/>
              <a:t>source domain</a:t>
            </a:r>
            <a:r>
              <a:rPr lang="zh-CN" altLang="en-US" dirty="0"/>
              <a:t>）应用于新的任务（</a:t>
            </a:r>
            <a:r>
              <a:rPr lang="en-US" altLang="zh-CN" dirty="0"/>
              <a:t>target domain</a:t>
            </a:r>
            <a:r>
              <a:rPr lang="zh-CN" altLang="en-US" dirty="0"/>
              <a:t>）中，以提高模型的性能和泛化能力。</a:t>
            </a:r>
            <a:endParaRPr lang="en-US" altLang="zh-CN" dirty="0"/>
          </a:p>
          <a:p>
            <a:pPr>
              <a:lnSpc>
                <a:spcPct val="120000"/>
              </a:lnSpc>
            </a:pPr>
            <a:r>
              <a:rPr lang="zh-CN" altLang="en-US" dirty="0"/>
              <a:t>在迁移学习中，模型会在一个源领域上进行预训练，然后将学到的知识迁移到一个目标领域上进行微调或训练，以提高目标任务的性能。</a:t>
            </a:r>
          </a:p>
        </p:txBody>
      </p:sp>
    </p:spTree>
    <p:extLst>
      <p:ext uri="{BB962C8B-B14F-4D97-AF65-F5344CB8AC3E}">
        <p14:creationId xmlns:p14="http://schemas.microsoft.com/office/powerpoint/2010/main" val="3130735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962</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微软雅黑 Light</vt:lpstr>
      <vt:lpstr>Arial</vt:lpstr>
      <vt:lpstr>Office 主题​​</vt:lpstr>
      <vt:lpstr>0823汇报</vt:lpstr>
      <vt:lpstr>Accurate brain age prediction with lightweight deep neural networks</vt:lpstr>
      <vt:lpstr>PowerPoint 演示文稿</vt:lpstr>
      <vt:lpstr>SFCN: Simple Fully Convolutional Network</vt:lpstr>
      <vt:lpstr>PowerPoint 演示文稿</vt:lpstr>
      <vt:lpstr>Automated classification of Alzheimer's disease and mild cognitive impairment using a single MRI and deep neural networks</vt:lpstr>
      <vt:lpstr>数据集</vt:lpstr>
      <vt:lpstr>PowerPoint 演示文稿</vt:lpstr>
      <vt:lpstr>Transfer Learning</vt:lpstr>
      <vt:lpstr>Transfer Learning</vt:lpstr>
      <vt:lpstr>Highlight</vt:lpstr>
      <vt:lpstr>Pairwise Correlation Analysis of the Alzheimer’s Disease Neuroimaging Initiative (ADNI) Dataset Reveals Significant Feature Correlation</vt:lpstr>
      <vt:lpstr>数据集</vt:lpstr>
      <vt:lpstr>相关性分析方法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0725汇报</dc:title>
  <dc:creator>mh L</dc:creator>
  <cp:lastModifiedBy>mh L</cp:lastModifiedBy>
  <cp:revision>5</cp:revision>
  <dcterms:created xsi:type="dcterms:W3CDTF">2023-07-25T14:28:33Z</dcterms:created>
  <dcterms:modified xsi:type="dcterms:W3CDTF">2023-08-22T16:25:19Z</dcterms:modified>
</cp:coreProperties>
</file>