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4" d="100"/>
          <a:sy n="74" d="100"/>
        </p:scale>
        <p:origin x="77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35F07-16DA-E60C-002A-8847E7D3F80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9D82B23-43F0-AF62-7BEE-F3EE36D14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E436BD-9BA6-8A77-6966-70B816AD49C0}"/>
              </a:ext>
            </a:extLst>
          </p:cNvPr>
          <p:cNvSpPr>
            <a:spLocks noGrp="1"/>
          </p:cNvSpPr>
          <p:nvPr>
            <p:ph type="dt" sz="half" idx="10"/>
          </p:nvPr>
        </p:nvSpPr>
        <p:spPr/>
        <p:txBody>
          <a:bodyPr/>
          <a:lstStyle/>
          <a:p>
            <a:fld id="{FF3B0395-AC83-4032-B08A-21EB87976E24}" type="datetimeFigureOut">
              <a:rPr lang="zh-CN" altLang="en-US" smtClean="0"/>
              <a:t>2023-10-08</a:t>
            </a:fld>
            <a:endParaRPr lang="zh-CN" altLang="en-US"/>
          </a:p>
        </p:txBody>
      </p:sp>
      <p:sp>
        <p:nvSpPr>
          <p:cNvPr id="5" name="页脚占位符 4">
            <a:extLst>
              <a:ext uri="{FF2B5EF4-FFF2-40B4-BE49-F238E27FC236}">
                <a16:creationId xmlns:a16="http://schemas.microsoft.com/office/drawing/2014/main" id="{56946586-AEFB-F7F5-C8BD-F5A683F48B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9B3465-BCF9-0865-D4B3-6DB3CE06EFA4}"/>
              </a:ext>
            </a:extLst>
          </p:cNvPr>
          <p:cNvSpPr>
            <a:spLocks noGrp="1"/>
          </p:cNvSpPr>
          <p:nvPr>
            <p:ph type="sldNum" sz="quarter" idx="12"/>
          </p:nvPr>
        </p:nvSpPr>
        <p:spPr/>
        <p:txBody>
          <a:bodyPr/>
          <a:lstStyle/>
          <a:p>
            <a:fld id="{63A6DD0D-134A-4257-8F19-112FDAE3F30C}" type="slidenum">
              <a:rPr lang="zh-CN" altLang="en-US" smtClean="0"/>
              <a:t>‹#›</a:t>
            </a:fld>
            <a:endParaRPr lang="zh-CN" altLang="en-US"/>
          </a:p>
        </p:txBody>
      </p:sp>
    </p:spTree>
    <p:extLst>
      <p:ext uri="{BB962C8B-B14F-4D97-AF65-F5344CB8AC3E}">
        <p14:creationId xmlns:p14="http://schemas.microsoft.com/office/powerpoint/2010/main" val="321312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1B391-B291-6994-A8B0-466176BAFB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BCABDE-E1D1-D9CE-D5EF-E390620C3D6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44A6D9-CC5C-394D-4D1F-55931F2DEF74}"/>
              </a:ext>
            </a:extLst>
          </p:cNvPr>
          <p:cNvSpPr>
            <a:spLocks noGrp="1"/>
          </p:cNvSpPr>
          <p:nvPr>
            <p:ph type="dt" sz="half" idx="10"/>
          </p:nvPr>
        </p:nvSpPr>
        <p:spPr/>
        <p:txBody>
          <a:bodyPr/>
          <a:lstStyle/>
          <a:p>
            <a:fld id="{FF3B0395-AC83-4032-B08A-21EB87976E24}" type="datetimeFigureOut">
              <a:rPr lang="zh-CN" altLang="en-US" smtClean="0"/>
              <a:t>2023-10-08</a:t>
            </a:fld>
            <a:endParaRPr lang="zh-CN" altLang="en-US"/>
          </a:p>
        </p:txBody>
      </p:sp>
      <p:sp>
        <p:nvSpPr>
          <p:cNvPr id="5" name="页脚占位符 4">
            <a:extLst>
              <a:ext uri="{FF2B5EF4-FFF2-40B4-BE49-F238E27FC236}">
                <a16:creationId xmlns:a16="http://schemas.microsoft.com/office/drawing/2014/main" id="{206123F3-458F-2711-F03C-8FBE96BEB3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B02B0B-E92D-6890-DB1E-3513A6AE05F5}"/>
              </a:ext>
            </a:extLst>
          </p:cNvPr>
          <p:cNvSpPr>
            <a:spLocks noGrp="1"/>
          </p:cNvSpPr>
          <p:nvPr>
            <p:ph type="sldNum" sz="quarter" idx="12"/>
          </p:nvPr>
        </p:nvSpPr>
        <p:spPr/>
        <p:txBody>
          <a:bodyPr/>
          <a:lstStyle/>
          <a:p>
            <a:fld id="{63A6DD0D-134A-4257-8F19-112FDAE3F30C}" type="slidenum">
              <a:rPr lang="zh-CN" altLang="en-US" smtClean="0"/>
              <a:t>‹#›</a:t>
            </a:fld>
            <a:endParaRPr lang="zh-CN" altLang="en-US"/>
          </a:p>
        </p:txBody>
      </p:sp>
    </p:spTree>
    <p:extLst>
      <p:ext uri="{BB962C8B-B14F-4D97-AF65-F5344CB8AC3E}">
        <p14:creationId xmlns:p14="http://schemas.microsoft.com/office/powerpoint/2010/main" val="279464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FD15C8-0E95-D46C-A4E3-023BE027CB5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94B504-E0F8-9F1F-701F-2096A6F465D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5E42AE-CBD1-15D9-5300-C6232D0BDC07}"/>
              </a:ext>
            </a:extLst>
          </p:cNvPr>
          <p:cNvSpPr>
            <a:spLocks noGrp="1"/>
          </p:cNvSpPr>
          <p:nvPr>
            <p:ph type="dt" sz="half" idx="10"/>
          </p:nvPr>
        </p:nvSpPr>
        <p:spPr/>
        <p:txBody>
          <a:bodyPr/>
          <a:lstStyle/>
          <a:p>
            <a:fld id="{FF3B0395-AC83-4032-B08A-21EB87976E24}" type="datetimeFigureOut">
              <a:rPr lang="zh-CN" altLang="en-US" smtClean="0"/>
              <a:t>2023-10-08</a:t>
            </a:fld>
            <a:endParaRPr lang="zh-CN" altLang="en-US"/>
          </a:p>
        </p:txBody>
      </p:sp>
      <p:sp>
        <p:nvSpPr>
          <p:cNvPr id="5" name="页脚占位符 4">
            <a:extLst>
              <a:ext uri="{FF2B5EF4-FFF2-40B4-BE49-F238E27FC236}">
                <a16:creationId xmlns:a16="http://schemas.microsoft.com/office/drawing/2014/main" id="{76FB1B55-2265-EC45-08D5-545336DD77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7D6975-7D38-58DB-70BB-A015ADA6B136}"/>
              </a:ext>
            </a:extLst>
          </p:cNvPr>
          <p:cNvSpPr>
            <a:spLocks noGrp="1"/>
          </p:cNvSpPr>
          <p:nvPr>
            <p:ph type="sldNum" sz="quarter" idx="12"/>
          </p:nvPr>
        </p:nvSpPr>
        <p:spPr/>
        <p:txBody>
          <a:bodyPr/>
          <a:lstStyle/>
          <a:p>
            <a:fld id="{63A6DD0D-134A-4257-8F19-112FDAE3F30C}" type="slidenum">
              <a:rPr lang="zh-CN" altLang="en-US" smtClean="0"/>
              <a:t>‹#›</a:t>
            </a:fld>
            <a:endParaRPr lang="zh-CN" altLang="en-US"/>
          </a:p>
        </p:txBody>
      </p:sp>
    </p:spTree>
    <p:extLst>
      <p:ext uri="{BB962C8B-B14F-4D97-AF65-F5344CB8AC3E}">
        <p14:creationId xmlns:p14="http://schemas.microsoft.com/office/powerpoint/2010/main" val="86113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94820-972A-9B63-0E49-5F380C9C96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F84094-AE8A-0FBA-2E7F-FDF2F0D72D9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7785CA-0AFE-9E45-7531-07C6A5BC0F6F}"/>
              </a:ext>
            </a:extLst>
          </p:cNvPr>
          <p:cNvSpPr>
            <a:spLocks noGrp="1"/>
          </p:cNvSpPr>
          <p:nvPr>
            <p:ph type="dt" sz="half" idx="10"/>
          </p:nvPr>
        </p:nvSpPr>
        <p:spPr/>
        <p:txBody>
          <a:bodyPr/>
          <a:lstStyle/>
          <a:p>
            <a:fld id="{FF3B0395-AC83-4032-B08A-21EB87976E24}" type="datetimeFigureOut">
              <a:rPr lang="zh-CN" altLang="en-US" smtClean="0"/>
              <a:t>2023-10-08</a:t>
            </a:fld>
            <a:endParaRPr lang="zh-CN" altLang="en-US"/>
          </a:p>
        </p:txBody>
      </p:sp>
      <p:sp>
        <p:nvSpPr>
          <p:cNvPr id="5" name="页脚占位符 4">
            <a:extLst>
              <a:ext uri="{FF2B5EF4-FFF2-40B4-BE49-F238E27FC236}">
                <a16:creationId xmlns:a16="http://schemas.microsoft.com/office/drawing/2014/main" id="{A490329E-5958-D757-119C-C2A784F9E1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575995-B6AF-A4DA-13FD-809E3FB3DE2B}"/>
              </a:ext>
            </a:extLst>
          </p:cNvPr>
          <p:cNvSpPr>
            <a:spLocks noGrp="1"/>
          </p:cNvSpPr>
          <p:nvPr>
            <p:ph type="sldNum" sz="quarter" idx="12"/>
          </p:nvPr>
        </p:nvSpPr>
        <p:spPr/>
        <p:txBody>
          <a:bodyPr/>
          <a:lstStyle/>
          <a:p>
            <a:fld id="{63A6DD0D-134A-4257-8F19-112FDAE3F30C}" type="slidenum">
              <a:rPr lang="zh-CN" altLang="en-US" smtClean="0"/>
              <a:t>‹#›</a:t>
            </a:fld>
            <a:endParaRPr lang="zh-CN" altLang="en-US"/>
          </a:p>
        </p:txBody>
      </p:sp>
    </p:spTree>
    <p:extLst>
      <p:ext uri="{BB962C8B-B14F-4D97-AF65-F5344CB8AC3E}">
        <p14:creationId xmlns:p14="http://schemas.microsoft.com/office/powerpoint/2010/main" val="336835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76C17-49A8-925C-ED0C-063BE87A4AE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19819EF-8ED0-5B25-B811-42C1E93624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8B628A-20BF-1644-2FB9-11E2CAF08400}"/>
              </a:ext>
            </a:extLst>
          </p:cNvPr>
          <p:cNvSpPr>
            <a:spLocks noGrp="1"/>
          </p:cNvSpPr>
          <p:nvPr>
            <p:ph type="dt" sz="half" idx="10"/>
          </p:nvPr>
        </p:nvSpPr>
        <p:spPr/>
        <p:txBody>
          <a:bodyPr/>
          <a:lstStyle/>
          <a:p>
            <a:fld id="{FF3B0395-AC83-4032-B08A-21EB87976E24}" type="datetimeFigureOut">
              <a:rPr lang="zh-CN" altLang="en-US" smtClean="0"/>
              <a:t>2023-10-08</a:t>
            </a:fld>
            <a:endParaRPr lang="zh-CN" altLang="en-US"/>
          </a:p>
        </p:txBody>
      </p:sp>
      <p:sp>
        <p:nvSpPr>
          <p:cNvPr id="5" name="页脚占位符 4">
            <a:extLst>
              <a:ext uri="{FF2B5EF4-FFF2-40B4-BE49-F238E27FC236}">
                <a16:creationId xmlns:a16="http://schemas.microsoft.com/office/drawing/2014/main" id="{08F1D7CC-143A-FF11-28AA-4035D20294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F1695B-D462-2FA2-9A6B-DC02B5852A53}"/>
              </a:ext>
            </a:extLst>
          </p:cNvPr>
          <p:cNvSpPr>
            <a:spLocks noGrp="1"/>
          </p:cNvSpPr>
          <p:nvPr>
            <p:ph type="sldNum" sz="quarter" idx="12"/>
          </p:nvPr>
        </p:nvSpPr>
        <p:spPr/>
        <p:txBody>
          <a:bodyPr/>
          <a:lstStyle/>
          <a:p>
            <a:fld id="{63A6DD0D-134A-4257-8F19-112FDAE3F30C}" type="slidenum">
              <a:rPr lang="zh-CN" altLang="en-US" smtClean="0"/>
              <a:t>‹#›</a:t>
            </a:fld>
            <a:endParaRPr lang="zh-CN" altLang="en-US"/>
          </a:p>
        </p:txBody>
      </p:sp>
    </p:spTree>
    <p:extLst>
      <p:ext uri="{BB962C8B-B14F-4D97-AF65-F5344CB8AC3E}">
        <p14:creationId xmlns:p14="http://schemas.microsoft.com/office/powerpoint/2010/main" val="82301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0AB8E-87D9-4580-E18A-DF89A6E60D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35CE87F-1879-2E88-A74F-DD067D51477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CA87D54-2EE9-ABCC-7A00-C376D12EAD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402D4A7-E478-21DC-8085-6B09F5620891}"/>
              </a:ext>
            </a:extLst>
          </p:cNvPr>
          <p:cNvSpPr>
            <a:spLocks noGrp="1"/>
          </p:cNvSpPr>
          <p:nvPr>
            <p:ph type="dt" sz="half" idx="10"/>
          </p:nvPr>
        </p:nvSpPr>
        <p:spPr/>
        <p:txBody>
          <a:bodyPr/>
          <a:lstStyle/>
          <a:p>
            <a:fld id="{FF3B0395-AC83-4032-B08A-21EB87976E24}" type="datetimeFigureOut">
              <a:rPr lang="zh-CN" altLang="en-US" smtClean="0"/>
              <a:t>2023-10-08</a:t>
            </a:fld>
            <a:endParaRPr lang="zh-CN" altLang="en-US"/>
          </a:p>
        </p:txBody>
      </p:sp>
      <p:sp>
        <p:nvSpPr>
          <p:cNvPr id="6" name="页脚占位符 5">
            <a:extLst>
              <a:ext uri="{FF2B5EF4-FFF2-40B4-BE49-F238E27FC236}">
                <a16:creationId xmlns:a16="http://schemas.microsoft.com/office/drawing/2014/main" id="{83E9E995-50E8-0BCA-4C11-89E8C8FFDF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4B3427-6898-85BB-485F-9A84EB9CEA1F}"/>
              </a:ext>
            </a:extLst>
          </p:cNvPr>
          <p:cNvSpPr>
            <a:spLocks noGrp="1"/>
          </p:cNvSpPr>
          <p:nvPr>
            <p:ph type="sldNum" sz="quarter" idx="12"/>
          </p:nvPr>
        </p:nvSpPr>
        <p:spPr/>
        <p:txBody>
          <a:bodyPr/>
          <a:lstStyle/>
          <a:p>
            <a:fld id="{63A6DD0D-134A-4257-8F19-112FDAE3F30C}" type="slidenum">
              <a:rPr lang="zh-CN" altLang="en-US" smtClean="0"/>
              <a:t>‹#›</a:t>
            </a:fld>
            <a:endParaRPr lang="zh-CN" altLang="en-US"/>
          </a:p>
        </p:txBody>
      </p:sp>
    </p:spTree>
    <p:extLst>
      <p:ext uri="{BB962C8B-B14F-4D97-AF65-F5344CB8AC3E}">
        <p14:creationId xmlns:p14="http://schemas.microsoft.com/office/powerpoint/2010/main" val="14072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FAED-1D13-F166-C56E-9C1A66B8579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FAF660B-2CB9-998E-6440-3283C3A061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048056-F755-E68C-197B-B6EC38A64DB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DF81056-D892-E818-1B8B-417184BB3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747B28F-3E12-F77F-E393-96744EC9EC9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401E41-8018-EEC0-B30A-95230138694E}"/>
              </a:ext>
            </a:extLst>
          </p:cNvPr>
          <p:cNvSpPr>
            <a:spLocks noGrp="1"/>
          </p:cNvSpPr>
          <p:nvPr>
            <p:ph type="dt" sz="half" idx="10"/>
          </p:nvPr>
        </p:nvSpPr>
        <p:spPr/>
        <p:txBody>
          <a:bodyPr/>
          <a:lstStyle/>
          <a:p>
            <a:fld id="{FF3B0395-AC83-4032-B08A-21EB87976E24}" type="datetimeFigureOut">
              <a:rPr lang="zh-CN" altLang="en-US" smtClean="0"/>
              <a:t>2023-10-08</a:t>
            </a:fld>
            <a:endParaRPr lang="zh-CN" altLang="en-US"/>
          </a:p>
        </p:txBody>
      </p:sp>
      <p:sp>
        <p:nvSpPr>
          <p:cNvPr id="8" name="页脚占位符 7">
            <a:extLst>
              <a:ext uri="{FF2B5EF4-FFF2-40B4-BE49-F238E27FC236}">
                <a16:creationId xmlns:a16="http://schemas.microsoft.com/office/drawing/2014/main" id="{E8E35C8A-C55B-5B43-AA15-B5F3B5F5EDD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6CD8D8-8362-3E60-8432-645B6F7F3015}"/>
              </a:ext>
            </a:extLst>
          </p:cNvPr>
          <p:cNvSpPr>
            <a:spLocks noGrp="1"/>
          </p:cNvSpPr>
          <p:nvPr>
            <p:ph type="sldNum" sz="quarter" idx="12"/>
          </p:nvPr>
        </p:nvSpPr>
        <p:spPr/>
        <p:txBody>
          <a:bodyPr/>
          <a:lstStyle/>
          <a:p>
            <a:fld id="{63A6DD0D-134A-4257-8F19-112FDAE3F30C}" type="slidenum">
              <a:rPr lang="zh-CN" altLang="en-US" smtClean="0"/>
              <a:t>‹#›</a:t>
            </a:fld>
            <a:endParaRPr lang="zh-CN" altLang="en-US"/>
          </a:p>
        </p:txBody>
      </p:sp>
    </p:spTree>
    <p:extLst>
      <p:ext uri="{BB962C8B-B14F-4D97-AF65-F5344CB8AC3E}">
        <p14:creationId xmlns:p14="http://schemas.microsoft.com/office/powerpoint/2010/main" val="149029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03D4E-00C5-4497-B6AF-257DCC677B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641FC9A-6630-F8D4-E927-BF95AEE46C0F}"/>
              </a:ext>
            </a:extLst>
          </p:cNvPr>
          <p:cNvSpPr>
            <a:spLocks noGrp="1"/>
          </p:cNvSpPr>
          <p:nvPr>
            <p:ph type="dt" sz="half" idx="10"/>
          </p:nvPr>
        </p:nvSpPr>
        <p:spPr/>
        <p:txBody>
          <a:bodyPr/>
          <a:lstStyle/>
          <a:p>
            <a:fld id="{FF3B0395-AC83-4032-B08A-21EB87976E24}" type="datetimeFigureOut">
              <a:rPr lang="zh-CN" altLang="en-US" smtClean="0"/>
              <a:t>2023-10-08</a:t>
            </a:fld>
            <a:endParaRPr lang="zh-CN" altLang="en-US"/>
          </a:p>
        </p:txBody>
      </p:sp>
      <p:sp>
        <p:nvSpPr>
          <p:cNvPr id="4" name="页脚占位符 3">
            <a:extLst>
              <a:ext uri="{FF2B5EF4-FFF2-40B4-BE49-F238E27FC236}">
                <a16:creationId xmlns:a16="http://schemas.microsoft.com/office/drawing/2014/main" id="{5666C0B5-5BA1-ECAD-90E8-9020D55AFFF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2082C6-EAE4-971D-FA9F-05ADB521B130}"/>
              </a:ext>
            </a:extLst>
          </p:cNvPr>
          <p:cNvSpPr>
            <a:spLocks noGrp="1"/>
          </p:cNvSpPr>
          <p:nvPr>
            <p:ph type="sldNum" sz="quarter" idx="12"/>
          </p:nvPr>
        </p:nvSpPr>
        <p:spPr/>
        <p:txBody>
          <a:bodyPr/>
          <a:lstStyle/>
          <a:p>
            <a:fld id="{63A6DD0D-134A-4257-8F19-112FDAE3F30C}" type="slidenum">
              <a:rPr lang="zh-CN" altLang="en-US" smtClean="0"/>
              <a:t>‹#›</a:t>
            </a:fld>
            <a:endParaRPr lang="zh-CN" altLang="en-US"/>
          </a:p>
        </p:txBody>
      </p:sp>
    </p:spTree>
    <p:extLst>
      <p:ext uri="{BB962C8B-B14F-4D97-AF65-F5344CB8AC3E}">
        <p14:creationId xmlns:p14="http://schemas.microsoft.com/office/powerpoint/2010/main" val="426838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F705FF-ABFA-2ADA-96D2-9E23D22DB29B}"/>
              </a:ext>
            </a:extLst>
          </p:cNvPr>
          <p:cNvSpPr>
            <a:spLocks noGrp="1"/>
          </p:cNvSpPr>
          <p:nvPr>
            <p:ph type="dt" sz="half" idx="10"/>
          </p:nvPr>
        </p:nvSpPr>
        <p:spPr/>
        <p:txBody>
          <a:bodyPr/>
          <a:lstStyle/>
          <a:p>
            <a:fld id="{FF3B0395-AC83-4032-B08A-21EB87976E24}" type="datetimeFigureOut">
              <a:rPr lang="zh-CN" altLang="en-US" smtClean="0"/>
              <a:t>2023-10-08</a:t>
            </a:fld>
            <a:endParaRPr lang="zh-CN" altLang="en-US"/>
          </a:p>
        </p:txBody>
      </p:sp>
      <p:sp>
        <p:nvSpPr>
          <p:cNvPr id="3" name="页脚占位符 2">
            <a:extLst>
              <a:ext uri="{FF2B5EF4-FFF2-40B4-BE49-F238E27FC236}">
                <a16:creationId xmlns:a16="http://schemas.microsoft.com/office/drawing/2014/main" id="{29E7A710-AE2B-2C0D-23A3-DF8AB2BD14E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93A2349-EE76-A92A-5716-E4F3464033E0}"/>
              </a:ext>
            </a:extLst>
          </p:cNvPr>
          <p:cNvSpPr>
            <a:spLocks noGrp="1"/>
          </p:cNvSpPr>
          <p:nvPr>
            <p:ph type="sldNum" sz="quarter" idx="12"/>
          </p:nvPr>
        </p:nvSpPr>
        <p:spPr/>
        <p:txBody>
          <a:bodyPr/>
          <a:lstStyle/>
          <a:p>
            <a:fld id="{63A6DD0D-134A-4257-8F19-112FDAE3F30C}" type="slidenum">
              <a:rPr lang="zh-CN" altLang="en-US" smtClean="0"/>
              <a:t>‹#›</a:t>
            </a:fld>
            <a:endParaRPr lang="zh-CN" altLang="en-US"/>
          </a:p>
        </p:txBody>
      </p:sp>
    </p:spTree>
    <p:extLst>
      <p:ext uri="{BB962C8B-B14F-4D97-AF65-F5344CB8AC3E}">
        <p14:creationId xmlns:p14="http://schemas.microsoft.com/office/powerpoint/2010/main" val="2978625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052E4-AA95-C1CA-5C29-CC09F0B15A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AB07B1-D73D-FDC5-A9E5-CC53FB424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E193971-EA9F-D26D-5B43-3FA89E428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253896-31FA-3804-255F-EAA2BE816A97}"/>
              </a:ext>
            </a:extLst>
          </p:cNvPr>
          <p:cNvSpPr>
            <a:spLocks noGrp="1"/>
          </p:cNvSpPr>
          <p:nvPr>
            <p:ph type="dt" sz="half" idx="10"/>
          </p:nvPr>
        </p:nvSpPr>
        <p:spPr/>
        <p:txBody>
          <a:bodyPr/>
          <a:lstStyle/>
          <a:p>
            <a:fld id="{FF3B0395-AC83-4032-B08A-21EB87976E24}" type="datetimeFigureOut">
              <a:rPr lang="zh-CN" altLang="en-US" smtClean="0"/>
              <a:t>2023-10-08</a:t>
            </a:fld>
            <a:endParaRPr lang="zh-CN" altLang="en-US"/>
          </a:p>
        </p:txBody>
      </p:sp>
      <p:sp>
        <p:nvSpPr>
          <p:cNvPr id="6" name="页脚占位符 5">
            <a:extLst>
              <a:ext uri="{FF2B5EF4-FFF2-40B4-BE49-F238E27FC236}">
                <a16:creationId xmlns:a16="http://schemas.microsoft.com/office/drawing/2014/main" id="{5D84B31F-FEFD-9FE5-A05A-9627401E3E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F176B2-E3A0-7F34-06B8-0C173ED4AF6A}"/>
              </a:ext>
            </a:extLst>
          </p:cNvPr>
          <p:cNvSpPr>
            <a:spLocks noGrp="1"/>
          </p:cNvSpPr>
          <p:nvPr>
            <p:ph type="sldNum" sz="quarter" idx="12"/>
          </p:nvPr>
        </p:nvSpPr>
        <p:spPr/>
        <p:txBody>
          <a:bodyPr/>
          <a:lstStyle/>
          <a:p>
            <a:fld id="{63A6DD0D-134A-4257-8F19-112FDAE3F30C}" type="slidenum">
              <a:rPr lang="zh-CN" altLang="en-US" smtClean="0"/>
              <a:t>‹#›</a:t>
            </a:fld>
            <a:endParaRPr lang="zh-CN" altLang="en-US"/>
          </a:p>
        </p:txBody>
      </p:sp>
    </p:spTree>
    <p:extLst>
      <p:ext uri="{BB962C8B-B14F-4D97-AF65-F5344CB8AC3E}">
        <p14:creationId xmlns:p14="http://schemas.microsoft.com/office/powerpoint/2010/main" val="277517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088F8-66C6-A51B-D131-50F6330071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48EAAAF-E03C-14DC-DDF7-AB8A4A0A4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CD1E90C-326F-22D6-194B-418F02281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6FF1C6-3649-7114-BF6C-5EDD15F1202B}"/>
              </a:ext>
            </a:extLst>
          </p:cNvPr>
          <p:cNvSpPr>
            <a:spLocks noGrp="1"/>
          </p:cNvSpPr>
          <p:nvPr>
            <p:ph type="dt" sz="half" idx="10"/>
          </p:nvPr>
        </p:nvSpPr>
        <p:spPr/>
        <p:txBody>
          <a:bodyPr/>
          <a:lstStyle/>
          <a:p>
            <a:fld id="{FF3B0395-AC83-4032-B08A-21EB87976E24}" type="datetimeFigureOut">
              <a:rPr lang="zh-CN" altLang="en-US" smtClean="0"/>
              <a:t>2023-10-08</a:t>
            </a:fld>
            <a:endParaRPr lang="zh-CN" altLang="en-US"/>
          </a:p>
        </p:txBody>
      </p:sp>
      <p:sp>
        <p:nvSpPr>
          <p:cNvPr id="6" name="页脚占位符 5">
            <a:extLst>
              <a:ext uri="{FF2B5EF4-FFF2-40B4-BE49-F238E27FC236}">
                <a16:creationId xmlns:a16="http://schemas.microsoft.com/office/drawing/2014/main" id="{282E7C8F-0545-45A6-D621-CB3C1628DC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296301-7316-DF68-DD6D-9C01278163F6}"/>
              </a:ext>
            </a:extLst>
          </p:cNvPr>
          <p:cNvSpPr>
            <a:spLocks noGrp="1"/>
          </p:cNvSpPr>
          <p:nvPr>
            <p:ph type="sldNum" sz="quarter" idx="12"/>
          </p:nvPr>
        </p:nvSpPr>
        <p:spPr/>
        <p:txBody>
          <a:bodyPr/>
          <a:lstStyle/>
          <a:p>
            <a:fld id="{63A6DD0D-134A-4257-8F19-112FDAE3F30C}" type="slidenum">
              <a:rPr lang="zh-CN" altLang="en-US" smtClean="0"/>
              <a:t>‹#›</a:t>
            </a:fld>
            <a:endParaRPr lang="zh-CN" altLang="en-US"/>
          </a:p>
        </p:txBody>
      </p:sp>
    </p:spTree>
    <p:extLst>
      <p:ext uri="{BB962C8B-B14F-4D97-AF65-F5344CB8AC3E}">
        <p14:creationId xmlns:p14="http://schemas.microsoft.com/office/powerpoint/2010/main" val="327912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665E5BC-C9BB-0712-1DDB-E668F7CC1E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DAC937-F22D-97F7-5A20-F9A4CCE92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D27314-4FE8-F094-D0B8-7B0257ADE8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3B0395-AC83-4032-B08A-21EB87976E24}" type="datetimeFigureOut">
              <a:rPr lang="zh-CN" altLang="en-US" smtClean="0"/>
              <a:t>2023-10-08</a:t>
            </a:fld>
            <a:endParaRPr lang="zh-CN" altLang="en-US"/>
          </a:p>
        </p:txBody>
      </p:sp>
      <p:sp>
        <p:nvSpPr>
          <p:cNvPr id="5" name="页脚占位符 4">
            <a:extLst>
              <a:ext uri="{FF2B5EF4-FFF2-40B4-BE49-F238E27FC236}">
                <a16:creationId xmlns:a16="http://schemas.microsoft.com/office/drawing/2014/main" id="{0052FA53-2DCC-C4DF-03CE-2ADB161E99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1DB4C73-3DCE-5D36-36EF-657A63138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6DD0D-134A-4257-8F19-112FDAE3F30C}" type="slidenum">
              <a:rPr lang="zh-CN" altLang="en-US" smtClean="0"/>
              <a:t>‹#›</a:t>
            </a:fld>
            <a:endParaRPr lang="zh-CN" altLang="en-US"/>
          </a:p>
        </p:txBody>
      </p:sp>
    </p:spTree>
    <p:extLst>
      <p:ext uri="{BB962C8B-B14F-4D97-AF65-F5344CB8AC3E}">
        <p14:creationId xmlns:p14="http://schemas.microsoft.com/office/powerpoint/2010/main" val="393033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ensorflow/models/tree/master/research/inception" TargetMode="External"/><Relationship Id="rId2" Type="http://schemas.openxmlformats.org/officeDocument/2006/relationships/hyperlink" Target="https://github.com/KaimingHe/deep-residual-networks" TargetMode="External"/><Relationship Id="rId1" Type="http://schemas.openxmlformats.org/officeDocument/2006/relationships/slideLayout" Target="../slideLayouts/slideLayout2.xml"/><Relationship Id="rId5" Type="http://schemas.openxmlformats.org/officeDocument/2006/relationships/hyperlink" Target="https://github.com/fungtion/DANN" TargetMode="External"/><Relationship Id="rId4" Type="http://schemas.openxmlformats.org/officeDocument/2006/relationships/hyperlink" Target="https://github.com/thuml/D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7FC58-44B7-84C1-F8C1-35C3C5546C10}"/>
              </a:ext>
            </a:extLst>
          </p:cNvPr>
          <p:cNvSpPr>
            <a:spLocks noGrp="1"/>
          </p:cNvSpPr>
          <p:nvPr>
            <p:ph type="ctrTitle"/>
          </p:nvPr>
        </p:nvSpPr>
        <p:spPr/>
        <p:txBody>
          <a:bodyPr/>
          <a:lstStyle/>
          <a:p>
            <a:r>
              <a:rPr lang="zh-CN" altLang="en-US" dirty="0"/>
              <a:t>汇报 </a:t>
            </a:r>
            <a:r>
              <a:rPr lang="en-US" altLang="zh-CN" dirty="0"/>
              <a:t>1007</a:t>
            </a:r>
            <a:endParaRPr lang="zh-CN" altLang="en-US" dirty="0"/>
          </a:p>
        </p:txBody>
      </p:sp>
      <p:sp>
        <p:nvSpPr>
          <p:cNvPr id="3" name="副标题 2">
            <a:extLst>
              <a:ext uri="{FF2B5EF4-FFF2-40B4-BE49-F238E27FC236}">
                <a16:creationId xmlns:a16="http://schemas.microsoft.com/office/drawing/2014/main" id="{EBBCCCB7-DB55-420D-53AA-3ABB301C46E9}"/>
              </a:ext>
            </a:extLst>
          </p:cNvPr>
          <p:cNvSpPr>
            <a:spLocks noGrp="1"/>
          </p:cNvSpPr>
          <p:nvPr>
            <p:ph type="subTitle" idx="1"/>
          </p:nvPr>
        </p:nvSpPr>
        <p:spPr/>
        <p:txBody>
          <a:bodyPr/>
          <a:lstStyle/>
          <a:p>
            <a:r>
              <a:rPr lang="en-US" altLang="zh-CN" dirty="0"/>
              <a:t>20338053 </a:t>
            </a:r>
            <a:r>
              <a:rPr lang="zh-CN" altLang="en-US" dirty="0"/>
              <a:t>罗明昊</a:t>
            </a:r>
          </a:p>
        </p:txBody>
      </p:sp>
    </p:spTree>
    <p:extLst>
      <p:ext uri="{BB962C8B-B14F-4D97-AF65-F5344CB8AC3E}">
        <p14:creationId xmlns:p14="http://schemas.microsoft.com/office/powerpoint/2010/main" val="3085201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56BF735-2F44-750F-1FA0-3C857C813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308" y="863041"/>
            <a:ext cx="8043384" cy="3559871"/>
          </a:xfrm>
          <a:prstGeom prst="rect">
            <a:avLst/>
          </a:prstGeom>
        </p:spPr>
      </p:pic>
      <p:sp>
        <p:nvSpPr>
          <p:cNvPr id="5" name="文本框 4">
            <a:extLst>
              <a:ext uri="{FF2B5EF4-FFF2-40B4-BE49-F238E27FC236}">
                <a16:creationId xmlns:a16="http://schemas.microsoft.com/office/drawing/2014/main" id="{449400F6-59E9-B71D-969A-C63611FF2152}"/>
              </a:ext>
            </a:extLst>
          </p:cNvPr>
          <p:cNvSpPr txBox="1"/>
          <p:nvPr/>
        </p:nvSpPr>
        <p:spPr>
          <a:xfrm>
            <a:off x="2074308" y="4770782"/>
            <a:ext cx="7911548" cy="1296445"/>
          </a:xfrm>
          <a:prstGeom prst="rect">
            <a:avLst/>
          </a:prstGeom>
          <a:noFill/>
        </p:spPr>
        <p:txBody>
          <a:bodyPr wrap="square" rtlCol="0">
            <a:spAutoFit/>
          </a:bodyPr>
          <a:lstStyle/>
          <a:p>
            <a:pPr>
              <a:lnSpc>
                <a:spcPct val="150000"/>
              </a:lnSpc>
            </a:pPr>
            <a:r>
              <a:rPr lang="zh-CN" altLang="en-US" b="0" i="0" dirty="0">
                <a:solidFill>
                  <a:srgbClr val="000000"/>
                </a:solidFill>
                <a:effectLst/>
                <a:latin typeface="-apple-system"/>
              </a:rPr>
              <a:t>数据集：</a:t>
            </a:r>
            <a:r>
              <a:rPr lang="en-US" altLang="zh-CN" b="0" i="0" dirty="0">
                <a:solidFill>
                  <a:srgbClr val="000000"/>
                </a:solidFill>
                <a:effectLst/>
                <a:latin typeface="-apple-system"/>
              </a:rPr>
              <a:t>ImageNet – CIFAR10</a:t>
            </a:r>
          </a:p>
          <a:p>
            <a:pPr>
              <a:lnSpc>
                <a:spcPct val="150000"/>
              </a:lnSpc>
            </a:pPr>
            <a:r>
              <a:rPr lang="en-US" altLang="zh-CN" b="0" i="0" dirty="0">
                <a:solidFill>
                  <a:srgbClr val="000000"/>
                </a:solidFill>
                <a:effectLst/>
                <a:latin typeface="-apple-system"/>
              </a:rPr>
              <a:t>Accuracy</a:t>
            </a:r>
            <a:r>
              <a:rPr lang="zh-CN" altLang="en-US" b="0" i="0" dirty="0">
                <a:solidFill>
                  <a:srgbClr val="000000"/>
                </a:solidFill>
                <a:effectLst/>
                <a:latin typeface="-apple-system"/>
              </a:rPr>
              <a:t>：</a:t>
            </a:r>
            <a:r>
              <a:rPr lang="en-US" altLang="zh-CN" b="0" i="0" dirty="0">
                <a:solidFill>
                  <a:srgbClr val="000000"/>
                </a:solidFill>
                <a:effectLst/>
                <a:latin typeface="-apple-system"/>
              </a:rPr>
              <a:t>90%</a:t>
            </a:r>
            <a:r>
              <a:rPr lang="zh-CN" altLang="en-US" b="0" i="0" dirty="0">
                <a:solidFill>
                  <a:srgbClr val="000000"/>
                </a:solidFill>
                <a:effectLst/>
                <a:latin typeface="-apple-system"/>
              </a:rPr>
              <a:t>左右</a:t>
            </a:r>
            <a:endParaRPr lang="en-US" altLang="zh-CN" b="0" i="0" dirty="0">
              <a:solidFill>
                <a:srgbClr val="000000"/>
              </a:solidFill>
              <a:effectLst/>
              <a:latin typeface="-apple-system"/>
            </a:endParaRPr>
          </a:p>
          <a:p>
            <a:pPr>
              <a:lnSpc>
                <a:spcPct val="150000"/>
              </a:lnSpc>
            </a:pPr>
            <a:r>
              <a:rPr lang="zh-CN" altLang="en-US" dirty="0">
                <a:solidFill>
                  <a:srgbClr val="000000"/>
                </a:solidFill>
                <a:latin typeface="-apple-system"/>
              </a:rPr>
              <a:t>根据论文，随着层次</a:t>
            </a:r>
            <a:r>
              <a:rPr lang="zh-CN" altLang="en-US" dirty="0"/>
              <a:t>的深度提高准确率持续增加，</a:t>
            </a:r>
            <a:r>
              <a:rPr lang="en-US" altLang="zh-CN" dirty="0"/>
              <a:t>ResNet-50</a:t>
            </a:r>
            <a:r>
              <a:rPr lang="zh-CN" altLang="en-US" dirty="0"/>
              <a:t>大约在</a:t>
            </a:r>
            <a:r>
              <a:rPr lang="en-US" altLang="zh-CN" dirty="0"/>
              <a:t>97%</a:t>
            </a:r>
            <a:r>
              <a:rPr lang="zh-CN" altLang="en-US" dirty="0"/>
              <a:t>左右</a:t>
            </a:r>
            <a:endParaRPr lang="en-US" altLang="zh-CN" dirty="0">
              <a:solidFill>
                <a:srgbClr val="000000"/>
              </a:solidFill>
              <a:latin typeface="-apple-system"/>
            </a:endParaRPr>
          </a:p>
        </p:txBody>
      </p:sp>
    </p:spTree>
    <p:extLst>
      <p:ext uri="{BB962C8B-B14F-4D97-AF65-F5344CB8AC3E}">
        <p14:creationId xmlns:p14="http://schemas.microsoft.com/office/powerpoint/2010/main" val="298184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1356A-3B18-24B9-E5DE-EFAF0E8BE8F7}"/>
              </a:ext>
            </a:extLst>
          </p:cNvPr>
          <p:cNvSpPr>
            <a:spLocks noGrp="1"/>
          </p:cNvSpPr>
          <p:nvPr>
            <p:ph type="title"/>
          </p:nvPr>
        </p:nvSpPr>
        <p:spPr/>
        <p:txBody>
          <a:bodyPr/>
          <a:lstStyle/>
          <a:p>
            <a:r>
              <a:rPr lang="en-US" altLang="zh-CN" dirty="0"/>
              <a:t>Inception-v3   </a:t>
            </a:r>
            <a:r>
              <a:rPr lang="zh-CN" altLang="en-US" dirty="0"/>
              <a:t>理论</a:t>
            </a:r>
            <a:r>
              <a:rPr lang="en-US" altLang="zh-CN" dirty="0"/>
              <a:t>Accuracy</a:t>
            </a:r>
            <a:r>
              <a:rPr lang="zh-CN" altLang="en-US" dirty="0"/>
              <a:t>：</a:t>
            </a:r>
            <a:r>
              <a:rPr lang="en-US" altLang="zh-CN" dirty="0"/>
              <a:t>96%</a:t>
            </a:r>
            <a:endParaRPr lang="zh-CN" altLang="en-US" dirty="0"/>
          </a:p>
        </p:txBody>
      </p:sp>
      <p:sp>
        <p:nvSpPr>
          <p:cNvPr id="3" name="内容占位符 2">
            <a:extLst>
              <a:ext uri="{FF2B5EF4-FFF2-40B4-BE49-F238E27FC236}">
                <a16:creationId xmlns:a16="http://schemas.microsoft.com/office/drawing/2014/main" id="{A2A00B92-BC17-32C4-2B94-69B990F9894B}"/>
              </a:ext>
            </a:extLst>
          </p:cNvPr>
          <p:cNvSpPr>
            <a:spLocks noGrp="1"/>
          </p:cNvSpPr>
          <p:nvPr>
            <p:ph idx="1"/>
          </p:nvPr>
        </p:nvSpPr>
        <p:spPr/>
        <p:txBody>
          <a:bodyPr/>
          <a:lstStyle/>
          <a:p>
            <a:pPr>
              <a:lnSpc>
                <a:spcPct val="150000"/>
              </a:lnSpc>
            </a:pPr>
            <a:r>
              <a:rPr lang="en-US" altLang="zh-CN" dirty="0"/>
              <a:t>Inception-v3</a:t>
            </a:r>
            <a:r>
              <a:rPr lang="zh-CN" altLang="en-US" dirty="0"/>
              <a:t>在</a:t>
            </a:r>
            <a:r>
              <a:rPr lang="en-US" altLang="zh-CN" dirty="0"/>
              <a:t>Inception</a:t>
            </a:r>
            <a:r>
              <a:rPr lang="zh-CN" altLang="en-US" dirty="0"/>
              <a:t>模型系列的基础上进行改进，采用了</a:t>
            </a:r>
            <a:r>
              <a:rPr lang="en-US" altLang="zh-CN" dirty="0"/>
              <a:t>Inception</a:t>
            </a:r>
            <a:r>
              <a:rPr lang="zh-CN" altLang="en-US" dirty="0"/>
              <a:t>模块，使用了不同尺寸的卷积核并行处理输入特征图，以捕获多尺度的信息。</a:t>
            </a:r>
            <a:endParaRPr lang="en-US" altLang="zh-CN" dirty="0"/>
          </a:p>
          <a:p>
            <a:pPr>
              <a:lnSpc>
                <a:spcPct val="150000"/>
              </a:lnSpc>
            </a:pPr>
            <a:r>
              <a:rPr lang="zh-CN" altLang="en-US" dirty="0"/>
              <a:t>引入了</a:t>
            </a:r>
            <a:r>
              <a:rPr lang="en-US" altLang="zh-CN" dirty="0"/>
              <a:t>Batch Normalization</a:t>
            </a:r>
            <a:r>
              <a:rPr lang="zh-CN" altLang="en-US" dirty="0"/>
              <a:t>和辅助分类器（网络剪枝技术）等技术来加速训练和缓解梯度消失问题，在图像分类、目标检测等任务中取得了较好的性能。</a:t>
            </a:r>
          </a:p>
        </p:txBody>
      </p:sp>
    </p:spTree>
    <p:extLst>
      <p:ext uri="{BB962C8B-B14F-4D97-AF65-F5344CB8AC3E}">
        <p14:creationId xmlns:p14="http://schemas.microsoft.com/office/powerpoint/2010/main" val="59107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1356A-3B18-24B9-E5DE-EFAF0E8BE8F7}"/>
              </a:ext>
            </a:extLst>
          </p:cNvPr>
          <p:cNvSpPr>
            <a:spLocks noGrp="1"/>
          </p:cNvSpPr>
          <p:nvPr>
            <p:ph type="title"/>
          </p:nvPr>
        </p:nvSpPr>
        <p:spPr/>
        <p:txBody>
          <a:bodyPr/>
          <a:lstStyle/>
          <a:p>
            <a:r>
              <a:rPr lang="en-US" altLang="zh-CN" dirty="0"/>
              <a:t>DAN</a:t>
            </a:r>
            <a:endParaRPr lang="zh-CN" altLang="en-US" dirty="0"/>
          </a:p>
        </p:txBody>
      </p:sp>
      <p:sp>
        <p:nvSpPr>
          <p:cNvPr id="3" name="内容占位符 2">
            <a:extLst>
              <a:ext uri="{FF2B5EF4-FFF2-40B4-BE49-F238E27FC236}">
                <a16:creationId xmlns:a16="http://schemas.microsoft.com/office/drawing/2014/main" id="{A2A00B92-BC17-32C4-2B94-69B990F9894B}"/>
              </a:ext>
            </a:extLst>
          </p:cNvPr>
          <p:cNvSpPr>
            <a:spLocks noGrp="1"/>
          </p:cNvSpPr>
          <p:nvPr>
            <p:ph idx="1"/>
          </p:nvPr>
        </p:nvSpPr>
        <p:spPr>
          <a:xfrm>
            <a:off x="838200" y="1580322"/>
            <a:ext cx="10515600" cy="4596641"/>
          </a:xfrm>
        </p:spPr>
        <p:txBody>
          <a:bodyPr>
            <a:normAutofit/>
          </a:bodyPr>
          <a:lstStyle/>
          <a:p>
            <a:pPr>
              <a:lnSpc>
                <a:spcPct val="150000"/>
              </a:lnSpc>
            </a:pPr>
            <a:r>
              <a:rPr lang="zh-CN" altLang="en-US" dirty="0"/>
              <a:t>一种迁移学习方法。</a:t>
            </a:r>
            <a:r>
              <a:rPr lang="en-US" altLang="zh-CN" dirty="0"/>
              <a:t>DAN</a:t>
            </a:r>
            <a:r>
              <a:rPr lang="zh-CN" altLang="en-US" dirty="0"/>
              <a:t>模型通过引入领域分类器和领域对抗训练的方式，实现了在源域和目标域之间进行特征迁移学习。它通过最小化领域分类器的错误和最大化领域对抗损失来实现域适应。</a:t>
            </a:r>
            <a:r>
              <a:rPr lang="en-US" altLang="zh-CN" dirty="0"/>
              <a:t>DAN</a:t>
            </a:r>
            <a:r>
              <a:rPr lang="zh-CN" altLang="en-US" dirty="0"/>
              <a:t>模型在迁移学习和域自适应任务中取得了显著的性能提升。</a:t>
            </a:r>
            <a:endParaRPr lang="en-US" altLang="zh-CN" dirty="0"/>
          </a:p>
        </p:txBody>
      </p:sp>
    </p:spTree>
    <p:extLst>
      <p:ext uri="{BB962C8B-B14F-4D97-AF65-F5344CB8AC3E}">
        <p14:creationId xmlns:p14="http://schemas.microsoft.com/office/powerpoint/2010/main" val="2904369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1356A-3B18-24B9-E5DE-EFAF0E8BE8F7}"/>
              </a:ext>
            </a:extLst>
          </p:cNvPr>
          <p:cNvSpPr>
            <a:spLocks noGrp="1"/>
          </p:cNvSpPr>
          <p:nvPr>
            <p:ph type="title"/>
          </p:nvPr>
        </p:nvSpPr>
        <p:spPr/>
        <p:txBody>
          <a:bodyPr/>
          <a:lstStyle/>
          <a:p>
            <a:r>
              <a:rPr lang="en-US" altLang="zh-CN" dirty="0"/>
              <a:t>DANN</a:t>
            </a:r>
            <a:endParaRPr lang="zh-CN" altLang="en-US" dirty="0"/>
          </a:p>
        </p:txBody>
      </p:sp>
      <p:sp>
        <p:nvSpPr>
          <p:cNvPr id="3" name="内容占位符 2">
            <a:extLst>
              <a:ext uri="{FF2B5EF4-FFF2-40B4-BE49-F238E27FC236}">
                <a16:creationId xmlns:a16="http://schemas.microsoft.com/office/drawing/2014/main" id="{A2A00B92-BC17-32C4-2B94-69B990F9894B}"/>
              </a:ext>
            </a:extLst>
          </p:cNvPr>
          <p:cNvSpPr>
            <a:spLocks noGrp="1"/>
          </p:cNvSpPr>
          <p:nvPr>
            <p:ph idx="1"/>
          </p:nvPr>
        </p:nvSpPr>
        <p:spPr/>
        <p:txBody>
          <a:bodyPr/>
          <a:lstStyle/>
          <a:p>
            <a:pPr>
              <a:lnSpc>
                <a:spcPct val="150000"/>
              </a:lnSpc>
            </a:pPr>
            <a:r>
              <a:rPr lang="zh-CN" altLang="en-US" dirty="0"/>
              <a:t>是同一批人对</a:t>
            </a:r>
            <a:r>
              <a:rPr lang="en-US" altLang="zh-CN" dirty="0"/>
              <a:t>DAN</a:t>
            </a:r>
            <a:r>
              <a:rPr lang="zh-CN" altLang="en-US" dirty="0"/>
              <a:t>模型的进一步改进。</a:t>
            </a:r>
            <a:r>
              <a:rPr lang="en-US" altLang="zh-CN" dirty="0"/>
              <a:t>DANN</a:t>
            </a:r>
            <a:r>
              <a:rPr lang="zh-CN" altLang="en-US" dirty="0"/>
              <a:t>模型在</a:t>
            </a:r>
            <a:r>
              <a:rPr lang="en-US" altLang="zh-CN" dirty="0"/>
              <a:t>DAN</a:t>
            </a:r>
            <a:r>
              <a:rPr lang="zh-CN" altLang="en-US" dirty="0"/>
              <a:t>的基础上引入了一个领域分类器和一个领域对抗器，通过最小化分类器的错误和最大化领域对抗损失来实现域适应。与</a:t>
            </a:r>
            <a:r>
              <a:rPr lang="en-US" altLang="zh-CN" dirty="0"/>
              <a:t>DAN</a:t>
            </a:r>
            <a:r>
              <a:rPr lang="zh-CN" altLang="en-US" dirty="0"/>
              <a:t>不同的是，</a:t>
            </a:r>
            <a:r>
              <a:rPr lang="en-US" altLang="zh-CN" dirty="0"/>
              <a:t>DANN</a:t>
            </a:r>
            <a:r>
              <a:rPr lang="zh-CN" altLang="en-US" dirty="0"/>
              <a:t>模型采用了一个共享特征提取器，使得特征表示在源域和目标域之间更加一致。</a:t>
            </a:r>
            <a:r>
              <a:rPr lang="en-US" altLang="zh-CN" dirty="0"/>
              <a:t>DANN</a:t>
            </a:r>
            <a:r>
              <a:rPr lang="zh-CN" altLang="en-US" dirty="0"/>
              <a:t>模型在无监督域适应任务中取得了较好的性能。</a:t>
            </a:r>
          </a:p>
        </p:txBody>
      </p:sp>
    </p:spTree>
    <p:extLst>
      <p:ext uri="{BB962C8B-B14F-4D97-AF65-F5344CB8AC3E}">
        <p14:creationId xmlns:p14="http://schemas.microsoft.com/office/powerpoint/2010/main" val="67034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CDCF7-33AA-5C2D-A02B-B56C4D468E19}"/>
              </a:ext>
            </a:extLst>
          </p:cNvPr>
          <p:cNvSpPr>
            <a:spLocks noGrp="1"/>
          </p:cNvSpPr>
          <p:nvPr>
            <p:ph type="title"/>
          </p:nvPr>
        </p:nvSpPr>
        <p:spPr/>
        <p:txBody>
          <a:bodyPr/>
          <a:lstStyle/>
          <a:p>
            <a:r>
              <a:rPr lang="en-US" altLang="zh-CN" dirty="0"/>
              <a:t>DANN</a:t>
            </a:r>
            <a:endParaRPr lang="zh-CN" altLang="en-US" dirty="0"/>
          </a:p>
        </p:txBody>
      </p:sp>
      <p:sp>
        <p:nvSpPr>
          <p:cNvPr id="3" name="内容占位符 2">
            <a:extLst>
              <a:ext uri="{FF2B5EF4-FFF2-40B4-BE49-F238E27FC236}">
                <a16:creationId xmlns:a16="http://schemas.microsoft.com/office/drawing/2014/main" id="{B3BC784D-118E-4915-4138-98723913F0B2}"/>
              </a:ext>
            </a:extLst>
          </p:cNvPr>
          <p:cNvSpPr>
            <a:spLocks noGrp="1"/>
          </p:cNvSpPr>
          <p:nvPr>
            <p:ph idx="1"/>
          </p:nvPr>
        </p:nvSpPr>
        <p:spPr/>
        <p:txBody>
          <a:bodyPr>
            <a:normAutofit fontScale="70000" lnSpcReduction="20000"/>
          </a:bodyPr>
          <a:lstStyle/>
          <a:p>
            <a:pPr>
              <a:lnSpc>
                <a:spcPct val="150000"/>
              </a:lnSpc>
            </a:pPr>
            <a:r>
              <a:rPr lang="zh-CN" altLang="en-US" dirty="0"/>
              <a:t>通过对抗性训练来学习具有领域不可区分性的特征表示，在神经网络中引入一个</a:t>
            </a:r>
            <a:r>
              <a:rPr lang="zh-CN" altLang="en-US" dirty="0">
                <a:solidFill>
                  <a:srgbClr val="FF0000"/>
                </a:solidFill>
              </a:rPr>
              <a:t>领域分类器</a:t>
            </a:r>
            <a:r>
              <a:rPr lang="zh-CN" altLang="en-US" dirty="0"/>
              <a:t>和一个领域</a:t>
            </a:r>
            <a:r>
              <a:rPr lang="zh-CN" altLang="en-US" dirty="0">
                <a:solidFill>
                  <a:srgbClr val="FF0000"/>
                </a:solidFill>
              </a:rPr>
              <a:t>对抗性损失函数</a:t>
            </a:r>
            <a:r>
              <a:rPr lang="zh-CN" altLang="en-US" dirty="0"/>
              <a:t>。</a:t>
            </a:r>
            <a:endParaRPr lang="en-US" altLang="zh-CN" dirty="0"/>
          </a:p>
          <a:p>
            <a:pPr>
              <a:lnSpc>
                <a:spcPct val="150000"/>
              </a:lnSpc>
            </a:pPr>
            <a:r>
              <a:rPr lang="zh-CN" altLang="en-US" dirty="0"/>
              <a:t>领域分类器的作用是判断输入样本属于源领域还是目标领域</a:t>
            </a:r>
            <a:endParaRPr lang="en-US" altLang="zh-CN" dirty="0"/>
          </a:p>
          <a:p>
            <a:pPr>
              <a:lnSpc>
                <a:spcPct val="150000"/>
              </a:lnSpc>
            </a:pPr>
            <a:r>
              <a:rPr lang="zh-CN" altLang="en-US" dirty="0"/>
              <a:t>领域对抗性损失函数则通过最小化特征表示与领域分类器之间的领域差异，来促使特征表示具有领域不可区分性。</a:t>
            </a:r>
            <a:endParaRPr lang="en-US" altLang="zh-CN" dirty="0"/>
          </a:p>
          <a:p>
            <a:pPr>
              <a:lnSpc>
                <a:spcPct val="150000"/>
              </a:lnSpc>
            </a:pPr>
            <a:r>
              <a:rPr lang="zh-CN" altLang="en-US" dirty="0"/>
              <a:t>通过共享的特征提取器对源领域和目标领域的样本进行特征提取，将提取到的特征输入给分类器进行分类任务的训练。同时，将这些特征输入给领域分类器进行领域分类任务的训练，并通过领域对抗性损失函数来优化领域分类器和特征提取器之间的领域差异。</a:t>
            </a:r>
          </a:p>
        </p:txBody>
      </p:sp>
    </p:spTree>
    <p:extLst>
      <p:ext uri="{BB962C8B-B14F-4D97-AF65-F5344CB8AC3E}">
        <p14:creationId xmlns:p14="http://schemas.microsoft.com/office/powerpoint/2010/main" val="255717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5CD451-87C5-A360-A6D1-33A61269714D}"/>
              </a:ext>
            </a:extLst>
          </p:cNvPr>
          <p:cNvSpPr>
            <a:spLocks noGrp="1"/>
          </p:cNvSpPr>
          <p:nvPr>
            <p:ph idx="1"/>
          </p:nvPr>
        </p:nvSpPr>
        <p:spPr>
          <a:xfrm>
            <a:off x="838200" y="496957"/>
            <a:ext cx="10515600" cy="5680006"/>
          </a:xfrm>
        </p:spPr>
        <p:txBody>
          <a:bodyPr>
            <a:normAutofit fontScale="77500" lnSpcReduction="20000"/>
          </a:bodyPr>
          <a:lstStyle/>
          <a:p>
            <a:pPr>
              <a:lnSpc>
                <a:spcPct val="120000"/>
              </a:lnSpc>
            </a:pPr>
            <a:r>
              <a:rPr lang="en-US" altLang="zh-CN" dirty="0"/>
              <a:t>"Deep Residual Learning for Image Recognition" by </a:t>
            </a:r>
            <a:r>
              <a:rPr lang="en-US" altLang="zh-CN" dirty="0" err="1"/>
              <a:t>Kaiming</a:t>
            </a:r>
            <a:r>
              <a:rPr lang="en-US" altLang="zh-CN" dirty="0"/>
              <a:t> He, </a:t>
            </a:r>
            <a:r>
              <a:rPr lang="en-US" altLang="zh-CN" dirty="0" err="1"/>
              <a:t>Xiangyu</a:t>
            </a:r>
            <a:r>
              <a:rPr lang="en-US" altLang="zh-CN" dirty="0"/>
              <a:t> Zhang, </a:t>
            </a:r>
            <a:r>
              <a:rPr lang="en-US" altLang="zh-CN" dirty="0" err="1"/>
              <a:t>Shaoqing</a:t>
            </a:r>
            <a:r>
              <a:rPr lang="en-US" altLang="zh-CN" dirty="0"/>
              <a:t> Ren, and Jian Sun. </a:t>
            </a:r>
            <a:r>
              <a:rPr lang="zh-CN" altLang="en-US" dirty="0"/>
              <a:t>这篇论文提出了</a:t>
            </a:r>
            <a:r>
              <a:rPr lang="en-US" altLang="zh-CN" dirty="0" err="1"/>
              <a:t>ResNet</a:t>
            </a:r>
            <a:r>
              <a:rPr lang="zh-CN" altLang="en-US" dirty="0"/>
              <a:t>模型，并在</a:t>
            </a:r>
            <a:r>
              <a:rPr lang="en-US" altLang="zh-CN" dirty="0"/>
              <a:t>ImageNet</a:t>
            </a:r>
            <a:r>
              <a:rPr lang="zh-CN" altLang="en-US" dirty="0"/>
              <a:t>数据集上进行了图像分类任务。</a:t>
            </a:r>
            <a:r>
              <a:rPr lang="en-US" altLang="zh-CN" dirty="0">
                <a:hlinkClick r:id="rId2"/>
              </a:rPr>
              <a:t>https://github.com/KaimingHe/deep-residual-networks</a:t>
            </a:r>
            <a:endParaRPr lang="en-US" altLang="zh-CN" dirty="0"/>
          </a:p>
          <a:p>
            <a:pPr>
              <a:lnSpc>
                <a:spcPct val="120000"/>
              </a:lnSpc>
            </a:pPr>
            <a:r>
              <a:rPr lang="en-US" altLang="zh-CN" dirty="0"/>
              <a:t>"Inception-v3" by Christian </a:t>
            </a:r>
            <a:r>
              <a:rPr lang="en-US" altLang="zh-CN" dirty="0" err="1"/>
              <a:t>Szegedy</a:t>
            </a:r>
            <a:r>
              <a:rPr lang="en-US" altLang="zh-CN" dirty="0"/>
              <a:t>, Vincent </a:t>
            </a:r>
            <a:r>
              <a:rPr lang="en-US" altLang="zh-CN" dirty="0" err="1"/>
              <a:t>Vanhoucke</a:t>
            </a:r>
            <a:r>
              <a:rPr lang="en-US" altLang="zh-CN" dirty="0"/>
              <a:t>, Sergey </a:t>
            </a:r>
            <a:r>
              <a:rPr lang="en-US" altLang="zh-CN" dirty="0" err="1"/>
              <a:t>Ioffe</a:t>
            </a:r>
            <a:r>
              <a:rPr lang="en-US" altLang="zh-CN" dirty="0"/>
              <a:t>, Jonathon </a:t>
            </a:r>
            <a:r>
              <a:rPr lang="en-US" altLang="zh-CN" dirty="0" err="1"/>
              <a:t>Shlens</a:t>
            </a:r>
            <a:r>
              <a:rPr lang="en-US" altLang="zh-CN" dirty="0"/>
              <a:t>, and Zbigniew </a:t>
            </a:r>
            <a:r>
              <a:rPr lang="en-US" altLang="zh-CN" dirty="0" err="1"/>
              <a:t>Wojna</a:t>
            </a:r>
            <a:r>
              <a:rPr lang="en-US" altLang="zh-CN" dirty="0"/>
              <a:t>- </a:t>
            </a:r>
            <a:r>
              <a:rPr lang="zh-CN" altLang="en-US" dirty="0"/>
              <a:t>这篇论文提出了</a:t>
            </a:r>
            <a:r>
              <a:rPr lang="en-US" altLang="zh-CN" dirty="0"/>
              <a:t>Inception-v3</a:t>
            </a:r>
            <a:r>
              <a:rPr lang="zh-CN" altLang="en-US" dirty="0"/>
              <a:t>模型，并在</a:t>
            </a:r>
            <a:r>
              <a:rPr lang="en-US" altLang="zh-CN" dirty="0"/>
              <a:t>ImageNet</a:t>
            </a:r>
            <a:r>
              <a:rPr lang="zh-CN" altLang="en-US" dirty="0"/>
              <a:t>数据集上进行了图像分类任务。</a:t>
            </a:r>
            <a:r>
              <a:rPr lang="en-US" altLang="zh-CN" dirty="0">
                <a:hlinkClick r:id="rId3"/>
              </a:rPr>
              <a:t>https://github.com/tensorflow/models/tree/master/research/inception</a:t>
            </a:r>
            <a:endParaRPr lang="en-US" altLang="zh-CN" dirty="0"/>
          </a:p>
          <a:p>
            <a:pPr>
              <a:lnSpc>
                <a:spcPct val="120000"/>
              </a:lnSpc>
            </a:pPr>
            <a:r>
              <a:rPr lang="en-US" altLang="zh-CN" dirty="0"/>
              <a:t>"Learning Transferable Features with Deep Adaptation Networks" by </a:t>
            </a:r>
            <a:r>
              <a:rPr lang="en-US" altLang="zh-CN" dirty="0" err="1"/>
              <a:t>Mingsheng</a:t>
            </a:r>
            <a:r>
              <a:rPr lang="en-US" altLang="zh-CN" dirty="0"/>
              <a:t> Long, Yue Cao, </a:t>
            </a:r>
            <a:r>
              <a:rPr lang="en-US" altLang="zh-CN" dirty="0" err="1"/>
              <a:t>Jianmin</a:t>
            </a:r>
            <a:r>
              <a:rPr lang="en-US" altLang="zh-CN" dirty="0"/>
              <a:t> Wang, and Michael I. Jordan. </a:t>
            </a:r>
            <a:r>
              <a:rPr lang="zh-CN" altLang="en-US" dirty="0"/>
              <a:t>这篇论文提出了</a:t>
            </a:r>
            <a:r>
              <a:rPr lang="en-US" altLang="zh-CN" dirty="0"/>
              <a:t>Deep Adaptation Networks (DAN)</a:t>
            </a:r>
            <a:r>
              <a:rPr lang="zh-CN" altLang="en-US" dirty="0"/>
              <a:t>模型，用于迁移学习图像分类任务。</a:t>
            </a:r>
            <a:r>
              <a:rPr lang="en-US" altLang="zh-CN" dirty="0">
                <a:hlinkClick r:id="rId4"/>
              </a:rPr>
              <a:t>https://github.com/thuml/DAN</a:t>
            </a:r>
            <a:endParaRPr lang="en-US" altLang="zh-CN" dirty="0"/>
          </a:p>
          <a:p>
            <a:pPr>
              <a:lnSpc>
                <a:spcPct val="120000"/>
              </a:lnSpc>
            </a:pPr>
            <a:r>
              <a:rPr lang="en-US" altLang="zh-CN" dirty="0"/>
              <a:t>"Domain-Adversarial Training of Neural Networks" by </a:t>
            </a:r>
            <a:r>
              <a:rPr lang="en-US" altLang="zh-CN" dirty="0" err="1"/>
              <a:t>Yaroslav</a:t>
            </a:r>
            <a:r>
              <a:rPr lang="en-US" altLang="zh-CN" dirty="0"/>
              <a:t> </a:t>
            </a:r>
            <a:r>
              <a:rPr lang="en-US" altLang="zh-CN" dirty="0" err="1"/>
              <a:t>Ganin</a:t>
            </a:r>
            <a:r>
              <a:rPr lang="en-US" altLang="zh-CN" dirty="0"/>
              <a:t>, Evgeniya Ustinova, Hana </a:t>
            </a:r>
            <a:r>
              <a:rPr lang="en-US" altLang="zh-CN" dirty="0" err="1"/>
              <a:t>Ajakan</a:t>
            </a:r>
            <a:r>
              <a:rPr lang="en-US" altLang="zh-CN" dirty="0"/>
              <a:t>, Pascal Germain, Hugo Larochelle, and François Laviolette. </a:t>
            </a:r>
            <a:r>
              <a:rPr lang="zh-CN" altLang="en-US" dirty="0"/>
              <a:t>这篇论文提出了</a:t>
            </a:r>
            <a:r>
              <a:rPr lang="en-US" altLang="zh-CN" dirty="0"/>
              <a:t>Domain-Adversarial Neural Networks (DANN)</a:t>
            </a:r>
            <a:r>
              <a:rPr lang="zh-CN" altLang="en-US" dirty="0"/>
              <a:t>模型，用于迁移学习图像分类任务。代码可在</a:t>
            </a:r>
            <a:r>
              <a:rPr lang="en-US" altLang="zh-CN" dirty="0"/>
              <a:t>GitHub</a:t>
            </a:r>
            <a:r>
              <a:rPr lang="zh-CN" altLang="en-US" dirty="0"/>
              <a:t>上找到：</a:t>
            </a:r>
            <a:r>
              <a:rPr lang="en-US" altLang="zh-CN" dirty="0">
                <a:hlinkClick r:id="rId5"/>
              </a:rPr>
              <a:t>https://github.com/fungtion/DANN</a:t>
            </a:r>
            <a:endParaRPr lang="en-US" altLang="zh-CN" dirty="0"/>
          </a:p>
          <a:p>
            <a:pPr>
              <a:lnSpc>
                <a:spcPct val="120000"/>
              </a:lnSpc>
            </a:pPr>
            <a:endParaRPr lang="zh-CN" altLang="en-US" dirty="0"/>
          </a:p>
        </p:txBody>
      </p:sp>
    </p:spTree>
    <p:extLst>
      <p:ext uri="{BB962C8B-B14F-4D97-AF65-F5344CB8AC3E}">
        <p14:creationId xmlns:p14="http://schemas.microsoft.com/office/powerpoint/2010/main" val="234249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0D7B2D3-25F1-5CD9-5287-A80E612E6898}"/>
              </a:ext>
            </a:extLst>
          </p:cNvPr>
          <p:cNvSpPr txBox="1"/>
          <p:nvPr/>
        </p:nvSpPr>
        <p:spPr>
          <a:xfrm>
            <a:off x="2281029" y="2070387"/>
            <a:ext cx="1451112" cy="400110"/>
          </a:xfrm>
          <a:prstGeom prst="rect">
            <a:avLst/>
          </a:prstGeom>
          <a:noFill/>
        </p:spPr>
        <p:txBody>
          <a:bodyPr wrap="square" rtlCol="0">
            <a:spAutoFit/>
          </a:bodyPr>
          <a:lstStyle/>
          <a:p>
            <a:pPr algn="ctr"/>
            <a:r>
              <a:rPr lang="en-US" altLang="zh-CN" sz="2000" b="1" i="0" dirty="0" err="1">
                <a:solidFill>
                  <a:srgbClr val="000000"/>
                </a:solidFill>
                <a:effectLst/>
                <a:latin typeface="-apple-system"/>
              </a:rPr>
              <a:t>ResNet</a:t>
            </a:r>
            <a:r>
              <a:rPr lang="zh-CN" altLang="en-US" sz="2000" b="1" i="0" dirty="0">
                <a:solidFill>
                  <a:srgbClr val="000000"/>
                </a:solidFill>
                <a:effectLst/>
                <a:latin typeface="-apple-system"/>
              </a:rPr>
              <a:t>模型</a:t>
            </a:r>
            <a:endParaRPr lang="zh-CN" altLang="en-US" sz="2000" dirty="0"/>
          </a:p>
        </p:txBody>
      </p:sp>
      <p:sp>
        <p:nvSpPr>
          <p:cNvPr id="7" name="文本框 6">
            <a:extLst>
              <a:ext uri="{FF2B5EF4-FFF2-40B4-BE49-F238E27FC236}">
                <a16:creationId xmlns:a16="http://schemas.microsoft.com/office/drawing/2014/main" id="{703D2C16-0DD2-AD0B-E5F4-2A72C7D386B4}"/>
              </a:ext>
            </a:extLst>
          </p:cNvPr>
          <p:cNvSpPr txBox="1"/>
          <p:nvPr/>
        </p:nvSpPr>
        <p:spPr>
          <a:xfrm>
            <a:off x="1972917" y="2712949"/>
            <a:ext cx="2067336" cy="400110"/>
          </a:xfrm>
          <a:prstGeom prst="rect">
            <a:avLst/>
          </a:prstGeom>
          <a:noFill/>
        </p:spPr>
        <p:txBody>
          <a:bodyPr wrap="square" rtlCol="0">
            <a:spAutoFit/>
          </a:bodyPr>
          <a:lstStyle/>
          <a:p>
            <a:pPr algn="ctr"/>
            <a:r>
              <a:rPr lang="en-US" altLang="zh-CN" sz="2000" b="1" i="0" dirty="0">
                <a:solidFill>
                  <a:srgbClr val="000000"/>
                </a:solidFill>
                <a:effectLst/>
                <a:latin typeface="-apple-system"/>
              </a:rPr>
              <a:t>Inception-v3</a:t>
            </a:r>
            <a:r>
              <a:rPr lang="zh-CN" altLang="en-US" sz="2000" b="1" i="0" dirty="0">
                <a:solidFill>
                  <a:srgbClr val="000000"/>
                </a:solidFill>
                <a:effectLst/>
                <a:latin typeface="-apple-system"/>
              </a:rPr>
              <a:t>模型</a:t>
            </a:r>
            <a:endParaRPr lang="zh-CN" altLang="en-US" sz="2000" dirty="0"/>
          </a:p>
        </p:txBody>
      </p:sp>
      <p:sp>
        <p:nvSpPr>
          <p:cNvPr id="8" name="文本框 7">
            <a:extLst>
              <a:ext uri="{FF2B5EF4-FFF2-40B4-BE49-F238E27FC236}">
                <a16:creationId xmlns:a16="http://schemas.microsoft.com/office/drawing/2014/main" id="{3F03CAAB-15C7-F813-EFB1-F3A6AA866FB5}"/>
              </a:ext>
            </a:extLst>
          </p:cNvPr>
          <p:cNvSpPr txBox="1"/>
          <p:nvPr/>
        </p:nvSpPr>
        <p:spPr>
          <a:xfrm>
            <a:off x="5415169" y="2607365"/>
            <a:ext cx="1361661" cy="400110"/>
          </a:xfrm>
          <a:prstGeom prst="rect">
            <a:avLst/>
          </a:prstGeom>
          <a:noFill/>
        </p:spPr>
        <p:txBody>
          <a:bodyPr wrap="square" rtlCol="0">
            <a:spAutoFit/>
          </a:bodyPr>
          <a:lstStyle/>
          <a:p>
            <a:pPr algn="ctr"/>
            <a:r>
              <a:rPr lang="en-US" altLang="zh-CN" sz="2000" b="1" i="0" dirty="0">
                <a:solidFill>
                  <a:srgbClr val="000000"/>
                </a:solidFill>
                <a:effectLst/>
                <a:latin typeface="-apple-system"/>
              </a:rPr>
              <a:t>DAN</a:t>
            </a:r>
            <a:r>
              <a:rPr lang="zh-CN" altLang="en-US" sz="2000" b="1" i="0" dirty="0">
                <a:solidFill>
                  <a:srgbClr val="000000"/>
                </a:solidFill>
                <a:effectLst/>
                <a:latin typeface="-apple-system"/>
              </a:rPr>
              <a:t>模型</a:t>
            </a:r>
            <a:endParaRPr lang="zh-CN" altLang="en-US" sz="2000" dirty="0"/>
          </a:p>
        </p:txBody>
      </p:sp>
      <p:sp>
        <p:nvSpPr>
          <p:cNvPr id="9" name="文本框 8">
            <a:extLst>
              <a:ext uri="{FF2B5EF4-FFF2-40B4-BE49-F238E27FC236}">
                <a16:creationId xmlns:a16="http://schemas.microsoft.com/office/drawing/2014/main" id="{A2CA417C-ECE7-876F-5786-D3C3D083072E}"/>
              </a:ext>
            </a:extLst>
          </p:cNvPr>
          <p:cNvSpPr txBox="1"/>
          <p:nvPr/>
        </p:nvSpPr>
        <p:spPr>
          <a:xfrm>
            <a:off x="8444930" y="2607365"/>
            <a:ext cx="1361661" cy="400110"/>
          </a:xfrm>
          <a:prstGeom prst="rect">
            <a:avLst/>
          </a:prstGeom>
          <a:noFill/>
        </p:spPr>
        <p:txBody>
          <a:bodyPr wrap="square" rtlCol="0">
            <a:spAutoFit/>
          </a:bodyPr>
          <a:lstStyle/>
          <a:p>
            <a:pPr algn="ctr"/>
            <a:r>
              <a:rPr lang="en-US" altLang="zh-CN" sz="2000" b="1" i="0" dirty="0">
                <a:solidFill>
                  <a:srgbClr val="000000"/>
                </a:solidFill>
                <a:effectLst/>
                <a:latin typeface="-apple-system"/>
              </a:rPr>
              <a:t>DANN</a:t>
            </a:r>
            <a:r>
              <a:rPr lang="zh-CN" altLang="en-US" sz="2000" b="1" i="0" dirty="0">
                <a:solidFill>
                  <a:srgbClr val="000000"/>
                </a:solidFill>
                <a:effectLst/>
                <a:latin typeface="-apple-system"/>
              </a:rPr>
              <a:t>模型</a:t>
            </a:r>
            <a:endParaRPr lang="zh-CN" altLang="en-US" sz="2000" dirty="0"/>
          </a:p>
        </p:txBody>
      </p:sp>
      <p:cxnSp>
        <p:nvCxnSpPr>
          <p:cNvPr id="11" name="直接箭头连接符 10">
            <a:extLst>
              <a:ext uri="{FF2B5EF4-FFF2-40B4-BE49-F238E27FC236}">
                <a16:creationId xmlns:a16="http://schemas.microsoft.com/office/drawing/2014/main" id="{0FCF16BF-DE98-860F-B881-B8039053F9E5}"/>
              </a:ext>
            </a:extLst>
          </p:cNvPr>
          <p:cNvCxnSpPr/>
          <p:nvPr/>
        </p:nvCxnSpPr>
        <p:spPr>
          <a:xfrm>
            <a:off x="725557" y="3667538"/>
            <a:ext cx="1071438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731F658C-4502-3F9F-E0BC-F3A67D7EB278}"/>
              </a:ext>
            </a:extLst>
          </p:cNvPr>
          <p:cNvCxnSpPr/>
          <p:nvPr/>
        </p:nvCxnSpPr>
        <p:spPr>
          <a:xfrm>
            <a:off x="3006586" y="3597964"/>
            <a:ext cx="0" cy="69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D849BE8-1823-14F0-4145-CF323B8DD9FF}"/>
              </a:ext>
            </a:extLst>
          </p:cNvPr>
          <p:cNvCxnSpPr/>
          <p:nvPr/>
        </p:nvCxnSpPr>
        <p:spPr>
          <a:xfrm>
            <a:off x="6071151" y="3583056"/>
            <a:ext cx="0" cy="69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146C46C-0B7F-85FE-E1E9-38481BBF0E82}"/>
              </a:ext>
            </a:extLst>
          </p:cNvPr>
          <p:cNvCxnSpPr/>
          <p:nvPr/>
        </p:nvCxnSpPr>
        <p:spPr>
          <a:xfrm>
            <a:off x="9125761" y="3594652"/>
            <a:ext cx="0" cy="69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9202F24D-62C4-4B66-90B0-51F89889DBE4}"/>
              </a:ext>
            </a:extLst>
          </p:cNvPr>
          <p:cNvSpPr txBox="1"/>
          <p:nvPr/>
        </p:nvSpPr>
        <p:spPr>
          <a:xfrm>
            <a:off x="2325755" y="3889656"/>
            <a:ext cx="1361661" cy="400110"/>
          </a:xfrm>
          <a:prstGeom prst="rect">
            <a:avLst/>
          </a:prstGeom>
          <a:noFill/>
        </p:spPr>
        <p:txBody>
          <a:bodyPr wrap="square" rtlCol="0">
            <a:spAutoFit/>
          </a:bodyPr>
          <a:lstStyle/>
          <a:p>
            <a:pPr algn="ctr"/>
            <a:r>
              <a:rPr lang="en-US" altLang="zh-CN" sz="2000" b="1" i="0" dirty="0">
                <a:solidFill>
                  <a:srgbClr val="000000"/>
                </a:solidFill>
                <a:effectLst/>
                <a:latin typeface="-apple-system"/>
              </a:rPr>
              <a:t>2015</a:t>
            </a:r>
            <a:endParaRPr lang="zh-CN" altLang="en-US" sz="2000" dirty="0"/>
          </a:p>
        </p:txBody>
      </p:sp>
      <p:sp>
        <p:nvSpPr>
          <p:cNvPr id="17" name="文本框 16">
            <a:extLst>
              <a:ext uri="{FF2B5EF4-FFF2-40B4-BE49-F238E27FC236}">
                <a16:creationId xmlns:a16="http://schemas.microsoft.com/office/drawing/2014/main" id="{F7B6E066-6C0D-128C-3FA8-039C08C468FB}"/>
              </a:ext>
            </a:extLst>
          </p:cNvPr>
          <p:cNvSpPr txBox="1"/>
          <p:nvPr/>
        </p:nvSpPr>
        <p:spPr>
          <a:xfrm>
            <a:off x="5415169" y="3889656"/>
            <a:ext cx="1361661" cy="400110"/>
          </a:xfrm>
          <a:prstGeom prst="rect">
            <a:avLst/>
          </a:prstGeom>
          <a:noFill/>
        </p:spPr>
        <p:txBody>
          <a:bodyPr wrap="square" rtlCol="0">
            <a:spAutoFit/>
          </a:bodyPr>
          <a:lstStyle/>
          <a:p>
            <a:pPr algn="ctr"/>
            <a:r>
              <a:rPr lang="en-US" altLang="zh-CN" sz="2000" b="1" i="0" dirty="0">
                <a:solidFill>
                  <a:srgbClr val="000000"/>
                </a:solidFill>
                <a:effectLst/>
                <a:latin typeface="-apple-system"/>
              </a:rPr>
              <a:t>2016</a:t>
            </a:r>
            <a:endParaRPr lang="zh-CN" altLang="en-US" sz="2000" dirty="0"/>
          </a:p>
        </p:txBody>
      </p:sp>
      <p:sp>
        <p:nvSpPr>
          <p:cNvPr id="18" name="文本框 17">
            <a:extLst>
              <a:ext uri="{FF2B5EF4-FFF2-40B4-BE49-F238E27FC236}">
                <a16:creationId xmlns:a16="http://schemas.microsoft.com/office/drawing/2014/main" id="{FC5D5CED-20A7-B82A-05F8-CA66C39EA43E}"/>
              </a:ext>
            </a:extLst>
          </p:cNvPr>
          <p:cNvSpPr txBox="1"/>
          <p:nvPr/>
        </p:nvSpPr>
        <p:spPr>
          <a:xfrm>
            <a:off x="8444930" y="3891240"/>
            <a:ext cx="1361661" cy="400110"/>
          </a:xfrm>
          <a:prstGeom prst="rect">
            <a:avLst/>
          </a:prstGeom>
          <a:noFill/>
        </p:spPr>
        <p:txBody>
          <a:bodyPr wrap="square" rtlCol="0">
            <a:spAutoFit/>
          </a:bodyPr>
          <a:lstStyle/>
          <a:p>
            <a:pPr algn="ctr"/>
            <a:r>
              <a:rPr lang="en-US" altLang="zh-CN" sz="2000" b="1" i="0" dirty="0">
                <a:solidFill>
                  <a:srgbClr val="000000"/>
                </a:solidFill>
                <a:effectLst/>
                <a:latin typeface="-apple-system"/>
              </a:rPr>
              <a:t>2017</a:t>
            </a:r>
            <a:endParaRPr lang="zh-CN" altLang="en-US" sz="2000" dirty="0"/>
          </a:p>
        </p:txBody>
      </p:sp>
    </p:spTree>
    <p:extLst>
      <p:ext uri="{BB962C8B-B14F-4D97-AF65-F5344CB8AC3E}">
        <p14:creationId xmlns:p14="http://schemas.microsoft.com/office/powerpoint/2010/main" val="92819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9B538-4F72-85C5-A012-71A81AFB17E4}"/>
              </a:ext>
            </a:extLst>
          </p:cNvPr>
          <p:cNvSpPr>
            <a:spLocks noGrp="1"/>
          </p:cNvSpPr>
          <p:nvPr>
            <p:ph type="title"/>
          </p:nvPr>
        </p:nvSpPr>
        <p:spPr/>
        <p:txBody>
          <a:bodyPr/>
          <a:lstStyle/>
          <a:p>
            <a:r>
              <a:rPr lang="en-US" altLang="zh-CN" dirty="0" err="1"/>
              <a:t>ResNet</a:t>
            </a:r>
            <a:endParaRPr lang="zh-CN" altLang="en-US" dirty="0"/>
          </a:p>
        </p:txBody>
      </p:sp>
      <p:sp>
        <p:nvSpPr>
          <p:cNvPr id="3" name="内容占位符 2">
            <a:extLst>
              <a:ext uri="{FF2B5EF4-FFF2-40B4-BE49-F238E27FC236}">
                <a16:creationId xmlns:a16="http://schemas.microsoft.com/office/drawing/2014/main" id="{B840E4E0-AE21-6EAB-4724-C28226040A33}"/>
              </a:ext>
            </a:extLst>
          </p:cNvPr>
          <p:cNvSpPr>
            <a:spLocks noGrp="1"/>
          </p:cNvSpPr>
          <p:nvPr>
            <p:ph idx="1"/>
          </p:nvPr>
        </p:nvSpPr>
        <p:spPr/>
        <p:txBody>
          <a:bodyPr/>
          <a:lstStyle/>
          <a:p>
            <a:pPr>
              <a:lnSpc>
                <a:spcPct val="150000"/>
              </a:lnSpc>
            </a:pPr>
            <a:r>
              <a:rPr lang="en-US" altLang="zh-CN" dirty="0" err="1"/>
              <a:t>ResNet</a:t>
            </a:r>
            <a:r>
              <a:rPr lang="zh-CN" altLang="en-US" dirty="0"/>
              <a:t>是由</a:t>
            </a:r>
            <a:r>
              <a:rPr lang="en-US" altLang="zh-CN" dirty="0" err="1"/>
              <a:t>Kaiming</a:t>
            </a:r>
            <a:r>
              <a:rPr lang="en-US" altLang="zh-CN" dirty="0"/>
              <a:t> He</a:t>
            </a:r>
            <a:r>
              <a:rPr lang="zh-CN" altLang="en-US" dirty="0"/>
              <a:t>等人提出的，旨在解决深度神经网络训练中的梯度消失问题。它通过引入残差连接和残差学习的方式，允许网络学习残差，从而更容易地优化和训练深层网络。</a:t>
            </a:r>
            <a:r>
              <a:rPr lang="en-US" altLang="zh-CN" dirty="0" err="1"/>
              <a:t>ResNet</a:t>
            </a:r>
            <a:r>
              <a:rPr lang="zh-CN" altLang="en-US" dirty="0"/>
              <a:t>通过残差块的堆叠和重复构建深层网络，并在图像分类、目标检测等任务中取得了显著的性能提升。</a:t>
            </a:r>
          </a:p>
        </p:txBody>
      </p:sp>
    </p:spTree>
    <p:extLst>
      <p:ext uri="{BB962C8B-B14F-4D97-AF65-F5344CB8AC3E}">
        <p14:creationId xmlns:p14="http://schemas.microsoft.com/office/powerpoint/2010/main" val="393991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30A5C-8F4B-653D-F5F5-93C87A07B247}"/>
              </a:ext>
            </a:extLst>
          </p:cNvPr>
          <p:cNvSpPr>
            <a:spLocks noGrp="1"/>
          </p:cNvSpPr>
          <p:nvPr>
            <p:ph type="title"/>
          </p:nvPr>
        </p:nvSpPr>
        <p:spPr/>
        <p:txBody>
          <a:bodyPr/>
          <a:lstStyle/>
          <a:p>
            <a:r>
              <a:rPr lang="en-US" altLang="zh-CN" dirty="0" err="1"/>
              <a:t>ResNet</a:t>
            </a:r>
            <a:endParaRPr lang="zh-CN" altLang="en-US" dirty="0"/>
          </a:p>
        </p:txBody>
      </p:sp>
      <p:sp>
        <p:nvSpPr>
          <p:cNvPr id="3" name="内容占位符 2">
            <a:extLst>
              <a:ext uri="{FF2B5EF4-FFF2-40B4-BE49-F238E27FC236}">
                <a16:creationId xmlns:a16="http://schemas.microsoft.com/office/drawing/2014/main" id="{7CC62D78-408D-17B8-DFCE-B6475837F7E2}"/>
              </a:ext>
            </a:extLst>
          </p:cNvPr>
          <p:cNvSpPr>
            <a:spLocks noGrp="1"/>
          </p:cNvSpPr>
          <p:nvPr>
            <p:ph idx="1"/>
          </p:nvPr>
        </p:nvSpPr>
        <p:spPr/>
        <p:txBody>
          <a:bodyPr/>
          <a:lstStyle/>
          <a:p>
            <a:r>
              <a:rPr lang="zh-CN" altLang="en-US" dirty="0"/>
              <a:t>问题：梯度消失和梯度爆炸</a:t>
            </a:r>
            <a:endParaRPr lang="en-US" altLang="zh-CN" dirty="0"/>
          </a:p>
          <a:p>
            <a:r>
              <a:rPr lang="zh-CN" altLang="en-US" dirty="0"/>
              <a:t>传统的卷积神经网络通过堆叠多个卷积层来提取图像的特征，这些层与激活函数形成了一系列非线性变换。然而，当网络变得非常深时，梯度在反向传播过程中可能会变得非常小，导致难以训练和优化。这就是所谓的</a:t>
            </a:r>
            <a:r>
              <a:rPr lang="zh-CN" altLang="en-US" dirty="0">
                <a:solidFill>
                  <a:srgbClr val="FF0000"/>
                </a:solidFill>
              </a:rPr>
              <a:t>梯度消失</a:t>
            </a:r>
            <a:r>
              <a:rPr lang="zh-CN" altLang="en-US" dirty="0"/>
              <a:t>问题。</a:t>
            </a:r>
            <a:endParaRPr lang="en-US" altLang="zh-CN" dirty="0"/>
          </a:p>
          <a:p>
            <a:r>
              <a:rPr lang="zh-CN" altLang="en-US" dirty="0"/>
              <a:t>解决方式：使用残差块（</a:t>
            </a:r>
            <a:r>
              <a:rPr lang="en-US" altLang="zh-CN" dirty="0"/>
              <a:t>residual block</a:t>
            </a:r>
            <a:r>
              <a:rPr lang="zh-CN" altLang="en-US" dirty="0"/>
              <a:t>）来构建网络，使得网络可以更轻松地学习和优化非常深的层次。同时引入残差连接（</a:t>
            </a:r>
            <a:r>
              <a:rPr lang="en-US" altLang="zh-CN" dirty="0"/>
              <a:t>residual connection</a:t>
            </a:r>
            <a:r>
              <a:rPr lang="zh-CN" altLang="en-US" dirty="0"/>
              <a:t>），通过跨越层次的直接连接来传递信息。</a:t>
            </a:r>
          </a:p>
          <a:p>
            <a:r>
              <a:rPr lang="zh-CN" altLang="en-US" dirty="0"/>
              <a:t>残差块的输入和输出维度相同，可以直接相加。</a:t>
            </a:r>
          </a:p>
        </p:txBody>
      </p:sp>
    </p:spTree>
    <p:extLst>
      <p:ext uri="{BB962C8B-B14F-4D97-AF65-F5344CB8AC3E}">
        <p14:creationId xmlns:p14="http://schemas.microsoft.com/office/powerpoint/2010/main" val="290180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A6CEB-70EB-354E-EB34-D789986A43E9}"/>
              </a:ext>
            </a:extLst>
          </p:cNvPr>
          <p:cNvSpPr>
            <a:spLocks noGrp="1"/>
          </p:cNvSpPr>
          <p:nvPr>
            <p:ph type="title"/>
          </p:nvPr>
        </p:nvSpPr>
        <p:spPr/>
        <p:txBody>
          <a:bodyPr/>
          <a:lstStyle/>
          <a:p>
            <a:r>
              <a:rPr lang="en-US" altLang="zh-CN" dirty="0" err="1"/>
              <a:t>ResNet</a:t>
            </a:r>
            <a:endParaRPr lang="zh-CN" altLang="en-US" dirty="0"/>
          </a:p>
        </p:txBody>
      </p:sp>
      <p:sp>
        <p:nvSpPr>
          <p:cNvPr id="3" name="内容占位符 2">
            <a:extLst>
              <a:ext uri="{FF2B5EF4-FFF2-40B4-BE49-F238E27FC236}">
                <a16:creationId xmlns:a16="http://schemas.microsoft.com/office/drawing/2014/main" id="{6A299DD5-3C6D-2E03-688D-053886973E27}"/>
              </a:ext>
            </a:extLst>
          </p:cNvPr>
          <p:cNvSpPr>
            <a:spLocks noGrp="1"/>
          </p:cNvSpPr>
          <p:nvPr>
            <p:ph idx="1"/>
          </p:nvPr>
        </p:nvSpPr>
        <p:spPr/>
        <p:txBody>
          <a:bodyPr/>
          <a:lstStyle/>
          <a:p>
            <a:r>
              <a:rPr lang="zh-CN" altLang="en-US" dirty="0"/>
              <a:t>在每个残差块中，输入特征图被分成两个路径：主路径（</a:t>
            </a:r>
            <a:r>
              <a:rPr lang="en-US" altLang="zh-CN" dirty="0"/>
              <a:t>main path</a:t>
            </a:r>
            <a:r>
              <a:rPr lang="zh-CN" altLang="en-US" dirty="0"/>
              <a:t>）和跳跃连接（</a:t>
            </a:r>
            <a:r>
              <a:rPr lang="en-US" altLang="zh-CN" dirty="0"/>
              <a:t>shortcut connection</a:t>
            </a:r>
            <a:r>
              <a:rPr lang="zh-CN" altLang="en-US" dirty="0"/>
              <a:t>）</a:t>
            </a:r>
            <a:endParaRPr lang="en-US" altLang="zh-CN" dirty="0"/>
          </a:p>
          <a:p>
            <a:r>
              <a:rPr lang="zh-CN" altLang="en-US" dirty="0"/>
              <a:t>主路径包括一系列卷积层和激活函数，用于学习特征变换。跳跃连接直接将输入特征图添加到主路径的输出上，形成了残差。通过这种方式，网络可以学习到残差，而不是直接学习特征变换。这种残差学习的方式有助于减轻</a:t>
            </a:r>
            <a:r>
              <a:rPr lang="zh-CN" altLang="en-US" dirty="0">
                <a:solidFill>
                  <a:srgbClr val="FF0000"/>
                </a:solidFill>
              </a:rPr>
              <a:t>梯度消失</a:t>
            </a:r>
            <a:r>
              <a:rPr lang="zh-CN" altLang="en-US" dirty="0"/>
              <a:t>问题，并使得网络更容易优化。</a:t>
            </a:r>
          </a:p>
          <a:p>
            <a:r>
              <a:rPr lang="en-US" altLang="zh-CN" dirty="0"/>
              <a:t>ResNet-18</a:t>
            </a:r>
            <a:r>
              <a:rPr lang="zh-CN" altLang="en-US" dirty="0"/>
              <a:t>、</a:t>
            </a:r>
            <a:r>
              <a:rPr lang="en-US" altLang="zh-CN" dirty="0"/>
              <a:t>ResNet-34</a:t>
            </a:r>
            <a:r>
              <a:rPr lang="zh-CN" altLang="en-US" dirty="0"/>
              <a:t>、</a:t>
            </a:r>
            <a:r>
              <a:rPr lang="en-US" altLang="zh-CN" dirty="0"/>
              <a:t>ResNet-50</a:t>
            </a:r>
            <a:r>
              <a:rPr lang="zh-CN" altLang="en-US" dirty="0"/>
              <a:t>、</a:t>
            </a:r>
            <a:r>
              <a:rPr lang="en-US" altLang="zh-CN" dirty="0"/>
              <a:t>ResNet-101</a:t>
            </a:r>
            <a:r>
              <a:rPr lang="zh-CN" altLang="en-US" dirty="0"/>
              <a:t>和</a:t>
            </a:r>
            <a:r>
              <a:rPr lang="en-US" altLang="zh-CN" dirty="0"/>
              <a:t>ResNet-152</a:t>
            </a:r>
            <a:r>
              <a:rPr lang="zh-CN" altLang="en-US" dirty="0"/>
              <a:t>等，数字表示层次的深度</a:t>
            </a:r>
          </a:p>
        </p:txBody>
      </p:sp>
    </p:spTree>
    <p:extLst>
      <p:ext uri="{BB962C8B-B14F-4D97-AF65-F5344CB8AC3E}">
        <p14:creationId xmlns:p14="http://schemas.microsoft.com/office/powerpoint/2010/main" val="230410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7793FCD-FA1C-9589-5CDC-C97106C1B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674" y="158933"/>
            <a:ext cx="6876651" cy="6540134"/>
          </a:xfrm>
          <a:prstGeom prst="rect">
            <a:avLst/>
          </a:prstGeom>
        </p:spPr>
      </p:pic>
    </p:spTree>
    <p:extLst>
      <p:ext uri="{BB962C8B-B14F-4D97-AF65-F5344CB8AC3E}">
        <p14:creationId xmlns:p14="http://schemas.microsoft.com/office/powerpoint/2010/main" val="98403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970B353-4806-C9ED-75E2-C01427F36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009" y="1659742"/>
            <a:ext cx="8275982" cy="2955708"/>
          </a:xfrm>
          <a:prstGeom prst="rect">
            <a:avLst/>
          </a:prstGeom>
        </p:spPr>
      </p:pic>
    </p:spTree>
    <p:extLst>
      <p:ext uri="{BB962C8B-B14F-4D97-AF65-F5344CB8AC3E}">
        <p14:creationId xmlns:p14="http://schemas.microsoft.com/office/powerpoint/2010/main" val="337688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C6ECC9A-1F06-2363-40EC-21E5F77CB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942" y="583774"/>
            <a:ext cx="7274116" cy="5690452"/>
          </a:xfrm>
          <a:prstGeom prst="rect">
            <a:avLst/>
          </a:prstGeom>
        </p:spPr>
      </p:pic>
    </p:spTree>
    <p:extLst>
      <p:ext uri="{BB962C8B-B14F-4D97-AF65-F5344CB8AC3E}">
        <p14:creationId xmlns:p14="http://schemas.microsoft.com/office/powerpoint/2010/main" val="38845181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957</Words>
  <Application>Microsoft Office PowerPoint</Application>
  <PresentationFormat>宽屏</PresentationFormat>
  <Paragraphs>39</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-apple-system</vt:lpstr>
      <vt:lpstr>等线</vt:lpstr>
      <vt:lpstr>等线 Light</vt:lpstr>
      <vt:lpstr>Arial</vt:lpstr>
      <vt:lpstr>Office 主题​​</vt:lpstr>
      <vt:lpstr>汇报 1007</vt:lpstr>
      <vt:lpstr>PowerPoint 演示文稿</vt:lpstr>
      <vt:lpstr>PowerPoint 演示文稿</vt:lpstr>
      <vt:lpstr>ResNet</vt:lpstr>
      <vt:lpstr>ResNet</vt:lpstr>
      <vt:lpstr>ResNet</vt:lpstr>
      <vt:lpstr>PowerPoint 演示文稿</vt:lpstr>
      <vt:lpstr>PowerPoint 演示文稿</vt:lpstr>
      <vt:lpstr>PowerPoint 演示文稿</vt:lpstr>
      <vt:lpstr>PowerPoint 演示文稿</vt:lpstr>
      <vt:lpstr>Inception-v3   理论Accuracy：96%</vt:lpstr>
      <vt:lpstr>DAN</vt:lpstr>
      <vt:lpstr>DANN</vt:lpstr>
      <vt:lpstr>DANN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汇报 1007</dc:title>
  <dc:creator>mh L</dc:creator>
  <cp:lastModifiedBy>mh L</cp:lastModifiedBy>
  <cp:revision>1</cp:revision>
  <dcterms:created xsi:type="dcterms:W3CDTF">2023-10-07T16:11:41Z</dcterms:created>
  <dcterms:modified xsi:type="dcterms:W3CDTF">2023-10-07T17:34:06Z</dcterms:modified>
</cp:coreProperties>
</file>