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5EF33-17C9-BC70-8EA6-0CD62109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519119-186C-F951-B261-C10CB2A25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2468F-BE4B-99A4-9661-BB17CBC2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4BEA8-1E1F-9C60-41A8-8AE98527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1F282-E87E-517C-60AB-98BB21B2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1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9588E-F9B2-4F8C-93CB-01DEA5EE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551FB-0FCC-C4A7-5D69-FA9D3A433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7D658-9438-EB3E-018F-962CF3E7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FE925-938C-9A51-8747-FFF6E36D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714FB-AB45-1E89-4FE0-000B8941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8732A-EB5C-EC55-AC80-5DC266076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A9E1D-3E67-8F45-EE43-73770DA38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761BA-0A84-D80A-0585-BB2E75BC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37EE1-A62A-83CE-EC8E-E1A18026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1EAE9-E3E4-A1DE-A5AF-24D3424C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B520-95C8-446C-F099-BA0E165F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E95CE-308D-12BE-D66F-10835494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7667B-571A-DBC5-6FEA-B4F7FF25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D4D26-8CF9-870A-25F0-D6BF2E60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F848-097F-7F3A-E096-CCAC424F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8056-6888-F075-0303-57702682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2A12-19B2-F310-706A-F2CB927A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FF9DA-AD6E-69FF-DB18-9961209C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FC8B1-7014-66B3-19AD-FD85F69B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0E117-06B9-BC7E-CA57-EA9E62EC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DF24E-67DE-E28B-62BD-60E82E5F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7E0C4-3121-1B1D-8EF0-379427142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82D75-56C6-6B31-51E3-7936E760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AD065-713E-FB77-C360-CD70BDA6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0FA7E-1928-E0E6-8798-0EE78E21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4B501-72F7-4F4A-D3A7-1EB47D1B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7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1CD6-F586-D26F-A88C-5AE8EDDD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68F8A-9A9F-A40D-766A-579EEE2E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D7492-B1A9-BEB1-668C-C5B2B51DE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B57971-ADAE-871D-D2DC-EB19E665C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0D53DA-9F7C-A577-3EE7-F5D734235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EEDFC8-93B5-1E33-664E-6C802944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F36212-1401-09BD-DC1C-6270F6CD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2F295-A18E-796E-D89F-2E5B74E7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C88A0-5786-0DB3-4E22-70C23E77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BF9C21-B4C9-9678-0D84-7730DED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73D8D3-C2AE-F71C-EEEC-0637C3A0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DBD22-E2F9-C36D-45BE-FD653B5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5AE2A0-5842-1BAE-6889-594E78B8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C1D050-BC2E-8C2D-0E5F-7D7FB7C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7AC4C-F971-7C6A-1DE9-715EC3FB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AE8BA-16A2-DCA4-0274-F5A41B3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7D386-3576-3CD3-3CE0-1CE52713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2AB3C-CD57-C1EB-E8FB-D4AB377EE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95A0D-2DB5-A2A0-4AFE-33363DC1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FFC5F-B849-033A-BFB9-235355D6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EBD9B-C4FA-4779-51B0-A61FC390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7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6955-26C8-6780-2C40-AFC6567A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33C104-21EF-3A91-CDC6-5937E7DF1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DC0B2-F92D-E65F-B575-D36FF6F7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62D47-DE96-B95D-C1B0-0A8240DF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B8002-D0D0-D471-1762-219255E9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112BC-6B46-B2F7-3D93-F20D195A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02A4F2-3F6C-3CB5-9DF8-B16CA9F5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08C57-CB04-BE27-CEDF-84C8BB9A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6C9A3-56C2-E61B-0B20-B368B5A2F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5808-4880-4752-961D-C4531370583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C64AF-E638-373C-930C-DD5346295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936A-4935-AA99-0772-947EB519F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61B02-A312-4078-872B-6B1CEE203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E630-BCD8-8878-B6AB-089358364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387B2-F071-CE32-21DF-AFDB0C089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3187"/>
            <a:ext cx="9144000" cy="1655762"/>
          </a:xfrm>
        </p:spPr>
        <p:txBody>
          <a:bodyPr/>
          <a:lstStyle/>
          <a:p>
            <a:r>
              <a:rPr lang="zh-CN" altLang="en-US" dirty="0"/>
              <a:t>耿兆楣</a:t>
            </a:r>
          </a:p>
        </p:txBody>
      </p:sp>
    </p:spTree>
    <p:extLst>
      <p:ext uri="{BB962C8B-B14F-4D97-AF65-F5344CB8AC3E}">
        <p14:creationId xmlns:p14="http://schemas.microsoft.com/office/powerpoint/2010/main" val="102146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3C07757-4ED8-D561-E659-ECBDB4DF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93" y="3429000"/>
            <a:ext cx="9180821" cy="33506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DB7C79-8785-CAB6-8195-3BDEEEB4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96" y="171834"/>
            <a:ext cx="11439205" cy="1215109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Multimodal deep learning for Alzheimer’s disease dementia assessment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用于阿尔茨海默病痴呆症评估的多模态深度学习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E753B-6DE1-4585-1F39-B7D6930EB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055" y="1130222"/>
            <a:ext cx="6897889" cy="29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62AF3-890F-97FC-ADAE-60584D25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77" y="579938"/>
            <a:ext cx="2340721" cy="6414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0FBB3-E4AB-A380-5943-7BF9A958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66" y="1528091"/>
            <a:ext cx="11316467" cy="4657916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报告了一种深度学习框架，该框架能在不同痴呆病因和不同认知功能水平的多个队列中对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NC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MCI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AD 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和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nADD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受试者进行准确。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所开发并经外部验证的模型能够利用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MRI 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、非成像变量及其组合对认知状态进行分类。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与由执业神经科医生和神经放射科医生组成的团队的诊断表现相比，证明了我们的模型的准确性。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利用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SHapley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Additive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exPlanations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(SHAP)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，将计算预测与众所周知的神经变性解剖和病理标记联系起来。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我们的策略表明，即使在异构数据集中，由深度学习驱动的自动方法也能接近临床标准，从而进行准确诊断。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altLang="zh-CN" sz="24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altLang="zh-CN" sz="24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A890-61C7-29FC-5385-D2204A66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974239-04E1-1953-9676-E8405E64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433" y="472542"/>
            <a:ext cx="8301133" cy="6103320"/>
          </a:xfrm>
        </p:spPr>
      </p:pic>
    </p:spTree>
    <p:extLst>
      <p:ext uri="{BB962C8B-B14F-4D97-AF65-F5344CB8AC3E}">
        <p14:creationId xmlns:p14="http://schemas.microsoft.com/office/powerpoint/2010/main" val="365239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C67A-D530-5800-AA90-98BBF7E8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99" y="1173674"/>
            <a:ext cx="1113338" cy="90521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48CDCC-BF34-8A74-1543-19273E264DE2}"/>
              </a:ext>
            </a:extLst>
          </p:cNvPr>
          <p:cNvSpPr txBox="1"/>
          <p:nvPr/>
        </p:nvSpPr>
        <p:spPr>
          <a:xfrm>
            <a:off x="4940215" y="1061686"/>
            <a:ext cx="4124005" cy="5645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6D6DC-9437-B65E-104C-BA0BF09A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361" y="365126"/>
            <a:ext cx="4351582" cy="598058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收集了</a:t>
            </a:r>
            <a:r>
              <a:rPr lang="en-US" altLang="zh-CN" dirty="0"/>
              <a:t>8</a:t>
            </a:r>
            <a:r>
              <a:rPr lang="zh-CN" altLang="en-US" dirty="0"/>
              <a:t>个队列</a:t>
            </a:r>
            <a:r>
              <a:rPr lang="zh-CN" altLang="en-US" sz="2000" dirty="0"/>
              <a:t>（</a:t>
            </a:r>
            <a:r>
              <a:rPr lang="en-US" altLang="zh-CN" sz="2000" dirty="0"/>
              <a:t>ADNI</a:t>
            </a:r>
            <a:r>
              <a:rPr lang="zh-CN" altLang="en-US" sz="2000" dirty="0"/>
              <a:t>数据集</a:t>
            </a:r>
            <a:r>
              <a:rPr lang="en-US" altLang="zh-CN" sz="2000" dirty="0"/>
              <a:t>(n = 1821)  NACC</a:t>
            </a:r>
            <a:r>
              <a:rPr lang="zh-CN" altLang="en-US" sz="2000" dirty="0"/>
              <a:t>数据集</a:t>
            </a:r>
            <a:r>
              <a:rPr lang="en-US" altLang="zh-CN" sz="2000" dirty="0"/>
              <a:t>(n = 4822) NIFD</a:t>
            </a:r>
            <a:r>
              <a:rPr lang="zh-CN" altLang="en-US" sz="2000" dirty="0"/>
              <a:t>数据集</a:t>
            </a:r>
            <a:r>
              <a:rPr lang="en-US" altLang="zh-CN" sz="2000" dirty="0"/>
              <a:t>(n = 253)  PPMI</a:t>
            </a:r>
            <a:r>
              <a:rPr lang="zh-CN" altLang="en-US" sz="2000" dirty="0"/>
              <a:t>数据集</a:t>
            </a:r>
            <a:r>
              <a:rPr lang="en-US" altLang="zh-CN" sz="2000" dirty="0"/>
              <a:t>(n = 198)  AIBL</a:t>
            </a:r>
            <a:r>
              <a:rPr lang="zh-CN" altLang="en-US" sz="2000" dirty="0"/>
              <a:t>数据集</a:t>
            </a:r>
            <a:r>
              <a:rPr lang="en-US" altLang="zh-CN" sz="2000" dirty="0"/>
              <a:t>(n = 661) OASIS</a:t>
            </a:r>
            <a:r>
              <a:rPr lang="zh-CN" altLang="en-US" sz="2000" dirty="0"/>
              <a:t>数据集</a:t>
            </a:r>
            <a:r>
              <a:rPr lang="en-US" altLang="zh-CN" sz="2000" dirty="0"/>
              <a:t>(n = 666) FHS</a:t>
            </a:r>
            <a:r>
              <a:rPr lang="zh-CN" altLang="en-US" sz="2000" dirty="0"/>
              <a:t>数据集</a:t>
            </a:r>
            <a:r>
              <a:rPr lang="en-US" altLang="zh-CN" sz="2000" dirty="0"/>
              <a:t>(n = 313)</a:t>
            </a:r>
            <a:r>
              <a:rPr lang="zh-CN" altLang="en-US" sz="2000" dirty="0"/>
              <a:t>由斯坦福大学路易体痴呆卓越中心</a:t>
            </a:r>
            <a:r>
              <a:rPr lang="en-US" altLang="zh-CN" sz="2000" dirty="0"/>
              <a:t>(LBDSU)</a:t>
            </a:r>
            <a:r>
              <a:rPr lang="zh-CN" altLang="en-US" sz="2000" dirty="0"/>
              <a:t>维护的内部数据</a:t>
            </a:r>
            <a:r>
              <a:rPr lang="en-US" altLang="zh-CN" sz="2000" dirty="0"/>
              <a:t>(n = 182)</a:t>
            </a:r>
            <a:r>
              <a:rPr lang="zh-CN" altLang="en-US" sz="2000" dirty="0"/>
              <a:t> ）</a:t>
            </a:r>
            <a:r>
              <a:rPr lang="zh-CN" altLang="en-US" dirty="0"/>
              <a:t>的人口统计学、病史、神经心理测试、功能评估以及磁共振成像</a:t>
            </a:r>
            <a:r>
              <a:rPr lang="en-US" altLang="zh-CN" dirty="0"/>
              <a:t>(MRI)</a:t>
            </a:r>
            <a:r>
              <a:rPr lang="zh-CN" altLang="en-US" dirty="0"/>
              <a:t>扫描</a:t>
            </a:r>
            <a:endParaRPr lang="en-US" altLang="zh-CN" dirty="0"/>
          </a:p>
          <a:p>
            <a:r>
              <a:rPr lang="zh-CN" altLang="en-US" dirty="0"/>
              <a:t>共有</a:t>
            </a:r>
            <a:r>
              <a:rPr lang="en-US" altLang="zh-CN" dirty="0"/>
              <a:t>8916</a:t>
            </a:r>
            <a:r>
              <a:rPr lang="zh-CN" altLang="en-US" dirty="0"/>
              <a:t>名参与者</a:t>
            </a:r>
            <a:endParaRPr lang="en-US" altLang="zh-CN" dirty="0"/>
          </a:p>
          <a:p>
            <a:r>
              <a:rPr lang="en-US" altLang="zh-CN" dirty="0"/>
              <a:t>4550</a:t>
            </a:r>
            <a:r>
              <a:rPr lang="zh-CN" altLang="en-US" dirty="0"/>
              <a:t>名参与者认知正常</a:t>
            </a:r>
            <a:r>
              <a:rPr lang="en-US" altLang="zh-CN" dirty="0"/>
              <a:t>(NC)</a:t>
            </a:r>
            <a:r>
              <a:rPr lang="zh-CN" altLang="en-US" dirty="0"/>
              <a:t>， </a:t>
            </a:r>
            <a:r>
              <a:rPr lang="en-US" altLang="zh-CN" dirty="0"/>
              <a:t>2412</a:t>
            </a:r>
            <a:r>
              <a:rPr lang="zh-CN" altLang="en-US" dirty="0"/>
              <a:t>名参与者轻度认知障碍</a:t>
            </a:r>
            <a:r>
              <a:rPr lang="en-US" altLang="zh-CN" dirty="0"/>
              <a:t>(MCI)</a:t>
            </a:r>
            <a:r>
              <a:rPr lang="zh-CN" altLang="en-US" dirty="0"/>
              <a:t>， </a:t>
            </a:r>
            <a:r>
              <a:rPr lang="en-US" altLang="zh-CN" dirty="0"/>
              <a:t>1606</a:t>
            </a:r>
            <a:r>
              <a:rPr lang="zh-CN" altLang="en-US" dirty="0"/>
              <a:t>名参与者阿尔茨海默病痴呆</a:t>
            </a:r>
            <a:r>
              <a:rPr lang="en-US" altLang="zh-CN" dirty="0"/>
              <a:t>(AD)</a:t>
            </a:r>
            <a:r>
              <a:rPr lang="zh-CN" altLang="en-US" dirty="0"/>
              <a:t>和</a:t>
            </a:r>
            <a:r>
              <a:rPr lang="en-US" altLang="zh-CN" dirty="0"/>
              <a:t>348</a:t>
            </a:r>
            <a:r>
              <a:rPr lang="zh-CN" altLang="en-US" dirty="0"/>
              <a:t>名参与者因其他原因痴呆。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9409F-CEAF-1E74-570C-04006FEA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0" y="0"/>
            <a:ext cx="5757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944E3-82AD-C0F4-5CF7-BA299320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83AE7-A14C-E228-00BA-D7E59B77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302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</vt:lpstr>
      <vt:lpstr>Office 主题​​</vt:lpstr>
      <vt:lpstr>文献阅读</vt:lpstr>
      <vt:lpstr>Multimodal deep learning for Alzheimer’s disease dementia assessment 用于阿尔茨海默病痴呆症评估的多模态深度学习</vt:lpstr>
      <vt:lpstr>Abstract</vt:lpstr>
      <vt:lpstr>PowerPoint 演示文稿</vt:lpstr>
      <vt:lpstr>数据预处理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</dc:title>
  <dc:creator>1179116732@qq.com</dc:creator>
  <cp:lastModifiedBy>1179116732@qq.com</cp:lastModifiedBy>
  <cp:revision>9</cp:revision>
  <dcterms:created xsi:type="dcterms:W3CDTF">2023-04-06T07:04:34Z</dcterms:created>
  <dcterms:modified xsi:type="dcterms:W3CDTF">2023-08-16T16:46:55Z</dcterms:modified>
</cp:coreProperties>
</file>