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ACC5F-D40B-D718-14E4-C4BA313CD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1E9F1-9DC6-CB80-168B-604DE704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7FF48-6B90-E329-3803-28E97C04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E9D5-1515-1EB7-30B5-2BF5D98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76DBB-920F-3AF3-491F-783F05E9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9FAED-C9D9-3331-B131-C3BAA8AD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740E5-5BC9-00AB-9198-A1F8D747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82BC3-D752-7E5F-2666-42B493FE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2629B-31B5-E3CD-9E0E-9926B461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7E27F-82D0-AA2F-AB88-451DB83D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8FF48-BA37-DD58-C866-0387A286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B0672-2769-2C75-C08C-A5248F33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C28F6-9787-4A33-486C-EF0D651B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35E7C-CBD6-701D-FE17-5BA1B8B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A93D0-0CF9-B0A3-9F01-B330B7C9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2CFE1-7C80-F4B4-C0A9-C4EFA29C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A9F91-A8BB-3E98-26F1-854A0F37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18B94-D8EE-8C5E-3AEA-8112A494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FF602-52E3-98A3-9BEC-FFE434A6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C72F2-4E9F-FE0F-5659-86DCD94E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6FEB6-070E-99F2-EFB2-0F7A61FE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15EB5-E378-F20A-07E4-6F1FFDE8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67109-9C70-F15F-4624-4ADB9097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71E70-9402-A482-4C7E-178984D6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D24B8-3F06-17BB-226C-E8D9F6C3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5003-C563-D5DD-EF9B-4AC9C8E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DABD4-CB33-C916-44D1-04ED7C26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CEF87-04D4-4419-1CB0-26A720BC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64DB0-D8C4-7D63-8260-F90B455A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437E3-5633-0851-4C04-3CAAAF71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FE511-6C71-C44C-EBEE-C3869BE7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2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7D95A-8AEC-9FB1-3E63-F3475EB0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6F22E-C648-E56F-6EAE-F2ECE9B0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19537-83FF-65CF-2351-2212BACB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2A082A-E38A-4054-2AAC-8C76302B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21F88-7179-80C6-F6F3-054BF72A1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2FCE3-E298-04D3-D16E-C0C45CC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B328D7-690B-2EE3-25B7-986B7C51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D1483-5DF4-42A2-72EE-3298E6A8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2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096E4-E2EF-8A9E-6545-391431A1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E88ECB-5EA7-D0CA-6CEB-3E70EA91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8C6457-AEF4-C322-A814-385DE469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E7A5C-9D2A-6B9B-E788-05463F7B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8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47A713-FD11-3564-43E5-CC87443A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9AF7-4EB3-B1F2-D957-4A797AFC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40D4E-0C39-F350-1EE5-34F6C138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9E9C0-D873-1C52-AC06-C4053023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A8497-4262-C59C-4BEE-AA3AB67C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D01B7-CFD1-4FF0-0E96-521AF953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2F1EC-442C-3E15-2360-4086EFE6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2D5D6-DD2A-4AB6-6E1D-189634A5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2E314-9B6F-89A2-424F-E7EF8D81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C79D7-0A94-48DB-A993-9E97F7A5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DEAF2-450E-5A9A-E178-D94539DD8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4415-E753-9E9B-6A2F-7135F629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6E6FD-33E5-A8FC-21BD-8604078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CF840-5E3B-553A-598D-4BDC5210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E6536-3EB2-2236-CFCD-53D8A7A4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3AE72-3BC2-0A8E-232E-1C6EB3D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C1B9B-888E-1D4C-C9A8-6626EE21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BCBD1-4A6A-4770-BAA9-F9F347D8C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422F-E3BF-4A08-820A-BFE66DA41E73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CC334-B098-FB72-BD2B-264CC2550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D4FCF-F29F-A0BA-4A06-0D33FDC5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elab.is/uk-bioban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E5BF-8FBC-4C1D-7548-B1A106C89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A3A25-50BD-88AE-833B-C072D747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0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25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173F3-58C5-9DF4-49AA-8A683331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517CD-34AF-CE1C-740E-E92DD5422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663"/>
            <a:ext cx="10515600" cy="509551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确定了小脑体积和精神病诊断倾向之间的遗传相关性。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分层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Q-Q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图表明，在总小脑体积变异中，精神分裂症信号明显丰富，并且在较小程度上，双相情感障碍和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相关。联合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FDR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分析揭示了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33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信号中的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个，显示了与精神病学表型的多效性关系的证据，其中一个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指数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 rs2572397)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与一种以上的精神病学状况相关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小脑体积减少，精神分裂症减少和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风险增加。总的来说，大多数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(7/9)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多效性关联与小脑体积的作用方向相反。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最后，报告了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33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COJO 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信号中的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(rs13135092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rs1935951 ),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它们以前与精神分裂症、双相情感障碍、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以及跨精神障碍和跨精神障碍诊断的精神特征相关。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36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E5B70-D360-2A6B-019F-E8FBBEAB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代码实现（主要参考</a:t>
            </a:r>
            <a:r>
              <a:rPr lang="en-US" altLang="zh-CN" sz="4000" dirty="0"/>
              <a:t>Supplementary methods 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076BD-5057-18B3-ADE9-878C2790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Total cerebellar volume measure generation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"removed individuals with outlier &amp;missing data(key covariates)“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去除异常值后，对年龄、性别、头部运动、参加扫描和成像中心的日期、头部和工作台在扫描仪中的位置等协变量进行校正后，得到残余的小脑总体积值。</a:t>
            </a:r>
          </a:p>
        </p:txBody>
      </p:sp>
    </p:spTree>
    <p:extLst>
      <p:ext uri="{BB962C8B-B14F-4D97-AF65-F5344CB8AC3E}">
        <p14:creationId xmlns:p14="http://schemas.microsoft.com/office/powerpoint/2010/main" val="407240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643A94-3676-5FE3-67CE-0D2A2EBC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6" y="627378"/>
            <a:ext cx="11112142" cy="33780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001E10-12BD-E1B5-44F7-8738E2119FF6}"/>
              </a:ext>
            </a:extLst>
          </p:cNvPr>
          <p:cNvSpPr txBox="1"/>
          <p:nvPr/>
        </p:nvSpPr>
        <p:spPr>
          <a:xfrm>
            <a:off x="755374" y="4144617"/>
            <a:ext cx="10681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问题在于数据集中没有</a:t>
            </a:r>
            <a:r>
              <a:rPr lang="en-US" altLang="zh-CN" sz="2400" dirty="0" err="1"/>
              <a:t>Datafield</a:t>
            </a:r>
            <a:r>
              <a:rPr lang="en-US" altLang="zh-CN" sz="2400" dirty="0"/>
              <a:t> </a:t>
            </a:r>
            <a:r>
              <a:rPr lang="zh-CN" altLang="en-US" sz="2400" dirty="0"/>
              <a:t>为</a:t>
            </a:r>
            <a:r>
              <a:rPr lang="en-US" altLang="zh-CN" sz="2400" dirty="0"/>
              <a:t>25741-2.0</a:t>
            </a:r>
            <a:r>
              <a:rPr lang="zh-CN" altLang="en-US" sz="2400" dirty="0"/>
              <a:t>的，根据原文猜测，像是</a:t>
            </a:r>
            <a:r>
              <a:rPr lang="en-US" altLang="zh-CN" sz="2400" dirty="0"/>
              <a:t>"21001-2.0(BMI</a:t>
            </a:r>
            <a:r>
              <a:rPr lang="zh-CN" altLang="en-US" sz="2400" dirty="0"/>
              <a:t>系数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(54-2.0),(53-2.0),25756~25758"</a:t>
            </a:r>
            <a:r>
              <a:rPr lang="zh-CN" altLang="en-US" sz="2400" dirty="0"/>
              <a:t>等数据会通过某种运算得到了</a:t>
            </a:r>
            <a:r>
              <a:rPr lang="en-US" altLang="zh-CN" sz="2400" dirty="0"/>
              <a:t>25741</a:t>
            </a:r>
            <a:r>
              <a:rPr lang="zh-CN" altLang="en-US" sz="2400" dirty="0"/>
              <a:t>，但由于不太清楚怎么实现，加之</a:t>
            </a:r>
            <a:r>
              <a:rPr lang="en-US" altLang="zh-CN" sz="2400" dirty="0"/>
              <a:t>25741</a:t>
            </a:r>
            <a:r>
              <a:rPr lang="zh-CN" altLang="en-US" sz="2400" dirty="0"/>
              <a:t>数据缺失，所以下面进行多元回归的时候只用了年龄和性别协变量。</a:t>
            </a:r>
          </a:p>
        </p:txBody>
      </p:sp>
    </p:spTree>
    <p:extLst>
      <p:ext uri="{BB962C8B-B14F-4D97-AF65-F5344CB8AC3E}">
        <p14:creationId xmlns:p14="http://schemas.microsoft.com/office/powerpoint/2010/main" val="73690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BD9970-A80D-2A64-C78E-351AE205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9" y="1595270"/>
            <a:ext cx="10061095" cy="36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6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3620D8-E815-B318-BA8A-3878F1E4C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35"/>
          <a:stretch/>
        </p:blipFill>
        <p:spPr>
          <a:xfrm>
            <a:off x="2107095" y="50800"/>
            <a:ext cx="6957391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C92290-01E9-140D-CF8B-2960F15F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59" y="1620608"/>
            <a:ext cx="8511679" cy="18083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DD2459-28F4-655E-43AB-6759BBB505B0}"/>
              </a:ext>
            </a:extLst>
          </p:cNvPr>
          <p:cNvSpPr txBox="1"/>
          <p:nvPr/>
        </p:nvSpPr>
        <p:spPr>
          <a:xfrm>
            <a:off x="1840159" y="3588027"/>
            <a:ext cx="521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正态性检验结果</a:t>
            </a:r>
          </a:p>
        </p:txBody>
      </p:sp>
    </p:spTree>
    <p:extLst>
      <p:ext uri="{BB962C8B-B14F-4D97-AF65-F5344CB8AC3E}">
        <p14:creationId xmlns:p14="http://schemas.microsoft.com/office/powerpoint/2010/main" val="41776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E5B70-D360-2A6B-019F-E8FBBEAB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代码实现（主要参考</a:t>
            </a:r>
            <a:r>
              <a:rPr lang="en-US" altLang="zh-CN" sz="4000" dirty="0"/>
              <a:t>Supplementary methods 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076BD-5057-18B3-ADE9-878C2790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90"/>
            <a:ext cx="10515600" cy="4351338"/>
          </a:xfrm>
        </p:spPr>
        <p:txBody>
          <a:bodyPr/>
          <a:lstStyle/>
          <a:p>
            <a:r>
              <a:rPr lang="en-US" altLang="zh-CN" dirty="0"/>
              <a:t>Genetic correlation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55A51F-96BF-8F08-55C0-AE3AB470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8"/>
          <a:stretch/>
        </p:blipFill>
        <p:spPr>
          <a:xfrm>
            <a:off x="838200" y="2266122"/>
            <a:ext cx="6486698" cy="38888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F346C5-8062-5B22-B32A-8A51F65EA1EF}"/>
              </a:ext>
            </a:extLst>
          </p:cNvPr>
          <p:cNvSpPr txBox="1"/>
          <p:nvPr/>
        </p:nvSpPr>
        <p:spPr>
          <a:xfrm>
            <a:off x="7414590" y="2917871"/>
            <a:ext cx="3508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生命体征：</a:t>
            </a:r>
            <a:endParaRPr lang="en-US" altLang="zh-CN" dirty="0"/>
          </a:p>
          <a:p>
            <a:r>
              <a:rPr lang="zh-CN" altLang="en-US" dirty="0"/>
              <a:t>包括站立高度、坐高、出生体重、</a:t>
            </a:r>
            <a:r>
              <a:rPr lang="en-US" altLang="zh-CN" dirty="0"/>
              <a:t>BMI</a:t>
            </a:r>
            <a:r>
              <a:rPr lang="zh-CN" altLang="en-US" dirty="0"/>
              <a:t>、体重和体脂百分比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 </a:t>
            </a:r>
            <a:r>
              <a:rPr lang="en-US" altLang="zh-CN" dirty="0"/>
              <a:t>identified cerebellar variants </a:t>
            </a:r>
            <a:r>
              <a:rPr lang="zh-CN" altLang="en-US" dirty="0"/>
              <a:t>独立于这些 </a:t>
            </a:r>
            <a:r>
              <a:rPr lang="en-US" altLang="zh-CN" dirty="0"/>
              <a:t>anthropomorphic measures</a:t>
            </a:r>
          </a:p>
          <a:p>
            <a:endParaRPr lang="en-US" altLang="zh-CN" dirty="0"/>
          </a:p>
          <a:p>
            <a:r>
              <a:rPr lang="zh-CN" altLang="en-US" dirty="0"/>
              <a:t>相关性测试？</a:t>
            </a:r>
          </a:p>
        </p:txBody>
      </p:sp>
    </p:spTree>
    <p:extLst>
      <p:ext uri="{BB962C8B-B14F-4D97-AF65-F5344CB8AC3E}">
        <p14:creationId xmlns:p14="http://schemas.microsoft.com/office/powerpoint/2010/main" val="54623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3F60B-0C02-38A1-1FF4-C66A5646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61"/>
            <a:ext cx="12192000" cy="59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1D6C9-49E1-7278-D21B-E5A9B5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UK Biobank — Neale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BD81-751A-DF5E-D7C5-633D08B4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UKB-</a:t>
            </a:r>
            <a:r>
              <a:rPr lang="zh-CN" altLang="en-US" dirty="0"/>
              <a:t>GWAS的 "第二轮 "结果。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表型的数量由</a:t>
            </a:r>
            <a:r>
              <a:rPr lang="en-US" altLang="zh-CN" dirty="0"/>
              <a:t>2419</a:t>
            </a:r>
            <a:r>
              <a:rPr lang="zh-CN" altLang="en-US" dirty="0"/>
              <a:t>个扩大到4203个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包括361194个数据行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收紧了一些质量控制的考虑，放宽了其他的考虑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包括了更多的协变量，包括20个主成分（高于10个），年龄，年龄2，性别，年龄*性别和年龄2*性别。</a:t>
            </a:r>
          </a:p>
        </p:txBody>
      </p:sp>
    </p:spTree>
    <p:extLst>
      <p:ext uri="{BB962C8B-B14F-4D97-AF65-F5344CB8AC3E}">
        <p14:creationId xmlns:p14="http://schemas.microsoft.com/office/powerpoint/2010/main" val="9172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198EED0-2380-DB70-296C-131F77CC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97" y="494889"/>
            <a:ext cx="9414005" cy="29341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D61561-8DA0-4EF9-4647-E535A8F1E59F}"/>
              </a:ext>
            </a:extLst>
          </p:cNvPr>
          <p:cNvSpPr txBox="1"/>
          <p:nvPr/>
        </p:nvSpPr>
        <p:spPr>
          <a:xfrm>
            <a:off x="1388998" y="4035288"/>
            <a:ext cx="9414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对应列：站立高度、坐高、出生体重、</a:t>
            </a:r>
            <a:r>
              <a:rPr lang="en-US" altLang="zh-CN" dirty="0"/>
              <a:t>BMI</a:t>
            </a:r>
            <a:r>
              <a:rPr lang="zh-CN" altLang="en-US" dirty="0"/>
              <a:t>、体重和体脂百分比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 </a:t>
            </a:r>
            <a:r>
              <a:rPr lang="en-US" altLang="zh-CN" dirty="0"/>
              <a:t>identified cerebellar variants(</a:t>
            </a:r>
            <a:r>
              <a:rPr lang="zh-CN" altLang="en-US" dirty="0"/>
              <a:t>以灰质白质体积之和为例</a:t>
            </a:r>
            <a:r>
              <a:rPr lang="en-US" altLang="zh-CN" dirty="0"/>
              <a:t>) </a:t>
            </a:r>
            <a:r>
              <a:rPr lang="zh-CN" altLang="en-US" dirty="0"/>
              <a:t>和这些生命体征测量值的相关性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灰质、白质体积之和对应列：</a:t>
            </a:r>
            <a:r>
              <a:rPr lang="en-US" altLang="zh-CN" dirty="0"/>
              <a:t>25010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6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81C15-CB2D-1F67-C1F0-9C9E0DC0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73"/>
            <a:ext cx="10515600" cy="2087920"/>
          </a:xfrm>
        </p:spPr>
        <p:txBody>
          <a:bodyPr>
            <a:norm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Genetic common variants associated with cerebellar volume and their overlap with mental disorders: a study on 33,265 individuals from the UK-Biobank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与小脑体积相关的遗传常见变异及其与精神障碍的重叠：对</a:t>
            </a:r>
            <a:r>
              <a:rPr lang="en-US" altLang="zh-CN" sz="2400" dirty="0">
                <a:solidFill>
                  <a:srgbClr val="000000"/>
                </a:solidFill>
                <a:latin typeface="Cambria" panose="02040503050406030204" pitchFamily="18" charset="0"/>
              </a:rPr>
              <a:t>UKB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33265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人的研究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4DBDFA-C3B3-6642-0745-D9818636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16" y="1900506"/>
            <a:ext cx="8289165" cy="22431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41D29E-7D71-DEEB-56A7-0BADD760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46" y="4143622"/>
            <a:ext cx="9039734" cy="24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9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8AC74A-1FA0-982E-7A3C-376C19DA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9" y="1652482"/>
            <a:ext cx="10739636" cy="32151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C38436-4DC0-E752-AC01-564C24F12F36}"/>
              </a:ext>
            </a:extLst>
          </p:cNvPr>
          <p:cNvSpPr txBox="1"/>
          <p:nvPr/>
        </p:nvSpPr>
        <p:spPr>
          <a:xfrm>
            <a:off x="4472609" y="2693504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866</a:t>
            </a:r>
            <a:r>
              <a:rPr lang="zh-CN" altLang="en-US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310827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E4868A-A33D-C97B-1F64-B42CB9FDF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1"/>
          <a:stretch/>
        </p:blipFill>
        <p:spPr>
          <a:xfrm>
            <a:off x="3340572" y="1218352"/>
            <a:ext cx="5743794" cy="44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726C-EA0C-D2C1-543B-E20B220B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92EFF-14DF-1E8E-6EE2-B48BF88B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暂时使用的是一个约</a:t>
            </a:r>
            <a:r>
              <a:rPr lang="en-US" altLang="zh-CN" dirty="0"/>
              <a:t>1w7×1w8</a:t>
            </a:r>
            <a:r>
              <a:rPr lang="zh-CN" altLang="en-US" dirty="0"/>
              <a:t>的数据</a:t>
            </a:r>
            <a:r>
              <a:rPr lang="en-US" altLang="zh-CN" dirty="0"/>
              <a:t>demo</a:t>
            </a:r>
          </a:p>
          <a:p>
            <a:r>
              <a:rPr lang="zh-CN" altLang="en-US" dirty="0"/>
              <a:t>账号下的数据集内有</a:t>
            </a:r>
            <a:r>
              <a:rPr lang="en-US" altLang="zh-CN" dirty="0"/>
              <a:t>17000</a:t>
            </a:r>
            <a:r>
              <a:rPr lang="zh-CN" altLang="en-US" dirty="0"/>
              <a:t>多条数据，暂时还没有学会怎么在服务器上转移文件到另一个账号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环境的配置 </a:t>
            </a:r>
            <a:r>
              <a:rPr lang="en-US" altLang="zh-CN" dirty="0"/>
              <a:t>=&gt; </a:t>
            </a:r>
            <a:r>
              <a:rPr lang="zh-CN" altLang="en-US" dirty="0"/>
              <a:t>还是只能调起最老版本的</a:t>
            </a:r>
            <a:r>
              <a:rPr lang="en-US" altLang="zh-CN" dirty="0"/>
              <a:t>R</a:t>
            </a:r>
            <a:r>
              <a:rPr lang="zh-CN" altLang="en-US" dirty="0"/>
              <a:t>，目前还是在李佳圣学长的账号下跑代码</a:t>
            </a:r>
          </a:p>
        </p:txBody>
      </p:sp>
    </p:spTree>
    <p:extLst>
      <p:ext uri="{BB962C8B-B14F-4D97-AF65-F5344CB8AC3E}">
        <p14:creationId xmlns:p14="http://schemas.microsoft.com/office/powerpoint/2010/main" val="3604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EA37-E1BB-542F-5DB2-3DD556DB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D8D8-F7ED-216B-5828-D0E3DDEB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378364"/>
            <a:ext cx="10598426" cy="50648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对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小脑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遗传结构和与精神障碍重叠的共同影响的研究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对</a:t>
            </a:r>
            <a:r>
              <a:rPr lang="en-US" altLang="zh-CN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UKB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中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33,265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行数据进行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研究小脑总体积和小脑叶体积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确定了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33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个与小脑总体积相关的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信号。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使用孟德尔随机化进一步优先考虑表达变化似乎介导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SNP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性状关联的基因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=&gt;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筛选出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21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个等位基因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用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LD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回归报告了体积之间的遗传相关性。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条件和联合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FDR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分析在总小脑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结果中精神分裂症、双相情感障碍和自闭症谱系障碍相关信号的富集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=&gt;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确认和精神特征相关的小脑基因组区域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86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-4459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210616"/>
            <a:ext cx="11108029" cy="53060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小脑总体积测量生成：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利用来自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UKB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的约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40000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人的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T1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加权结构脑磁共振成像（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MRI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）图像衍生表型（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IDP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）数据；以两个批次访问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数据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（第一波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:21390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个个体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;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第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波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:18,301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个个体）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；从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个小脑小叶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IDP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生成了一个总的小脑灰质体积测量值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；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剔除异常值后，获得了年龄、性别、头部运动、扫描日期等协变量校正后的残余小脑总体积值。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基因分型和质量控制：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UKB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的基础上，对每波的基因型独立应用了额外的质量控制。经过局部处理，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21390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26541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名具有第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波和第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波遗传数据的参与者的初始样本 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-&gt; 19170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22808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名参与者，分别有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7003604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6935580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个遗传标记。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全基因组关联研究：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在合并遗传和小脑体积数据后，进行两次单独的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，包括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17818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波参与者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（年龄平均值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[min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max]=63[45,80]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岁，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53%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为女性）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15447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波参与者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（平均年龄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[min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max] = 65[48,81]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岁，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53%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为女性）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。在这些分析中输入了前十个遗传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PC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 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-&gt; 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解释任何潜在的剩余种群结构。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26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-4459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049627"/>
            <a:ext cx="11108029" cy="55958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b="0" i="0" dirty="0">
                <a:effectLst/>
                <a:latin typeface="+mn-ea"/>
              </a:rPr>
              <a:t>基于</a:t>
            </a:r>
            <a:r>
              <a:rPr lang="en-US" altLang="zh-CN" b="0" i="0" dirty="0">
                <a:effectLst/>
                <a:latin typeface="+mn-ea"/>
              </a:rPr>
              <a:t>SNP</a:t>
            </a:r>
            <a:r>
              <a:rPr lang="zh-CN" altLang="en-US" b="0" i="0" dirty="0">
                <a:effectLst/>
                <a:latin typeface="+mn-ea"/>
              </a:rPr>
              <a:t>的遗传度</a:t>
            </a:r>
            <a:r>
              <a:rPr lang="en-US" altLang="zh-CN" b="0" i="0" dirty="0">
                <a:effectLst/>
                <a:latin typeface="+mn-ea"/>
              </a:rPr>
              <a:t>(</a:t>
            </a:r>
            <a:r>
              <a:rPr lang="en-US" altLang="zh-CN" sz="28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8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8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en-US" altLang="zh-CN" b="0" i="0" dirty="0">
                <a:effectLst/>
                <a:latin typeface="+mn-ea"/>
              </a:rPr>
              <a:t>)</a:t>
            </a:r>
            <a:r>
              <a:rPr lang="zh-CN" altLang="en-US" b="0" i="0" dirty="0"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 （全基因组复杂性状分析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基于基因组的限制最大似然）对原始基因型计算基于狭义单核苷酸多态性（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）的遗传力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(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 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下限估计值，包括前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个遗传主成分的协变量。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独立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信号的识别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GCTA-COJO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对区域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信号进行细化，以识别独立的指数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/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导联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。提供了扩展的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区域。使用</a:t>
            </a:r>
            <a:r>
              <a:rPr lang="en-US" altLang="zh-CN" sz="2200" b="0" i="0" dirty="0" err="1">
                <a:solidFill>
                  <a:srgbClr val="212121"/>
                </a:solidFill>
                <a:effectLst/>
                <a:latin typeface="+mn-ea"/>
              </a:rPr>
              <a:t>LocusZoom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对这些信号峰值进行目视检查。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第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波和第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波的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比较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部署了几种方法来评估两个波的汇总统计数据之间的相似性，包括波间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复制、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遗传相关性和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PLINK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多基因评分分析。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Meta-analysis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我们使用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对两波的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进行了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Meta-analysis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，通过标准误差的倒数对效应大小进行加权，并仅保留两波中存在的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6193476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个标记。使用与上述相同的方法计算独立指数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鉴定和基于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的遗传力估计，创建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 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结构和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估计的合并波数据集（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5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25161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268568"/>
            <a:ext cx="11108029" cy="46750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300" b="0" i="0" dirty="0">
                <a:effectLst/>
                <a:latin typeface="+mn-ea"/>
              </a:rPr>
              <a:t>小脑内分析</a:t>
            </a:r>
            <a:r>
              <a:rPr lang="en-US" altLang="zh-CN" sz="3300" b="0" i="0" dirty="0">
                <a:effectLst/>
                <a:latin typeface="+mn-ea"/>
              </a:rPr>
              <a:t>-</a:t>
            </a:r>
            <a:r>
              <a:rPr lang="zh-CN" altLang="en-US" sz="3300" b="0" i="0" dirty="0">
                <a:effectLst/>
                <a:latin typeface="+mn-ea"/>
              </a:rPr>
              <a:t>通过额叶分析：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为了研究小脑体积遗传结构的同质性，根据初级、水平和后外侧裂的划分，确定了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个小脑叶的叶遗传相关性估计值之间的合并波数据集（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）、基于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的遗传度（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3300" b="0" i="0" dirty="0">
                <a:solidFill>
                  <a:srgbClr val="212121"/>
                </a:solidFill>
                <a:effectLst/>
                <a:latin typeface="+mn-ea"/>
              </a:rPr>
              <a:t>功能注释与小脑基因表达：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物理映射了每个索引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的扩展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区域（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r2 &gt; 0.2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到索引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）到附近的转录物和功能注释的索引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和高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代理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r2 &gt; 0.8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以指数化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结果。还将这些代理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映射到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GTEx-v7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表达的定量性状基因座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(cis-</a:t>
            </a:r>
            <a:r>
              <a:rPr lang="en-US" altLang="zh-CN" sz="2200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eQTL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 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，重点关注直接相关的小脑标记组织，但也包括对其他脑和全血组织的分析。使用基于汇总数据的孟德尔随机化（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SMR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）可以通过改变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meta-GWAS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鉴定的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小脑体积关联的小脑基因表达来评估中介作用，并将多效性关联与基因组区域内连锁引起的关联分离。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4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27275-2A34-D3FA-F55A-C8CB18C1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F1D88-0476-0C9B-A111-25E369D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100"/>
            <a:ext cx="10515600" cy="4861775"/>
          </a:xfrm>
        </p:spPr>
        <p:txBody>
          <a:bodyPr>
            <a:normAutofit/>
          </a:bodyPr>
          <a:lstStyle/>
          <a:p>
            <a:r>
              <a:rPr lang="zh-CN" altLang="en-US" sz="3600" b="0" i="0" dirty="0">
                <a:solidFill>
                  <a:srgbClr val="212121"/>
                </a:solidFill>
                <a:effectLst/>
                <a:latin typeface="+mn-ea"/>
              </a:rPr>
              <a:t>遗传相关性分析：</a:t>
            </a:r>
            <a:endParaRPr lang="en-US" altLang="zh-CN" sz="36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来估计小脑总体积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meta-GWAS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汇总统计数据与之前发表的两项研究的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汇总统计学数据之间的遗传相关性，这两项研究包括不同的小脑亚区域测量、皮层和皮层下解剖测量、生命体征以及精神分裂症、双相情感障碍、严重抑郁症、自闭症和多动症的精神障碍。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此外，使用条件和联合（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FDR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）分析，确定了小脑体积和这些精神疾病之间的遗传重叠，而不考虑影响方向。这包括使用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Q–Q</a:t>
            </a:r>
            <a:r>
              <a:rPr lang="zh-CN" altLang="en-US" sz="2400" dirty="0">
                <a:solidFill>
                  <a:srgbClr val="212121"/>
                </a:solidFill>
                <a:latin typeface="+mn-ea"/>
              </a:rPr>
              <a:t> 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图分析小脑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中的遗传富集，以及研究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COJO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确定的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信号中哪些包含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，这些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显示了与精神表型多效性相关的证据（合并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FDR &lt; 0.01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）。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最后，对于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COJO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代理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，检查了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目录，以了解与这些精神特征相关的先前报告，以及任何其他特征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06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B908-A163-A365-E639-26D925D5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A62C2-98EB-3AC9-B62A-82A8A7EA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1506828"/>
            <a:ext cx="11513711" cy="4670135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小脑体积的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在每个波中识别出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6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个独立的全基因组显著指数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；基于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的遗传度估计在不同波中是相似的</a:t>
            </a:r>
            <a:r>
              <a:rPr lang="zh-CN" altLang="en-US" dirty="0">
                <a:solidFill>
                  <a:srgbClr val="212121"/>
                </a:solidFill>
                <a:latin typeface="Cambria" panose="02040503050406030204" pitchFamily="18" charset="0"/>
              </a:rPr>
              <a:t>，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具有非常强的波间遗传相关性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23091B-A84A-8C39-9368-66A3DD5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26" y="2466998"/>
            <a:ext cx="7516883" cy="43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9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B908-A163-A365-E639-26D925D5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87" y="-248097"/>
            <a:ext cx="10515600" cy="1325563"/>
          </a:xfrm>
        </p:spPr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A62C2-98EB-3AC9-B62A-82A8A7EA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1" y="792051"/>
            <a:ext cx="11513711" cy="4670135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单个叶的基于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的遗传力估计值与小脑的总体遗传力相似，大多数叶间遗传相关中等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叶间平均值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</a:t>
            </a:r>
            <a:r>
              <a:rPr lang="en-US" altLang="zh-CN" b="0" i="0" baseline="-25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≈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0.44)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，并且对于测试的波瓣对的数量，所有都经受住了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Bonferroni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校正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329F8-A066-99C9-3011-AE00C68A5109}"/>
              </a:ext>
            </a:extLst>
          </p:cNvPr>
          <p:cNvSpPr txBox="1"/>
          <p:nvPr/>
        </p:nvSpPr>
        <p:spPr>
          <a:xfrm>
            <a:off x="1843288" y="2848736"/>
            <a:ext cx="24131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瓦片大小和阴影表示使用</a:t>
            </a:r>
            <a:r>
              <a:rPr lang="en-US" altLang="zh-CN" dirty="0"/>
              <a:t>LDSC</a:t>
            </a:r>
            <a:r>
              <a:rPr lang="zh-CN" altLang="en-US" dirty="0"/>
              <a:t>回归分析计算的叶片之间的遗传相关值（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</a:t>
            </a:r>
            <a:r>
              <a:rPr lang="en-US" altLang="zh-CN" b="0" i="0" baseline="-25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lang="en-US" altLang="zh-CN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GCTA-GREML</a:t>
            </a:r>
            <a:r>
              <a:rPr lang="zh-CN" altLang="en-US" dirty="0"/>
              <a:t>计算基于</a:t>
            </a:r>
            <a:r>
              <a:rPr lang="en-US" altLang="zh-CN" dirty="0"/>
              <a:t>SNP</a:t>
            </a:r>
            <a:r>
              <a:rPr lang="zh-CN" altLang="en-US" dirty="0"/>
              <a:t>的遗传力估计的对角线值。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2D83EC-C062-55AC-DE01-C78C17F4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12" y="1648824"/>
            <a:ext cx="5564417" cy="50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8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1632</Words>
  <Application>Microsoft Office PowerPoint</Application>
  <PresentationFormat>宽屏</PresentationFormat>
  <Paragraphs>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</vt:lpstr>
      <vt:lpstr>Office 主题​​</vt:lpstr>
      <vt:lpstr>文献阅读</vt:lpstr>
      <vt:lpstr>Genetic common variants associated with cerebellar volume and their overlap with mental disorders: a study on 33,265 individuals from the UK-Biobank 与小脑体积相关的遗传常见变异及其与精神障碍的重叠：对UKB 33265人的研究</vt:lpstr>
      <vt:lpstr>Abstract</vt:lpstr>
      <vt:lpstr>Methods</vt:lpstr>
      <vt:lpstr>Methods</vt:lpstr>
      <vt:lpstr>Methods</vt:lpstr>
      <vt:lpstr>Methods</vt:lpstr>
      <vt:lpstr>部分实验结果&amp;讨论</vt:lpstr>
      <vt:lpstr>部分实验结果&amp;讨论</vt:lpstr>
      <vt:lpstr>部分实验结果&amp;讨论</vt:lpstr>
      <vt:lpstr>代码实现（主要参考Supplementary methods ）</vt:lpstr>
      <vt:lpstr>PowerPoint 演示文稿</vt:lpstr>
      <vt:lpstr>PowerPoint 演示文稿</vt:lpstr>
      <vt:lpstr>PowerPoint 演示文稿</vt:lpstr>
      <vt:lpstr>PowerPoint 演示文稿</vt:lpstr>
      <vt:lpstr>代码实现（主要参考Supplementary methods ）</vt:lpstr>
      <vt:lpstr>PowerPoint 演示文稿</vt:lpstr>
      <vt:lpstr>UK Biobank — Neale lab</vt:lpstr>
      <vt:lpstr>PowerPoint 演示文稿</vt:lpstr>
      <vt:lpstr>PowerPoint 演示文稿</vt:lpstr>
      <vt:lpstr>PowerPoint 演示文稿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</dc:title>
  <dc:creator>1179116732@qq.com</dc:creator>
  <cp:lastModifiedBy>1179116732@qq.com</cp:lastModifiedBy>
  <cp:revision>5</cp:revision>
  <dcterms:created xsi:type="dcterms:W3CDTF">2023-04-06T11:56:56Z</dcterms:created>
  <dcterms:modified xsi:type="dcterms:W3CDTF">2023-04-11T15:47:23Z</dcterms:modified>
</cp:coreProperties>
</file>