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75DD2-A716-CFF3-4847-596038E98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7182EC-7E6D-1C47-F71C-E12EABAA1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C720D-830F-1EAC-902A-11081959C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EB8A-83DC-4CF3-9F93-FEB2A4D96BAB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01163-7A20-8214-7708-FFF0D132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064B1-033A-DD25-499A-E4B7C194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4FAF-2C6F-4682-8083-63A4C977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51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78E5E-42DC-3056-C78F-4C25E59C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843451-A3A7-C84E-0E7E-C4CF469BC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16528-2785-16F9-4AC9-0555C8D7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EB8A-83DC-4CF3-9F93-FEB2A4D96BAB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33DB4C-36B0-D6F3-AF49-D99DA330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0D9E4-A473-E7BE-C88C-906464F1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4FAF-2C6F-4682-8083-63A4C977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F3EC0A-E3E4-6AB1-4BC8-C2857DBBC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6009C3-95FD-CF98-CBF2-9E6183D78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89F7E-9772-A42C-D89E-7A8D2266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EB8A-83DC-4CF3-9F93-FEB2A4D96BAB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75112-FDF7-4DDD-167F-D0DFEF8C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E5ED9-8C1A-A1C8-67B4-4E979E5F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4FAF-2C6F-4682-8083-63A4C977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30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8AE10-7018-B518-0971-789C9F04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8416B-5F82-34C2-445F-10EC81972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84044-F09D-144E-780F-A0F9553D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EB8A-83DC-4CF3-9F93-FEB2A4D96BAB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641D9-3F25-18DE-BDA4-7F4CD3DB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61ABD-BC59-686D-EA8A-EE46AAD9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4FAF-2C6F-4682-8083-63A4C977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91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85807-6A2D-B18F-2279-550A9E27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92659E-9491-83DF-4441-5A0A69EB3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F41BA-CFF6-7A86-D732-67C9F94B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EB8A-83DC-4CF3-9F93-FEB2A4D96BAB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777865-22A8-571A-2330-CBFEB191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3275A-3B3F-BB87-E6E6-A8A31B00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4FAF-2C6F-4682-8083-63A4C977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18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B99D1-F8F6-4E7D-BE07-E3E13792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D74697-3361-C941-ACB5-C294FDBF3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D2AD6A-3E1D-0646-F834-D040D8D9C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A8B8BB-9CD8-648F-B4BB-136864DAC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EB8A-83DC-4CF3-9F93-FEB2A4D96BAB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8AD776-E6FE-81B9-D285-0714B503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661571-F848-B9B2-57EF-F9FAB3A0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4FAF-2C6F-4682-8083-63A4C977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94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1D2EB-CB4E-54B5-D2B8-340A78EB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AA8605-06D7-978F-D505-0A9EA250E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9A3556-902A-5725-552C-6EE412166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EB2CEF-8AA9-047F-781B-7F90BAA90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F0A355-9723-91EA-62EE-C07223D61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E5658D-BD7C-68D3-0FED-A521D6E8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EB8A-83DC-4CF3-9F93-FEB2A4D96BAB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41D9D1-AF31-B894-7C6E-DF178D81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7AE1E1-0038-05AC-07D1-C5A35436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4FAF-2C6F-4682-8083-63A4C977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8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734BD-89D9-43C8-4C9B-74161085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A16EFB-7DB5-250B-A7BB-2A39F107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EB8A-83DC-4CF3-9F93-FEB2A4D96BAB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CC4FF9-D829-0536-063E-9D675B8F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E1B953-1651-75C1-2AED-DBAF86F9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4FAF-2C6F-4682-8083-63A4C977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14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B66BAA-181F-25B6-5425-BBA52227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EB8A-83DC-4CF3-9F93-FEB2A4D96BAB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493ED6-AFCB-E3C8-FACC-DAE0D9B5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0DA36D-ACE3-8A0E-83E4-BDF70C75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4FAF-2C6F-4682-8083-63A4C977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14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7820C-6932-914B-7ADD-9AEAFE90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EB35C-450F-6FE0-2432-7EC650227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3F912D-BA59-C39A-081B-AF52654E4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F3C881-7EE2-D3DB-D1A5-71A76082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EB8A-83DC-4CF3-9F93-FEB2A4D96BAB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9D7038-51C8-9216-EC08-4C8766FD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E83BF7-0424-E95F-AC55-DA918CAC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4FAF-2C6F-4682-8083-63A4C977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7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B5329-C8B2-5B3D-1D29-D14DD7CC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0A90C4-50B0-23FB-8842-FE53F5429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9DE018-A797-57E4-C1D0-A1F48AF1A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8470D-87A3-8EA2-3F08-E7B34ABE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EB8A-83DC-4CF3-9F93-FEB2A4D96BAB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D164CC-74B2-1480-2144-839BAF7E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76165E-C40C-2C97-059D-FF1E94E4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4FAF-2C6F-4682-8083-63A4C977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77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002A3D-5D36-BB04-C7C8-4C5B5D37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FB7442-60F7-5B0F-29AB-9C7CE8E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D182D8-450C-DC08-DDB3-D6CBB4372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4EB8A-83DC-4CF3-9F93-FEB2A4D96BAB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4C4A5-B41A-5B69-36CE-6C9006D8A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C6739-B4D0-EA0D-2142-DE456BC90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D4FAF-2C6F-4682-8083-63A4C977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56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5E5BF-8FBC-4C1D-7548-B1A106C89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文献阅读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3A3A25-50BD-88AE-833B-C072D7473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6830"/>
            <a:ext cx="9144000" cy="1655762"/>
          </a:xfrm>
        </p:spPr>
        <p:txBody>
          <a:bodyPr/>
          <a:lstStyle/>
          <a:p>
            <a:r>
              <a:rPr lang="zh-CN" altLang="en-US" dirty="0"/>
              <a:t>耿兆楣</a:t>
            </a:r>
          </a:p>
        </p:txBody>
      </p:sp>
    </p:spTree>
    <p:extLst>
      <p:ext uri="{BB962C8B-B14F-4D97-AF65-F5344CB8AC3E}">
        <p14:creationId xmlns:p14="http://schemas.microsoft.com/office/powerpoint/2010/main" val="147425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D96C3-75DA-09C8-FF0C-237478B6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Wellbeing and brain structure: A comprehensive phenotypic and genetic study of image‐derived phenotypes in the UK Biobank</a:t>
            </a:r>
            <a:br>
              <a:rPr lang="en-US" altLang="zh-CN" sz="2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2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幸福感和大脑结构：利用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UKB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进行图像衍生表型的综合表型和遗传学研究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50028-5835-42DE-1DF2-610E5EDBC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r>
              <a:rPr lang="zh-CN" altLang="en-US" dirty="0"/>
              <a:t>：采用定量的多项目幸福指数评分，在表型和遗传水平上探索幸福与大脑形态特征</a:t>
            </a:r>
            <a:r>
              <a:rPr lang="en-US" altLang="zh-CN" dirty="0"/>
              <a:t>(</a:t>
            </a:r>
            <a:r>
              <a:rPr lang="zh-CN" altLang="en-US" dirty="0"/>
              <a:t>包括体积、厚度和表面积，以及延伸到小脑和脑干中研究较少的区域</a:t>
            </a:r>
            <a:r>
              <a:rPr lang="en-US" altLang="zh-CN" dirty="0"/>
              <a:t>)</a:t>
            </a:r>
            <a:r>
              <a:rPr lang="zh-CN" altLang="en-US" dirty="0"/>
              <a:t>之间的关系，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包括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(1)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基本神经影像协变量和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(2)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可能协同影响幸福及其神经相关性的其他人口统计学因素。显示了幸福指数表型与几个小脑结构、脑干、伏隔核和尾状核的体积，加上总灰质体积和总表面积的整体测量值之间的微小但显著的关联，以及与特定解剖脑区域的形态特征的几个关联。幸福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-PGS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效应与小脑体积和边缘上表面积一致，幸福表型和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PGS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对右侧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VIIIb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小脑的</a:t>
            </a:r>
            <a:r>
              <a:rPr lang="en-US" altLang="zh-CN" dirty="0">
                <a:solidFill>
                  <a:srgbClr val="212121"/>
                </a:solidFill>
                <a:latin typeface="Cambria" panose="02040503050406030204" pitchFamily="18" charset="0"/>
              </a:rPr>
              <a:t>s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mall mediation effects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是明显的，突出了小脑是一个关键的幸福相关区域。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80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E0ACF-0F07-2BEE-A6F7-3E39A030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432" y="18255"/>
            <a:ext cx="4279985" cy="1325563"/>
          </a:xfrm>
        </p:spPr>
        <p:txBody>
          <a:bodyPr/>
          <a:lstStyle/>
          <a:p>
            <a:r>
              <a:rPr lang="zh-CN" altLang="en-US" dirty="0"/>
              <a:t>幸福</a:t>
            </a:r>
            <a:r>
              <a:rPr lang="en-US" altLang="zh-CN" dirty="0"/>
              <a:t>&amp;</a:t>
            </a:r>
            <a:r>
              <a:rPr lang="zh-CN" altLang="en-US" dirty="0"/>
              <a:t>精神疾病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00D86-17B2-2E37-2161-C2DED335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037"/>
            <a:ext cx="10515600" cy="4740925"/>
          </a:xfrm>
        </p:spPr>
        <p:txBody>
          <a:bodyPr>
            <a:normAutofit/>
          </a:bodyPr>
          <a:lstStyle/>
          <a:p>
            <a:r>
              <a:rPr lang="zh-CN" altLang="en-US" dirty="0"/>
              <a:t>幸福是精神健康的一个重要方面，它不同于没有精神疾病和精神病理学，但与精神或心理特征如抑郁症状和神经质呈负相关。</a:t>
            </a:r>
            <a:endParaRPr lang="en-US" altLang="zh-CN" dirty="0"/>
          </a:p>
          <a:p>
            <a:r>
              <a:rPr lang="zh-CN" altLang="en-US" dirty="0"/>
              <a:t>幸福感受环境和遗传的影响，具有中等遗传度</a:t>
            </a:r>
            <a:r>
              <a:rPr lang="en-US" altLang="zh-CN" dirty="0"/>
              <a:t>(17–67%)</a:t>
            </a:r>
            <a:r>
              <a:rPr lang="zh-CN" altLang="en-US" dirty="0"/>
              <a:t>。全基因组关联研究</a:t>
            </a:r>
            <a:r>
              <a:rPr lang="en-US" altLang="zh-CN" dirty="0"/>
              <a:t>(GWAS)</a:t>
            </a:r>
            <a:r>
              <a:rPr lang="zh-CN" altLang="en-US" dirty="0"/>
              <a:t>主要关注主观幸福感，并表明幸福感是高度多基因的，估计</a:t>
            </a:r>
            <a:r>
              <a:rPr lang="en-US" altLang="zh-CN" dirty="0"/>
              <a:t>SNP</a:t>
            </a:r>
            <a:r>
              <a:rPr lang="zh-CN" altLang="en-US" dirty="0"/>
              <a:t>遗传率约为</a:t>
            </a:r>
            <a:r>
              <a:rPr lang="en-US" altLang="zh-CN" dirty="0"/>
              <a:t>4–9%</a:t>
            </a:r>
            <a:r>
              <a:rPr lang="zh-CN" altLang="en-US" dirty="0"/>
              <a:t>。因此，多基因评分</a:t>
            </a:r>
            <a:r>
              <a:rPr lang="en-US" altLang="zh-CN" dirty="0"/>
              <a:t>(PGS)</a:t>
            </a:r>
            <a:r>
              <a:rPr lang="zh-CN" altLang="en-US" dirty="0"/>
              <a:t>可用于量化幸福可变性背后的基因特征。</a:t>
            </a:r>
            <a:endParaRPr lang="en-US" altLang="zh-CN" dirty="0"/>
          </a:p>
          <a:p>
            <a:r>
              <a:rPr lang="zh-CN" altLang="en-US" dirty="0"/>
              <a:t>假定神经精神状况和人格特征显示了</a:t>
            </a:r>
            <a:r>
              <a:rPr lang="en-US" altLang="zh-CN" dirty="0"/>
              <a:t>PGS</a:t>
            </a:r>
            <a:r>
              <a:rPr lang="zh-CN" altLang="en-US" dirty="0"/>
              <a:t>和大脑结构之间的关系</a:t>
            </a:r>
            <a:r>
              <a:rPr lang="en-US" altLang="zh-CN" dirty="0"/>
              <a:t>(</a:t>
            </a:r>
            <a:r>
              <a:rPr lang="zh-CN" altLang="en-US" dirty="0"/>
              <a:t>例如神经质、精神分裂症、多动症和自闭症</a:t>
            </a:r>
            <a:r>
              <a:rPr lang="en-US" altLang="zh-CN" dirty="0"/>
              <a:t>)</a:t>
            </a:r>
            <a:r>
              <a:rPr lang="zh-CN" altLang="en-US" dirty="0"/>
              <a:t>，并且主观幸福感与这些特征</a:t>
            </a:r>
            <a:r>
              <a:rPr lang="en-US" altLang="zh-CN" dirty="0"/>
              <a:t>/</a:t>
            </a:r>
            <a:r>
              <a:rPr lang="zh-CN" altLang="en-US" dirty="0"/>
              <a:t>疾病在遗传上呈负相关，那么幸福感</a:t>
            </a:r>
            <a:r>
              <a:rPr lang="en-US" altLang="zh-CN" dirty="0"/>
              <a:t>‐PGS</a:t>
            </a:r>
            <a:r>
              <a:rPr lang="zh-CN" altLang="en-US" dirty="0"/>
              <a:t>与大脑结构可变性之间的关系是合理预期的。</a:t>
            </a:r>
          </a:p>
        </p:txBody>
      </p:sp>
    </p:spTree>
    <p:extLst>
      <p:ext uri="{BB962C8B-B14F-4D97-AF65-F5344CB8AC3E}">
        <p14:creationId xmlns:p14="http://schemas.microsoft.com/office/powerpoint/2010/main" val="75104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D6AE6-3DF8-A1EE-BEDF-276B00FF0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93" y="88964"/>
            <a:ext cx="3390134" cy="1325563"/>
          </a:xfrm>
        </p:spPr>
        <p:txBody>
          <a:bodyPr/>
          <a:lstStyle/>
          <a:p>
            <a:r>
              <a:rPr lang="en-US" altLang="zh-CN" dirty="0"/>
              <a:t>participants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1EE1F6-2E68-51A4-E549-756B2A5F4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528" y="1055808"/>
            <a:ext cx="7982943" cy="5713228"/>
          </a:xfrm>
        </p:spPr>
      </p:pic>
    </p:spTree>
    <p:extLst>
      <p:ext uri="{BB962C8B-B14F-4D97-AF65-F5344CB8AC3E}">
        <p14:creationId xmlns:p14="http://schemas.microsoft.com/office/powerpoint/2010/main" val="258073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F7CA5-6556-35AE-5862-438C1CB7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2469596" cy="1325563"/>
          </a:xfrm>
        </p:spPr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E9160-CF1B-C125-D058-3FB3F6D61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645"/>
            <a:ext cx="10515600" cy="5645980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为了衡量幸福感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——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“幸福指数”</a:t>
            </a:r>
            <a:endParaRPr lang="en-US" altLang="zh-CN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幸福指数是通过</a:t>
            </a:r>
            <a:r>
              <a:rPr lang="zh-CN" altLang="en-US" b="1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主成分分析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生成的，使用的项目是对家庭、友谊、健康和财务状况的总体幸福和满意度的指数。</a:t>
            </a:r>
            <a:endParaRPr lang="en-US" altLang="zh-CN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endParaRPr lang="en-US" altLang="zh-CN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本文使用了由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UKB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提供的图像衍生表型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(IDP ),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其来源于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T1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加权图像的处理。</a:t>
            </a:r>
            <a:endParaRPr lang="en-US" altLang="zh-CN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使用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FAST (FMRIB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的自动分割工具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通过组织类型分割生成区域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GMV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测量值，皮层下体积使用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FIRST (FMRIB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的集成注册和分割工具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建模。总共有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245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个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IDP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包含在此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: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总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GMV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、总白质体积、脑干体积、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28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个小脑体积、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14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个皮质下体积、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66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个皮质体积、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67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个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CT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和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67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个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SA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。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ICV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计算为灰质、白质和脑室脑脊液体积的总和。</a:t>
            </a:r>
            <a:endParaRPr lang="en-US" altLang="zh-CN" dirty="0">
              <a:solidFill>
                <a:srgbClr val="212121"/>
              </a:solidFill>
              <a:latin typeface="Cambria" panose="02040503050406030204" pitchFamily="18" charset="0"/>
            </a:endParaRPr>
          </a:p>
          <a:p>
            <a:r>
              <a:rPr lang="en-US" altLang="zh-CN" b="1" dirty="0"/>
              <a:t>LD</a:t>
            </a:r>
            <a:r>
              <a:rPr lang="zh-CN" altLang="en-US" b="1" dirty="0"/>
              <a:t>评分回归</a:t>
            </a:r>
            <a:r>
              <a:rPr lang="zh-CN" altLang="en-US" dirty="0"/>
              <a:t>用于评估幸福指数和特定大脑</a:t>
            </a:r>
            <a:r>
              <a:rPr lang="en-US" altLang="zh-CN" dirty="0"/>
              <a:t>IDP</a:t>
            </a:r>
            <a:r>
              <a:rPr lang="zh-CN" altLang="en-US" dirty="0"/>
              <a:t>之间的遗传相关性。</a:t>
            </a:r>
          </a:p>
        </p:txBody>
      </p:sp>
    </p:spTree>
    <p:extLst>
      <p:ext uri="{BB962C8B-B14F-4D97-AF65-F5344CB8AC3E}">
        <p14:creationId xmlns:p14="http://schemas.microsoft.com/office/powerpoint/2010/main" val="40453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92EB4-32E7-042D-7866-F315FDA4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748" y="0"/>
            <a:ext cx="4519325" cy="889842"/>
          </a:xfrm>
        </p:spPr>
        <p:txBody>
          <a:bodyPr/>
          <a:lstStyle/>
          <a:p>
            <a:r>
              <a:rPr lang="en-US" altLang="zh-CN" dirty="0"/>
              <a:t>Statistical analyses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5769C-636E-910A-045E-CFD2C7D4F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25" y="834620"/>
            <a:ext cx="11210350" cy="5946669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Use </a:t>
            </a:r>
            <a:r>
              <a:rPr lang="en-US" altLang="zh-CN" b="1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separate multiple linear models 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（独立的多重线性模型）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to evaluate the association between IDPs and wellbeing‐index/wellbeing‐PGS</a:t>
            </a:r>
          </a:p>
          <a:p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wellbeing‐index/wellbeing‐PGS</a:t>
            </a:r>
            <a:r>
              <a:rPr lang="en-US" altLang="zh-CN" dirty="0">
                <a:solidFill>
                  <a:srgbClr val="212121"/>
                </a:solidFill>
                <a:latin typeface="Cambria" panose="02040503050406030204" pitchFamily="18" charset="0"/>
              </a:rPr>
              <a:t>:</a:t>
            </a:r>
            <a:r>
              <a:rPr lang="zh-CN" altLang="en-US" dirty="0">
                <a:solidFill>
                  <a:srgbClr val="212121"/>
                </a:solidFill>
                <a:latin typeface="Cambria" panose="02040503050406030204" pitchFamily="18" charset="0"/>
              </a:rPr>
              <a:t> 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the independent predictor</a:t>
            </a:r>
          </a:p>
          <a:p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IDP: the dependent outcome.</a:t>
            </a:r>
          </a:p>
          <a:p>
            <a:r>
              <a:rPr lang="zh-CN" altLang="en-US" sz="2400" dirty="0"/>
              <a:t>在模型</a:t>
            </a:r>
            <a:r>
              <a:rPr lang="en-US" altLang="zh-CN" sz="2400" dirty="0"/>
              <a:t>1</a:t>
            </a:r>
            <a:r>
              <a:rPr lang="zh-CN" altLang="en-US" sz="2400" dirty="0"/>
              <a:t>中，年龄</a:t>
            </a:r>
            <a:r>
              <a:rPr lang="en-US" altLang="zh-CN" sz="2400" dirty="0"/>
              <a:t>(</a:t>
            </a:r>
            <a:r>
              <a:rPr lang="zh-CN" altLang="en-US" sz="2400" dirty="0"/>
              <a:t>在</a:t>
            </a:r>
            <a:r>
              <a:rPr lang="en-US" altLang="zh-CN" sz="2400" dirty="0"/>
              <a:t>MRI</a:t>
            </a:r>
            <a:r>
              <a:rPr lang="zh-CN" altLang="en-US" sz="2400" dirty="0"/>
              <a:t>扫描时</a:t>
            </a:r>
            <a:r>
              <a:rPr lang="en-US" altLang="zh-CN" sz="2400" dirty="0"/>
              <a:t>)</a:t>
            </a:r>
            <a:r>
              <a:rPr lang="zh-CN" altLang="en-US" sz="2400" dirty="0"/>
              <a:t>，年龄</a:t>
            </a:r>
            <a:r>
              <a:rPr lang="en-US" altLang="zh-CN" sz="2400" dirty="0"/>
              <a:t>^2</a:t>
            </a:r>
            <a:r>
              <a:rPr lang="zh-CN" altLang="en-US" sz="2400" dirty="0"/>
              <a:t>、性别、</a:t>
            </a:r>
            <a:r>
              <a:rPr lang="en-US" altLang="zh-CN" sz="2400" dirty="0"/>
              <a:t>ICV</a:t>
            </a:r>
            <a:r>
              <a:rPr lang="zh-CN" altLang="en-US" sz="2400" dirty="0"/>
              <a:t>、评估中心和扫描头位置</a:t>
            </a:r>
            <a:r>
              <a:rPr lang="en-US" altLang="zh-CN" sz="2400" dirty="0"/>
              <a:t>(x</a:t>
            </a:r>
            <a:r>
              <a:rPr lang="zh-CN" altLang="en-US" sz="2400" dirty="0"/>
              <a:t>轴、</a:t>
            </a:r>
            <a:r>
              <a:rPr lang="en-US" altLang="zh-CN" sz="2400" dirty="0"/>
              <a:t>y</a:t>
            </a:r>
            <a:r>
              <a:rPr lang="zh-CN" altLang="en-US" sz="2400" dirty="0"/>
              <a:t>轴和</a:t>
            </a:r>
            <a:r>
              <a:rPr lang="en-US" altLang="zh-CN" sz="2400" dirty="0"/>
              <a:t>z</a:t>
            </a:r>
            <a:r>
              <a:rPr lang="zh-CN" altLang="en-US" sz="2400" dirty="0"/>
              <a:t>轴</a:t>
            </a:r>
            <a:r>
              <a:rPr lang="en-US" altLang="zh-CN" sz="2400" dirty="0"/>
              <a:t>)</a:t>
            </a:r>
            <a:r>
              <a:rPr lang="zh-CN" altLang="en-US" sz="2400" dirty="0"/>
              <a:t>作为协变量，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对于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PGS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关联分析，基因型阵列和来自遗传数据的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10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个主成分作为协变量包括在模型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1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中。</a:t>
            </a:r>
            <a:endParaRPr lang="en-US" altLang="zh-CN" sz="2400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zh-CN" altLang="en-US" sz="24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模型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的协变量是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: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教育、种族、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Townsend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剥夺指数、吸烟状况、饮酒频率和体重指数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(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身体质量指数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，加上模型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1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的协变量。</a:t>
            </a:r>
            <a:endParaRPr lang="en-US" altLang="zh-CN" sz="2400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zh-CN" altLang="en-US" sz="2400" dirty="0"/>
              <a:t>将分析分为三组对应于体积、</a:t>
            </a:r>
            <a:r>
              <a:rPr lang="en-US" altLang="zh-CN" sz="2400" dirty="0"/>
              <a:t>CT</a:t>
            </a:r>
            <a:r>
              <a:rPr lang="zh-CN" altLang="en-US" sz="2400" dirty="0"/>
              <a:t>和</a:t>
            </a:r>
            <a:r>
              <a:rPr lang="en-US" altLang="zh-CN" sz="2400" dirty="0"/>
              <a:t>SA</a:t>
            </a:r>
            <a:r>
              <a:rPr lang="zh-CN" altLang="en-US" sz="2400" dirty="0"/>
              <a:t>的形态特征。使用显著性阈值为</a:t>
            </a:r>
            <a:r>
              <a:rPr lang="en-US" altLang="zh-CN" sz="2400" dirty="0"/>
              <a:t>0.0167(α= 0.05/3) </a:t>
            </a:r>
            <a:r>
              <a:rPr lang="zh-CN" altLang="en-US" sz="2400" dirty="0"/>
              <a:t>来说明三个分析集。</a:t>
            </a:r>
            <a:endParaRPr lang="en-US" altLang="zh-CN" sz="2400" dirty="0"/>
          </a:p>
          <a:p>
            <a:r>
              <a:rPr lang="zh-CN" altLang="en-US" sz="2400" dirty="0"/>
              <a:t>为了探索性别对整个样本中显著相关的境内流离失所者的潜在影响，我们分别调查了男性和女性的福祉和境内流离失所者之间的关系</a:t>
            </a:r>
            <a:r>
              <a:rPr lang="en-US" altLang="zh-CN" sz="2400" dirty="0"/>
              <a:t>(</a:t>
            </a:r>
            <a:r>
              <a:rPr lang="zh-CN" altLang="en-US" sz="2400" dirty="0"/>
              <a:t>使用模型</a:t>
            </a:r>
            <a:r>
              <a:rPr lang="en-US" altLang="zh-CN" sz="24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2</a:t>
            </a:r>
            <a:r>
              <a:rPr lang="zh-CN" altLang="en-US" sz="2400" dirty="0"/>
              <a:t>，没有性别作为协变量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95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09DCF-C0F6-E612-C880-6C988C56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4770938" cy="837710"/>
          </a:xfrm>
        </p:spPr>
        <p:txBody>
          <a:bodyPr>
            <a:normAutofit/>
          </a:bodyPr>
          <a:lstStyle/>
          <a:p>
            <a:r>
              <a:rPr lang="en-US" altLang="zh-CN" dirty="0"/>
              <a:t> Mediation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8AD49-E5EE-B40D-845C-3B31870F2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9388"/>
            <a:ext cx="11220834" cy="210496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only participants with scores for both wellbeing‐index and wellbeing‐PGS were included (</a:t>
            </a:r>
            <a:r>
              <a:rPr lang="en-US" altLang="zh-CN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 19,461)</a:t>
            </a:r>
          </a:p>
          <a:p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For regions that were significantly associated with both wellbeing‐index and wellbeing‐PGS in this sub‐sample, we tested whether brain morphometric measures mediate the association between PGS and wellbeing‐index.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测试了大脑形态计量学指标是否介导了</a:t>
            </a:r>
            <a:r>
              <a:rPr lang="en-US" altLang="zh-CN" sz="20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PGS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和幸福指数之间的关联</a:t>
            </a:r>
            <a:endParaRPr lang="en-US" altLang="zh-CN" sz="2000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CDCC8E-3E0A-8B4F-7CC4-314939EF3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72" y="2929090"/>
            <a:ext cx="10876655" cy="34271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2F4CF9A-4E96-E5E8-E6D3-D594F36E7965}"/>
              </a:ext>
            </a:extLst>
          </p:cNvPr>
          <p:cNvSpPr txBox="1"/>
          <p:nvPr/>
        </p:nvSpPr>
        <p:spPr>
          <a:xfrm>
            <a:off x="2038477" y="6356276"/>
            <a:ext cx="8820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该模型评估了右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VIIIb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小脑体积在健康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PGS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和健康指数之间的关联中的调节作用。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29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A224D-5678-A3E7-40A3-B5E5711C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5133016" cy="991111"/>
          </a:xfrm>
        </p:spPr>
        <p:txBody>
          <a:bodyPr>
            <a:normAutofit/>
          </a:bodyPr>
          <a:lstStyle/>
          <a:p>
            <a:r>
              <a:rPr lang="zh-CN" altLang="en-US" dirty="0"/>
              <a:t>部分实验结果</a:t>
            </a:r>
            <a:r>
              <a:rPr lang="en-US" altLang="zh-CN" dirty="0"/>
              <a:t>&amp;</a:t>
            </a:r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7CCDE-B6F2-D148-710F-A107EE1CE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385"/>
            <a:ext cx="10515600" cy="5035337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幸福指数与年龄呈正相关，与汤森剥夺指数呈负相关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.</a:t>
            </a:r>
          </a:p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平均幸福指数在与教育水平、种族、评估中心、吸烟状况、饮酒频率和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BMI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相关的组中存在显著差异</a:t>
            </a:r>
            <a:endParaRPr lang="en-US" altLang="zh-CN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幸福感指数得分较高的人表现出较大的小脑体积；脑干体积的增加与幸福指数得分的提高相关。幸福指数与伏隔核和丘脑体积呈正相关，与尾状核体积呈负相关。</a:t>
            </a:r>
            <a:endParaRPr lang="en-US" altLang="zh-CN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总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GMV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和总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SA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的总体测量值与幸福指数表型呈正相关，但总体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CT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与幸福指数表型无关。</a:t>
            </a:r>
            <a:endParaRPr lang="en-US" altLang="zh-CN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男性和女性的关联模式基本相似。然而，对于某些区域，这种联系在女性中更强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(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例如，左尾状核和丘脑的体积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，对于某些区域，在男性中更强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(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例如，右楔骨和跟骨周围的厚度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75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1019</Words>
  <Application>Microsoft Office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</vt:lpstr>
      <vt:lpstr>Office 主题​​</vt:lpstr>
      <vt:lpstr>文献阅读</vt:lpstr>
      <vt:lpstr>Wellbeing and brain structure: A comprehensive phenotypic and genetic study of image‐derived phenotypes in the UK Biobank 幸福感和大脑结构：利用UKB进行图像衍生表型的综合表型和遗传学研究</vt:lpstr>
      <vt:lpstr>幸福&amp;精神疾病</vt:lpstr>
      <vt:lpstr>participants</vt:lpstr>
      <vt:lpstr>数据处理</vt:lpstr>
      <vt:lpstr>Statistical analyses</vt:lpstr>
      <vt:lpstr> Mediation analysis</vt:lpstr>
      <vt:lpstr>部分实验结果&amp;讨论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文献阅读</dc:title>
  <dc:creator>1179116732@qq.com</dc:creator>
  <cp:lastModifiedBy>1179116732@qq.com</cp:lastModifiedBy>
  <cp:revision>4</cp:revision>
  <dcterms:created xsi:type="dcterms:W3CDTF">2023-03-30T17:24:23Z</dcterms:created>
  <dcterms:modified xsi:type="dcterms:W3CDTF">2023-03-31T01:17:04Z</dcterms:modified>
</cp:coreProperties>
</file>