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8" d="100"/>
          <a:sy n="78" d="100"/>
        </p:scale>
        <p:origin x="186"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5EF33-17C9-BC70-8EA6-0CD62109E8A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519119-186C-F951-B261-C10CB2A25A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52468F-BE4B-99A4-9661-BB17CBC2126A}"/>
              </a:ext>
            </a:extLst>
          </p:cNvPr>
          <p:cNvSpPr>
            <a:spLocks noGrp="1"/>
          </p:cNvSpPr>
          <p:nvPr>
            <p:ph type="dt" sz="half" idx="10"/>
          </p:nvPr>
        </p:nvSpPr>
        <p:spPr/>
        <p:txBody>
          <a:bodyPr/>
          <a:lstStyle/>
          <a:p>
            <a:fld id="{8CB85808-4880-4752-961D-C45313705830}"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1C34BEA8-1E1F-9C60-41A8-8AE9852707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81F282-E87E-517C-60AB-98BB21B2AA7A}"/>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726615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9588E-F9B2-4F8C-93CB-01DEA5EEF8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E0551FB-0FCC-C4A7-5D69-FA9D3A4337C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07D658-9438-EB3E-018F-962CF3E7D0A2}"/>
              </a:ext>
            </a:extLst>
          </p:cNvPr>
          <p:cNvSpPr>
            <a:spLocks noGrp="1"/>
          </p:cNvSpPr>
          <p:nvPr>
            <p:ph type="dt" sz="half" idx="10"/>
          </p:nvPr>
        </p:nvSpPr>
        <p:spPr/>
        <p:txBody>
          <a:bodyPr/>
          <a:lstStyle/>
          <a:p>
            <a:fld id="{8CB85808-4880-4752-961D-C45313705830}"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1F1FE925-938C-9A51-8747-FFF6E36DA5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B714FB-AB45-1E89-4FE0-000B89417975}"/>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185168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9D8732A-EB5C-EC55-AC80-5DC26607646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3AA9E1D-3E67-8F45-EE43-73770DA386B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1761BA-0A84-D80A-0585-BB2E75BC1422}"/>
              </a:ext>
            </a:extLst>
          </p:cNvPr>
          <p:cNvSpPr>
            <a:spLocks noGrp="1"/>
          </p:cNvSpPr>
          <p:nvPr>
            <p:ph type="dt" sz="half" idx="10"/>
          </p:nvPr>
        </p:nvSpPr>
        <p:spPr/>
        <p:txBody>
          <a:bodyPr/>
          <a:lstStyle/>
          <a:p>
            <a:fld id="{8CB85808-4880-4752-961D-C45313705830}"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A2C37EE1-A62A-83CE-EC8E-E1A1802618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41EAE9-E3E4-A1DE-A5AF-24D3424C6925}"/>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67866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AB520-95C8-446C-F099-BA0E165F60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9E95CE-308D-12BE-D66F-10835494046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A7667B-571A-DBC5-6FEA-B4F7FF252C13}"/>
              </a:ext>
            </a:extLst>
          </p:cNvPr>
          <p:cNvSpPr>
            <a:spLocks noGrp="1"/>
          </p:cNvSpPr>
          <p:nvPr>
            <p:ph type="dt" sz="half" idx="10"/>
          </p:nvPr>
        </p:nvSpPr>
        <p:spPr/>
        <p:txBody>
          <a:bodyPr/>
          <a:lstStyle/>
          <a:p>
            <a:fld id="{8CB85808-4880-4752-961D-C45313705830}"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0FED4D26-8CF9-870A-25F0-D6BF2E603B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B3F848-097F-7F3A-E096-CCAC424F2C78}"/>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183676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58056-6888-F075-0303-57702682D5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632A12-19B2-F310-706A-F2CB927A9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6CFF9DA-AD6E-69FF-DB18-9961209CE3BE}"/>
              </a:ext>
            </a:extLst>
          </p:cNvPr>
          <p:cNvSpPr>
            <a:spLocks noGrp="1"/>
          </p:cNvSpPr>
          <p:nvPr>
            <p:ph type="dt" sz="half" idx="10"/>
          </p:nvPr>
        </p:nvSpPr>
        <p:spPr/>
        <p:txBody>
          <a:bodyPr/>
          <a:lstStyle/>
          <a:p>
            <a:fld id="{8CB85808-4880-4752-961D-C45313705830}"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C44FC8B1-7014-66B3-19AD-FD85F69B36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70E117-06B9-BC7E-CA57-EA9E62ECA416}"/>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107206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DF24E-67DE-E28B-62BD-60E82E5FA3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17E0C4-3121-1B1D-8EF0-37942714257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DC82D75-56C6-6B31-51E3-7936E76057C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75AD065-713E-FB77-C360-CD70BDA661A2}"/>
              </a:ext>
            </a:extLst>
          </p:cNvPr>
          <p:cNvSpPr>
            <a:spLocks noGrp="1"/>
          </p:cNvSpPr>
          <p:nvPr>
            <p:ph type="dt" sz="half" idx="10"/>
          </p:nvPr>
        </p:nvSpPr>
        <p:spPr/>
        <p:txBody>
          <a:bodyPr/>
          <a:lstStyle/>
          <a:p>
            <a:fld id="{8CB85808-4880-4752-961D-C45313705830}"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E3F0FA7E-1928-E0E6-8798-0EE78E2171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24B501-72F7-4F4A-D3A7-1EB47D1B6FE3}"/>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210247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D1CD6-F586-D26F-A88C-5AE8EDDD9BA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B68F8A-9A9F-A40D-766A-579EEE2E75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1AD7492-B1A9-BEB1-668C-C5B2B51DECC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DB57971-ADAE-871D-D2DC-EB19E665C7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40D53DA-9F7C-A577-3EE7-F5D734235F5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BEEDFC8-93B5-1E33-664E-6C802944C3B4}"/>
              </a:ext>
            </a:extLst>
          </p:cNvPr>
          <p:cNvSpPr>
            <a:spLocks noGrp="1"/>
          </p:cNvSpPr>
          <p:nvPr>
            <p:ph type="dt" sz="half" idx="10"/>
          </p:nvPr>
        </p:nvSpPr>
        <p:spPr/>
        <p:txBody>
          <a:bodyPr/>
          <a:lstStyle/>
          <a:p>
            <a:fld id="{8CB85808-4880-4752-961D-C45313705830}" type="datetimeFigureOut">
              <a:rPr lang="zh-CN" altLang="en-US" smtClean="0"/>
              <a:t>2023/4/19</a:t>
            </a:fld>
            <a:endParaRPr lang="zh-CN" altLang="en-US"/>
          </a:p>
        </p:txBody>
      </p:sp>
      <p:sp>
        <p:nvSpPr>
          <p:cNvPr id="8" name="页脚占位符 7">
            <a:extLst>
              <a:ext uri="{FF2B5EF4-FFF2-40B4-BE49-F238E27FC236}">
                <a16:creationId xmlns:a16="http://schemas.microsoft.com/office/drawing/2014/main" id="{35F36212-1401-09BD-DC1C-6270F6CD44A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792F295-A18E-796E-D89F-2E5B74E78DE0}"/>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20259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C88A0-5786-0DB3-4E22-70C23E77C13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BF9C21-B4C9-9678-0D84-7730DED73D30}"/>
              </a:ext>
            </a:extLst>
          </p:cNvPr>
          <p:cNvSpPr>
            <a:spLocks noGrp="1"/>
          </p:cNvSpPr>
          <p:nvPr>
            <p:ph type="dt" sz="half" idx="10"/>
          </p:nvPr>
        </p:nvSpPr>
        <p:spPr/>
        <p:txBody>
          <a:bodyPr/>
          <a:lstStyle/>
          <a:p>
            <a:fld id="{8CB85808-4880-4752-961D-C45313705830}" type="datetimeFigureOut">
              <a:rPr lang="zh-CN" altLang="en-US" smtClean="0"/>
              <a:t>2023/4/19</a:t>
            </a:fld>
            <a:endParaRPr lang="zh-CN" altLang="en-US"/>
          </a:p>
        </p:txBody>
      </p:sp>
      <p:sp>
        <p:nvSpPr>
          <p:cNvPr id="4" name="页脚占位符 3">
            <a:extLst>
              <a:ext uri="{FF2B5EF4-FFF2-40B4-BE49-F238E27FC236}">
                <a16:creationId xmlns:a16="http://schemas.microsoft.com/office/drawing/2014/main" id="{4973D8D3-C2AE-F71C-EEEC-0637C3A08E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5FDBD22-E2F9-C36D-45BE-FD653B57A6BE}"/>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22654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5AE2A0-5842-1BAE-6889-594E78B8B542}"/>
              </a:ext>
            </a:extLst>
          </p:cNvPr>
          <p:cNvSpPr>
            <a:spLocks noGrp="1"/>
          </p:cNvSpPr>
          <p:nvPr>
            <p:ph type="dt" sz="half" idx="10"/>
          </p:nvPr>
        </p:nvSpPr>
        <p:spPr/>
        <p:txBody>
          <a:bodyPr/>
          <a:lstStyle/>
          <a:p>
            <a:fld id="{8CB85808-4880-4752-961D-C45313705830}" type="datetimeFigureOut">
              <a:rPr lang="zh-CN" altLang="en-US" smtClean="0"/>
              <a:t>2023/4/19</a:t>
            </a:fld>
            <a:endParaRPr lang="zh-CN" altLang="en-US"/>
          </a:p>
        </p:txBody>
      </p:sp>
      <p:sp>
        <p:nvSpPr>
          <p:cNvPr id="3" name="页脚占位符 2">
            <a:extLst>
              <a:ext uri="{FF2B5EF4-FFF2-40B4-BE49-F238E27FC236}">
                <a16:creationId xmlns:a16="http://schemas.microsoft.com/office/drawing/2014/main" id="{BEC1D050-BC2E-8C2D-0E5F-7D7FB7C3E2A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57AC4C-F971-7C6A-1DE9-715EC3FB0002}"/>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106659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AE8BA-16A2-DCA4-0274-F5A41B319B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D27D386-3576-3CD3-3CE0-1CE52713FA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9E2AB3C-CD57-C1EB-E8FB-D4AB377EE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595A0D-2DB5-A2A0-4AFE-33363DC118D5}"/>
              </a:ext>
            </a:extLst>
          </p:cNvPr>
          <p:cNvSpPr>
            <a:spLocks noGrp="1"/>
          </p:cNvSpPr>
          <p:nvPr>
            <p:ph type="dt" sz="half" idx="10"/>
          </p:nvPr>
        </p:nvSpPr>
        <p:spPr/>
        <p:txBody>
          <a:bodyPr/>
          <a:lstStyle/>
          <a:p>
            <a:fld id="{8CB85808-4880-4752-961D-C45313705830}"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D4BFFC5F-B849-033A-BFB9-235355D666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4EBD9B-C4FA-4779-51B0-A61FC39019D8}"/>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307317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B6955-26C8-6780-2C40-AFC6567AA9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833C104-21EF-3A91-CDC6-5937E7DF19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F7DC0B2-F92D-E65F-B575-D36FF6F7A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4462D47-DE96-B95D-C1B0-0A8240DF1BD4}"/>
              </a:ext>
            </a:extLst>
          </p:cNvPr>
          <p:cNvSpPr>
            <a:spLocks noGrp="1"/>
          </p:cNvSpPr>
          <p:nvPr>
            <p:ph type="dt" sz="half" idx="10"/>
          </p:nvPr>
        </p:nvSpPr>
        <p:spPr/>
        <p:txBody>
          <a:bodyPr/>
          <a:lstStyle/>
          <a:p>
            <a:fld id="{8CB85808-4880-4752-961D-C45313705830}"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694B8002-D0D0-D471-1762-219255E9FD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7112BC-6B46-B2F7-3D93-F20D195A356B}"/>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140807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02A4F2-3F6C-3CB5-9DF8-B16CA9F5D2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5208C57-CB04-BE27-CEDF-84C8BB9A69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86C9A3-56C2-E61B-0B20-B368B5A2F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85808-4880-4752-961D-C45313705830}"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97CC64AF-E638-373C-930C-DD5346295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BC5936A-4935-AA99-0772-947EB519F0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1603719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DE630-BCD8-8878-B6AB-089358364C76}"/>
              </a:ext>
            </a:extLst>
          </p:cNvPr>
          <p:cNvSpPr>
            <a:spLocks noGrp="1"/>
          </p:cNvSpPr>
          <p:nvPr>
            <p:ph type="ctrTitle"/>
          </p:nvPr>
        </p:nvSpPr>
        <p:spPr/>
        <p:txBody>
          <a:bodyPr/>
          <a:lstStyle/>
          <a:p>
            <a:r>
              <a:rPr lang="zh-CN" altLang="en-US" dirty="0"/>
              <a:t>文献阅读</a:t>
            </a:r>
          </a:p>
        </p:txBody>
      </p:sp>
      <p:sp>
        <p:nvSpPr>
          <p:cNvPr id="3" name="副标题 2">
            <a:extLst>
              <a:ext uri="{FF2B5EF4-FFF2-40B4-BE49-F238E27FC236}">
                <a16:creationId xmlns:a16="http://schemas.microsoft.com/office/drawing/2014/main" id="{DD0387B2-F071-CE32-21DF-AFDB0C089CD1}"/>
              </a:ext>
            </a:extLst>
          </p:cNvPr>
          <p:cNvSpPr>
            <a:spLocks noGrp="1"/>
          </p:cNvSpPr>
          <p:nvPr>
            <p:ph type="subTitle" idx="1"/>
          </p:nvPr>
        </p:nvSpPr>
        <p:spPr>
          <a:xfrm>
            <a:off x="1524000" y="3743187"/>
            <a:ext cx="9144000" cy="1655762"/>
          </a:xfrm>
        </p:spPr>
        <p:txBody>
          <a:bodyPr/>
          <a:lstStyle/>
          <a:p>
            <a:r>
              <a:rPr lang="zh-CN" altLang="en-US" dirty="0"/>
              <a:t>耿兆楣</a:t>
            </a:r>
          </a:p>
        </p:txBody>
      </p:sp>
    </p:spTree>
    <p:extLst>
      <p:ext uri="{BB962C8B-B14F-4D97-AF65-F5344CB8AC3E}">
        <p14:creationId xmlns:p14="http://schemas.microsoft.com/office/powerpoint/2010/main" val="1021462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B7C79-8785-CAB6-8195-3BDEEEB477AD}"/>
              </a:ext>
            </a:extLst>
          </p:cNvPr>
          <p:cNvSpPr>
            <a:spLocks noGrp="1"/>
          </p:cNvSpPr>
          <p:nvPr>
            <p:ph type="title"/>
          </p:nvPr>
        </p:nvSpPr>
        <p:spPr>
          <a:xfrm>
            <a:off x="838200" y="205566"/>
            <a:ext cx="10515600" cy="2715604"/>
          </a:xfrm>
        </p:spPr>
        <p:txBody>
          <a:bodyPr>
            <a:normAutofit/>
          </a:bodyPr>
          <a:lstStyle/>
          <a:p>
            <a:r>
              <a:rPr lang="en-US" altLang="zh-CN" sz="2800" b="0" i="0" dirty="0">
                <a:solidFill>
                  <a:srgbClr val="000000"/>
                </a:solidFill>
                <a:effectLst/>
                <a:latin typeface="Cambria" panose="02040503050406030204" pitchFamily="18" charset="0"/>
              </a:rPr>
              <a:t>Identification of novel genome-wide associations for suicidality in UK Biobank, genetic correlation with psychiatric disorders and polygenic association with completed suicide</a:t>
            </a:r>
            <a:br>
              <a:rPr lang="en-US" altLang="zh-CN" sz="2800" b="0" i="0" dirty="0">
                <a:solidFill>
                  <a:srgbClr val="000000"/>
                </a:solidFill>
                <a:effectLst/>
                <a:latin typeface="Cambria" panose="02040503050406030204" pitchFamily="18" charset="0"/>
              </a:rPr>
            </a:br>
            <a:r>
              <a:rPr lang="en-US" altLang="zh-CN" sz="2800" b="0" i="0" dirty="0">
                <a:solidFill>
                  <a:srgbClr val="000000"/>
                </a:solidFill>
                <a:effectLst/>
                <a:latin typeface="Cambria" panose="02040503050406030204" pitchFamily="18" charset="0"/>
              </a:rPr>
              <a:t>UKB</a:t>
            </a:r>
            <a:r>
              <a:rPr lang="zh-CN" altLang="en-US" sz="2800" b="0" i="0" dirty="0">
                <a:effectLst/>
                <a:latin typeface="Cambria" panose="02040503050406030204" pitchFamily="18" charset="0"/>
              </a:rPr>
              <a:t>中新的自杀全基因组关联的鉴定、与精神疾病的遗传相关性以及与完全自杀的多基因关联</a:t>
            </a:r>
            <a:endParaRPr lang="zh-CN" altLang="en-US" sz="2800" dirty="0"/>
          </a:p>
        </p:txBody>
      </p:sp>
      <p:pic>
        <p:nvPicPr>
          <p:cNvPr id="5" name="内容占位符 4">
            <a:extLst>
              <a:ext uri="{FF2B5EF4-FFF2-40B4-BE49-F238E27FC236}">
                <a16:creationId xmlns:a16="http://schemas.microsoft.com/office/drawing/2014/main" id="{A2FA6799-C089-7C64-1DE0-7E0AEBEA10D2}"/>
              </a:ext>
            </a:extLst>
          </p:cNvPr>
          <p:cNvPicPr>
            <a:picLocks noGrp="1" noChangeAspect="1"/>
          </p:cNvPicPr>
          <p:nvPr>
            <p:ph idx="1"/>
          </p:nvPr>
        </p:nvPicPr>
        <p:blipFill>
          <a:blip r:embed="rId2"/>
          <a:stretch>
            <a:fillRect/>
          </a:stretch>
        </p:blipFill>
        <p:spPr>
          <a:xfrm>
            <a:off x="1504514" y="3961958"/>
            <a:ext cx="8590703" cy="2742042"/>
          </a:xfrm>
        </p:spPr>
      </p:pic>
      <p:pic>
        <p:nvPicPr>
          <p:cNvPr id="9" name="图片 8">
            <a:extLst>
              <a:ext uri="{FF2B5EF4-FFF2-40B4-BE49-F238E27FC236}">
                <a16:creationId xmlns:a16="http://schemas.microsoft.com/office/drawing/2014/main" id="{4859EE09-B61F-245F-EE7B-E32A730C241E}"/>
              </a:ext>
            </a:extLst>
          </p:cNvPr>
          <p:cNvPicPr>
            <a:picLocks noChangeAspect="1"/>
          </p:cNvPicPr>
          <p:nvPr/>
        </p:nvPicPr>
        <p:blipFill>
          <a:blip r:embed="rId3"/>
          <a:stretch>
            <a:fillRect/>
          </a:stretch>
        </p:blipFill>
        <p:spPr>
          <a:xfrm>
            <a:off x="2019528" y="2557298"/>
            <a:ext cx="7560677" cy="1743403"/>
          </a:xfrm>
          <a:prstGeom prst="rect">
            <a:avLst/>
          </a:prstGeom>
        </p:spPr>
      </p:pic>
    </p:spTree>
    <p:extLst>
      <p:ext uri="{BB962C8B-B14F-4D97-AF65-F5344CB8AC3E}">
        <p14:creationId xmlns:p14="http://schemas.microsoft.com/office/powerpoint/2010/main" val="134715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62AF3-890F-97FC-ADAE-60584D259CBF}"/>
              </a:ext>
            </a:extLst>
          </p:cNvPr>
          <p:cNvSpPr>
            <a:spLocks noGrp="1"/>
          </p:cNvSpPr>
          <p:nvPr>
            <p:ph type="title"/>
          </p:nvPr>
        </p:nvSpPr>
        <p:spPr>
          <a:xfrm>
            <a:off x="437766" y="0"/>
            <a:ext cx="2340721" cy="641437"/>
          </a:xfrm>
        </p:spPr>
        <p:txBody>
          <a:bodyPr>
            <a:normAutofit fontScale="90000"/>
          </a:bodyPr>
          <a:lstStyle/>
          <a:p>
            <a:r>
              <a:rPr lang="en-US" altLang="zh-CN" dirty="0">
                <a:latin typeface="Cambria" panose="02040503050406030204" pitchFamily="18" charset="0"/>
                <a:ea typeface="Cambria" panose="02040503050406030204" pitchFamily="18" charset="0"/>
              </a:rPr>
              <a:t>Abstract</a:t>
            </a:r>
            <a:endParaRPr lang="zh-CN" altLang="en-US" dirty="0">
              <a:latin typeface="Cambria" panose="02040503050406030204" pitchFamily="18" charset="0"/>
            </a:endParaRPr>
          </a:p>
        </p:txBody>
      </p:sp>
      <p:sp>
        <p:nvSpPr>
          <p:cNvPr id="3" name="内容占位符 2">
            <a:extLst>
              <a:ext uri="{FF2B5EF4-FFF2-40B4-BE49-F238E27FC236}">
                <a16:creationId xmlns:a16="http://schemas.microsoft.com/office/drawing/2014/main" id="{8B10FBB3-E4AB-A380-5943-7BF9A95887E4}"/>
              </a:ext>
            </a:extLst>
          </p:cNvPr>
          <p:cNvSpPr>
            <a:spLocks noGrp="1"/>
          </p:cNvSpPr>
          <p:nvPr>
            <p:ph idx="1"/>
          </p:nvPr>
        </p:nvSpPr>
        <p:spPr>
          <a:xfrm>
            <a:off x="437766" y="489483"/>
            <a:ext cx="11316467" cy="2344301"/>
          </a:xfrm>
        </p:spPr>
        <p:txBody>
          <a:bodyPr>
            <a:normAutofit/>
          </a:bodyPr>
          <a:lstStyle/>
          <a:p>
            <a:r>
              <a:rPr lang="en-US" altLang="zh-CN" b="0" i="0" dirty="0">
                <a:solidFill>
                  <a:srgbClr val="212121"/>
                </a:solidFill>
                <a:effectLst/>
                <a:latin typeface="Cambria" panose="02040503050406030204" pitchFamily="18" charset="0"/>
              </a:rPr>
              <a:t>Background</a:t>
            </a:r>
            <a:r>
              <a:rPr lang="en-US" altLang="zh-CN" dirty="0">
                <a:solidFill>
                  <a:srgbClr val="212121"/>
                </a:solidFill>
                <a:latin typeface="Cambria" panose="02040503050406030204" pitchFamily="18" charset="0"/>
              </a:rPr>
              <a:t>:</a:t>
            </a:r>
            <a:r>
              <a:rPr lang="zh-CN" altLang="en-US" dirty="0">
                <a:solidFill>
                  <a:srgbClr val="212121"/>
                </a:solidFill>
                <a:latin typeface="Cambria" panose="02040503050406030204" pitchFamily="18" charset="0"/>
              </a:rPr>
              <a:t>  </a:t>
            </a:r>
            <a:r>
              <a:rPr lang="zh-CN" altLang="en-US" sz="2400" b="0" i="0" dirty="0">
                <a:solidFill>
                  <a:srgbClr val="212121"/>
                </a:solidFill>
                <a:effectLst/>
                <a:latin typeface="+mn-ea"/>
              </a:rPr>
              <a:t>自杀倾向至少部分是遗传的</a:t>
            </a:r>
            <a:endParaRPr lang="en-US" altLang="zh-CN" sz="2400" b="0" i="0" dirty="0">
              <a:solidFill>
                <a:srgbClr val="212121"/>
              </a:solidFill>
              <a:effectLst/>
              <a:latin typeface="+mn-ea"/>
            </a:endParaRPr>
          </a:p>
          <a:p>
            <a:r>
              <a:rPr lang="en-US" altLang="zh-CN" sz="2400" b="0" i="0" dirty="0">
                <a:solidFill>
                  <a:srgbClr val="212121"/>
                </a:solidFill>
                <a:effectLst/>
                <a:latin typeface="Cambria" panose="02040503050406030204" pitchFamily="18" charset="0"/>
              </a:rPr>
              <a:t>Methods:</a:t>
            </a:r>
            <a:r>
              <a:rPr lang="zh-CN" altLang="en-US" sz="2400" b="0" i="0" dirty="0">
                <a:solidFill>
                  <a:srgbClr val="212121"/>
                </a:solidFill>
                <a:effectLst/>
                <a:latin typeface="Cambria" panose="02040503050406030204" pitchFamily="18" charset="0"/>
              </a:rPr>
              <a:t>在 </a:t>
            </a:r>
            <a:r>
              <a:rPr lang="en-US" altLang="zh-CN" sz="2400" b="0" i="0" dirty="0">
                <a:solidFill>
                  <a:srgbClr val="212121"/>
                </a:solidFill>
                <a:effectLst/>
                <a:latin typeface="Cambria" panose="02040503050406030204" pitchFamily="18" charset="0"/>
              </a:rPr>
              <a:t>UKB </a:t>
            </a:r>
            <a:r>
              <a:rPr lang="zh-CN" altLang="en-US" sz="2400" b="0" i="0" dirty="0">
                <a:solidFill>
                  <a:srgbClr val="212121"/>
                </a:solidFill>
                <a:effectLst/>
                <a:latin typeface="Cambria" panose="02040503050406030204" pitchFamily="18" charset="0"/>
              </a:rPr>
              <a:t>队列中进行自杀行为的有序全基因组关联研究</a:t>
            </a:r>
            <a:endParaRPr lang="en-US" altLang="zh-CN" sz="2400" b="0" i="0" dirty="0">
              <a:solidFill>
                <a:srgbClr val="212121"/>
              </a:solidFill>
              <a:effectLst/>
              <a:latin typeface="Cambria" panose="02040503050406030204" pitchFamily="18" charset="0"/>
            </a:endParaRPr>
          </a:p>
          <a:p>
            <a:r>
              <a:rPr lang="en-US" altLang="zh-CN" sz="2400" b="0" i="0" dirty="0">
                <a:solidFill>
                  <a:srgbClr val="212121"/>
                </a:solidFill>
                <a:effectLst/>
                <a:latin typeface="Cambria" panose="02040503050406030204" pitchFamily="18" charset="0"/>
              </a:rPr>
              <a:t>Outcomes:</a:t>
            </a:r>
            <a:r>
              <a:rPr lang="zh-CN" altLang="en-US" sz="2400" b="0" i="0" dirty="0">
                <a:solidFill>
                  <a:srgbClr val="212121"/>
                </a:solidFill>
                <a:effectLst/>
                <a:latin typeface="Cambria" panose="02040503050406030204" pitchFamily="18" charset="0"/>
              </a:rPr>
              <a:t>发现了三个新的全基因组显著的自杀基因位点</a:t>
            </a:r>
            <a:r>
              <a:rPr lang="en-US" altLang="zh-CN" sz="2400" b="0" i="0" dirty="0">
                <a:solidFill>
                  <a:srgbClr val="212121"/>
                </a:solidFill>
                <a:effectLst/>
                <a:latin typeface="Cambria" panose="02040503050406030204" pitchFamily="18" charset="0"/>
              </a:rPr>
              <a:t>(</a:t>
            </a:r>
            <a:r>
              <a:rPr lang="zh-CN" altLang="en-US" sz="2400" b="0" i="0" dirty="0">
                <a:solidFill>
                  <a:srgbClr val="212121"/>
                </a:solidFill>
                <a:effectLst/>
                <a:latin typeface="Cambria" panose="02040503050406030204" pitchFamily="18" charset="0"/>
              </a:rPr>
              <a:t>在染色体</a:t>
            </a:r>
            <a:r>
              <a:rPr lang="en-US" altLang="zh-CN" sz="2400" b="0" i="0" dirty="0">
                <a:solidFill>
                  <a:srgbClr val="212121"/>
                </a:solidFill>
                <a:effectLst/>
                <a:latin typeface="Cambria" panose="02040503050406030204" pitchFamily="18" charset="0"/>
              </a:rPr>
              <a:t>9</a:t>
            </a:r>
            <a:r>
              <a:rPr lang="zh-CN" altLang="en-US" sz="2400" b="0" i="0" dirty="0">
                <a:solidFill>
                  <a:srgbClr val="212121"/>
                </a:solidFill>
                <a:effectLst/>
                <a:latin typeface="Cambria" panose="02040503050406030204" pitchFamily="18" charset="0"/>
              </a:rPr>
              <a:t>、</a:t>
            </a:r>
            <a:r>
              <a:rPr lang="en-US" altLang="zh-CN" sz="2400" b="0" i="0" dirty="0">
                <a:solidFill>
                  <a:srgbClr val="212121"/>
                </a:solidFill>
                <a:effectLst/>
                <a:latin typeface="Cambria" panose="02040503050406030204" pitchFamily="18" charset="0"/>
              </a:rPr>
              <a:t>11</a:t>
            </a:r>
            <a:r>
              <a:rPr lang="zh-CN" altLang="en-US" sz="2400" b="0" i="0" dirty="0">
                <a:solidFill>
                  <a:srgbClr val="212121"/>
                </a:solidFill>
                <a:effectLst/>
                <a:latin typeface="Cambria" panose="02040503050406030204" pitchFamily="18" charset="0"/>
              </a:rPr>
              <a:t>和</a:t>
            </a:r>
            <a:r>
              <a:rPr lang="en-US" altLang="zh-CN" sz="2400" b="0" i="0" dirty="0">
                <a:solidFill>
                  <a:srgbClr val="212121"/>
                </a:solidFill>
                <a:effectLst/>
                <a:latin typeface="Cambria" panose="02040503050406030204" pitchFamily="18" charset="0"/>
              </a:rPr>
              <a:t>13</a:t>
            </a:r>
            <a:r>
              <a:rPr lang="zh-CN" altLang="en-US" sz="2400" b="0" i="0" dirty="0">
                <a:solidFill>
                  <a:srgbClr val="212121"/>
                </a:solidFill>
                <a:effectLst/>
                <a:latin typeface="Cambria" panose="02040503050406030204" pitchFamily="18" charset="0"/>
              </a:rPr>
              <a:t>上</a:t>
            </a:r>
            <a:r>
              <a:rPr lang="en-US" altLang="zh-CN" sz="2400" b="0" i="0" dirty="0">
                <a:solidFill>
                  <a:srgbClr val="212121"/>
                </a:solidFill>
                <a:effectLst/>
                <a:latin typeface="Cambria" panose="02040503050406030204" pitchFamily="18" charset="0"/>
              </a:rPr>
              <a:t>)</a:t>
            </a:r>
            <a:r>
              <a:rPr lang="zh-CN" altLang="en-US" sz="2400" b="0" i="0" dirty="0">
                <a:solidFill>
                  <a:srgbClr val="212121"/>
                </a:solidFill>
                <a:effectLst/>
                <a:latin typeface="Cambria" panose="02040503050406030204" pitchFamily="18" charset="0"/>
              </a:rPr>
              <a:t>，自杀与一系列精神疾病</a:t>
            </a:r>
            <a:r>
              <a:rPr lang="en-US" altLang="zh-CN" sz="2400" b="0" i="0" dirty="0">
                <a:solidFill>
                  <a:srgbClr val="212121"/>
                </a:solidFill>
                <a:effectLst/>
                <a:latin typeface="Cambria" panose="02040503050406030204" pitchFamily="18" charset="0"/>
              </a:rPr>
              <a:t>(</a:t>
            </a:r>
            <a:r>
              <a:rPr lang="zh-CN" altLang="en-US" sz="2400" b="0" i="0" dirty="0">
                <a:solidFill>
                  <a:srgbClr val="212121"/>
                </a:solidFill>
                <a:effectLst/>
                <a:latin typeface="Cambria" panose="02040503050406030204" pitchFamily="18" charset="0"/>
              </a:rPr>
              <a:t>最显著的是抑郁症</a:t>
            </a:r>
            <a:r>
              <a:rPr lang="en-US" altLang="zh-CN" sz="2400" b="0" i="0" dirty="0">
                <a:solidFill>
                  <a:srgbClr val="212121"/>
                </a:solidFill>
                <a:effectLst/>
                <a:latin typeface="Cambria" panose="02040503050406030204" pitchFamily="18" charset="0"/>
              </a:rPr>
              <a:t>)</a:t>
            </a:r>
            <a:r>
              <a:rPr lang="zh-CN" altLang="en-US" sz="2400" b="0" i="0" dirty="0">
                <a:solidFill>
                  <a:srgbClr val="212121"/>
                </a:solidFill>
                <a:effectLst/>
                <a:latin typeface="Cambria" panose="02040503050406030204" pitchFamily="18" charset="0"/>
              </a:rPr>
              <a:t>之间存在中等到强烈的遗传相关性</a:t>
            </a:r>
            <a:endParaRPr lang="en-US" altLang="zh-CN" sz="2400" b="0" i="0" dirty="0">
              <a:solidFill>
                <a:srgbClr val="212121"/>
              </a:solidFill>
              <a:effectLst/>
              <a:latin typeface="Cambria" panose="02040503050406030204" pitchFamily="18" charset="0"/>
            </a:endParaRPr>
          </a:p>
          <a:p>
            <a:r>
              <a:rPr lang="en-US" altLang="zh-CN" sz="2400" b="0" i="0" dirty="0">
                <a:solidFill>
                  <a:srgbClr val="212121"/>
                </a:solidFill>
                <a:effectLst/>
                <a:latin typeface="Cambria" panose="02040503050406030204" pitchFamily="18" charset="0"/>
              </a:rPr>
              <a:t>Interpretation:</a:t>
            </a:r>
            <a:r>
              <a:rPr lang="zh-CN" altLang="en-US" sz="2400" b="0" i="0" dirty="0">
                <a:solidFill>
                  <a:srgbClr val="212121"/>
                </a:solidFill>
                <a:effectLst/>
                <a:latin typeface="Cambria" panose="02040503050406030204" pitchFamily="18" charset="0"/>
              </a:rPr>
              <a:t>提供了与自杀想法和行为风险增加有关的基因变异的新信息。</a:t>
            </a:r>
            <a:endParaRPr lang="en-US" altLang="zh-CN" sz="2000" b="0" i="0" dirty="0">
              <a:solidFill>
                <a:srgbClr val="212121"/>
              </a:solidFill>
              <a:effectLst/>
              <a:latin typeface="+mn-ea"/>
            </a:endParaRPr>
          </a:p>
          <a:p>
            <a:endParaRPr lang="en-US" altLang="zh-CN" sz="2400" b="0" i="0" dirty="0">
              <a:solidFill>
                <a:srgbClr val="212121"/>
              </a:solidFill>
              <a:effectLst/>
              <a:latin typeface="Cambria" panose="02040503050406030204" pitchFamily="18" charset="0"/>
            </a:endParaRPr>
          </a:p>
          <a:p>
            <a:endParaRPr lang="en-US" altLang="zh-CN" sz="2400" b="0" i="0" dirty="0">
              <a:solidFill>
                <a:srgbClr val="212121"/>
              </a:solidFill>
              <a:effectLst/>
              <a:latin typeface="Cambria" panose="02040503050406030204" pitchFamily="18" charset="0"/>
            </a:endParaRPr>
          </a:p>
          <a:p>
            <a:endParaRPr lang="zh-CN" altLang="en-US" dirty="0"/>
          </a:p>
        </p:txBody>
      </p:sp>
      <p:pic>
        <p:nvPicPr>
          <p:cNvPr id="7" name="图片 6">
            <a:extLst>
              <a:ext uri="{FF2B5EF4-FFF2-40B4-BE49-F238E27FC236}">
                <a16:creationId xmlns:a16="http://schemas.microsoft.com/office/drawing/2014/main" id="{2BC7D138-B832-E3D0-1CD4-E30A51CC17EB}"/>
              </a:ext>
            </a:extLst>
          </p:cNvPr>
          <p:cNvPicPr>
            <a:picLocks noChangeAspect="1"/>
          </p:cNvPicPr>
          <p:nvPr/>
        </p:nvPicPr>
        <p:blipFill rotWithShape="1">
          <a:blip r:embed="rId2"/>
          <a:srcRect t="4260"/>
          <a:stretch/>
        </p:blipFill>
        <p:spPr>
          <a:xfrm>
            <a:off x="300707" y="2681830"/>
            <a:ext cx="11390111" cy="4176169"/>
          </a:xfrm>
          <a:prstGeom prst="rect">
            <a:avLst/>
          </a:prstGeom>
        </p:spPr>
      </p:pic>
    </p:spTree>
    <p:extLst>
      <p:ext uri="{BB962C8B-B14F-4D97-AF65-F5344CB8AC3E}">
        <p14:creationId xmlns:p14="http://schemas.microsoft.com/office/powerpoint/2010/main" val="7120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3C67A-D530-5800-AA90-98BBF7E8CD78}"/>
              </a:ext>
            </a:extLst>
          </p:cNvPr>
          <p:cNvSpPr>
            <a:spLocks noGrp="1"/>
          </p:cNvSpPr>
          <p:nvPr>
            <p:ph type="title"/>
          </p:nvPr>
        </p:nvSpPr>
        <p:spPr>
          <a:xfrm>
            <a:off x="838200" y="365126"/>
            <a:ext cx="3021918" cy="905216"/>
          </a:xfrm>
        </p:spPr>
        <p:txBody>
          <a:bodyPr/>
          <a:lstStyle/>
          <a:p>
            <a:r>
              <a:rPr lang="zh-CN" altLang="en-US" dirty="0"/>
              <a:t>数据预处理</a:t>
            </a:r>
          </a:p>
        </p:txBody>
      </p:sp>
      <p:pic>
        <p:nvPicPr>
          <p:cNvPr id="6" name="内容占位符 5">
            <a:extLst>
              <a:ext uri="{FF2B5EF4-FFF2-40B4-BE49-F238E27FC236}">
                <a16:creationId xmlns:a16="http://schemas.microsoft.com/office/drawing/2014/main" id="{354A494B-0A20-3ED4-5310-E73C64EA130F}"/>
              </a:ext>
            </a:extLst>
          </p:cNvPr>
          <p:cNvPicPr>
            <a:picLocks noGrp="1" noChangeAspect="1"/>
          </p:cNvPicPr>
          <p:nvPr>
            <p:ph idx="1"/>
          </p:nvPr>
        </p:nvPicPr>
        <p:blipFill rotWithShape="1">
          <a:blip r:embed="rId2"/>
          <a:srcRect t="2327"/>
          <a:stretch/>
        </p:blipFill>
        <p:spPr>
          <a:xfrm>
            <a:off x="419227" y="1327829"/>
            <a:ext cx="8945701" cy="5165045"/>
          </a:xfrm>
          <a:prstGeom prst="rect">
            <a:avLst/>
          </a:prstGeom>
        </p:spPr>
      </p:pic>
      <p:sp>
        <p:nvSpPr>
          <p:cNvPr id="10" name="文本框 9">
            <a:extLst>
              <a:ext uri="{FF2B5EF4-FFF2-40B4-BE49-F238E27FC236}">
                <a16:creationId xmlns:a16="http://schemas.microsoft.com/office/drawing/2014/main" id="{466C694A-9C0A-B476-838F-B3CADA80B2F9}"/>
              </a:ext>
            </a:extLst>
          </p:cNvPr>
          <p:cNvSpPr txBox="1"/>
          <p:nvPr/>
        </p:nvSpPr>
        <p:spPr>
          <a:xfrm>
            <a:off x="9364928" y="946337"/>
            <a:ext cx="2591311" cy="5262979"/>
          </a:xfrm>
          <a:prstGeom prst="rect">
            <a:avLst/>
          </a:prstGeom>
          <a:noFill/>
        </p:spPr>
        <p:txBody>
          <a:bodyPr wrap="square">
            <a:spAutoFit/>
          </a:bodyPr>
          <a:lstStyle/>
          <a:p>
            <a:r>
              <a:rPr lang="en-US" altLang="zh-CN" sz="2400" dirty="0">
                <a:latin typeface="+mn-ea"/>
              </a:rPr>
              <a:t>Ordinal GWAS</a:t>
            </a:r>
            <a:r>
              <a:rPr lang="zh-CN" altLang="en-US" sz="2400" dirty="0">
                <a:latin typeface="+mn-ea"/>
              </a:rPr>
              <a:t>包括</a:t>
            </a:r>
            <a:r>
              <a:rPr lang="en-US" altLang="zh-CN" sz="2400" dirty="0">
                <a:latin typeface="+mn-ea"/>
              </a:rPr>
              <a:t>122935</a:t>
            </a:r>
            <a:r>
              <a:rPr lang="zh-CN" altLang="en-US" sz="2400" dirty="0">
                <a:latin typeface="+mn-ea"/>
              </a:rPr>
              <a:t>人。其中，</a:t>
            </a:r>
            <a:r>
              <a:rPr lang="en-US" altLang="zh-CN" sz="2400" dirty="0">
                <a:latin typeface="+mn-ea"/>
              </a:rPr>
              <a:t>83557</a:t>
            </a:r>
            <a:r>
              <a:rPr lang="zh-CN" altLang="en-US" sz="2400" dirty="0">
                <a:latin typeface="+mn-ea"/>
              </a:rPr>
              <a:t>人被分类为对照组</a:t>
            </a:r>
            <a:r>
              <a:rPr lang="en-US" altLang="zh-CN" sz="2400" dirty="0">
                <a:latin typeface="+mn-ea"/>
              </a:rPr>
              <a:t>(</a:t>
            </a:r>
            <a:r>
              <a:rPr lang="zh-CN" altLang="en-US" sz="2400" dirty="0">
                <a:latin typeface="+mn-ea"/>
              </a:rPr>
              <a:t>第</a:t>
            </a:r>
            <a:r>
              <a:rPr lang="en-US" altLang="zh-CN" sz="2400" dirty="0">
                <a:latin typeface="+mn-ea"/>
              </a:rPr>
              <a:t>0</a:t>
            </a:r>
            <a:r>
              <a:rPr lang="zh-CN" altLang="en-US" sz="2400" dirty="0">
                <a:latin typeface="+mn-ea"/>
              </a:rPr>
              <a:t>类</a:t>
            </a:r>
            <a:r>
              <a:rPr lang="en-US" altLang="zh-CN" sz="2400" dirty="0">
                <a:latin typeface="+mn-ea"/>
              </a:rPr>
              <a:t>)</a:t>
            </a:r>
            <a:r>
              <a:rPr lang="zh-CN" altLang="en-US" sz="2400" dirty="0">
                <a:latin typeface="+mn-ea"/>
              </a:rPr>
              <a:t>，</a:t>
            </a:r>
            <a:r>
              <a:rPr lang="en-US" altLang="zh-CN" sz="2400" dirty="0">
                <a:latin typeface="+mn-ea"/>
              </a:rPr>
              <a:t>21063</a:t>
            </a:r>
            <a:r>
              <a:rPr lang="zh-CN" altLang="en-US" sz="2400" dirty="0">
                <a:latin typeface="+mn-ea"/>
              </a:rPr>
              <a:t>人被分类为“生活不值得过”组</a:t>
            </a:r>
            <a:r>
              <a:rPr lang="en-US" altLang="zh-CN" sz="2400" dirty="0">
                <a:latin typeface="+mn-ea"/>
              </a:rPr>
              <a:t>(</a:t>
            </a:r>
            <a:r>
              <a:rPr lang="zh-CN" altLang="en-US" sz="2400" dirty="0">
                <a:latin typeface="+mn-ea"/>
              </a:rPr>
              <a:t>第</a:t>
            </a:r>
            <a:r>
              <a:rPr lang="en-US" altLang="zh-CN" sz="2400" dirty="0">
                <a:latin typeface="+mn-ea"/>
              </a:rPr>
              <a:t>1</a:t>
            </a:r>
            <a:r>
              <a:rPr lang="zh-CN" altLang="en-US" sz="2400" dirty="0">
                <a:latin typeface="+mn-ea"/>
              </a:rPr>
              <a:t>类</a:t>
            </a:r>
            <a:r>
              <a:rPr lang="en-US" altLang="zh-CN" sz="2400" dirty="0">
                <a:latin typeface="+mn-ea"/>
              </a:rPr>
              <a:t>)</a:t>
            </a:r>
            <a:r>
              <a:rPr lang="zh-CN" altLang="en-US" sz="2400" dirty="0">
                <a:latin typeface="+mn-ea"/>
              </a:rPr>
              <a:t>，</a:t>
            </a:r>
            <a:r>
              <a:rPr lang="en-US" altLang="zh-CN" sz="2400" dirty="0">
                <a:latin typeface="+mn-ea"/>
              </a:rPr>
              <a:t>13038</a:t>
            </a:r>
            <a:r>
              <a:rPr lang="zh-CN" altLang="en-US" sz="2400" dirty="0">
                <a:latin typeface="+mn-ea"/>
              </a:rPr>
              <a:t>人被分类为“自残想法”组</a:t>
            </a:r>
            <a:r>
              <a:rPr lang="en-US" altLang="zh-CN" sz="2400" dirty="0">
                <a:latin typeface="+mn-ea"/>
              </a:rPr>
              <a:t>(</a:t>
            </a:r>
            <a:r>
              <a:rPr lang="zh-CN" altLang="en-US" sz="2400" dirty="0">
                <a:latin typeface="+mn-ea"/>
              </a:rPr>
              <a:t>第</a:t>
            </a:r>
            <a:r>
              <a:rPr lang="en-US" altLang="zh-CN" sz="2400" dirty="0">
                <a:latin typeface="+mn-ea"/>
              </a:rPr>
              <a:t>2</a:t>
            </a:r>
            <a:r>
              <a:rPr lang="zh-CN" altLang="en-US" sz="2400" dirty="0">
                <a:latin typeface="+mn-ea"/>
              </a:rPr>
              <a:t>类</a:t>
            </a:r>
            <a:r>
              <a:rPr lang="en-US" altLang="zh-CN" sz="2400" dirty="0">
                <a:latin typeface="+mn-ea"/>
              </a:rPr>
              <a:t>)</a:t>
            </a:r>
            <a:r>
              <a:rPr lang="zh-CN" altLang="en-US" sz="2400" dirty="0">
                <a:latin typeface="+mn-ea"/>
              </a:rPr>
              <a:t>，</a:t>
            </a:r>
            <a:r>
              <a:rPr lang="en-US" altLang="zh-CN" sz="2400" dirty="0">
                <a:latin typeface="+mn-ea"/>
              </a:rPr>
              <a:t>2498</a:t>
            </a:r>
            <a:r>
              <a:rPr lang="zh-CN" altLang="en-US" sz="2400" dirty="0">
                <a:latin typeface="+mn-ea"/>
              </a:rPr>
              <a:t>人被分类为“实际自残”组</a:t>
            </a:r>
            <a:r>
              <a:rPr lang="en-US" altLang="zh-CN" sz="2400" dirty="0">
                <a:latin typeface="+mn-ea"/>
              </a:rPr>
              <a:t>(</a:t>
            </a:r>
            <a:r>
              <a:rPr lang="zh-CN" altLang="en-US" sz="2400" dirty="0">
                <a:latin typeface="+mn-ea"/>
              </a:rPr>
              <a:t>第</a:t>
            </a:r>
            <a:r>
              <a:rPr lang="en-US" altLang="zh-CN" sz="2400" dirty="0">
                <a:latin typeface="+mn-ea"/>
              </a:rPr>
              <a:t>3</a:t>
            </a:r>
            <a:r>
              <a:rPr lang="zh-CN" altLang="en-US" sz="2400" dirty="0">
                <a:latin typeface="+mn-ea"/>
              </a:rPr>
              <a:t>类</a:t>
            </a:r>
            <a:r>
              <a:rPr lang="en-US" altLang="zh-CN" sz="2400" dirty="0">
                <a:latin typeface="+mn-ea"/>
              </a:rPr>
              <a:t>)</a:t>
            </a:r>
            <a:r>
              <a:rPr lang="zh-CN" altLang="en-US" sz="2400" dirty="0">
                <a:latin typeface="+mn-ea"/>
              </a:rPr>
              <a:t>，</a:t>
            </a:r>
            <a:r>
              <a:rPr lang="en-US" altLang="zh-CN" sz="2400" dirty="0">
                <a:latin typeface="+mn-ea"/>
              </a:rPr>
              <a:t>2666</a:t>
            </a:r>
            <a:r>
              <a:rPr lang="zh-CN" altLang="en-US" sz="2400" dirty="0">
                <a:latin typeface="+mn-ea"/>
              </a:rPr>
              <a:t>人被分类为“企图自杀”组</a:t>
            </a:r>
            <a:r>
              <a:rPr lang="en-US" altLang="zh-CN" sz="2400" dirty="0">
                <a:latin typeface="+mn-ea"/>
              </a:rPr>
              <a:t>(</a:t>
            </a:r>
            <a:r>
              <a:rPr lang="zh-CN" altLang="en-US" sz="2400" dirty="0">
                <a:latin typeface="+mn-ea"/>
              </a:rPr>
              <a:t>第</a:t>
            </a:r>
            <a:r>
              <a:rPr lang="en-US" altLang="zh-CN" sz="2400" dirty="0">
                <a:latin typeface="+mn-ea"/>
              </a:rPr>
              <a:t>4</a:t>
            </a:r>
            <a:r>
              <a:rPr lang="zh-CN" altLang="en-US" sz="2400" dirty="0">
                <a:latin typeface="+mn-ea"/>
              </a:rPr>
              <a:t>类</a:t>
            </a:r>
            <a:r>
              <a:rPr lang="en-US" altLang="zh-CN" sz="2400" dirty="0">
                <a:latin typeface="+mn-ea"/>
              </a:rPr>
              <a:t>)</a:t>
            </a:r>
            <a:r>
              <a:rPr lang="zh-CN" altLang="en-US" sz="2400" dirty="0">
                <a:latin typeface="+mn-ea"/>
              </a:rPr>
              <a:t>。</a:t>
            </a:r>
          </a:p>
        </p:txBody>
      </p:sp>
      <p:sp>
        <p:nvSpPr>
          <p:cNvPr id="11" name="文本框 10">
            <a:extLst>
              <a:ext uri="{FF2B5EF4-FFF2-40B4-BE49-F238E27FC236}">
                <a16:creationId xmlns:a16="http://schemas.microsoft.com/office/drawing/2014/main" id="{BE48CDCC-BF34-8A74-1543-19273E264DE2}"/>
              </a:ext>
            </a:extLst>
          </p:cNvPr>
          <p:cNvSpPr txBox="1"/>
          <p:nvPr/>
        </p:nvSpPr>
        <p:spPr>
          <a:xfrm>
            <a:off x="4940215" y="1061686"/>
            <a:ext cx="4124005" cy="564596"/>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251336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4BFF6-E367-A7EE-818A-945B913EA551}"/>
              </a:ext>
            </a:extLst>
          </p:cNvPr>
          <p:cNvSpPr>
            <a:spLocks noGrp="1"/>
          </p:cNvSpPr>
          <p:nvPr>
            <p:ph type="title"/>
          </p:nvPr>
        </p:nvSpPr>
        <p:spPr>
          <a:xfrm>
            <a:off x="6256865" y="2022092"/>
            <a:ext cx="5409177" cy="966585"/>
          </a:xfrm>
        </p:spPr>
        <p:txBody>
          <a:bodyPr>
            <a:normAutofit/>
          </a:bodyPr>
          <a:lstStyle/>
          <a:p>
            <a:r>
              <a:rPr lang="en-US" altLang="zh-CN" sz="2400" dirty="0">
                <a:latin typeface="+mn-ea"/>
                <a:ea typeface="+mn-ea"/>
              </a:rPr>
              <a:t>B)SIA GWAS</a:t>
            </a:r>
            <a:r>
              <a:rPr lang="zh-CN" altLang="en-US" sz="2400" dirty="0">
                <a:latin typeface="+mn-ea"/>
                <a:ea typeface="+mn-ea"/>
              </a:rPr>
              <a:t>考虑对照组、自杀意念和自杀未遂类别。</a:t>
            </a:r>
          </a:p>
        </p:txBody>
      </p:sp>
      <p:pic>
        <p:nvPicPr>
          <p:cNvPr id="5" name="内容占位符 4">
            <a:extLst>
              <a:ext uri="{FF2B5EF4-FFF2-40B4-BE49-F238E27FC236}">
                <a16:creationId xmlns:a16="http://schemas.microsoft.com/office/drawing/2014/main" id="{728589F3-1082-7F3D-6196-42EFA36F248F}"/>
              </a:ext>
            </a:extLst>
          </p:cNvPr>
          <p:cNvPicPr>
            <a:picLocks noGrp="1" noChangeAspect="1"/>
          </p:cNvPicPr>
          <p:nvPr>
            <p:ph idx="1"/>
          </p:nvPr>
        </p:nvPicPr>
        <p:blipFill>
          <a:blip r:embed="rId2"/>
          <a:stretch>
            <a:fillRect/>
          </a:stretch>
        </p:blipFill>
        <p:spPr>
          <a:xfrm>
            <a:off x="174844" y="125775"/>
            <a:ext cx="5857740" cy="3405325"/>
          </a:xfrm>
        </p:spPr>
      </p:pic>
      <p:sp>
        <p:nvSpPr>
          <p:cNvPr id="7" name="文本框 6">
            <a:extLst>
              <a:ext uri="{FF2B5EF4-FFF2-40B4-BE49-F238E27FC236}">
                <a16:creationId xmlns:a16="http://schemas.microsoft.com/office/drawing/2014/main" id="{A8AED41F-FC33-AA6E-9065-8FC40208686C}"/>
              </a:ext>
            </a:extLst>
          </p:cNvPr>
          <p:cNvSpPr txBox="1"/>
          <p:nvPr/>
        </p:nvSpPr>
        <p:spPr>
          <a:xfrm>
            <a:off x="635113" y="3770450"/>
            <a:ext cx="4937203" cy="830997"/>
          </a:xfrm>
          <a:prstGeom prst="rect">
            <a:avLst/>
          </a:prstGeom>
          <a:noFill/>
        </p:spPr>
        <p:txBody>
          <a:bodyPr wrap="square">
            <a:spAutoFit/>
          </a:bodyPr>
          <a:lstStyle/>
          <a:p>
            <a:r>
              <a:rPr lang="en-US" altLang="zh-CN" sz="2400" b="0" i="0" dirty="0">
                <a:solidFill>
                  <a:srgbClr val="212121"/>
                </a:solidFill>
                <a:effectLst/>
                <a:latin typeface="+mn-ea"/>
              </a:rPr>
              <a:t>A)DSH GWAS</a:t>
            </a:r>
            <a:r>
              <a:rPr lang="zh-CN" altLang="en-US" sz="2400" b="0" i="0" dirty="0">
                <a:solidFill>
                  <a:srgbClr val="212121"/>
                </a:solidFill>
                <a:effectLst/>
                <a:latin typeface="+mn-ea"/>
              </a:rPr>
              <a:t>考虑对照组、自残想法和实际自残类别</a:t>
            </a:r>
            <a:endParaRPr lang="zh-CN" altLang="en-US" sz="2400" dirty="0">
              <a:latin typeface="+mn-ea"/>
            </a:endParaRPr>
          </a:p>
        </p:txBody>
      </p:sp>
      <p:pic>
        <p:nvPicPr>
          <p:cNvPr id="9" name="图片 8">
            <a:extLst>
              <a:ext uri="{FF2B5EF4-FFF2-40B4-BE49-F238E27FC236}">
                <a16:creationId xmlns:a16="http://schemas.microsoft.com/office/drawing/2014/main" id="{21D791AC-FC9D-2968-E72E-B34A78B6DDE4}"/>
              </a:ext>
            </a:extLst>
          </p:cNvPr>
          <p:cNvPicPr>
            <a:picLocks noChangeAspect="1"/>
          </p:cNvPicPr>
          <p:nvPr/>
        </p:nvPicPr>
        <p:blipFill>
          <a:blip r:embed="rId3"/>
          <a:stretch>
            <a:fillRect/>
          </a:stretch>
        </p:blipFill>
        <p:spPr>
          <a:xfrm>
            <a:off x="6032584" y="3203779"/>
            <a:ext cx="5857741" cy="3460940"/>
          </a:xfrm>
          <a:prstGeom prst="rect">
            <a:avLst/>
          </a:prstGeom>
        </p:spPr>
      </p:pic>
    </p:spTree>
    <p:extLst>
      <p:ext uri="{BB962C8B-B14F-4D97-AF65-F5344CB8AC3E}">
        <p14:creationId xmlns:p14="http://schemas.microsoft.com/office/powerpoint/2010/main" val="412239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F0E49D-ACA1-8375-F0E4-CDF612F61E0B}"/>
              </a:ext>
            </a:extLst>
          </p:cNvPr>
          <p:cNvSpPr>
            <a:spLocks noGrp="1"/>
          </p:cNvSpPr>
          <p:nvPr>
            <p:ph idx="1"/>
          </p:nvPr>
        </p:nvSpPr>
        <p:spPr>
          <a:xfrm>
            <a:off x="881158" y="948142"/>
            <a:ext cx="10515600" cy="4961715"/>
          </a:xfrm>
        </p:spPr>
        <p:txBody>
          <a:bodyPr>
            <a:normAutofit/>
          </a:bodyPr>
          <a:lstStyle/>
          <a:p>
            <a:r>
              <a:rPr lang="zh-CN" altLang="en-US" dirty="0"/>
              <a:t>评估的社会人口学和临床变量包括</a:t>
            </a:r>
            <a:r>
              <a:rPr lang="en-US" altLang="zh-CN" dirty="0"/>
              <a:t>:</a:t>
            </a:r>
            <a:r>
              <a:rPr lang="zh-CN" altLang="en-US" sz="2000" dirty="0"/>
              <a:t>性别；年龄；生活安排</a:t>
            </a:r>
            <a:r>
              <a:rPr lang="en-US" altLang="zh-CN" sz="2000" dirty="0"/>
              <a:t>(</a:t>
            </a:r>
            <a:r>
              <a:rPr lang="zh-CN" altLang="en-US" sz="2000" dirty="0"/>
              <a:t>独自一人，丈夫，妻子或伴侣或其他</a:t>
            </a:r>
            <a:r>
              <a:rPr lang="en-US" altLang="zh-CN" sz="2000" dirty="0"/>
              <a:t>)</a:t>
            </a:r>
            <a:r>
              <a:rPr lang="zh-CN" altLang="en-US" sz="2000" dirty="0"/>
              <a:t>；使用</a:t>
            </a:r>
            <a:r>
              <a:rPr lang="en-US" altLang="zh-CN" sz="2000" dirty="0"/>
              <a:t>Townsend</a:t>
            </a:r>
            <a:r>
              <a:rPr lang="zh-CN" altLang="en-US" sz="2000" dirty="0"/>
              <a:t>剥夺法评估社会剥夺；父母抑郁</a:t>
            </a:r>
            <a:r>
              <a:rPr lang="en-US" altLang="zh-CN" sz="2000" dirty="0"/>
              <a:t>(</a:t>
            </a:r>
            <a:r>
              <a:rPr lang="zh-CN" altLang="en-US" sz="2000" dirty="0"/>
              <a:t>两者都没有，或至少有一种</a:t>
            </a:r>
            <a:r>
              <a:rPr lang="en-US" altLang="zh-CN" sz="2000" dirty="0"/>
              <a:t>)</a:t>
            </a:r>
            <a:r>
              <a:rPr lang="zh-CN" altLang="en-US" sz="2000" dirty="0"/>
              <a:t>；慢性疼痛</a:t>
            </a:r>
            <a:r>
              <a:rPr lang="en-US" altLang="zh-CN" sz="2000" dirty="0"/>
              <a:t>(</a:t>
            </a:r>
            <a:r>
              <a:rPr lang="zh-CN" altLang="en-US" sz="2000" dirty="0"/>
              <a:t>无痛，或一个或多个部位疼痛</a:t>
            </a:r>
            <a:r>
              <a:rPr lang="en-US" altLang="zh-CN" sz="2000" dirty="0"/>
              <a:t>)</a:t>
            </a:r>
            <a:r>
              <a:rPr lang="zh-CN" altLang="en-US" sz="2000" dirty="0"/>
              <a:t>；吸烟状况</a:t>
            </a:r>
            <a:r>
              <a:rPr lang="en-US" altLang="zh-CN" sz="2000" dirty="0"/>
              <a:t>(</a:t>
            </a:r>
            <a:r>
              <a:rPr lang="zh-CN" altLang="en-US" sz="2000" dirty="0"/>
              <a:t>从未、以前或现在</a:t>
            </a:r>
            <a:r>
              <a:rPr lang="en-US" altLang="zh-CN" sz="2000" dirty="0"/>
              <a:t>)</a:t>
            </a:r>
            <a:r>
              <a:rPr lang="zh-CN" altLang="en-US" sz="2000" dirty="0"/>
              <a:t>；饮酒</a:t>
            </a:r>
            <a:r>
              <a:rPr lang="en-US" altLang="zh-CN" sz="2000" dirty="0"/>
              <a:t>(</a:t>
            </a:r>
            <a:r>
              <a:rPr lang="zh-CN" altLang="en-US" sz="2000" dirty="0"/>
              <a:t>经常、偶尔、以前或从不</a:t>
            </a:r>
            <a:r>
              <a:rPr lang="en-US" altLang="zh-CN" sz="2000" dirty="0"/>
              <a:t>)</a:t>
            </a:r>
            <a:r>
              <a:rPr lang="zh-CN" altLang="en-US" sz="2000" dirty="0"/>
              <a:t>；和童年创伤</a:t>
            </a:r>
            <a:r>
              <a:rPr lang="en-US" altLang="zh-CN" sz="2000" dirty="0"/>
              <a:t>(</a:t>
            </a:r>
            <a:r>
              <a:rPr lang="zh-CN" altLang="en-US" sz="2000" dirty="0"/>
              <a:t>使用童年创伤问卷中的五个项目进行评估。</a:t>
            </a:r>
            <a:endParaRPr lang="en-US" altLang="zh-CN" sz="2000" dirty="0"/>
          </a:p>
          <a:p>
            <a:r>
              <a:rPr lang="zh-CN" altLang="en-US" dirty="0"/>
              <a:t>在</a:t>
            </a:r>
            <a:r>
              <a:rPr lang="en-US" altLang="zh-CN" dirty="0"/>
              <a:t>R </a:t>
            </a:r>
            <a:r>
              <a:rPr lang="zh-CN" altLang="en-US" dirty="0"/>
              <a:t>中使用序数包的</a:t>
            </a:r>
            <a:r>
              <a:rPr lang="en-US" altLang="zh-CN" dirty="0" err="1"/>
              <a:t>clm</a:t>
            </a:r>
            <a:r>
              <a:rPr lang="zh-CN" altLang="en-US" dirty="0"/>
              <a:t>函数进行分析，将多层次自杀、</a:t>
            </a:r>
            <a:r>
              <a:rPr lang="en-US" altLang="zh-CN" dirty="0"/>
              <a:t>DSH</a:t>
            </a:r>
            <a:r>
              <a:rPr lang="zh-CN" altLang="en-US" dirty="0"/>
              <a:t>或</a:t>
            </a:r>
            <a:r>
              <a:rPr lang="en-US" altLang="zh-CN" dirty="0"/>
              <a:t>SIA</a:t>
            </a:r>
            <a:r>
              <a:rPr lang="zh-CN" altLang="en-US" dirty="0"/>
              <a:t>结局变量作为序数变量。模型根据年龄、性别、基因分型芯片和</a:t>
            </a:r>
            <a:r>
              <a:rPr lang="en-US" altLang="zh-CN" dirty="0"/>
              <a:t>UKB</a:t>
            </a:r>
            <a:r>
              <a:rPr lang="zh-CN" altLang="en-US" dirty="0"/>
              <a:t>衍生的遗传主成分</a:t>
            </a:r>
            <a:r>
              <a:rPr lang="en-US" altLang="zh-CN" dirty="0"/>
              <a:t>(GPCs) 1-8</a:t>
            </a:r>
            <a:r>
              <a:rPr lang="zh-CN" altLang="en-US" dirty="0"/>
              <a:t>进行调整。</a:t>
            </a:r>
            <a:endParaRPr lang="en-US" altLang="zh-CN" dirty="0"/>
          </a:p>
          <a:p>
            <a:r>
              <a:rPr lang="zh-CN" altLang="en-US" dirty="0"/>
              <a:t>在敏感性分析中，将精神病学诊断的一个变量作为协变量</a:t>
            </a:r>
            <a:r>
              <a:rPr lang="en-US" altLang="zh-CN" dirty="0"/>
              <a:t>(</a:t>
            </a:r>
            <a:r>
              <a:rPr lang="zh-CN" altLang="en-US" dirty="0"/>
              <a:t>其中精神病学诊断被定义为可能或自我报告的双相情感障碍</a:t>
            </a:r>
            <a:r>
              <a:rPr lang="en-US" altLang="zh-CN" dirty="0"/>
              <a:t>(BD)</a:t>
            </a:r>
            <a:r>
              <a:rPr lang="zh-CN" altLang="en-US" dirty="0"/>
              <a:t>、广泛性焦虑症</a:t>
            </a:r>
            <a:r>
              <a:rPr lang="en-US" altLang="zh-CN" dirty="0"/>
              <a:t>(GAD)</a:t>
            </a:r>
            <a:r>
              <a:rPr lang="zh-CN" altLang="en-US" dirty="0"/>
              <a:t>、重度抑郁症</a:t>
            </a:r>
            <a:r>
              <a:rPr lang="en-US" altLang="zh-CN" dirty="0"/>
              <a:t>(MDD)</a:t>
            </a:r>
            <a:r>
              <a:rPr lang="zh-CN" altLang="en-US" dirty="0"/>
              <a:t>和精神分裂症</a:t>
            </a:r>
            <a:r>
              <a:rPr lang="en-US" altLang="zh-CN" dirty="0"/>
              <a:t>(SZ))</a:t>
            </a:r>
            <a:r>
              <a:rPr lang="zh-CN" altLang="en-US" dirty="0"/>
              <a:t>。</a:t>
            </a:r>
            <a:endParaRPr lang="en-US" altLang="zh-CN" dirty="0"/>
          </a:p>
          <a:p>
            <a:r>
              <a:rPr lang="zh-CN" altLang="en-US" dirty="0"/>
              <a:t>进一步的敏感性分析还包括自我报告的童年性虐待作为协变量。全基因组显著性设为</a:t>
            </a:r>
            <a:r>
              <a:rPr lang="en-US" altLang="zh-CN" dirty="0"/>
              <a:t>p&lt;5 × 10−8</a:t>
            </a:r>
            <a:r>
              <a:rPr lang="zh-CN" altLang="en-US" dirty="0"/>
              <a:t>，使用</a:t>
            </a:r>
            <a:r>
              <a:rPr lang="en-US" altLang="zh-CN" dirty="0"/>
              <a:t>FUMA</a:t>
            </a:r>
            <a:r>
              <a:rPr lang="zh-CN" altLang="en-US" dirty="0"/>
              <a:t>绘制图。</a:t>
            </a:r>
            <a:endParaRPr lang="en-US" altLang="zh-CN" dirty="0"/>
          </a:p>
        </p:txBody>
      </p:sp>
    </p:spTree>
    <p:extLst>
      <p:ext uri="{BB962C8B-B14F-4D97-AF65-F5344CB8AC3E}">
        <p14:creationId xmlns:p14="http://schemas.microsoft.com/office/powerpoint/2010/main" val="2820555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74BB0-E42E-6559-043A-74B3F5A8B184}"/>
              </a:ext>
            </a:extLst>
          </p:cNvPr>
          <p:cNvSpPr>
            <a:spLocks noGrp="1"/>
          </p:cNvSpPr>
          <p:nvPr>
            <p:ph type="title"/>
          </p:nvPr>
        </p:nvSpPr>
        <p:spPr/>
        <p:txBody>
          <a:bodyPr/>
          <a:lstStyle/>
          <a:p>
            <a:r>
              <a:rPr lang="zh-CN" altLang="en-US" dirty="0"/>
              <a:t>自杀、情绪障碍及相关特征的多基因风险评分</a:t>
            </a:r>
            <a:r>
              <a:rPr lang="en-US" altLang="zh-CN" dirty="0"/>
              <a:t>(PRS)</a:t>
            </a:r>
            <a:r>
              <a:rPr lang="zh-CN" altLang="en-US" dirty="0"/>
              <a:t>变量</a:t>
            </a:r>
          </a:p>
        </p:txBody>
      </p:sp>
      <p:sp>
        <p:nvSpPr>
          <p:cNvPr id="3" name="内容占位符 2">
            <a:extLst>
              <a:ext uri="{FF2B5EF4-FFF2-40B4-BE49-F238E27FC236}">
                <a16:creationId xmlns:a16="http://schemas.microsoft.com/office/drawing/2014/main" id="{1071B10F-0FC4-B0EF-41AA-DA1F9B5123AA}"/>
              </a:ext>
            </a:extLst>
          </p:cNvPr>
          <p:cNvSpPr>
            <a:spLocks noGrp="1"/>
          </p:cNvSpPr>
          <p:nvPr>
            <p:ph idx="1"/>
          </p:nvPr>
        </p:nvSpPr>
        <p:spPr>
          <a:xfrm>
            <a:off x="838200" y="1899268"/>
            <a:ext cx="10515600" cy="4427889"/>
          </a:xfrm>
        </p:spPr>
        <p:txBody>
          <a:bodyPr>
            <a:normAutofit/>
          </a:bodyPr>
          <a:lstStyle/>
          <a:p>
            <a:r>
              <a:rPr lang="zh-CN" altLang="en-US" dirty="0"/>
              <a:t>多基因风险评分</a:t>
            </a:r>
            <a:r>
              <a:rPr lang="en-US" altLang="zh-CN" dirty="0"/>
              <a:t>(PRS)</a:t>
            </a:r>
            <a:r>
              <a:rPr lang="zh-CN" altLang="en-US" dirty="0"/>
              <a:t>由基于连锁不平衡修剪后的初级有序自杀</a:t>
            </a:r>
            <a:r>
              <a:rPr lang="en-US" altLang="zh-CN" dirty="0"/>
              <a:t>GWAS</a:t>
            </a:r>
            <a:r>
              <a:rPr lang="zh-CN" altLang="en-US" dirty="0"/>
              <a:t>汇总统计数据计算。如果</a:t>
            </a:r>
            <a:r>
              <a:rPr lang="en-US" altLang="zh-CN" dirty="0" err="1"/>
              <a:t>snp</a:t>
            </a:r>
            <a:r>
              <a:rPr lang="zh-CN" altLang="en-US" dirty="0"/>
              <a:t>符合</a:t>
            </a:r>
            <a:r>
              <a:rPr lang="en-US" altLang="zh-CN" dirty="0"/>
              <a:t>p</a:t>
            </a:r>
            <a:r>
              <a:rPr lang="zh-CN" altLang="en-US" dirty="0"/>
              <a:t>值阈值，则纳入</a:t>
            </a:r>
            <a:r>
              <a:rPr lang="en-US" altLang="zh-CN" dirty="0"/>
              <a:t>PRS</a:t>
            </a:r>
            <a:r>
              <a:rPr lang="zh-CN" altLang="en-US" dirty="0"/>
              <a:t>。</a:t>
            </a:r>
            <a:endParaRPr lang="en-US" altLang="zh-CN" dirty="0"/>
          </a:p>
          <a:p>
            <a:r>
              <a:rPr lang="zh-CN" altLang="en-US" dirty="0"/>
              <a:t>使用</a:t>
            </a:r>
            <a:r>
              <a:rPr lang="en-US" altLang="zh-CN" dirty="0"/>
              <a:t>STATA</a:t>
            </a:r>
            <a:r>
              <a:rPr lang="zh-CN" altLang="en-US" dirty="0"/>
              <a:t>计算</a:t>
            </a:r>
            <a:r>
              <a:rPr lang="en-US" altLang="zh-CN" dirty="0"/>
              <a:t>PRS</a:t>
            </a:r>
            <a:r>
              <a:rPr lang="zh-CN" altLang="en-US" dirty="0"/>
              <a:t>十分位数，并通过逻辑回归分析</a:t>
            </a:r>
            <a:r>
              <a:rPr lang="en-US" altLang="zh-CN" dirty="0"/>
              <a:t>PRS</a:t>
            </a:r>
            <a:r>
              <a:rPr lang="zh-CN" altLang="en-US" dirty="0"/>
              <a:t>与完成自杀之间的关联，调整年龄，性别，芯片和</a:t>
            </a:r>
            <a:r>
              <a:rPr lang="en-US" altLang="zh-CN" dirty="0"/>
              <a:t>GPCs 1-8</a:t>
            </a:r>
            <a:r>
              <a:rPr lang="zh-CN" altLang="en-US" dirty="0"/>
              <a:t>。</a:t>
            </a:r>
            <a:endParaRPr lang="en-US" altLang="zh-CN" dirty="0"/>
          </a:p>
          <a:p>
            <a:r>
              <a:rPr lang="zh-CN" altLang="en-US" dirty="0"/>
              <a:t>还评估了</a:t>
            </a:r>
            <a:r>
              <a:rPr lang="en-US" altLang="zh-CN" dirty="0"/>
              <a:t>PRS</a:t>
            </a:r>
            <a:r>
              <a:rPr lang="zh-CN" altLang="en-US" dirty="0"/>
              <a:t>与情绪障碍风险及相关特征之间的关联。测试的特征</a:t>
            </a:r>
            <a:r>
              <a:rPr lang="en-US" altLang="zh-CN" dirty="0"/>
              <a:t>(</a:t>
            </a:r>
            <a:r>
              <a:rPr lang="zh-CN" altLang="en-US" dirty="0"/>
              <a:t>双相障碍、重度抑郁症、情绪不稳定和冒险行为</a:t>
            </a:r>
            <a:r>
              <a:rPr lang="en-US" altLang="zh-CN" dirty="0"/>
              <a:t>)</a:t>
            </a:r>
            <a:r>
              <a:rPr lang="zh-CN" altLang="en-US" dirty="0"/>
              <a:t>是根据先前与自杀相关的证据来选择的，因此显著性阈值设为</a:t>
            </a:r>
            <a:r>
              <a:rPr lang="en-US" altLang="zh-CN" dirty="0"/>
              <a:t>p &lt; 0.05</a:t>
            </a:r>
            <a:r>
              <a:rPr lang="zh-CN" altLang="en-US" dirty="0"/>
              <a:t>。</a:t>
            </a:r>
          </a:p>
        </p:txBody>
      </p:sp>
    </p:spTree>
    <p:extLst>
      <p:ext uri="{BB962C8B-B14F-4D97-AF65-F5344CB8AC3E}">
        <p14:creationId xmlns:p14="http://schemas.microsoft.com/office/powerpoint/2010/main" val="410094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BAA712-2C39-6272-63C1-1C5ACAF66FA4}"/>
              </a:ext>
            </a:extLst>
          </p:cNvPr>
          <p:cNvSpPr>
            <a:spLocks noGrp="1"/>
          </p:cNvSpPr>
          <p:nvPr>
            <p:ph idx="1"/>
          </p:nvPr>
        </p:nvSpPr>
        <p:spPr>
          <a:xfrm>
            <a:off x="838200" y="1316261"/>
            <a:ext cx="10515600" cy="4351338"/>
          </a:xfrm>
        </p:spPr>
        <p:txBody>
          <a:bodyPr/>
          <a:lstStyle/>
          <a:p>
            <a:r>
              <a:rPr lang="zh-CN" altLang="en-US" dirty="0"/>
              <a:t> </a:t>
            </a:r>
            <a:r>
              <a:rPr lang="en-US" altLang="zh-CN" dirty="0"/>
              <a:t>SNP</a:t>
            </a:r>
            <a:r>
              <a:rPr lang="zh-CN" altLang="en-US" dirty="0"/>
              <a:t>遗传力和遗传相关分析：采用连锁不平衡评分回归</a:t>
            </a:r>
            <a:r>
              <a:rPr lang="en-US" altLang="zh-CN" dirty="0"/>
              <a:t>(LDSR)</a:t>
            </a:r>
            <a:r>
              <a:rPr lang="zh-CN" altLang="en-US" dirty="0"/>
              <a:t>估计顺序自杀、</a:t>
            </a:r>
            <a:r>
              <a:rPr lang="en-US" altLang="zh-CN" dirty="0"/>
              <a:t>DSH</a:t>
            </a:r>
            <a:r>
              <a:rPr lang="zh-CN" altLang="en-US" dirty="0"/>
              <a:t>和</a:t>
            </a:r>
            <a:r>
              <a:rPr lang="en-US" altLang="zh-CN" dirty="0"/>
              <a:t>SIA</a:t>
            </a:r>
            <a:r>
              <a:rPr lang="zh-CN" altLang="en-US" dirty="0"/>
              <a:t>的</a:t>
            </a:r>
            <a:r>
              <a:rPr lang="en-US" altLang="zh-CN" dirty="0"/>
              <a:t>SNP</a:t>
            </a:r>
            <a:r>
              <a:rPr lang="zh-CN" altLang="en-US" dirty="0"/>
              <a:t>遗传力。</a:t>
            </a:r>
            <a:r>
              <a:rPr lang="en-US" altLang="zh-CN" dirty="0"/>
              <a:t>LDSR</a:t>
            </a:r>
            <a:r>
              <a:rPr lang="zh-CN" altLang="en-US" dirty="0"/>
              <a:t>还用于计算自杀企图、精神障碍和相关特征的遗传相关性。由此产生的遗传相关</a:t>
            </a:r>
            <a:r>
              <a:rPr lang="en-US" altLang="zh-CN" dirty="0"/>
              <a:t>p</a:t>
            </a:r>
            <a:r>
              <a:rPr lang="zh-CN" altLang="en-US" dirty="0"/>
              <a:t>值被错误发现率</a:t>
            </a:r>
            <a:r>
              <a:rPr lang="en-US" altLang="zh-CN" dirty="0"/>
              <a:t>(FDR)</a:t>
            </a:r>
            <a:r>
              <a:rPr lang="zh-CN" altLang="en-US" dirty="0"/>
              <a:t>校正，以补偿多次测试。</a:t>
            </a:r>
            <a:endParaRPr lang="en-US" altLang="zh-CN" dirty="0"/>
          </a:p>
          <a:p>
            <a:r>
              <a:rPr lang="zh-CN" altLang="en-US" dirty="0"/>
              <a:t>基于基因的分析：顺序</a:t>
            </a:r>
            <a:r>
              <a:rPr lang="en-US" altLang="zh-CN" dirty="0"/>
              <a:t>GWAS</a:t>
            </a:r>
            <a:r>
              <a:rPr lang="zh-CN" altLang="en-US" dirty="0"/>
              <a:t>结果也在使用</a:t>
            </a:r>
            <a:r>
              <a:rPr lang="en-US" altLang="zh-CN" dirty="0"/>
              <a:t>MAGMA</a:t>
            </a:r>
            <a:r>
              <a:rPr lang="zh-CN" altLang="en-US" dirty="0"/>
              <a:t>的基于基因的方法下被考虑。</a:t>
            </a:r>
            <a:endParaRPr lang="en-US" altLang="zh-CN" dirty="0"/>
          </a:p>
          <a:p>
            <a:r>
              <a:rPr lang="zh-CN" altLang="en-US" dirty="0"/>
              <a:t>探索已知生物学：基于网络的变异效应预测工具、</a:t>
            </a:r>
            <a:r>
              <a:rPr lang="en-US" altLang="zh-CN" dirty="0" err="1"/>
              <a:t>GTEx</a:t>
            </a:r>
            <a:r>
              <a:rPr lang="zh-CN" altLang="en-US" dirty="0"/>
              <a:t>数据库和</a:t>
            </a:r>
            <a:r>
              <a:rPr lang="en-US" altLang="zh-CN" dirty="0"/>
              <a:t>BRAINEAC</a:t>
            </a:r>
            <a:r>
              <a:rPr lang="zh-CN" altLang="en-US" dirty="0"/>
              <a:t>数据集被询问，试图确定相关</a:t>
            </a:r>
            <a:r>
              <a:rPr lang="en-US" altLang="zh-CN" dirty="0" err="1"/>
              <a:t>snp</a:t>
            </a:r>
            <a:r>
              <a:rPr lang="zh-CN" altLang="en-US" dirty="0"/>
              <a:t>可能起作用的基因或机制。在</a:t>
            </a:r>
            <a:r>
              <a:rPr lang="en-US" altLang="zh-CN" dirty="0"/>
              <a:t>GWAS</a:t>
            </a:r>
            <a:r>
              <a:rPr lang="zh-CN" altLang="en-US" dirty="0"/>
              <a:t>目录和</a:t>
            </a:r>
            <a:r>
              <a:rPr lang="en-US" altLang="zh-CN" dirty="0"/>
              <a:t>NCBI</a:t>
            </a:r>
            <a:r>
              <a:rPr lang="zh-CN" altLang="en-US" dirty="0"/>
              <a:t>基因中查询了这里报告的每个与自杀相关的</a:t>
            </a:r>
            <a:r>
              <a:rPr lang="en-US" altLang="zh-CN" dirty="0" err="1"/>
              <a:t>snp</a:t>
            </a:r>
            <a:r>
              <a:rPr lang="zh-CN" altLang="en-US" dirty="0"/>
              <a:t>和基因。</a:t>
            </a:r>
          </a:p>
        </p:txBody>
      </p:sp>
    </p:spTree>
    <p:extLst>
      <p:ext uri="{BB962C8B-B14F-4D97-AF65-F5344CB8AC3E}">
        <p14:creationId xmlns:p14="http://schemas.microsoft.com/office/powerpoint/2010/main" val="271206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78DE1-F5E9-1809-F607-1D9F767D53ED}"/>
              </a:ext>
            </a:extLst>
          </p:cNvPr>
          <p:cNvSpPr>
            <a:spLocks noGrp="1"/>
          </p:cNvSpPr>
          <p:nvPr>
            <p:ph type="title"/>
          </p:nvPr>
        </p:nvSpPr>
        <p:spPr>
          <a:xfrm>
            <a:off x="838200" y="0"/>
            <a:ext cx="4065193" cy="899079"/>
          </a:xfrm>
        </p:spPr>
        <p:txBody>
          <a:bodyPr/>
          <a:lstStyle/>
          <a:p>
            <a:r>
              <a:rPr lang="zh-CN" altLang="en-US" dirty="0"/>
              <a:t>部分结果</a:t>
            </a:r>
            <a:r>
              <a:rPr lang="en-US" altLang="zh-CN" dirty="0"/>
              <a:t>&amp;</a:t>
            </a:r>
            <a:r>
              <a:rPr lang="zh-CN" altLang="en-US" dirty="0"/>
              <a:t>讨论</a:t>
            </a:r>
          </a:p>
        </p:txBody>
      </p:sp>
      <p:sp>
        <p:nvSpPr>
          <p:cNvPr id="3" name="内容占位符 2">
            <a:extLst>
              <a:ext uri="{FF2B5EF4-FFF2-40B4-BE49-F238E27FC236}">
                <a16:creationId xmlns:a16="http://schemas.microsoft.com/office/drawing/2014/main" id="{301243CC-12BE-8F0D-E569-83A3B7F78E74}"/>
              </a:ext>
            </a:extLst>
          </p:cNvPr>
          <p:cNvSpPr>
            <a:spLocks noGrp="1"/>
          </p:cNvSpPr>
          <p:nvPr>
            <p:ph idx="1"/>
          </p:nvPr>
        </p:nvSpPr>
        <p:spPr>
          <a:xfrm>
            <a:off x="626732" y="872331"/>
            <a:ext cx="10938535" cy="2054976"/>
          </a:xfrm>
        </p:spPr>
        <p:txBody>
          <a:bodyPr/>
          <a:lstStyle/>
          <a:p>
            <a:r>
              <a:rPr lang="zh-CN" altLang="en-US" dirty="0"/>
              <a:t>当考虑全基因组时，我们观察到自杀倾向</a:t>
            </a:r>
            <a:r>
              <a:rPr lang="en-US" altLang="zh-CN" dirty="0"/>
              <a:t>(</a:t>
            </a:r>
            <a:r>
              <a:rPr lang="zh-CN" altLang="en-US" dirty="0"/>
              <a:t>初步分析</a:t>
            </a:r>
            <a:r>
              <a:rPr lang="en-US" altLang="zh-CN" dirty="0"/>
              <a:t>)</a:t>
            </a:r>
            <a:r>
              <a:rPr lang="zh-CN" altLang="en-US" dirty="0"/>
              <a:t>与自杀未遂之间，以及自杀倾向与我们评估的所有主要精神疾病和特征之间存在显著的遗传相关性。</a:t>
            </a:r>
            <a:r>
              <a:rPr lang="zh-CN" altLang="en-US" sz="2400" dirty="0"/>
              <a:t>观察到最强的遗传相关性是</a:t>
            </a:r>
            <a:r>
              <a:rPr lang="en-US" altLang="zh-CN" sz="2400" dirty="0"/>
              <a:t>MDD (</a:t>
            </a:r>
            <a:r>
              <a:rPr lang="en-US" altLang="zh-CN" sz="2400" dirty="0" err="1"/>
              <a:t>rg</a:t>
            </a:r>
            <a:r>
              <a:rPr lang="en-US" altLang="zh-CN" sz="2400" dirty="0"/>
              <a:t> 0.81)</a:t>
            </a:r>
            <a:r>
              <a:rPr lang="zh-CN" altLang="en-US" sz="2400" dirty="0"/>
              <a:t>，焦虑症</a:t>
            </a:r>
            <a:r>
              <a:rPr lang="en-US" altLang="zh-CN" sz="2400" dirty="0"/>
              <a:t>(</a:t>
            </a:r>
            <a:r>
              <a:rPr lang="en-US" altLang="zh-CN" sz="2400" dirty="0" err="1"/>
              <a:t>rg</a:t>
            </a:r>
            <a:r>
              <a:rPr lang="en-US" altLang="zh-CN" sz="2400" dirty="0"/>
              <a:t> 0.75)</a:t>
            </a:r>
            <a:r>
              <a:rPr lang="zh-CN" altLang="en-US" sz="2400" dirty="0"/>
              <a:t>，神经质</a:t>
            </a:r>
            <a:r>
              <a:rPr lang="en-US" altLang="zh-CN" sz="2400" dirty="0"/>
              <a:t>(</a:t>
            </a:r>
            <a:r>
              <a:rPr lang="en-US" altLang="zh-CN" sz="2400" dirty="0" err="1"/>
              <a:t>rg</a:t>
            </a:r>
            <a:r>
              <a:rPr lang="en-US" altLang="zh-CN" sz="2400" dirty="0"/>
              <a:t> 0.63)</a:t>
            </a:r>
            <a:r>
              <a:rPr lang="zh-CN" altLang="en-US" sz="2400" dirty="0"/>
              <a:t>和情绪不稳定</a:t>
            </a:r>
            <a:r>
              <a:rPr lang="en-US" altLang="zh-CN" sz="2400" dirty="0"/>
              <a:t>(</a:t>
            </a:r>
            <a:r>
              <a:rPr lang="en-US" altLang="zh-CN" sz="2400" dirty="0" err="1"/>
              <a:t>rg</a:t>
            </a:r>
            <a:r>
              <a:rPr lang="en-US" altLang="zh-CN" sz="2400" dirty="0"/>
              <a:t> 0.50)</a:t>
            </a:r>
            <a:r>
              <a:rPr lang="zh-CN" altLang="en-US" sz="2400" dirty="0"/>
              <a:t>。</a:t>
            </a:r>
            <a:r>
              <a:rPr lang="en-US" altLang="zh-CN" dirty="0"/>
              <a:t>DSH</a:t>
            </a:r>
            <a:r>
              <a:rPr lang="zh-CN" altLang="en-US" dirty="0"/>
              <a:t>与自杀未遂、精神障碍及相关特征的遗传相关性与自杀行为相似。</a:t>
            </a:r>
            <a:endParaRPr lang="en-US" altLang="zh-CN" dirty="0"/>
          </a:p>
          <a:p>
            <a:endParaRPr lang="zh-CN" altLang="en-US" dirty="0"/>
          </a:p>
          <a:p>
            <a:endParaRPr lang="zh-CN" altLang="en-US" dirty="0"/>
          </a:p>
        </p:txBody>
      </p:sp>
      <p:pic>
        <p:nvPicPr>
          <p:cNvPr id="5" name="图片 4">
            <a:extLst>
              <a:ext uri="{FF2B5EF4-FFF2-40B4-BE49-F238E27FC236}">
                <a16:creationId xmlns:a16="http://schemas.microsoft.com/office/drawing/2014/main" id="{ED3E8437-3434-D0FF-4C56-7C0ED5F403E4}"/>
              </a:ext>
            </a:extLst>
          </p:cNvPr>
          <p:cNvPicPr>
            <a:picLocks noChangeAspect="1"/>
          </p:cNvPicPr>
          <p:nvPr/>
        </p:nvPicPr>
        <p:blipFill>
          <a:blip r:embed="rId2"/>
          <a:stretch>
            <a:fillRect/>
          </a:stretch>
        </p:blipFill>
        <p:spPr>
          <a:xfrm>
            <a:off x="-1" y="2927307"/>
            <a:ext cx="12192000" cy="3810000"/>
          </a:xfrm>
          <a:prstGeom prst="rect">
            <a:avLst/>
          </a:prstGeom>
        </p:spPr>
      </p:pic>
    </p:spTree>
    <p:extLst>
      <p:ext uri="{BB962C8B-B14F-4D97-AF65-F5344CB8AC3E}">
        <p14:creationId xmlns:p14="http://schemas.microsoft.com/office/powerpoint/2010/main" val="31330521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836</Words>
  <Application>Microsoft Office PowerPoint</Application>
  <PresentationFormat>宽屏</PresentationFormat>
  <Paragraphs>26</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Arial</vt:lpstr>
      <vt:lpstr>Cambria</vt:lpstr>
      <vt:lpstr>Office 主题​​</vt:lpstr>
      <vt:lpstr>文献阅读</vt:lpstr>
      <vt:lpstr>Identification of novel genome-wide associations for suicidality in UK Biobank, genetic correlation with psychiatric disorders and polygenic association with completed suicide UKB中新的自杀全基因组关联的鉴定、与精神疾病的遗传相关性以及与完全自杀的多基因关联</vt:lpstr>
      <vt:lpstr>Abstract</vt:lpstr>
      <vt:lpstr>数据预处理</vt:lpstr>
      <vt:lpstr>B)SIA GWAS考虑对照组、自杀意念和自杀未遂类别。</vt:lpstr>
      <vt:lpstr>PowerPoint 演示文稿</vt:lpstr>
      <vt:lpstr>自杀、情绪障碍及相关特征的多基因风险评分(PRS)变量</vt:lpstr>
      <vt:lpstr>PowerPoint 演示文稿</vt:lpstr>
      <vt:lpstr>部分结果&amp;讨论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文献阅读</dc:title>
  <dc:creator>1179116732@qq.com</dc:creator>
  <cp:lastModifiedBy>1179116732@qq.com</cp:lastModifiedBy>
  <cp:revision>8</cp:revision>
  <dcterms:created xsi:type="dcterms:W3CDTF">2023-04-06T07:04:34Z</dcterms:created>
  <dcterms:modified xsi:type="dcterms:W3CDTF">2023-04-19T02:18:57Z</dcterms:modified>
</cp:coreProperties>
</file>