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59" r:id="rId5"/>
    <p:sldId id="262" r:id="rId6"/>
    <p:sldId id="263" r:id="rId7"/>
    <p:sldId id="261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5" r:id="rId18"/>
    <p:sldId id="276" r:id="rId19"/>
    <p:sldId id="277" r:id="rId20"/>
    <p:sldId id="273" r:id="rId21"/>
    <p:sldId id="274" r:id="rId22"/>
    <p:sldId id="278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77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2ACC5F-D40B-D718-14E4-C4BA313CDA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D51E9F1-9DC6-CB80-168B-604DE704A3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A7FF48-6B90-E329-3803-28E97C045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8422F-E3BF-4A08-820A-BFE66DA41E73}" type="datetimeFigureOut">
              <a:rPr lang="zh-CN" altLang="en-US" smtClean="0"/>
              <a:t>2023-04-12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A1E9D5-1515-1EB7-30B5-2BF5D9808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C76DBB-920F-3AF3-491F-783F05E9F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F2EC-01A8-4D29-8223-A6D4606BC8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6183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89FAED-C9D9-3331-B131-C3BAA8AD8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7B740E5-5BC9-00AB-9198-A1F8D747BF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182BC3-D752-7E5F-2666-42B493FE1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8422F-E3BF-4A08-820A-BFE66DA41E73}" type="datetimeFigureOut">
              <a:rPr lang="zh-CN" altLang="en-US" smtClean="0"/>
              <a:t>2023-04-12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92629B-31B5-E3CD-9E0E-9926B4615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67E27F-82D0-AA2F-AB88-451DB83DE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F2EC-01A8-4D29-8223-A6D4606BC8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921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B88FF48-BA37-DD58-C866-0387A2868C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2EB0672-2769-2C75-C08C-A5248F336F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3C28F6-9787-4A33-486C-EF0D651B9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8422F-E3BF-4A08-820A-BFE66DA41E73}" type="datetimeFigureOut">
              <a:rPr lang="zh-CN" altLang="en-US" smtClean="0"/>
              <a:t>2023-04-12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E35E7C-CBD6-701D-FE17-5BA1B8B4F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2A93D0-0CF9-B0A3-9F01-B330B7C91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F2EC-01A8-4D29-8223-A6D4606BC8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1161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F2CFE1-7C80-F4B4-C0A9-C4EFA29C4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4A9F91-A8BB-3E98-26F1-854A0F37C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C18B94-D8EE-8C5E-3AEA-8112A494A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8422F-E3BF-4A08-820A-BFE66DA41E73}" type="datetimeFigureOut">
              <a:rPr lang="zh-CN" altLang="en-US" smtClean="0"/>
              <a:t>2023-04-12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3FF602-52E3-98A3-9BEC-FFE434A69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5C72F2-4E9F-FE0F-5659-86DCD94E7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F2EC-01A8-4D29-8223-A6D4606BC8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2272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F6FEB6-070E-99F2-EFB2-0F7A61FEF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C15EB5-E378-F20A-07E4-6F1FFDE8E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367109-9C70-F15F-4624-4ADB90977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8422F-E3BF-4A08-820A-BFE66DA41E73}" type="datetimeFigureOut">
              <a:rPr lang="zh-CN" altLang="en-US" smtClean="0"/>
              <a:t>2023-04-12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771E70-9402-A482-4C7E-178984D6A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1D24B8-3F06-17BB-226C-E8D9F6C39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F2EC-01A8-4D29-8223-A6D4606BC8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3429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F15003-C563-D5DD-EF9B-4AC9C8E64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FDABD4-CB33-C916-44D1-04ED7C26A1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E6CEF87-04D4-4419-1CB0-26A720BC6A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964DB0-D8C4-7D63-8260-F90B455AE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8422F-E3BF-4A08-820A-BFE66DA41E73}" type="datetimeFigureOut">
              <a:rPr lang="zh-CN" altLang="en-US" smtClean="0"/>
              <a:t>2023-04-12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2437E3-5633-0851-4C04-3CAAAF717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DFE511-6C71-C44C-EBEE-C3869BE7E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F2EC-01A8-4D29-8223-A6D4606BC8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3720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F7D95A-8AEC-9FB1-3E63-F3475EB0B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36F22E-C648-E56F-6EAE-F2ECE9B06E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019537-83FF-65CF-2351-2212BACBCE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52A082A-E38A-4054-2AAC-8C76302BE8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8821F88-7179-80C6-F6F3-054BF72A11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DF2FCE3-E298-04D3-D16E-C0C45CCFF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8422F-E3BF-4A08-820A-BFE66DA41E73}" type="datetimeFigureOut">
              <a:rPr lang="zh-CN" altLang="en-US" smtClean="0"/>
              <a:t>2023-04-12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4B328D7-690B-2EE3-25B7-986B7C511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89D1483-5DF4-42A2-72EE-3298E6A8D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F2EC-01A8-4D29-8223-A6D4606BC8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6129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B096E4-E2EF-8A9E-6545-391431A18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AE88ECB-5EA7-D0CA-6CEB-3E70EA91F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8422F-E3BF-4A08-820A-BFE66DA41E73}" type="datetimeFigureOut">
              <a:rPr lang="zh-CN" altLang="en-US" smtClean="0"/>
              <a:t>2023-04-12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68C6457-AEF4-C322-A814-385DE469B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AEE7A5C-9D2A-6B9B-E788-05463F7B8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F2EC-01A8-4D29-8223-A6D4606BC8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0682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547A713-FD11-3564-43E5-CC87443AC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8422F-E3BF-4A08-820A-BFE66DA41E73}" type="datetimeFigureOut">
              <a:rPr lang="zh-CN" altLang="en-US" smtClean="0"/>
              <a:t>2023-04-12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E1A9AF7-4EB3-B1F2-D957-4A797AFC7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4440D4E-0C39-F350-1EE5-34F6C1384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F2EC-01A8-4D29-8223-A6D4606BC8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86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99E9C0-D873-1C52-AC06-C4053023A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DA8497-4262-C59C-4BEE-AA3AB67CE1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C0D01B7-CFD1-4FF0-0E96-521AF95347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F2F1EC-442C-3E15-2360-4086EFE6A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8422F-E3BF-4A08-820A-BFE66DA41E73}" type="datetimeFigureOut">
              <a:rPr lang="zh-CN" altLang="en-US" smtClean="0"/>
              <a:t>2023-04-12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A2D5D6-DD2A-4AB6-6E1D-189634A5E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C2E314-9B6F-89A2-424F-E7EF8D811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F2EC-01A8-4D29-8223-A6D4606BC8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0826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8C79D7-0A94-48DB-A993-9E97F7A5D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35DEAF2-450E-5A9A-E178-D94539DD84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0434415-E753-9E9B-6A2F-7135F629F7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F6E6FD-33E5-A8FC-21BD-86040781F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8422F-E3BF-4A08-820A-BFE66DA41E73}" type="datetimeFigureOut">
              <a:rPr lang="zh-CN" altLang="en-US" smtClean="0"/>
              <a:t>2023-04-12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ECF840-5E3B-553A-598D-4BDC5210C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2E6536-3EB2-2236-CFCD-53D8A7A4C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F2EC-01A8-4D29-8223-A6D4606BC8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951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3D3AE72-3BC2-0A8E-232E-1C6EB3DF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3C1B9B-888E-1D4C-C9A8-6626EE21D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0BCBD1-4A6A-4770-BAA9-F9F347D8C3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8422F-E3BF-4A08-820A-BFE66DA41E73}" type="datetimeFigureOut">
              <a:rPr lang="zh-CN" altLang="en-US" smtClean="0"/>
              <a:t>2023-04-12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3CC334-B098-FB72-BD2B-264CC25501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7D4FCF-F29F-A0BA-4A06-0D33FDC558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8F2EC-01A8-4D29-8223-A6D4606BC8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590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ealelab.is/uk-biobank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95E5BF-8FBC-4C1D-7548-B1A106C89E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文献阅读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93A3A25-50BD-88AE-833B-C072D74738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16830"/>
            <a:ext cx="9144000" cy="1655762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4258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0173F3-58C5-9DF4-49AA-8A6833316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部分实验结果</a:t>
            </a:r>
            <a:r>
              <a:rPr lang="en-US" altLang="zh-CN" dirty="0"/>
              <a:t>&amp;</a:t>
            </a:r>
            <a:r>
              <a:rPr lang="zh-CN" altLang="en-US" dirty="0"/>
              <a:t>讨论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4517CD-34AF-CE1C-740E-E92DD5422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7663"/>
            <a:ext cx="10515600" cy="5095517"/>
          </a:xfrm>
        </p:spPr>
        <p:txBody>
          <a:bodyPr>
            <a:normAutofit/>
          </a:bodyPr>
          <a:lstStyle/>
          <a:p>
            <a:r>
              <a:rPr lang="zh-CN" alt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确定了小脑体积和精神病诊断倾向之间的遗传相关性。</a:t>
            </a:r>
            <a:endParaRPr lang="en-US" altLang="zh-CN" b="0" i="0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  <a:p>
            <a:r>
              <a:rPr lang="zh-CN" alt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分层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Q-Q</a:t>
            </a:r>
            <a:r>
              <a:rPr lang="zh-CN" alt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图表明，在总小脑体积变异中，精神分裂症信号明显丰富，并且在较小程度上，双相情感障碍和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ASD</a:t>
            </a:r>
            <a:r>
              <a:rPr lang="zh-CN" alt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相关。联合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FDR</a:t>
            </a:r>
            <a:r>
              <a:rPr lang="zh-CN" alt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分析揭示了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33</a:t>
            </a:r>
            <a:r>
              <a:rPr lang="zh-CN" alt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个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GWAS</a:t>
            </a:r>
            <a:r>
              <a:rPr lang="zh-CN" alt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信号中的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8</a:t>
            </a:r>
            <a:r>
              <a:rPr lang="zh-CN" alt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个，显示了与精神病学表型的多效性关系的证据，其中一个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GWAS</a:t>
            </a:r>
            <a:r>
              <a:rPr lang="zh-CN" alt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信号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(</a:t>
            </a:r>
            <a:r>
              <a:rPr lang="zh-CN" alt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指数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SNP rs2572397)</a:t>
            </a:r>
            <a:r>
              <a:rPr lang="zh-CN" alt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与一种以上的精神病学状况相关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:</a:t>
            </a:r>
            <a:r>
              <a:rPr lang="zh-CN" alt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小脑体积减少，精神分裂症减少和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ASD</a:t>
            </a:r>
            <a:r>
              <a:rPr lang="zh-CN" alt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风险增加。总的来说，大多数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(7/9)</a:t>
            </a:r>
            <a:r>
              <a:rPr lang="zh-CN" alt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多效性关联与小脑体积的作用方向相反。</a:t>
            </a:r>
            <a:endParaRPr lang="en-US" altLang="zh-CN" b="0" i="0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  <a:p>
            <a:r>
              <a:rPr lang="zh-CN" alt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最后，报告了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33</a:t>
            </a:r>
            <a:r>
              <a:rPr lang="zh-CN" alt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个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COJO GWAS</a:t>
            </a:r>
            <a:r>
              <a:rPr lang="zh-CN" alt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信号中的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2</a:t>
            </a:r>
            <a:r>
              <a:rPr lang="zh-CN" alt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个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(rs13135092</a:t>
            </a:r>
            <a:r>
              <a:rPr lang="zh-CN" alt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和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rs1935951 ),</a:t>
            </a:r>
            <a:r>
              <a:rPr lang="zh-CN" alt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它们以前与精神分裂症、双相情感障碍、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ASD</a:t>
            </a:r>
            <a:r>
              <a:rPr lang="zh-CN" alt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以及跨精神障碍和跨精神障碍诊断的精神特征相关。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2363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EE5B70-D360-2A6B-019F-E8FBBEABA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代码实现（主要参考</a:t>
            </a:r>
            <a:r>
              <a:rPr lang="en-US" altLang="zh-CN" sz="4000" dirty="0"/>
              <a:t>Supplementary methods </a:t>
            </a:r>
            <a:r>
              <a:rPr lang="zh-CN" altLang="en-US" sz="4000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3076BD-5057-18B3-ADE9-878C27903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Total cerebellar volume measure generation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"removed individuals with outlier &amp;missing data(key covariates)“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去除异常值后，对年龄、性别、头部运动、参加扫描和成像中心的日期、头部和工作台在扫描仪中的位置等协变量进行校正后，得到残余的小脑总体积值。</a:t>
            </a:r>
          </a:p>
        </p:txBody>
      </p:sp>
    </p:spTree>
    <p:extLst>
      <p:ext uri="{BB962C8B-B14F-4D97-AF65-F5344CB8AC3E}">
        <p14:creationId xmlns:p14="http://schemas.microsoft.com/office/powerpoint/2010/main" val="4072409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1643A94-3676-5FE3-67CE-0D2A2EBC1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346" y="627378"/>
            <a:ext cx="11112142" cy="337809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5001E10-12BD-E1B5-44F7-8738E2119FF6}"/>
              </a:ext>
            </a:extLst>
          </p:cNvPr>
          <p:cNvSpPr txBox="1"/>
          <p:nvPr/>
        </p:nvSpPr>
        <p:spPr>
          <a:xfrm>
            <a:off x="755374" y="4144617"/>
            <a:ext cx="106812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问题在于数据集中没有</a:t>
            </a:r>
            <a:r>
              <a:rPr lang="en-US" altLang="zh-CN" sz="2400" dirty="0" err="1"/>
              <a:t>Datafield</a:t>
            </a:r>
            <a:r>
              <a:rPr lang="en-US" altLang="zh-CN" sz="2400" dirty="0"/>
              <a:t> </a:t>
            </a:r>
            <a:r>
              <a:rPr lang="zh-CN" altLang="en-US" sz="2400" dirty="0"/>
              <a:t>为</a:t>
            </a:r>
            <a:r>
              <a:rPr lang="en-US" altLang="zh-CN" sz="2400" dirty="0"/>
              <a:t>25741-2.0</a:t>
            </a:r>
            <a:r>
              <a:rPr lang="zh-CN" altLang="en-US" sz="2400" dirty="0"/>
              <a:t>的，根据原文猜测，像是</a:t>
            </a:r>
            <a:r>
              <a:rPr lang="en-US" altLang="zh-CN" sz="2400" dirty="0"/>
              <a:t>"21001-2.0(BMI</a:t>
            </a:r>
            <a:r>
              <a:rPr lang="zh-CN" altLang="en-US" sz="2400" dirty="0"/>
              <a:t>系数</a:t>
            </a:r>
            <a:r>
              <a:rPr lang="en-US" altLang="zh-CN" sz="2400" dirty="0"/>
              <a:t>)</a:t>
            </a:r>
            <a:r>
              <a:rPr lang="zh-CN" altLang="en-US" sz="2400" dirty="0"/>
              <a:t>，</a:t>
            </a:r>
            <a:r>
              <a:rPr lang="en-US" altLang="zh-CN" sz="2400" dirty="0"/>
              <a:t>(54-2.0),(53-2.0),25756~25758"</a:t>
            </a:r>
            <a:r>
              <a:rPr lang="zh-CN" altLang="en-US" sz="2400" dirty="0"/>
              <a:t>等数据会通过某种运算得到了</a:t>
            </a:r>
            <a:r>
              <a:rPr lang="en-US" altLang="zh-CN" sz="2400" dirty="0"/>
              <a:t>25741</a:t>
            </a:r>
            <a:r>
              <a:rPr lang="zh-CN" altLang="en-US" sz="2400" dirty="0"/>
              <a:t>，但由于不太清楚怎么实现，加之</a:t>
            </a:r>
            <a:r>
              <a:rPr lang="en-US" altLang="zh-CN" sz="2400" dirty="0"/>
              <a:t>25741</a:t>
            </a:r>
            <a:r>
              <a:rPr lang="zh-CN" altLang="en-US" sz="2400" dirty="0"/>
              <a:t>数据缺失，所以下面进行多元回归的时候只用了年龄和性别协变量。</a:t>
            </a:r>
          </a:p>
        </p:txBody>
      </p:sp>
    </p:spTree>
    <p:extLst>
      <p:ext uri="{BB962C8B-B14F-4D97-AF65-F5344CB8AC3E}">
        <p14:creationId xmlns:p14="http://schemas.microsoft.com/office/powerpoint/2010/main" val="7369057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0BD9970-A80D-2A64-C78E-351AE2054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929" y="1595270"/>
            <a:ext cx="10061095" cy="366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662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C3620D8-E815-B318-BA8A-3878F1E4C9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935"/>
          <a:stretch/>
        </p:blipFill>
        <p:spPr>
          <a:xfrm>
            <a:off x="2107095" y="50800"/>
            <a:ext cx="6957391" cy="675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8953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6C92290-01E9-140D-CF8B-2960F15F2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159" y="1620608"/>
            <a:ext cx="8511679" cy="180839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DDD2459-28F4-655E-43AB-6759BBB505B0}"/>
              </a:ext>
            </a:extLst>
          </p:cNvPr>
          <p:cNvSpPr txBox="1"/>
          <p:nvPr/>
        </p:nvSpPr>
        <p:spPr>
          <a:xfrm>
            <a:off x="1840159" y="3588027"/>
            <a:ext cx="5218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正态性检验结果</a:t>
            </a:r>
          </a:p>
        </p:txBody>
      </p:sp>
    </p:spTree>
    <p:extLst>
      <p:ext uri="{BB962C8B-B14F-4D97-AF65-F5344CB8AC3E}">
        <p14:creationId xmlns:p14="http://schemas.microsoft.com/office/powerpoint/2010/main" val="4177602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EE5B70-D360-2A6B-019F-E8FBBEABA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代码实现（主要参考</a:t>
            </a:r>
            <a:r>
              <a:rPr lang="en-US" altLang="zh-CN" sz="4000" dirty="0"/>
              <a:t>Supplementary methods </a:t>
            </a:r>
            <a:r>
              <a:rPr lang="zh-CN" altLang="en-US" sz="4000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3076BD-5057-18B3-ADE9-878C27903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7390"/>
            <a:ext cx="10515600" cy="4351338"/>
          </a:xfrm>
        </p:spPr>
        <p:txBody>
          <a:bodyPr/>
          <a:lstStyle/>
          <a:p>
            <a:r>
              <a:rPr lang="en-US" altLang="zh-CN" dirty="0"/>
              <a:t>Genetic correlation analysis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D55A51F-96BF-8F08-55C0-AE3AB4706A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18"/>
          <a:stretch/>
        </p:blipFill>
        <p:spPr>
          <a:xfrm>
            <a:off x="838200" y="2266122"/>
            <a:ext cx="6486698" cy="388882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CF346C5-8062-5B22-B32A-8A51F65EA1EF}"/>
              </a:ext>
            </a:extLst>
          </p:cNvPr>
          <p:cNvSpPr txBox="1"/>
          <p:nvPr/>
        </p:nvSpPr>
        <p:spPr>
          <a:xfrm>
            <a:off x="7414590" y="2917871"/>
            <a:ext cx="350851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生命体征：</a:t>
            </a:r>
            <a:endParaRPr lang="en-US" altLang="zh-CN" dirty="0"/>
          </a:p>
          <a:p>
            <a:r>
              <a:rPr lang="zh-CN" altLang="en-US" dirty="0"/>
              <a:t>包括站立高度、坐高、出生体重、</a:t>
            </a:r>
            <a:r>
              <a:rPr lang="en-US" altLang="zh-CN" dirty="0"/>
              <a:t>BMI</a:t>
            </a:r>
            <a:r>
              <a:rPr lang="zh-CN" altLang="en-US" dirty="0"/>
              <a:t>、体重和体脂百分比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希望 </a:t>
            </a:r>
            <a:r>
              <a:rPr lang="en-US" altLang="zh-CN" dirty="0"/>
              <a:t>identified cerebellar variants </a:t>
            </a:r>
            <a:r>
              <a:rPr lang="zh-CN" altLang="en-US" dirty="0"/>
              <a:t>独立于这些 </a:t>
            </a:r>
            <a:r>
              <a:rPr lang="en-US" altLang="zh-CN" dirty="0"/>
              <a:t>anthropomorphic measures</a:t>
            </a:r>
          </a:p>
          <a:p>
            <a:endParaRPr lang="en-US" altLang="zh-CN" dirty="0"/>
          </a:p>
          <a:p>
            <a:r>
              <a:rPr lang="zh-CN" altLang="en-US" dirty="0"/>
              <a:t>相关性测试？</a:t>
            </a:r>
          </a:p>
        </p:txBody>
      </p:sp>
    </p:spTree>
    <p:extLst>
      <p:ext uri="{BB962C8B-B14F-4D97-AF65-F5344CB8AC3E}">
        <p14:creationId xmlns:p14="http://schemas.microsoft.com/office/powerpoint/2010/main" val="5462393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C198EED0-2380-DB70-296C-131F77CC3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997" y="494889"/>
            <a:ext cx="9414005" cy="2934111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85D61561-8DA0-4EF9-4647-E535A8F1E59F}"/>
              </a:ext>
            </a:extLst>
          </p:cNvPr>
          <p:cNvSpPr txBox="1"/>
          <p:nvPr/>
        </p:nvSpPr>
        <p:spPr>
          <a:xfrm>
            <a:off x="1388998" y="4035288"/>
            <a:ext cx="94140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对应列：站立高度、坐高、出生体重、</a:t>
            </a:r>
            <a:r>
              <a:rPr lang="en-US" altLang="zh-CN" dirty="0"/>
              <a:t>BMI</a:t>
            </a:r>
            <a:r>
              <a:rPr lang="zh-CN" altLang="en-US" dirty="0"/>
              <a:t>、体重和体脂百分比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测试 </a:t>
            </a:r>
            <a:r>
              <a:rPr lang="en-US" altLang="zh-CN" dirty="0"/>
              <a:t>identified cerebellar variants(</a:t>
            </a:r>
            <a:r>
              <a:rPr lang="zh-CN" altLang="en-US" dirty="0"/>
              <a:t>以灰质白质体积之和为例</a:t>
            </a:r>
            <a:r>
              <a:rPr lang="en-US" altLang="zh-CN" dirty="0"/>
              <a:t>) </a:t>
            </a:r>
            <a:r>
              <a:rPr lang="zh-CN" altLang="en-US" dirty="0"/>
              <a:t>和这些生命体征测量值的相关性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灰质、白质体积之和对应列：</a:t>
            </a:r>
            <a:r>
              <a:rPr lang="en-US" altLang="zh-CN" dirty="0"/>
              <a:t>25010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06348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18AC74A-1FA0-982E-7A3C-376C19DAD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009" y="1652482"/>
            <a:ext cx="10739636" cy="3215104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5C38436-4DC0-E752-AC01-564C24F12F36}"/>
              </a:ext>
            </a:extLst>
          </p:cNvPr>
          <p:cNvSpPr txBox="1"/>
          <p:nvPr/>
        </p:nvSpPr>
        <p:spPr>
          <a:xfrm>
            <a:off x="4472609" y="2693504"/>
            <a:ext cx="2107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866</a:t>
            </a:r>
            <a:r>
              <a:rPr lang="zh-CN" altLang="en-US" dirty="0"/>
              <a:t>行</a:t>
            </a:r>
          </a:p>
        </p:txBody>
      </p:sp>
    </p:spTree>
    <p:extLst>
      <p:ext uri="{BB962C8B-B14F-4D97-AF65-F5344CB8AC3E}">
        <p14:creationId xmlns:p14="http://schemas.microsoft.com/office/powerpoint/2010/main" val="31082764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CE4868A-A33D-C97B-1F64-B42CB9FDFD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091"/>
          <a:stretch/>
        </p:blipFill>
        <p:spPr>
          <a:xfrm>
            <a:off x="3340572" y="1218352"/>
            <a:ext cx="5743794" cy="442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641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F81C15-CB2D-1F67-C1F0-9C9E0DC00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2473"/>
            <a:ext cx="10515600" cy="2087920"/>
          </a:xfrm>
        </p:spPr>
        <p:txBody>
          <a:bodyPr>
            <a:normAutofit/>
          </a:bodyPr>
          <a:lstStyle/>
          <a:p>
            <a:r>
              <a:rPr lang="en-US" altLang="zh-CN" sz="2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Genetic common variants associated with cerebellar volume and their overlap with mental disorders: a study on 33,265 individuals from the UK-Biobank</a:t>
            </a:r>
            <a:br>
              <a:rPr lang="en-US" altLang="zh-CN" sz="2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</a:br>
            <a:r>
              <a:rPr lang="zh-CN" altLang="en-US" sz="24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与小脑体积相关的遗传常见变异及其与精神障碍的重叠：对</a:t>
            </a:r>
            <a:r>
              <a:rPr lang="en-US" altLang="zh-CN" sz="2400" dirty="0">
                <a:solidFill>
                  <a:srgbClr val="000000"/>
                </a:solidFill>
                <a:latin typeface="Cambria" panose="02040503050406030204" pitchFamily="18" charset="0"/>
              </a:rPr>
              <a:t>UKB 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33265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人的研究</a:t>
            </a:r>
            <a:endParaRPr lang="zh-CN" altLang="en-US" sz="2400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94DBDFA-C3B3-6642-0745-D981863679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1416" y="1900506"/>
            <a:ext cx="8289165" cy="2243116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A41D29E-7D71-DEEB-56A7-0BADD76052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1246" y="4143622"/>
            <a:ext cx="9039734" cy="2496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6967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033F60B-0C02-38A1-1FF4-C66A56466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1261"/>
            <a:ext cx="12192000" cy="595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5783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21D6C9-49E1-7278-D21B-E5A9B55A5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UK Biobank — Neale lab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72BD81-751A-DF5E-D7C5-633D08B41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UKB-</a:t>
            </a:r>
            <a:r>
              <a:rPr lang="zh-CN" altLang="en-US" dirty="0"/>
              <a:t>GWAS的 "第二轮 "结果。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表型的数量由</a:t>
            </a:r>
            <a:r>
              <a:rPr lang="en-US" altLang="zh-CN" dirty="0"/>
              <a:t>2419</a:t>
            </a:r>
            <a:r>
              <a:rPr lang="zh-CN" altLang="en-US" dirty="0"/>
              <a:t>个扩大到4203个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包括361194个数据行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收紧一部分限制，放宽了一部分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包括了更多的协变量，包括20个主成分（高于10个），年龄，年龄2，性别，年龄*性别，年龄</a:t>
            </a:r>
            <a:r>
              <a:rPr lang="en-US" altLang="zh-CN" dirty="0"/>
              <a:t>^</a:t>
            </a:r>
            <a:r>
              <a:rPr lang="zh-CN" altLang="en-US" dirty="0"/>
              <a:t>2*性别。</a:t>
            </a:r>
          </a:p>
        </p:txBody>
      </p:sp>
    </p:spTree>
    <p:extLst>
      <p:ext uri="{BB962C8B-B14F-4D97-AF65-F5344CB8AC3E}">
        <p14:creationId xmlns:p14="http://schemas.microsoft.com/office/powerpoint/2010/main" val="917251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3E726C-EA0C-D2C1-543B-E20B220B0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A92EFF-14DF-1E8E-6EE2-B48BF88B9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暂时使用的是一个约</a:t>
            </a:r>
            <a:r>
              <a:rPr lang="en-US" altLang="zh-CN" dirty="0"/>
              <a:t>1w7×1w8</a:t>
            </a:r>
            <a:r>
              <a:rPr lang="zh-CN" altLang="en-US" dirty="0"/>
              <a:t>的数据</a:t>
            </a:r>
            <a:r>
              <a:rPr lang="en-US" altLang="zh-CN" dirty="0"/>
              <a:t>demo</a:t>
            </a:r>
          </a:p>
          <a:p>
            <a:r>
              <a:rPr lang="zh-CN" altLang="en-US" dirty="0"/>
              <a:t>账号下的数据集内有</a:t>
            </a:r>
            <a:r>
              <a:rPr lang="en-US" altLang="zh-CN" dirty="0"/>
              <a:t>17000</a:t>
            </a:r>
            <a:r>
              <a:rPr lang="zh-CN" altLang="en-US" dirty="0"/>
              <a:t>多条数据，暂时还没有学会怎么在服务器上转移文件到另一个账号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R</a:t>
            </a:r>
            <a:r>
              <a:rPr lang="zh-CN" altLang="en-US" dirty="0"/>
              <a:t>环境的配置 </a:t>
            </a:r>
            <a:r>
              <a:rPr lang="en-US" altLang="zh-CN" dirty="0"/>
              <a:t>=&gt; </a:t>
            </a:r>
            <a:r>
              <a:rPr lang="zh-CN" altLang="en-US" dirty="0"/>
              <a:t>还是只能调起最老版本的</a:t>
            </a:r>
            <a:r>
              <a:rPr lang="en-US" altLang="zh-CN" dirty="0"/>
              <a:t>R</a:t>
            </a:r>
            <a:r>
              <a:rPr lang="zh-CN" altLang="en-US" dirty="0"/>
              <a:t>，目前还是在李佳圣学长的账号下跑代码</a:t>
            </a:r>
          </a:p>
        </p:txBody>
      </p:sp>
    </p:spTree>
    <p:extLst>
      <p:ext uri="{BB962C8B-B14F-4D97-AF65-F5344CB8AC3E}">
        <p14:creationId xmlns:p14="http://schemas.microsoft.com/office/powerpoint/2010/main" val="3604022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3EEA37-E1BB-542F-5DB2-3DD556DB1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430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Abstract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60D8D8-F7ED-216B-5828-D0E3DDEB1A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374" y="1378364"/>
            <a:ext cx="10598426" cy="506481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0" i="0" dirty="0">
                <a:solidFill>
                  <a:srgbClr val="000000"/>
                </a:solidFill>
                <a:effectLst/>
                <a:ea typeface="华光细黑_CNKI" panose="02000500000000000000" pitchFamily="2" charset="-122"/>
              </a:rPr>
              <a:t>对</a:t>
            </a:r>
            <a:r>
              <a:rPr lang="zh-CN" altLang="en-US" sz="2000" dirty="0">
                <a:solidFill>
                  <a:srgbClr val="000000"/>
                </a:solidFill>
                <a:ea typeface="华光细黑_CNKI" panose="02000500000000000000" pitchFamily="2" charset="-122"/>
              </a:rPr>
              <a:t>小脑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ea typeface="华光细黑_CNKI" panose="02000500000000000000" pitchFamily="2" charset="-122"/>
              </a:rPr>
              <a:t>遗传结构和与精神障碍重叠的共同影响的研究</a:t>
            </a:r>
            <a:endParaRPr lang="en-US" altLang="zh-CN" sz="2000" b="0" i="0" dirty="0">
              <a:solidFill>
                <a:srgbClr val="000000"/>
              </a:solidFill>
              <a:effectLst/>
              <a:ea typeface="华光细黑_CNKI" panose="02000500000000000000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0000"/>
                </a:solidFill>
                <a:ea typeface="华光细黑_CNKI" panose="02000500000000000000" pitchFamily="2" charset="-122"/>
              </a:rPr>
              <a:t>对</a:t>
            </a:r>
            <a:r>
              <a:rPr lang="en-US" altLang="zh-CN" sz="2000" dirty="0">
                <a:solidFill>
                  <a:srgbClr val="000000"/>
                </a:solidFill>
                <a:ea typeface="华光细黑_CNKI" panose="02000500000000000000" pitchFamily="2" charset="-122"/>
              </a:rPr>
              <a:t>UKB</a:t>
            </a:r>
            <a:r>
              <a:rPr lang="zh-CN" altLang="en-US" sz="2000" dirty="0">
                <a:solidFill>
                  <a:srgbClr val="000000"/>
                </a:solidFill>
                <a:ea typeface="华光细黑_CNKI" panose="02000500000000000000" pitchFamily="2" charset="-122"/>
              </a:rPr>
              <a:t>中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ea typeface="华光细黑_CNKI" panose="02000500000000000000" pitchFamily="2" charset="-122"/>
              </a:rPr>
              <a:t> 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ea typeface="华光细黑_CNKI" panose="02000500000000000000" pitchFamily="2" charset="-122"/>
              </a:rPr>
              <a:t>33,265 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ea typeface="华光细黑_CNKI" panose="02000500000000000000" pitchFamily="2" charset="-122"/>
              </a:rPr>
              <a:t>行数据进行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ea typeface="华光细黑_CNKI" panose="02000500000000000000" pitchFamily="2" charset="-122"/>
              </a:rPr>
              <a:t>GWAS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ea typeface="华光细黑_CNKI" panose="02000500000000000000" pitchFamily="2" charset="-122"/>
              </a:rPr>
              <a:t>研究小脑总体积和小脑叶体积</a:t>
            </a:r>
            <a:endParaRPr lang="en-US" altLang="zh-CN" sz="2000" b="0" i="0" dirty="0">
              <a:solidFill>
                <a:srgbClr val="000000"/>
              </a:solidFill>
              <a:effectLst/>
              <a:ea typeface="华光细黑_CNKI" panose="02000500000000000000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0" i="0" dirty="0">
                <a:solidFill>
                  <a:srgbClr val="000000"/>
                </a:solidFill>
                <a:effectLst/>
                <a:ea typeface="华光细黑_CNKI" panose="02000500000000000000" pitchFamily="2" charset="-122"/>
              </a:rPr>
              <a:t>确定了 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ea typeface="华光细黑_CNKI" panose="02000500000000000000" pitchFamily="2" charset="-122"/>
              </a:rPr>
              <a:t>33 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ea typeface="华光细黑_CNKI" panose="02000500000000000000" pitchFamily="2" charset="-122"/>
              </a:rPr>
              <a:t>个与小脑总体积相关的 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ea typeface="华光细黑_CNKI" panose="02000500000000000000" pitchFamily="2" charset="-122"/>
              </a:rPr>
              <a:t>GWAS 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ea typeface="华光细黑_CNKI" panose="02000500000000000000" pitchFamily="2" charset="-122"/>
              </a:rPr>
              <a:t>信号。</a:t>
            </a:r>
            <a:endParaRPr lang="en-US" altLang="zh-CN" sz="2000" b="0" i="0" dirty="0">
              <a:solidFill>
                <a:srgbClr val="000000"/>
              </a:solidFill>
              <a:effectLst/>
              <a:ea typeface="华光细黑_CNKI" panose="02000500000000000000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0" i="0" dirty="0">
                <a:solidFill>
                  <a:srgbClr val="000000"/>
                </a:solidFill>
                <a:effectLst/>
                <a:ea typeface="华光细黑_CNKI" panose="02000500000000000000" pitchFamily="2" charset="-122"/>
              </a:rPr>
              <a:t>使用孟德尔随机化进一步优先考虑表达变化似乎介导 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ea typeface="华光细黑_CNKI" panose="02000500000000000000" pitchFamily="2" charset="-122"/>
              </a:rPr>
              <a:t>SNP 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ea typeface="华光细黑_CNKI" panose="02000500000000000000" pitchFamily="2" charset="-122"/>
              </a:rPr>
              <a:t>性状关联的基因 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ea typeface="华光细黑_CNKI" panose="02000500000000000000" pitchFamily="2" charset="-122"/>
              </a:rPr>
              <a:t>=&gt;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ea typeface="华光细黑_CNKI" panose="02000500000000000000" pitchFamily="2" charset="-122"/>
              </a:rPr>
              <a:t> </a:t>
            </a:r>
            <a:r>
              <a:rPr lang="zh-CN" altLang="en-US" sz="2000" dirty="0">
                <a:solidFill>
                  <a:srgbClr val="000000"/>
                </a:solidFill>
                <a:ea typeface="华光细黑_CNKI" panose="02000500000000000000" pitchFamily="2" charset="-122"/>
              </a:rPr>
              <a:t>筛选出 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ea typeface="华光细黑_CNKI" panose="02000500000000000000" pitchFamily="2" charset="-122"/>
              </a:rPr>
              <a:t>21 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ea typeface="华光细黑_CNKI" panose="02000500000000000000" pitchFamily="2" charset="-122"/>
              </a:rPr>
              <a:t>个等位基因</a:t>
            </a:r>
            <a:endParaRPr lang="en-US" altLang="zh-CN" sz="2000" b="0" i="0" dirty="0">
              <a:solidFill>
                <a:srgbClr val="000000"/>
              </a:solidFill>
              <a:effectLst/>
              <a:ea typeface="华光细黑_CNKI" panose="02000500000000000000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0" i="0" dirty="0">
                <a:solidFill>
                  <a:srgbClr val="000000"/>
                </a:solidFill>
                <a:effectLst/>
                <a:ea typeface="华光细黑_CNKI" panose="02000500000000000000" pitchFamily="2" charset="-122"/>
              </a:rPr>
              <a:t>用 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ea typeface="华光细黑_CNKI" panose="02000500000000000000" pitchFamily="2" charset="-122"/>
              </a:rPr>
              <a:t>LD 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ea typeface="华光细黑_CNKI" panose="02000500000000000000" pitchFamily="2" charset="-122"/>
              </a:rPr>
              <a:t>回归报告了体积之间的遗传相关性。</a:t>
            </a:r>
            <a:endParaRPr lang="en-US" altLang="zh-CN" sz="2000" b="0" i="0" dirty="0">
              <a:solidFill>
                <a:srgbClr val="000000"/>
              </a:solidFill>
              <a:effectLst/>
              <a:ea typeface="华光细黑_CNKI" panose="02000500000000000000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0" i="0" dirty="0">
                <a:solidFill>
                  <a:srgbClr val="000000"/>
                </a:solidFill>
                <a:effectLst/>
                <a:ea typeface="华光细黑_CNKI" panose="02000500000000000000" pitchFamily="2" charset="-122"/>
              </a:rPr>
              <a:t>条件和联合 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ea typeface="华光细黑_CNKI" panose="02000500000000000000" pitchFamily="2" charset="-122"/>
              </a:rPr>
              <a:t>FDR 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ea typeface="华光细黑_CNKI" panose="02000500000000000000" pitchFamily="2" charset="-122"/>
              </a:rPr>
              <a:t>分析在总小脑 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ea typeface="华光细黑_CNKI" panose="02000500000000000000" pitchFamily="2" charset="-122"/>
              </a:rPr>
              <a:t>GWAS 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ea typeface="华光细黑_CNKI" panose="02000500000000000000" pitchFamily="2" charset="-122"/>
              </a:rPr>
              <a:t>结果中精神分裂症、双相情感障碍和自闭症谱系障碍相关信号的富集 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ea typeface="华光细黑_CNKI" panose="02000500000000000000" pitchFamily="2" charset="-122"/>
              </a:rPr>
              <a:t>=&gt; 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ea typeface="华光细黑_CNKI" panose="02000500000000000000" pitchFamily="2" charset="-122"/>
              </a:rPr>
              <a:t>确认和精神特征相关的小脑基因组区域</a:t>
            </a:r>
            <a:endParaRPr lang="en-US" altLang="zh-CN" sz="2000" b="0" i="0" dirty="0">
              <a:solidFill>
                <a:srgbClr val="000000"/>
              </a:solidFill>
              <a:effectLst/>
              <a:ea typeface="华光细黑_CNKI" panose="02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2867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C4C895-8948-53E8-043E-724D465EF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366" y="-44596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Methods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B95D8F-801C-1A30-F6CE-CEA6B1B55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985" y="1210616"/>
            <a:ext cx="11108029" cy="530609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zh-CN" altLang="en-US" dirty="0"/>
              <a:t>小脑总体积测量生成：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利用来自</a:t>
            </a:r>
            <a:r>
              <a:rPr lang="en-US" altLang="zh-CN" sz="2200" b="0" i="0" dirty="0">
                <a:solidFill>
                  <a:srgbClr val="212121"/>
                </a:solidFill>
                <a:effectLst/>
                <a:latin typeface="+mn-ea"/>
              </a:rPr>
              <a:t>UKB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的约</a:t>
            </a:r>
            <a:r>
              <a:rPr lang="en-US" altLang="zh-CN" sz="2200" b="0" i="0" dirty="0">
                <a:solidFill>
                  <a:srgbClr val="212121"/>
                </a:solidFill>
                <a:effectLst/>
                <a:latin typeface="+mn-ea"/>
              </a:rPr>
              <a:t>40000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人的</a:t>
            </a:r>
            <a:r>
              <a:rPr lang="en-US" altLang="zh-CN" sz="2200" b="0" i="0" dirty="0">
                <a:solidFill>
                  <a:srgbClr val="212121"/>
                </a:solidFill>
                <a:effectLst/>
                <a:latin typeface="+mn-ea"/>
              </a:rPr>
              <a:t>T1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加权结构脑磁共振成像（</a:t>
            </a:r>
            <a:r>
              <a:rPr lang="en-US" altLang="zh-CN" sz="2200" b="0" i="0" dirty="0">
                <a:solidFill>
                  <a:srgbClr val="212121"/>
                </a:solidFill>
                <a:effectLst/>
                <a:latin typeface="+mn-ea"/>
              </a:rPr>
              <a:t>MRI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）图像衍生表型（</a:t>
            </a:r>
            <a:r>
              <a:rPr lang="en-US" altLang="zh-CN" sz="2200" b="0" i="0" dirty="0">
                <a:solidFill>
                  <a:srgbClr val="212121"/>
                </a:solidFill>
                <a:effectLst/>
                <a:latin typeface="+mn-ea"/>
              </a:rPr>
              <a:t>IDP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）数据；以两个批次访问</a:t>
            </a:r>
            <a:r>
              <a:rPr lang="zh-CN" altLang="en-US" sz="2200" dirty="0">
                <a:solidFill>
                  <a:srgbClr val="212121"/>
                </a:solidFill>
                <a:latin typeface="+mn-ea"/>
              </a:rPr>
              <a:t>数据</a:t>
            </a:r>
            <a:r>
              <a:rPr lang="zh-CN" altLang="en-US" sz="1800" dirty="0">
                <a:solidFill>
                  <a:srgbClr val="212121"/>
                </a:solidFill>
                <a:latin typeface="+mn-ea"/>
              </a:rPr>
              <a:t>（第一波</a:t>
            </a:r>
            <a:r>
              <a:rPr lang="en-US" altLang="zh-CN" sz="1800" dirty="0">
                <a:solidFill>
                  <a:srgbClr val="212121"/>
                </a:solidFill>
                <a:latin typeface="+mn-ea"/>
              </a:rPr>
              <a:t>:21390</a:t>
            </a:r>
            <a:r>
              <a:rPr lang="zh-CN" altLang="en-US" sz="1800" dirty="0">
                <a:solidFill>
                  <a:srgbClr val="212121"/>
                </a:solidFill>
                <a:latin typeface="+mn-ea"/>
              </a:rPr>
              <a:t>个个体</a:t>
            </a:r>
            <a:r>
              <a:rPr lang="en-US" altLang="zh-CN" sz="1800" dirty="0">
                <a:solidFill>
                  <a:srgbClr val="212121"/>
                </a:solidFill>
                <a:latin typeface="+mn-ea"/>
              </a:rPr>
              <a:t>;</a:t>
            </a:r>
            <a:r>
              <a:rPr lang="zh-CN" altLang="en-US" sz="1800" dirty="0">
                <a:solidFill>
                  <a:srgbClr val="212121"/>
                </a:solidFill>
                <a:latin typeface="+mn-ea"/>
              </a:rPr>
              <a:t>第</a:t>
            </a:r>
            <a:r>
              <a:rPr lang="en-US" altLang="zh-CN" sz="1800" dirty="0">
                <a:solidFill>
                  <a:srgbClr val="212121"/>
                </a:solidFill>
                <a:latin typeface="+mn-ea"/>
              </a:rPr>
              <a:t>2</a:t>
            </a:r>
            <a:r>
              <a:rPr lang="zh-CN" altLang="en-US" sz="1800" dirty="0">
                <a:solidFill>
                  <a:srgbClr val="212121"/>
                </a:solidFill>
                <a:latin typeface="+mn-ea"/>
              </a:rPr>
              <a:t>波</a:t>
            </a:r>
            <a:r>
              <a:rPr lang="en-US" altLang="zh-CN" sz="1800" dirty="0">
                <a:solidFill>
                  <a:srgbClr val="212121"/>
                </a:solidFill>
                <a:latin typeface="+mn-ea"/>
              </a:rPr>
              <a:t>:18,301</a:t>
            </a:r>
            <a:r>
              <a:rPr lang="zh-CN" altLang="en-US" sz="1800" dirty="0">
                <a:solidFill>
                  <a:srgbClr val="212121"/>
                </a:solidFill>
                <a:latin typeface="+mn-ea"/>
              </a:rPr>
              <a:t>个个体）</a:t>
            </a:r>
            <a:r>
              <a:rPr lang="zh-CN" altLang="en-US" sz="2200" dirty="0">
                <a:solidFill>
                  <a:srgbClr val="212121"/>
                </a:solidFill>
                <a:latin typeface="+mn-ea"/>
              </a:rPr>
              <a:t>；从</a:t>
            </a:r>
            <a:r>
              <a:rPr lang="en-US" altLang="zh-CN" sz="2200" b="0" i="0" dirty="0">
                <a:solidFill>
                  <a:srgbClr val="212121"/>
                </a:solidFill>
                <a:effectLst/>
                <a:latin typeface="+mn-ea"/>
              </a:rPr>
              <a:t>28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个小脑小叶</a:t>
            </a:r>
            <a:r>
              <a:rPr lang="en-US" altLang="zh-CN" sz="2200" b="0" i="0" dirty="0">
                <a:solidFill>
                  <a:srgbClr val="212121"/>
                </a:solidFill>
                <a:effectLst/>
                <a:latin typeface="+mn-ea"/>
              </a:rPr>
              <a:t>IDP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生成了一个总的小脑灰质体积测量值</a:t>
            </a:r>
            <a:r>
              <a:rPr lang="zh-CN" altLang="en-US" sz="2200" dirty="0">
                <a:solidFill>
                  <a:srgbClr val="212121"/>
                </a:solidFill>
                <a:latin typeface="+mn-ea"/>
              </a:rPr>
              <a:t>；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剔除异常值后，获得了年龄、性别、头部运动、扫描日期等协变量校正后的残余小脑总体积值。</a:t>
            </a:r>
            <a:endParaRPr lang="en-US" altLang="zh-CN" sz="2200" b="0" i="0" dirty="0">
              <a:solidFill>
                <a:srgbClr val="212121"/>
              </a:solidFill>
              <a:effectLst/>
              <a:latin typeface="+mn-ea"/>
            </a:endParaRPr>
          </a:p>
          <a:p>
            <a:pPr>
              <a:lnSpc>
                <a:spcPct val="110000"/>
              </a:lnSpc>
            </a:pPr>
            <a:r>
              <a:rPr lang="zh-CN" altLang="en-US" b="0" i="0" dirty="0">
                <a:solidFill>
                  <a:srgbClr val="212121"/>
                </a:solidFill>
                <a:effectLst/>
                <a:latin typeface="+mn-ea"/>
              </a:rPr>
              <a:t>基因分型和质量控制：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在</a:t>
            </a:r>
            <a:r>
              <a:rPr lang="en-US" altLang="zh-CN" sz="2200" b="0" i="0" dirty="0">
                <a:solidFill>
                  <a:srgbClr val="212121"/>
                </a:solidFill>
                <a:effectLst/>
                <a:latin typeface="+mn-ea"/>
              </a:rPr>
              <a:t>UKB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的基础上，对每波的基因型独立应用了额外的质量控制。经过局部处理，</a:t>
            </a:r>
            <a:r>
              <a:rPr lang="en-US" altLang="zh-CN" sz="2200" b="0" i="0" dirty="0">
                <a:solidFill>
                  <a:srgbClr val="212121"/>
                </a:solidFill>
                <a:effectLst/>
                <a:latin typeface="+mn-ea"/>
              </a:rPr>
              <a:t>21390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和</a:t>
            </a:r>
            <a:r>
              <a:rPr lang="en-US" altLang="zh-CN" sz="2200" b="0" i="0" dirty="0">
                <a:solidFill>
                  <a:srgbClr val="212121"/>
                </a:solidFill>
                <a:effectLst/>
                <a:latin typeface="+mn-ea"/>
              </a:rPr>
              <a:t>26541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名具有第</a:t>
            </a:r>
            <a:r>
              <a:rPr lang="en-US" altLang="zh-CN" sz="2200" b="0" i="0" dirty="0">
                <a:solidFill>
                  <a:srgbClr val="212121"/>
                </a:solidFill>
                <a:effectLst/>
                <a:latin typeface="+mn-ea"/>
              </a:rPr>
              <a:t>1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波和第</a:t>
            </a:r>
            <a:r>
              <a:rPr lang="en-US" altLang="zh-CN" sz="2200" b="0" i="0" dirty="0">
                <a:solidFill>
                  <a:srgbClr val="212121"/>
                </a:solidFill>
                <a:effectLst/>
                <a:latin typeface="+mn-ea"/>
              </a:rPr>
              <a:t>2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波遗传数据的参与者的初始样本 </a:t>
            </a:r>
            <a:r>
              <a:rPr lang="en-US" altLang="zh-CN" sz="2200" b="0" i="0" dirty="0">
                <a:solidFill>
                  <a:srgbClr val="212121"/>
                </a:solidFill>
                <a:effectLst/>
                <a:latin typeface="+mn-ea"/>
              </a:rPr>
              <a:t>-&gt; 19170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和</a:t>
            </a:r>
            <a:r>
              <a:rPr lang="en-US" altLang="zh-CN" sz="2200" b="0" i="0" dirty="0">
                <a:solidFill>
                  <a:srgbClr val="212121"/>
                </a:solidFill>
                <a:effectLst/>
                <a:latin typeface="+mn-ea"/>
              </a:rPr>
              <a:t>22808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名参与者，分别有</a:t>
            </a:r>
            <a:r>
              <a:rPr lang="en-US" altLang="zh-CN" sz="2200" b="0" i="0" dirty="0">
                <a:solidFill>
                  <a:srgbClr val="212121"/>
                </a:solidFill>
                <a:effectLst/>
                <a:latin typeface="+mn-ea"/>
              </a:rPr>
              <a:t>7003604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和</a:t>
            </a:r>
            <a:r>
              <a:rPr lang="en-US" altLang="zh-CN" sz="2200" b="0" i="0" dirty="0">
                <a:solidFill>
                  <a:srgbClr val="212121"/>
                </a:solidFill>
                <a:effectLst/>
                <a:latin typeface="+mn-ea"/>
              </a:rPr>
              <a:t>6935580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个遗传标记。</a:t>
            </a:r>
            <a:endParaRPr lang="en-US" altLang="zh-CN" sz="2200" b="0" i="0" dirty="0">
              <a:solidFill>
                <a:srgbClr val="212121"/>
              </a:solidFill>
              <a:effectLst/>
              <a:latin typeface="+mn-ea"/>
            </a:endParaRPr>
          </a:p>
          <a:p>
            <a:pPr>
              <a:lnSpc>
                <a:spcPct val="110000"/>
              </a:lnSpc>
            </a:pPr>
            <a:r>
              <a:rPr lang="zh-CN" altLang="en-US" b="0" i="0" dirty="0">
                <a:solidFill>
                  <a:srgbClr val="212121"/>
                </a:solidFill>
                <a:effectLst/>
                <a:latin typeface="+mn-ea"/>
              </a:rPr>
              <a:t>全基因组关联研究：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在合并遗传和小脑体积数据后，进行两次单独的</a:t>
            </a:r>
            <a:r>
              <a:rPr lang="en-US" altLang="zh-CN" sz="2200" b="0" i="0" dirty="0">
                <a:solidFill>
                  <a:srgbClr val="212121"/>
                </a:solidFill>
                <a:effectLst/>
                <a:latin typeface="+mn-ea"/>
              </a:rPr>
              <a:t>GWAS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，包括</a:t>
            </a:r>
            <a:r>
              <a:rPr lang="en-US" altLang="zh-CN" sz="2200" b="0" i="0" dirty="0">
                <a:solidFill>
                  <a:srgbClr val="212121"/>
                </a:solidFill>
                <a:effectLst/>
                <a:latin typeface="+mn-ea"/>
              </a:rPr>
              <a:t>17818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名第</a:t>
            </a:r>
            <a:r>
              <a:rPr lang="en-US" altLang="zh-CN" sz="2200" b="0" i="0" dirty="0">
                <a:solidFill>
                  <a:srgbClr val="212121"/>
                </a:solidFill>
                <a:effectLst/>
                <a:latin typeface="+mn-ea"/>
              </a:rPr>
              <a:t>1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波参与者</a:t>
            </a:r>
            <a:r>
              <a:rPr lang="zh-CN" altLang="en-US" sz="2000" b="0" i="0" dirty="0">
                <a:solidFill>
                  <a:srgbClr val="212121"/>
                </a:solidFill>
                <a:effectLst/>
                <a:latin typeface="+mn-ea"/>
              </a:rPr>
              <a:t>（年龄平均值</a:t>
            </a:r>
            <a:r>
              <a:rPr lang="en-US" altLang="zh-CN" sz="2000" b="0" i="0" dirty="0">
                <a:solidFill>
                  <a:srgbClr val="212121"/>
                </a:solidFill>
                <a:effectLst/>
                <a:latin typeface="+mn-ea"/>
              </a:rPr>
              <a:t>[min</a:t>
            </a:r>
            <a:r>
              <a:rPr lang="zh-CN" altLang="en-US" sz="2000" b="0" i="0" dirty="0">
                <a:solidFill>
                  <a:srgbClr val="212121"/>
                </a:solidFill>
                <a:effectLst/>
                <a:latin typeface="+mn-ea"/>
              </a:rPr>
              <a:t>，</a:t>
            </a:r>
            <a:r>
              <a:rPr lang="en-US" altLang="zh-CN" sz="2000" b="0" i="0" dirty="0">
                <a:solidFill>
                  <a:srgbClr val="212121"/>
                </a:solidFill>
                <a:effectLst/>
                <a:latin typeface="+mn-ea"/>
              </a:rPr>
              <a:t>max]=63[45,80]</a:t>
            </a:r>
            <a:r>
              <a:rPr lang="zh-CN" altLang="en-US" sz="2000" b="0" i="0" dirty="0">
                <a:solidFill>
                  <a:srgbClr val="212121"/>
                </a:solidFill>
                <a:effectLst/>
                <a:latin typeface="+mn-ea"/>
              </a:rPr>
              <a:t>岁，</a:t>
            </a:r>
            <a:r>
              <a:rPr lang="en-US" altLang="zh-CN" sz="2000" b="0" i="0" dirty="0">
                <a:solidFill>
                  <a:srgbClr val="212121"/>
                </a:solidFill>
                <a:effectLst/>
                <a:latin typeface="+mn-ea"/>
              </a:rPr>
              <a:t>53%</a:t>
            </a:r>
            <a:r>
              <a:rPr lang="zh-CN" altLang="en-US" sz="2000" b="0" i="0" dirty="0">
                <a:solidFill>
                  <a:srgbClr val="212121"/>
                </a:solidFill>
                <a:effectLst/>
                <a:latin typeface="+mn-ea"/>
              </a:rPr>
              <a:t>为女性）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和</a:t>
            </a:r>
            <a:r>
              <a:rPr lang="en-US" altLang="zh-CN" sz="2200" b="0" i="0" dirty="0">
                <a:solidFill>
                  <a:srgbClr val="212121"/>
                </a:solidFill>
                <a:effectLst/>
                <a:latin typeface="+mn-ea"/>
              </a:rPr>
              <a:t>15447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名第</a:t>
            </a:r>
            <a:r>
              <a:rPr lang="en-US" altLang="zh-CN" sz="2200" b="0" i="0" dirty="0">
                <a:solidFill>
                  <a:srgbClr val="212121"/>
                </a:solidFill>
                <a:effectLst/>
                <a:latin typeface="+mn-ea"/>
              </a:rPr>
              <a:t>2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波参与者</a:t>
            </a:r>
            <a:r>
              <a:rPr lang="zh-CN" altLang="en-US" sz="2000" b="0" i="0" dirty="0">
                <a:solidFill>
                  <a:srgbClr val="212121"/>
                </a:solidFill>
                <a:effectLst/>
                <a:latin typeface="+mn-ea"/>
              </a:rPr>
              <a:t>（平均年龄</a:t>
            </a:r>
            <a:r>
              <a:rPr lang="en-US" altLang="zh-CN" sz="2000" b="0" i="0" dirty="0">
                <a:solidFill>
                  <a:srgbClr val="212121"/>
                </a:solidFill>
                <a:effectLst/>
                <a:latin typeface="+mn-ea"/>
              </a:rPr>
              <a:t>[min</a:t>
            </a:r>
            <a:r>
              <a:rPr lang="zh-CN" altLang="en-US" sz="2000" b="0" i="0" dirty="0">
                <a:solidFill>
                  <a:srgbClr val="212121"/>
                </a:solidFill>
                <a:effectLst/>
                <a:latin typeface="+mn-ea"/>
              </a:rPr>
              <a:t>，</a:t>
            </a:r>
            <a:r>
              <a:rPr lang="en-US" altLang="zh-CN" sz="2000" b="0" i="0" dirty="0">
                <a:solidFill>
                  <a:srgbClr val="212121"/>
                </a:solidFill>
                <a:effectLst/>
                <a:latin typeface="+mn-ea"/>
              </a:rPr>
              <a:t>max] = 65[48,81]</a:t>
            </a:r>
            <a:r>
              <a:rPr lang="zh-CN" altLang="en-US" sz="2000" b="0" i="0" dirty="0">
                <a:solidFill>
                  <a:srgbClr val="212121"/>
                </a:solidFill>
                <a:effectLst/>
                <a:latin typeface="+mn-ea"/>
              </a:rPr>
              <a:t>岁，</a:t>
            </a:r>
            <a:r>
              <a:rPr lang="en-US" altLang="zh-CN" sz="2000" b="0" i="0" dirty="0">
                <a:solidFill>
                  <a:srgbClr val="212121"/>
                </a:solidFill>
                <a:effectLst/>
                <a:latin typeface="+mn-ea"/>
              </a:rPr>
              <a:t>53%</a:t>
            </a:r>
            <a:r>
              <a:rPr lang="zh-CN" altLang="en-US" sz="2000" b="0" i="0" dirty="0">
                <a:solidFill>
                  <a:srgbClr val="212121"/>
                </a:solidFill>
                <a:effectLst/>
                <a:latin typeface="+mn-ea"/>
              </a:rPr>
              <a:t>为女性）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。在这些分析中输入了前十个遗传</a:t>
            </a:r>
            <a:r>
              <a:rPr lang="en-US" altLang="zh-CN" sz="2200" b="0" i="0" dirty="0">
                <a:solidFill>
                  <a:srgbClr val="212121"/>
                </a:solidFill>
                <a:effectLst/>
                <a:latin typeface="+mn-ea"/>
              </a:rPr>
              <a:t>PCs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 </a:t>
            </a:r>
            <a:r>
              <a:rPr lang="en-US" altLang="zh-CN" sz="2200" b="0" i="0" dirty="0">
                <a:solidFill>
                  <a:srgbClr val="212121"/>
                </a:solidFill>
                <a:effectLst/>
                <a:latin typeface="+mn-ea"/>
              </a:rPr>
              <a:t>-&gt; 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解释任何潜在的剩余种群结构。</a:t>
            </a:r>
            <a:endParaRPr lang="en-US" altLang="zh-CN" sz="2200" b="0" i="0" dirty="0">
              <a:solidFill>
                <a:srgbClr val="212121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58267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C4C895-8948-53E8-043E-724D465EF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271" y="397262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Methods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B95D8F-801C-1A30-F6CE-CEA6B1B55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985" y="1807438"/>
            <a:ext cx="11108029" cy="4166749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zh-CN" altLang="en-US" sz="2800" b="0" i="0" dirty="0">
                <a:solidFill>
                  <a:srgbClr val="212121"/>
                </a:solidFill>
                <a:effectLst/>
                <a:latin typeface="+mn-ea"/>
              </a:rPr>
              <a:t>独立</a:t>
            </a:r>
            <a:r>
              <a:rPr lang="en-US" altLang="zh-CN" sz="2800" b="0" i="0" dirty="0">
                <a:solidFill>
                  <a:srgbClr val="212121"/>
                </a:solidFill>
                <a:effectLst/>
                <a:latin typeface="+mn-ea"/>
              </a:rPr>
              <a:t>GWAS</a:t>
            </a:r>
            <a:r>
              <a:rPr lang="zh-CN" altLang="en-US" sz="2800" b="0" i="0" dirty="0">
                <a:solidFill>
                  <a:srgbClr val="212121"/>
                </a:solidFill>
                <a:effectLst/>
                <a:latin typeface="+mn-ea"/>
              </a:rPr>
              <a:t>信号的识别</a:t>
            </a:r>
            <a:r>
              <a:rPr lang="zh-CN" altLang="en-US" b="0" i="0" dirty="0">
                <a:solidFill>
                  <a:srgbClr val="212121"/>
                </a:solidFill>
                <a:effectLst/>
                <a:latin typeface="+mn-ea"/>
              </a:rPr>
              <a:t>：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使用</a:t>
            </a:r>
            <a:r>
              <a:rPr lang="en-US" altLang="zh-CN" sz="2200" b="0" i="0" dirty="0">
                <a:solidFill>
                  <a:srgbClr val="212121"/>
                </a:solidFill>
                <a:effectLst/>
                <a:latin typeface="+mn-ea"/>
              </a:rPr>
              <a:t>GCTA-COJO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对区域</a:t>
            </a:r>
            <a:r>
              <a:rPr lang="en-US" altLang="zh-CN" sz="2200" b="0" i="0" dirty="0">
                <a:solidFill>
                  <a:srgbClr val="212121"/>
                </a:solidFill>
                <a:effectLst/>
                <a:latin typeface="+mn-ea"/>
              </a:rPr>
              <a:t>GWAS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信号进行细化，以识别独立的指数</a:t>
            </a:r>
            <a:r>
              <a:rPr lang="en-US" altLang="zh-CN" sz="2200" b="0" i="0" dirty="0">
                <a:solidFill>
                  <a:srgbClr val="212121"/>
                </a:solidFill>
                <a:effectLst/>
                <a:latin typeface="+mn-ea"/>
              </a:rPr>
              <a:t>/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导联</a:t>
            </a:r>
            <a:r>
              <a:rPr lang="en-US" altLang="zh-CN" sz="2200" b="0" i="0" dirty="0">
                <a:solidFill>
                  <a:srgbClr val="212121"/>
                </a:solidFill>
                <a:effectLst/>
                <a:latin typeface="+mn-ea"/>
              </a:rPr>
              <a:t>SNPs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。提供了扩展的</a:t>
            </a:r>
            <a:r>
              <a:rPr lang="en-US" altLang="zh-CN" sz="2200" b="0" i="0" dirty="0">
                <a:solidFill>
                  <a:srgbClr val="212121"/>
                </a:solidFill>
                <a:effectLst/>
                <a:latin typeface="+mn-ea"/>
              </a:rPr>
              <a:t>LD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区域。使用</a:t>
            </a:r>
            <a:r>
              <a:rPr lang="en-US" altLang="zh-CN" sz="2200" b="0" i="0" dirty="0" err="1">
                <a:solidFill>
                  <a:srgbClr val="212121"/>
                </a:solidFill>
                <a:effectLst/>
                <a:latin typeface="+mn-ea"/>
              </a:rPr>
              <a:t>LocusZoom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对这些信号峰值进行目视检查。</a:t>
            </a:r>
            <a:endParaRPr lang="en-US" altLang="zh-CN" sz="2200" b="0" i="0" dirty="0">
              <a:solidFill>
                <a:srgbClr val="212121"/>
              </a:solidFill>
              <a:effectLst/>
              <a:latin typeface="+mn-ea"/>
            </a:endParaRPr>
          </a:p>
          <a:p>
            <a:pPr>
              <a:lnSpc>
                <a:spcPct val="110000"/>
              </a:lnSpc>
            </a:pPr>
            <a:r>
              <a:rPr lang="zh-CN" altLang="en-US" sz="2800" b="0" i="0" dirty="0">
                <a:solidFill>
                  <a:srgbClr val="212121"/>
                </a:solidFill>
                <a:effectLst/>
                <a:latin typeface="+mn-ea"/>
              </a:rPr>
              <a:t>第</a:t>
            </a:r>
            <a:r>
              <a:rPr lang="en-US" altLang="zh-CN" sz="2800" b="0" i="0" dirty="0">
                <a:solidFill>
                  <a:srgbClr val="212121"/>
                </a:solidFill>
                <a:effectLst/>
                <a:latin typeface="+mn-ea"/>
              </a:rPr>
              <a:t>1</a:t>
            </a:r>
            <a:r>
              <a:rPr lang="zh-CN" altLang="en-US" sz="2800" b="0" i="0" dirty="0">
                <a:solidFill>
                  <a:srgbClr val="212121"/>
                </a:solidFill>
                <a:effectLst/>
                <a:latin typeface="+mn-ea"/>
              </a:rPr>
              <a:t>波和第</a:t>
            </a:r>
            <a:r>
              <a:rPr lang="en-US" altLang="zh-CN" sz="2800" b="0" i="0" dirty="0">
                <a:solidFill>
                  <a:srgbClr val="212121"/>
                </a:solidFill>
                <a:effectLst/>
                <a:latin typeface="+mn-ea"/>
              </a:rPr>
              <a:t>2</a:t>
            </a:r>
            <a:r>
              <a:rPr lang="zh-CN" altLang="en-US" sz="2800" b="0" i="0" dirty="0">
                <a:solidFill>
                  <a:srgbClr val="212121"/>
                </a:solidFill>
                <a:effectLst/>
                <a:latin typeface="+mn-ea"/>
              </a:rPr>
              <a:t>波的</a:t>
            </a:r>
            <a:r>
              <a:rPr lang="en-US" altLang="zh-CN" sz="2800" b="0" i="0" dirty="0">
                <a:solidFill>
                  <a:srgbClr val="212121"/>
                </a:solidFill>
                <a:effectLst/>
                <a:latin typeface="+mn-ea"/>
              </a:rPr>
              <a:t>GWAS</a:t>
            </a:r>
            <a:r>
              <a:rPr lang="zh-CN" altLang="en-US" sz="2800" b="0" i="0" dirty="0">
                <a:solidFill>
                  <a:srgbClr val="212121"/>
                </a:solidFill>
                <a:effectLst/>
                <a:latin typeface="+mn-ea"/>
              </a:rPr>
              <a:t>比较</a:t>
            </a:r>
            <a:r>
              <a:rPr lang="zh-CN" altLang="en-US" b="0" i="0" dirty="0">
                <a:solidFill>
                  <a:srgbClr val="212121"/>
                </a:solidFill>
                <a:effectLst/>
                <a:latin typeface="+mn-ea"/>
              </a:rPr>
              <a:t>：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部署了几种方法来评估两个波的汇总统计数据之间的相似性，包括波间</a:t>
            </a:r>
            <a:r>
              <a:rPr lang="en-US" altLang="zh-CN" sz="2200" b="0" i="0" dirty="0">
                <a:solidFill>
                  <a:srgbClr val="212121"/>
                </a:solidFill>
                <a:effectLst/>
                <a:latin typeface="+mn-ea"/>
              </a:rPr>
              <a:t>SNP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复制、</a:t>
            </a:r>
            <a:r>
              <a:rPr lang="en-US" altLang="zh-CN" sz="2200" b="0" i="0" dirty="0">
                <a:solidFill>
                  <a:srgbClr val="212121"/>
                </a:solidFill>
                <a:effectLst/>
                <a:latin typeface="+mn-ea"/>
              </a:rPr>
              <a:t>LDSC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遗传相关性和</a:t>
            </a:r>
            <a:r>
              <a:rPr lang="en-US" altLang="zh-CN" sz="2200" b="0" i="0" dirty="0">
                <a:solidFill>
                  <a:srgbClr val="212121"/>
                </a:solidFill>
                <a:effectLst/>
                <a:latin typeface="+mn-ea"/>
              </a:rPr>
              <a:t>PLINK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多基因评分分析。</a:t>
            </a:r>
            <a:endParaRPr lang="en-US" altLang="zh-CN" sz="2200" b="0" i="0" dirty="0">
              <a:solidFill>
                <a:srgbClr val="212121"/>
              </a:solidFill>
              <a:effectLst/>
              <a:latin typeface="+mn-ea"/>
            </a:endParaRPr>
          </a:p>
          <a:p>
            <a:pPr>
              <a:lnSpc>
                <a:spcPct val="110000"/>
              </a:lnSpc>
            </a:pPr>
            <a:r>
              <a:rPr lang="en-US" altLang="zh-CN" sz="2800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Meta-analysis</a:t>
            </a:r>
            <a:r>
              <a:rPr lang="zh-CN" altLang="en-US" sz="2400" b="0" i="0" dirty="0">
                <a:solidFill>
                  <a:srgbClr val="212121"/>
                </a:solidFill>
                <a:effectLst/>
                <a:latin typeface="+mn-ea"/>
              </a:rPr>
              <a:t>：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我们使用</a:t>
            </a:r>
            <a:r>
              <a:rPr lang="en-US" altLang="zh-CN" sz="2200" b="0" i="0" dirty="0">
                <a:solidFill>
                  <a:srgbClr val="212121"/>
                </a:solidFill>
                <a:effectLst/>
                <a:latin typeface="+mn-ea"/>
              </a:rPr>
              <a:t>METAL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对两波的</a:t>
            </a:r>
            <a:r>
              <a:rPr lang="en-US" altLang="zh-CN" sz="2200" b="0" i="0" dirty="0">
                <a:solidFill>
                  <a:srgbClr val="212121"/>
                </a:solidFill>
                <a:effectLst/>
                <a:latin typeface="+mn-ea"/>
              </a:rPr>
              <a:t>GWAS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进行了</a:t>
            </a:r>
            <a:r>
              <a:rPr lang="en-US" altLang="zh-CN" sz="2200" b="0" i="0" dirty="0">
                <a:solidFill>
                  <a:srgbClr val="212121"/>
                </a:solidFill>
                <a:effectLst/>
                <a:latin typeface="+mn-ea"/>
              </a:rPr>
              <a:t>Meta-analysis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，通过标准误差的倒数对效应大小进行加权，并仅保留两波中存在的</a:t>
            </a:r>
            <a:r>
              <a:rPr lang="en-US" altLang="zh-CN" sz="2200" b="0" i="0" dirty="0">
                <a:solidFill>
                  <a:srgbClr val="212121"/>
                </a:solidFill>
                <a:effectLst/>
                <a:latin typeface="+mn-ea"/>
              </a:rPr>
              <a:t>6193476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个标记。计算独立指数</a:t>
            </a:r>
            <a:r>
              <a:rPr lang="en-US" altLang="zh-CN" sz="2200" b="0" i="0" dirty="0">
                <a:solidFill>
                  <a:srgbClr val="212121"/>
                </a:solidFill>
                <a:effectLst/>
                <a:latin typeface="+mn-ea"/>
              </a:rPr>
              <a:t>SNP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鉴定和基于</a:t>
            </a:r>
            <a:r>
              <a:rPr lang="en-US" altLang="zh-CN" sz="2200" b="0" i="0" dirty="0">
                <a:solidFill>
                  <a:srgbClr val="212121"/>
                </a:solidFill>
                <a:effectLst/>
                <a:latin typeface="+mn-ea"/>
              </a:rPr>
              <a:t>SNP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的遗传力估计，创建</a:t>
            </a:r>
            <a:r>
              <a:rPr lang="en-US" altLang="zh-CN" sz="2200" b="0" i="0" dirty="0">
                <a:solidFill>
                  <a:srgbClr val="212121"/>
                </a:solidFill>
                <a:effectLst/>
                <a:latin typeface="+mn-ea"/>
              </a:rPr>
              <a:t>SNPs LD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结构和基于</a:t>
            </a:r>
            <a:r>
              <a:rPr lang="en-US" altLang="zh-CN" sz="2200" b="0" i="0" dirty="0">
                <a:solidFill>
                  <a:srgbClr val="212121"/>
                </a:solidFill>
                <a:effectLst/>
                <a:latin typeface="+mn-ea"/>
              </a:rPr>
              <a:t>SNP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的遗传度（</a:t>
            </a:r>
            <a:r>
              <a:rPr lang="en-US" altLang="zh-CN" sz="2200" b="0" i="1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h</a:t>
            </a:r>
            <a:r>
              <a:rPr lang="en-US" altLang="zh-CN" sz="2200" b="0" i="0" baseline="3000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2</a:t>
            </a:r>
            <a:r>
              <a:rPr lang="en-US" altLang="zh-CN" sz="2200" b="0" i="0" baseline="-2500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SNP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）估计的合并波数据集（</a:t>
            </a:r>
            <a:r>
              <a:rPr lang="en-US" altLang="zh-CN" sz="2200" b="0" i="0" dirty="0">
                <a:solidFill>
                  <a:srgbClr val="212121"/>
                </a:solidFill>
                <a:effectLst/>
                <a:latin typeface="+mn-ea"/>
              </a:rPr>
              <a:t>GCTA-GREML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）。</a:t>
            </a:r>
            <a:endParaRPr lang="en-US" altLang="zh-CN" sz="2200" b="0" i="0" dirty="0">
              <a:solidFill>
                <a:srgbClr val="212121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0957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C4C895-8948-53E8-043E-724D465EF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366" y="251619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Methods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B95D8F-801C-1A30-F6CE-CEA6B1B55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985" y="1268568"/>
            <a:ext cx="11108029" cy="4675031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zh-CN" altLang="en-US" sz="3300" b="0" i="0" dirty="0">
                <a:effectLst/>
                <a:latin typeface="+mn-ea"/>
              </a:rPr>
              <a:t>小脑内分析</a:t>
            </a:r>
            <a:r>
              <a:rPr lang="en-US" altLang="zh-CN" sz="3300" b="0" i="0" dirty="0">
                <a:effectLst/>
                <a:latin typeface="+mn-ea"/>
              </a:rPr>
              <a:t>-</a:t>
            </a:r>
            <a:r>
              <a:rPr lang="zh-CN" altLang="en-US" sz="3300" b="0" i="0" dirty="0">
                <a:effectLst/>
                <a:latin typeface="+mn-ea"/>
              </a:rPr>
              <a:t>通过额叶分析：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为了研究小脑体积遗传结构的同质性，根据初级、水平和后外侧裂的划分，确定了</a:t>
            </a:r>
            <a:r>
              <a:rPr lang="en-US" altLang="zh-CN" sz="2200" b="0" i="0" dirty="0">
                <a:solidFill>
                  <a:srgbClr val="212121"/>
                </a:solidFill>
                <a:effectLst/>
                <a:latin typeface="+mn-ea"/>
              </a:rPr>
              <a:t>7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个小脑叶的叶遗传相关性估计值之间的合并波数据集（</a:t>
            </a:r>
            <a:r>
              <a:rPr lang="en-US" altLang="zh-CN" sz="2200" b="0" i="0" dirty="0">
                <a:solidFill>
                  <a:srgbClr val="212121"/>
                </a:solidFill>
                <a:effectLst/>
                <a:latin typeface="+mn-ea"/>
              </a:rPr>
              <a:t>GCTA-GREML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）、基于</a:t>
            </a:r>
            <a:r>
              <a:rPr lang="en-US" altLang="zh-CN" sz="2200" b="0" i="0" dirty="0">
                <a:solidFill>
                  <a:srgbClr val="212121"/>
                </a:solidFill>
                <a:effectLst/>
                <a:latin typeface="+mn-ea"/>
              </a:rPr>
              <a:t>SNP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的遗传度（</a:t>
            </a:r>
            <a:r>
              <a:rPr lang="en-US" altLang="zh-CN" sz="2200" b="0" i="1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h</a:t>
            </a:r>
            <a:r>
              <a:rPr lang="en-US" altLang="zh-CN" sz="2200" b="0" i="0" baseline="3000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2</a:t>
            </a:r>
            <a:r>
              <a:rPr lang="en-US" altLang="zh-CN" sz="2200" b="0" i="0" baseline="-2500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SNP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）和</a:t>
            </a:r>
            <a:r>
              <a:rPr lang="en-US" altLang="zh-CN" sz="2200" b="0" i="0" dirty="0">
                <a:solidFill>
                  <a:srgbClr val="212121"/>
                </a:solidFill>
                <a:effectLst/>
                <a:latin typeface="+mn-ea"/>
              </a:rPr>
              <a:t>LDSC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。</a:t>
            </a:r>
            <a:endParaRPr lang="en-US" altLang="zh-CN" sz="2200" b="0" i="0" dirty="0">
              <a:solidFill>
                <a:srgbClr val="212121"/>
              </a:solidFill>
              <a:effectLst/>
              <a:latin typeface="+mn-ea"/>
            </a:endParaRPr>
          </a:p>
          <a:p>
            <a:pPr>
              <a:lnSpc>
                <a:spcPct val="110000"/>
              </a:lnSpc>
            </a:pPr>
            <a:r>
              <a:rPr lang="zh-CN" altLang="en-US" sz="3300" b="0" i="0" dirty="0">
                <a:solidFill>
                  <a:srgbClr val="212121"/>
                </a:solidFill>
                <a:effectLst/>
                <a:latin typeface="+mn-ea"/>
              </a:rPr>
              <a:t>功能注释与小脑基因表达：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物理映射了每个索引</a:t>
            </a:r>
            <a:r>
              <a:rPr lang="en-US" altLang="zh-CN" sz="2200" b="0" i="0" dirty="0">
                <a:solidFill>
                  <a:srgbClr val="212121"/>
                </a:solidFill>
                <a:effectLst/>
                <a:latin typeface="+mn-ea"/>
              </a:rPr>
              <a:t>SNP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的扩展</a:t>
            </a:r>
            <a:r>
              <a:rPr lang="en-US" altLang="zh-CN" sz="2200" b="0" i="0" dirty="0">
                <a:solidFill>
                  <a:srgbClr val="212121"/>
                </a:solidFill>
                <a:effectLst/>
                <a:latin typeface="+mn-ea"/>
              </a:rPr>
              <a:t>LD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区域（</a:t>
            </a:r>
            <a:r>
              <a:rPr lang="en-US" altLang="zh-CN" sz="2200" b="0" i="0" dirty="0">
                <a:solidFill>
                  <a:srgbClr val="212121"/>
                </a:solidFill>
                <a:effectLst/>
                <a:latin typeface="+mn-ea"/>
              </a:rPr>
              <a:t>r2 &gt; 0.2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到索引</a:t>
            </a:r>
            <a:r>
              <a:rPr lang="en-US" altLang="zh-CN" sz="2200" b="0" i="0" dirty="0">
                <a:solidFill>
                  <a:srgbClr val="212121"/>
                </a:solidFill>
                <a:effectLst/>
                <a:latin typeface="+mn-ea"/>
              </a:rPr>
              <a:t>SNP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）到附近的转录物和功能注释的索引</a:t>
            </a:r>
            <a:r>
              <a:rPr lang="en-US" altLang="zh-CN" sz="2200" b="0" i="0" dirty="0">
                <a:solidFill>
                  <a:srgbClr val="212121"/>
                </a:solidFill>
                <a:effectLst/>
                <a:latin typeface="+mn-ea"/>
              </a:rPr>
              <a:t>SNPs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和高</a:t>
            </a:r>
            <a:r>
              <a:rPr lang="en-US" altLang="zh-CN" sz="2200" b="0" i="0" dirty="0">
                <a:solidFill>
                  <a:srgbClr val="212121"/>
                </a:solidFill>
                <a:effectLst/>
                <a:latin typeface="+mn-ea"/>
              </a:rPr>
              <a:t>LD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代理</a:t>
            </a:r>
            <a:r>
              <a:rPr lang="en-US" altLang="zh-CN" sz="2200" b="0" i="0" dirty="0">
                <a:solidFill>
                  <a:srgbClr val="212121"/>
                </a:solidFill>
                <a:effectLst/>
                <a:latin typeface="+mn-ea"/>
              </a:rPr>
              <a:t>SNPs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（</a:t>
            </a:r>
            <a:r>
              <a:rPr lang="en-US" altLang="zh-CN" sz="2200" b="0" i="0" dirty="0">
                <a:solidFill>
                  <a:srgbClr val="212121"/>
                </a:solidFill>
                <a:effectLst/>
                <a:latin typeface="+mn-ea"/>
              </a:rPr>
              <a:t>r2 &gt; 0.8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以指数化</a:t>
            </a:r>
            <a:r>
              <a:rPr lang="en-US" altLang="zh-CN" sz="2200" b="0" i="0" dirty="0">
                <a:solidFill>
                  <a:srgbClr val="212121"/>
                </a:solidFill>
                <a:effectLst/>
                <a:latin typeface="+mn-ea"/>
              </a:rPr>
              <a:t>SNP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）的</a:t>
            </a:r>
            <a:r>
              <a:rPr lang="en-US" altLang="zh-CN" sz="2200" b="0" i="0" dirty="0">
                <a:solidFill>
                  <a:srgbClr val="212121"/>
                </a:solidFill>
                <a:effectLst/>
                <a:latin typeface="+mn-ea"/>
              </a:rPr>
              <a:t>SNP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结果。还将这些代理</a:t>
            </a:r>
            <a:r>
              <a:rPr lang="en-US" altLang="zh-CN" sz="2200" b="0" i="0" dirty="0">
                <a:solidFill>
                  <a:srgbClr val="212121"/>
                </a:solidFill>
                <a:effectLst/>
                <a:latin typeface="+mn-ea"/>
              </a:rPr>
              <a:t>SNPs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映射到</a:t>
            </a:r>
            <a:r>
              <a:rPr lang="en-US" altLang="zh-CN" sz="2200" b="0" i="0" dirty="0">
                <a:solidFill>
                  <a:srgbClr val="212121"/>
                </a:solidFill>
                <a:effectLst/>
                <a:latin typeface="+mn-ea"/>
              </a:rPr>
              <a:t>GTEx-v7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表达的定量性状基因座</a:t>
            </a:r>
            <a:r>
              <a:rPr lang="en-US" altLang="zh-CN" sz="2200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(cis-</a:t>
            </a:r>
            <a:r>
              <a:rPr lang="en-US" altLang="zh-CN" sz="2200" b="0" i="0" dirty="0" err="1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eQTL</a:t>
            </a:r>
            <a:r>
              <a:rPr lang="en-US" altLang="zh-CN" sz="2200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) 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，重点关注直接相关的小脑标记组织，但也包括对其他脑和全血组织的分析。使用基于汇总数据的孟德尔随机化（</a:t>
            </a:r>
            <a:r>
              <a:rPr lang="en-US" altLang="zh-CN" sz="2200" b="0" i="0" dirty="0">
                <a:solidFill>
                  <a:srgbClr val="212121"/>
                </a:solidFill>
                <a:effectLst/>
                <a:latin typeface="+mn-ea"/>
              </a:rPr>
              <a:t>SMR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）可以通过改变</a:t>
            </a:r>
            <a:r>
              <a:rPr lang="en-US" altLang="zh-CN" sz="2200" b="0" i="0" dirty="0">
                <a:solidFill>
                  <a:srgbClr val="212121"/>
                </a:solidFill>
                <a:effectLst/>
                <a:latin typeface="+mn-ea"/>
              </a:rPr>
              <a:t>meta-GWAS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鉴定的</a:t>
            </a:r>
            <a:r>
              <a:rPr lang="en-US" altLang="zh-CN" sz="2200" b="0" i="0" dirty="0">
                <a:solidFill>
                  <a:srgbClr val="212121"/>
                </a:solidFill>
                <a:effectLst/>
                <a:latin typeface="+mn-ea"/>
              </a:rPr>
              <a:t>SNP</a:t>
            </a:r>
            <a:r>
              <a:rPr lang="zh-CN" altLang="en-US" sz="2200" b="0" i="0" dirty="0">
                <a:solidFill>
                  <a:srgbClr val="212121"/>
                </a:solidFill>
                <a:effectLst/>
                <a:latin typeface="+mn-ea"/>
              </a:rPr>
              <a:t>小脑体积关联的小脑基因表达来评估中介作用，并将多效性关联与基因组区域内连锁引起的关联分离。</a:t>
            </a:r>
            <a:endParaRPr lang="en-US" altLang="zh-CN" sz="2200" b="0" i="0" dirty="0">
              <a:solidFill>
                <a:srgbClr val="212121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3647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A27275-2A34-D3FA-F55A-C8CB18C18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Methods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7F1D88-0476-0C9B-A111-25E369DEE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1100"/>
            <a:ext cx="10515600" cy="4861775"/>
          </a:xfrm>
        </p:spPr>
        <p:txBody>
          <a:bodyPr>
            <a:normAutofit/>
          </a:bodyPr>
          <a:lstStyle/>
          <a:p>
            <a:r>
              <a:rPr lang="zh-CN" altLang="en-US" sz="3600" b="0" i="0" dirty="0">
                <a:solidFill>
                  <a:srgbClr val="212121"/>
                </a:solidFill>
                <a:effectLst/>
                <a:latin typeface="+mn-ea"/>
              </a:rPr>
              <a:t>遗传相关性分析：</a:t>
            </a:r>
            <a:endParaRPr lang="en-US" altLang="zh-CN" sz="3600" b="0" i="0" dirty="0">
              <a:solidFill>
                <a:srgbClr val="212121"/>
              </a:solidFill>
              <a:effectLst/>
              <a:latin typeface="+mn-ea"/>
            </a:endParaRPr>
          </a:p>
          <a:p>
            <a:r>
              <a:rPr lang="zh-CN" altLang="en-US" sz="2400" b="0" i="0" dirty="0">
                <a:solidFill>
                  <a:srgbClr val="212121"/>
                </a:solidFill>
                <a:effectLst/>
                <a:latin typeface="+mn-ea"/>
              </a:rPr>
              <a:t>使用</a:t>
            </a:r>
            <a:r>
              <a:rPr lang="en-US" altLang="zh-CN" sz="2400" b="0" i="0" dirty="0">
                <a:solidFill>
                  <a:srgbClr val="212121"/>
                </a:solidFill>
                <a:effectLst/>
                <a:latin typeface="+mn-ea"/>
              </a:rPr>
              <a:t>LDSC</a:t>
            </a:r>
            <a:r>
              <a:rPr lang="zh-CN" altLang="en-US" sz="2400" b="0" i="0" dirty="0">
                <a:solidFill>
                  <a:srgbClr val="212121"/>
                </a:solidFill>
                <a:effectLst/>
                <a:latin typeface="+mn-ea"/>
              </a:rPr>
              <a:t>来估计小脑总体积</a:t>
            </a:r>
            <a:r>
              <a:rPr lang="en-US" altLang="zh-CN" sz="2400" b="0" i="0" dirty="0">
                <a:solidFill>
                  <a:srgbClr val="212121"/>
                </a:solidFill>
                <a:effectLst/>
                <a:latin typeface="+mn-ea"/>
              </a:rPr>
              <a:t>meta-GWAS</a:t>
            </a:r>
            <a:r>
              <a:rPr lang="zh-CN" altLang="en-US" sz="2400" b="0" i="0" dirty="0">
                <a:solidFill>
                  <a:srgbClr val="212121"/>
                </a:solidFill>
                <a:effectLst/>
                <a:latin typeface="+mn-ea"/>
              </a:rPr>
              <a:t>汇总统计数据与之前发表的两项研究的</a:t>
            </a:r>
            <a:r>
              <a:rPr lang="en-US" altLang="zh-CN" sz="2400" b="0" i="0" dirty="0">
                <a:solidFill>
                  <a:srgbClr val="212121"/>
                </a:solidFill>
                <a:effectLst/>
                <a:latin typeface="+mn-ea"/>
              </a:rPr>
              <a:t>GWAS</a:t>
            </a:r>
            <a:r>
              <a:rPr lang="zh-CN" altLang="en-US" sz="2400" b="0" i="0" dirty="0">
                <a:solidFill>
                  <a:srgbClr val="212121"/>
                </a:solidFill>
                <a:effectLst/>
                <a:latin typeface="+mn-ea"/>
              </a:rPr>
              <a:t>汇总统计学数据之间的遗传相关性，这两项研究包括不同的小脑亚区域测量、皮层和皮层下解剖测量、生命体征以及精神分裂症、双相情感障碍、严重抑郁症、自闭症和多动症的精神障碍。</a:t>
            </a:r>
            <a:endParaRPr lang="en-US" altLang="zh-CN" sz="2400" b="0" i="0" dirty="0">
              <a:solidFill>
                <a:srgbClr val="212121"/>
              </a:solidFill>
              <a:effectLst/>
              <a:latin typeface="+mn-ea"/>
            </a:endParaRPr>
          </a:p>
          <a:p>
            <a:r>
              <a:rPr lang="zh-CN" altLang="en-US" sz="2400" b="0" i="0" dirty="0">
                <a:solidFill>
                  <a:srgbClr val="212121"/>
                </a:solidFill>
                <a:effectLst/>
                <a:latin typeface="+mn-ea"/>
              </a:rPr>
              <a:t>此外，使用条件和联合（</a:t>
            </a:r>
            <a:r>
              <a:rPr lang="en-US" altLang="zh-CN" sz="2400" b="0" i="0" dirty="0">
                <a:solidFill>
                  <a:srgbClr val="212121"/>
                </a:solidFill>
                <a:effectLst/>
                <a:latin typeface="+mn-ea"/>
              </a:rPr>
              <a:t>FDR</a:t>
            </a:r>
            <a:r>
              <a:rPr lang="zh-CN" altLang="en-US" sz="2400" b="0" i="0" dirty="0">
                <a:solidFill>
                  <a:srgbClr val="212121"/>
                </a:solidFill>
                <a:effectLst/>
                <a:latin typeface="+mn-ea"/>
              </a:rPr>
              <a:t>）分析，确定了小脑体积和这些精神疾病之间的遗传重叠，而不考虑影响方向。这包括使用 </a:t>
            </a:r>
            <a:r>
              <a:rPr lang="en-US" altLang="zh-CN" sz="2400" b="0" i="0" dirty="0">
                <a:solidFill>
                  <a:srgbClr val="212121"/>
                </a:solidFill>
                <a:effectLst/>
                <a:latin typeface="+mn-ea"/>
              </a:rPr>
              <a:t>Q–Q</a:t>
            </a:r>
            <a:r>
              <a:rPr lang="zh-CN" altLang="en-US" sz="2400" dirty="0">
                <a:solidFill>
                  <a:srgbClr val="212121"/>
                </a:solidFill>
                <a:latin typeface="+mn-ea"/>
              </a:rPr>
              <a:t> </a:t>
            </a:r>
            <a:r>
              <a:rPr lang="zh-CN" altLang="en-US" sz="2400" b="0" i="0" dirty="0">
                <a:solidFill>
                  <a:srgbClr val="212121"/>
                </a:solidFill>
                <a:effectLst/>
                <a:latin typeface="+mn-ea"/>
              </a:rPr>
              <a:t>图分析小脑</a:t>
            </a:r>
            <a:r>
              <a:rPr lang="en-US" altLang="zh-CN" sz="2400" b="0" i="0" dirty="0">
                <a:solidFill>
                  <a:srgbClr val="212121"/>
                </a:solidFill>
                <a:effectLst/>
                <a:latin typeface="+mn-ea"/>
              </a:rPr>
              <a:t>GWAS</a:t>
            </a:r>
            <a:r>
              <a:rPr lang="zh-CN" altLang="en-US" sz="2400" b="0" i="0" dirty="0">
                <a:solidFill>
                  <a:srgbClr val="212121"/>
                </a:solidFill>
                <a:effectLst/>
                <a:latin typeface="+mn-ea"/>
              </a:rPr>
              <a:t>中的遗传富集，以及研究</a:t>
            </a:r>
            <a:r>
              <a:rPr lang="en-US" altLang="zh-CN" sz="2400" b="0" i="0" dirty="0">
                <a:solidFill>
                  <a:srgbClr val="212121"/>
                </a:solidFill>
                <a:effectLst/>
                <a:latin typeface="+mn-ea"/>
              </a:rPr>
              <a:t>COJO</a:t>
            </a:r>
            <a:r>
              <a:rPr lang="zh-CN" altLang="en-US" sz="2400" b="0" i="0" dirty="0">
                <a:solidFill>
                  <a:srgbClr val="212121"/>
                </a:solidFill>
                <a:effectLst/>
                <a:latin typeface="+mn-ea"/>
              </a:rPr>
              <a:t>确定的</a:t>
            </a:r>
            <a:r>
              <a:rPr lang="en-US" altLang="zh-CN" sz="2400" b="0" i="0" dirty="0">
                <a:solidFill>
                  <a:srgbClr val="212121"/>
                </a:solidFill>
                <a:effectLst/>
                <a:latin typeface="+mn-ea"/>
              </a:rPr>
              <a:t>GWAS</a:t>
            </a:r>
            <a:r>
              <a:rPr lang="zh-CN" altLang="en-US" sz="2400" b="0" i="0" dirty="0">
                <a:solidFill>
                  <a:srgbClr val="212121"/>
                </a:solidFill>
                <a:effectLst/>
                <a:latin typeface="+mn-ea"/>
              </a:rPr>
              <a:t>信号中哪些包含</a:t>
            </a:r>
            <a:r>
              <a:rPr lang="en-US" altLang="zh-CN" sz="2400" b="0" i="0" dirty="0">
                <a:solidFill>
                  <a:srgbClr val="212121"/>
                </a:solidFill>
                <a:effectLst/>
                <a:latin typeface="+mn-ea"/>
              </a:rPr>
              <a:t>SNPs</a:t>
            </a:r>
            <a:r>
              <a:rPr lang="zh-CN" altLang="en-US" sz="2400" b="0" i="0" dirty="0">
                <a:solidFill>
                  <a:srgbClr val="212121"/>
                </a:solidFill>
                <a:effectLst/>
                <a:latin typeface="+mn-ea"/>
              </a:rPr>
              <a:t>，这些</a:t>
            </a:r>
            <a:r>
              <a:rPr lang="en-US" altLang="zh-CN" sz="2400" b="0" i="0" dirty="0">
                <a:solidFill>
                  <a:srgbClr val="212121"/>
                </a:solidFill>
                <a:effectLst/>
                <a:latin typeface="+mn-ea"/>
              </a:rPr>
              <a:t>SNPs</a:t>
            </a:r>
            <a:r>
              <a:rPr lang="zh-CN" altLang="en-US" sz="2400" b="0" i="0" dirty="0">
                <a:solidFill>
                  <a:srgbClr val="212121"/>
                </a:solidFill>
                <a:effectLst/>
                <a:latin typeface="+mn-ea"/>
              </a:rPr>
              <a:t>显示了与精神表型多效性相关的证据（合并</a:t>
            </a:r>
            <a:r>
              <a:rPr lang="en-US" altLang="zh-CN" sz="2400" b="0" i="0" dirty="0">
                <a:solidFill>
                  <a:srgbClr val="212121"/>
                </a:solidFill>
                <a:effectLst/>
                <a:latin typeface="+mn-ea"/>
              </a:rPr>
              <a:t>FDR &lt; 0.01</a:t>
            </a:r>
            <a:r>
              <a:rPr lang="zh-CN" altLang="en-US" sz="2400" b="0" i="0" dirty="0">
                <a:solidFill>
                  <a:srgbClr val="212121"/>
                </a:solidFill>
                <a:effectLst/>
                <a:latin typeface="+mn-ea"/>
              </a:rPr>
              <a:t>）。</a:t>
            </a:r>
            <a:endParaRPr lang="en-US" altLang="zh-CN" sz="2400" b="0" i="0" dirty="0">
              <a:solidFill>
                <a:srgbClr val="212121"/>
              </a:solidFill>
              <a:effectLst/>
              <a:latin typeface="+mn-ea"/>
            </a:endParaRPr>
          </a:p>
          <a:p>
            <a:r>
              <a:rPr lang="zh-CN" altLang="en-US" sz="2400" b="0" i="0" dirty="0">
                <a:solidFill>
                  <a:srgbClr val="212121"/>
                </a:solidFill>
                <a:effectLst/>
                <a:latin typeface="+mn-ea"/>
              </a:rPr>
              <a:t>最后，对于</a:t>
            </a:r>
            <a:r>
              <a:rPr lang="en-US" altLang="zh-CN" sz="2400" b="0" i="0" dirty="0">
                <a:solidFill>
                  <a:srgbClr val="212121"/>
                </a:solidFill>
                <a:effectLst/>
                <a:latin typeface="+mn-ea"/>
              </a:rPr>
              <a:t>COJO</a:t>
            </a:r>
            <a:r>
              <a:rPr lang="zh-CN" altLang="en-US" sz="2400" b="0" i="0" dirty="0">
                <a:solidFill>
                  <a:srgbClr val="212121"/>
                </a:solidFill>
                <a:effectLst/>
                <a:latin typeface="+mn-ea"/>
              </a:rPr>
              <a:t>代理</a:t>
            </a:r>
            <a:r>
              <a:rPr lang="en-US" altLang="zh-CN" sz="2400" b="0" i="0" dirty="0">
                <a:solidFill>
                  <a:srgbClr val="212121"/>
                </a:solidFill>
                <a:effectLst/>
                <a:latin typeface="+mn-ea"/>
              </a:rPr>
              <a:t>SNPs</a:t>
            </a:r>
            <a:r>
              <a:rPr lang="zh-CN" altLang="en-US" sz="2400" b="0" i="0" dirty="0">
                <a:solidFill>
                  <a:srgbClr val="212121"/>
                </a:solidFill>
                <a:effectLst/>
                <a:latin typeface="+mn-ea"/>
              </a:rPr>
              <a:t>，检查了</a:t>
            </a:r>
            <a:r>
              <a:rPr lang="en-US" altLang="zh-CN" sz="2400" b="0" i="0" dirty="0">
                <a:solidFill>
                  <a:srgbClr val="212121"/>
                </a:solidFill>
                <a:effectLst/>
                <a:latin typeface="+mn-ea"/>
              </a:rPr>
              <a:t>GWAS</a:t>
            </a:r>
            <a:r>
              <a:rPr lang="zh-CN" altLang="en-US" sz="2400" b="0" i="0" dirty="0">
                <a:solidFill>
                  <a:srgbClr val="212121"/>
                </a:solidFill>
                <a:effectLst/>
                <a:latin typeface="+mn-ea"/>
              </a:rPr>
              <a:t>目录，以了解与这些精神特征相关的先前报告，以及任何其他特征</a:t>
            </a:r>
            <a:endParaRPr lang="en-US" altLang="zh-CN" sz="2400" b="0" i="0" dirty="0">
              <a:solidFill>
                <a:srgbClr val="212121"/>
              </a:solidFill>
              <a:effectLst/>
              <a:latin typeface="+mn-ea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0060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5FB908-A163-A365-E639-26D925D5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部分实验结果</a:t>
            </a:r>
            <a:r>
              <a:rPr lang="en-US" altLang="zh-CN" dirty="0"/>
              <a:t>&amp;</a:t>
            </a:r>
            <a:r>
              <a:rPr lang="zh-CN" altLang="en-US" dirty="0"/>
              <a:t>讨论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EA62C2-98EB-3AC9-B62A-82A8A7EA6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851" y="1506828"/>
            <a:ext cx="11513711" cy="4670135"/>
          </a:xfrm>
        </p:spPr>
        <p:txBody>
          <a:bodyPr/>
          <a:lstStyle/>
          <a:p>
            <a:r>
              <a:rPr lang="zh-CN" alt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小脑体积的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GWASs</a:t>
            </a:r>
            <a:r>
              <a:rPr lang="zh-CN" alt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在每个波中识别出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6</a:t>
            </a:r>
            <a:r>
              <a:rPr lang="zh-CN" alt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个独立的全基因组显著指数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SNPs</a:t>
            </a:r>
            <a:r>
              <a:rPr lang="zh-CN" alt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；基于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SNP</a:t>
            </a:r>
            <a:r>
              <a:rPr lang="zh-CN" alt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的遗传度估计在不同波中是相似的</a:t>
            </a:r>
            <a:r>
              <a:rPr lang="zh-CN" altLang="en-US" dirty="0">
                <a:solidFill>
                  <a:srgbClr val="212121"/>
                </a:solidFill>
                <a:latin typeface="Cambria" panose="02040503050406030204" pitchFamily="18" charset="0"/>
              </a:rPr>
              <a:t>，</a:t>
            </a:r>
            <a:r>
              <a:rPr lang="zh-CN" alt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具有非常强的波间遗传相关性</a:t>
            </a:r>
            <a:endParaRPr lang="en-US" altLang="zh-CN" b="0" i="0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723091B-A84A-8C39-9368-66A3DD5B1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226" y="2466998"/>
            <a:ext cx="7516883" cy="436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892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5FB908-A163-A365-E639-26D925D5F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787" y="-248097"/>
            <a:ext cx="10515600" cy="1325563"/>
          </a:xfrm>
        </p:spPr>
        <p:txBody>
          <a:bodyPr/>
          <a:lstStyle/>
          <a:p>
            <a:r>
              <a:rPr lang="zh-CN" altLang="en-US" dirty="0"/>
              <a:t>部分实验结果</a:t>
            </a:r>
            <a:r>
              <a:rPr lang="en-US" altLang="zh-CN" dirty="0"/>
              <a:t>&amp;</a:t>
            </a:r>
            <a:r>
              <a:rPr lang="zh-CN" altLang="en-US" dirty="0"/>
              <a:t>讨论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EA62C2-98EB-3AC9-B62A-82A8A7EA6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761" y="792051"/>
            <a:ext cx="11513711" cy="4670135"/>
          </a:xfrm>
        </p:spPr>
        <p:txBody>
          <a:bodyPr/>
          <a:lstStyle/>
          <a:p>
            <a:r>
              <a:rPr lang="zh-CN" alt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单个叶的基于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SNP</a:t>
            </a:r>
            <a:r>
              <a:rPr lang="zh-CN" alt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的遗传力估计值与小脑的总体遗传力相似，大多数叶间遗传相关中等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(</a:t>
            </a:r>
            <a:r>
              <a:rPr lang="zh-CN" alt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叶间平均值</a:t>
            </a:r>
            <a:r>
              <a:rPr lang="en-US" altLang="zh-CN" b="0" i="1" dirty="0" err="1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r</a:t>
            </a:r>
            <a:r>
              <a:rPr lang="en-US" altLang="zh-CN" b="0" i="0" baseline="-25000" dirty="0" err="1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g</a:t>
            </a:r>
            <a:r>
              <a:rPr lang="zh-CN" alt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≈ 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0.44)</a:t>
            </a:r>
            <a:r>
              <a:rPr lang="zh-CN" alt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，并且对于测试的波瓣对的数量，所有都经受住了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Bonferroni</a:t>
            </a:r>
            <a:r>
              <a:rPr lang="zh-CN" alt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校正</a:t>
            </a:r>
            <a:endParaRPr lang="en-US" altLang="zh-CN" b="0" i="0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A3329F8-A066-99C9-3011-AE00C68A5109}"/>
              </a:ext>
            </a:extLst>
          </p:cNvPr>
          <p:cNvSpPr txBox="1"/>
          <p:nvPr/>
        </p:nvSpPr>
        <p:spPr>
          <a:xfrm>
            <a:off x="1843288" y="2848736"/>
            <a:ext cx="241317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瓦片大小和阴影表示使用</a:t>
            </a:r>
            <a:r>
              <a:rPr lang="en-US" altLang="zh-CN" dirty="0"/>
              <a:t>LDSC</a:t>
            </a:r>
            <a:r>
              <a:rPr lang="zh-CN" altLang="en-US" dirty="0"/>
              <a:t>回归分析计算的叶片之间的遗传相关值（</a:t>
            </a:r>
            <a:r>
              <a:rPr lang="en-US" altLang="zh-CN" b="0" i="1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en-US" altLang="zh-CN" b="0" i="1" dirty="0" err="1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r</a:t>
            </a:r>
            <a:r>
              <a:rPr lang="en-US" altLang="zh-CN" b="0" i="0" baseline="-25000" dirty="0" err="1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g</a:t>
            </a:r>
            <a:r>
              <a:rPr lang="en-US" altLang="zh-CN" b="0" i="0" baseline="-2500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zh-CN" altLang="en-US" dirty="0"/>
              <a:t>）。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/>
              <a:t>GCTA-GREML</a:t>
            </a:r>
            <a:r>
              <a:rPr lang="zh-CN" altLang="en-US" dirty="0"/>
              <a:t>计算基于</a:t>
            </a:r>
            <a:r>
              <a:rPr lang="en-US" altLang="zh-CN" dirty="0"/>
              <a:t>SNP</a:t>
            </a:r>
            <a:r>
              <a:rPr lang="zh-CN" altLang="en-US" dirty="0"/>
              <a:t>的遗传力估计的对角线值。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12D83EC-C062-55AC-DE01-C78C17F45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7712" y="1648824"/>
            <a:ext cx="5564417" cy="5098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281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</TotalTime>
  <Words>1574</Words>
  <Application>Microsoft Office PowerPoint</Application>
  <PresentationFormat>宽屏</PresentationFormat>
  <Paragraphs>68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7" baseType="lpstr">
      <vt:lpstr>等线</vt:lpstr>
      <vt:lpstr>等线 Light</vt:lpstr>
      <vt:lpstr>Arial</vt:lpstr>
      <vt:lpstr>Cambria</vt:lpstr>
      <vt:lpstr>Office 主题​​</vt:lpstr>
      <vt:lpstr>文献阅读</vt:lpstr>
      <vt:lpstr>Genetic common variants associated with cerebellar volume and their overlap with mental disorders: a study on 33,265 individuals from the UK-Biobank 与小脑体积相关的遗传常见变异及其与精神障碍的重叠：对UKB 33265人的研究</vt:lpstr>
      <vt:lpstr>Abstract</vt:lpstr>
      <vt:lpstr>Methods</vt:lpstr>
      <vt:lpstr>Methods</vt:lpstr>
      <vt:lpstr>Methods</vt:lpstr>
      <vt:lpstr>Methods</vt:lpstr>
      <vt:lpstr>部分实验结果&amp;讨论</vt:lpstr>
      <vt:lpstr>部分实验结果&amp;讨论</vt:lpstr>
      <vt:lpstr>部分实验结果&amp;讨论</vt:lpstr>
      <vt:lpstr>代码实现（主要参考Supplementary methods ）</vt:lpstr>
      <vt:lpstr>PowerPoint 演示文稿</vt:lpstr>
      <vt:lpstr>PowerPoint 演示文稿</vt:lpstr>
      <vt:lpstr>PowerPoint 演示文稿</vt:lpstr>
      <vt:lpstr>PowerPoint 演示文稿</vt:lpstr>
      <vt:lpstr>代码实现（主要参考Supplementary methods ）</vt:lpstr>
      <vt:lpstr>PowerPoint 演示文稿</vt:lpstr>
      <vt:lpstr>PowerPoint 演示文稿</vt:lpstr>
      <vt:lpstr>PowerPoint 演示文稿</vt:lpstr>
      <vt:lpstr>PowerPoint 演示文稿</vt:lpstr>
      <vt:lpstr>UK Biobank — Neale lab</vt:lpstr>
      <vt:lpstr>问题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文献阅读</dc:title>
  <dc:creator>1179116732@qq.com</dc:creator>
  <cp:lastModifiedBy>L mh</cp:lastModifiedBy>
  <cp:revision>7</cp:revision>
  <dcterms:created xsi:type="dcterms:W3CDTF">2023-04-06T11:56:56Z</dcterms:created>
  <dcterms:modified xsi:type="dcterms:W3CDTF">2023-04-12T00:49:50Z</dcterms:modified>
</cp:coreProperties>
</file>