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1" r:id="rId5"/>
    <p:sldId id="263" r:id="rId6"/>
    <p:sldId id="264" r:id="rId7"/>
    <p:sldId id="265" r:id="rId8"/>
    <p:sldId id="259" r:id="rId9"/>
    <p:sldId id="267" r:id="rId10"/>
    <p:sldId id="26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64"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397733-7111-4FDE-8A54-C888D485CFD4}" type="datetimeFigureOut">
              <a:rPr lang="zh-CN" altLang="en-US" smtClean="0"/>
              <a:t>2023-08-01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1446DE-E771-4AAD-931A-16321464DFAD}" type="slidenum">
              <a:rPr lang="zh-CN" altLang="en-US" smtClean="0"/>
              <a:t>‹#›</a:t>
            </a:fld>
            <a:endParaRPr lang="zh-CN" altLang="en-US"/>
          </a:p>
        </p:txBody>
      </p:sp>
    </p:spTree>
    <p:extLst>
      <p:ext uri="{BB962C8B-B14F-4D97-AF65-F5344CB8AC3E}">
        <p14:creationId xmlns:p14="http://schemas.microsoft.com/office/powerpoint/2010/main" val="559126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08ED97-1326-5752-7FAC-1D657A0E725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5EB60E9-6A48-8A82-70A9-20CC0E8FD9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4E107D2-30BC-5FB4-8BA5-D7E6BB8D5421}"/>
              </a:ext>
            </a:extLst>
          </p:cNvPr>
          <p:cNvSpPr>
            <a:spLocks noGrp="1"/>
          </p:cNvSpPr>
          <p:nvPr>
            <p:ph type="dt" sz="half" idx="10"/>
          </p:nvPr>
        </p:nvSpPr>
        <p:spPr/>
        <p:txBody>
          <a:bodyPr/>
          <a:lstStyle/>
          <a:p>
            <a:fld id="{C7A1BEB1-7D3A-4284-8FD6-ECBE5FF77AE8}" type="datetimeFigureOut">
              <a:rPr lang="zh-CN" altLang="en-US" smtClean="0"/>
              <a:t>2023-08-01</a:t>
            </a:fld>
            <a:endParaRPr lang="zh-CN" altLang="en-US"/>
          </a:p>
        </p:txBody>
      </p:sp>
      <p:sp>
        <p:nvSpPr>
          <p:cNvPr id="5" name="页脚占位符 4">
            <a:extLst>
              <a:ext uri="{FF2B5EF4-FFF2-40B4-BE49-F238E27FC236}">
                <a16:creationId xmlns:a16="http://schemas.microsoft.com/office/drawing/2014/main" id="{57FEEB35-A34E-29BD-EF67-01430C64DE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C28B7C-2ADC-AE31-9075-C057DC22CBFE}"/>
              </a:ext>
            </a:extLst>
          </p:cNvPr>
          <p:cNvSpPr>
            <a:spLocks noGrp="1"/>
          </p:cNvSpPr>
          <p:nvPr>
            <p:ph type="sldNum" sz="quarter" idx="12"/>
          </p:nvPr>
        </p:nvSpPr>
        <p:spPr/>
        <p:txBody>
          <a:bodyPr/>
          <a:lstStyle/>
          <a:p>
            <a:fld id="{4F90B788-E832-4DD0-B372-19F0B9031FED}" type="slidenum">
              <a:rPr lang="zh-CN" altLang="en-US" smtClean="0"/>
              <a:t>‹#›</a:t>
            </a:fld>
            <a:endParaRPr lang="zh-CN" altLang="en-US"/>
          </a:p>
        </p:txBody>
      </p:sp>
    </p:spTree>
    <p:extLst>
      <p:ext uri="{BB962C8B-B14F-4D97-AF65-F5344CB8AC3E}">
        <p14:creationId xmlns:p14="http://schemas.microsoft.com/office/powerpoint/2010/main" val="1369668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608D3-34B9-60BC-F89F-F46AD417EFE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E666F98-5540-C6EF-F359-2D960FF9DAC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56D27B-7196-B443-81F3-86F0F4DFD983}"/>
              </a:ext>
            </a:extLst>
          </p:cNvPr>
          <p:cNvSpPr>
            <a:spLocks noGrp="1"/>
          </p:cNvSpPr>
          <p:nvPr>
            <p:ph type="dt" sz="half" idx="10"/>
          </p:nvPr>
        </p:nvSpPr>
        <p:spPr/>
        <p:txBody>
          <a:bodyPr/>
          <a:lstStyle/>
          <a:p>
            <a:fld id="{C7A1BEB1-7D3A-4284-8FD6-ECBE5FF77AE8}" type="datetimeFigureOut">
              <a:rPr lang="zh-CN" altLang="en-US" smtClean="0"/>
              <a:t>2023-08-01</a:t>
            </a:fld>
            <a:endParaRPr lang="zh-CN" altLang="en-US"/>
          </a:p>
        </p:txBody>
      </p:sp>
      <p:sp>
        <p:nvSpPr>
          <p:cNvPr id="5" name="页脚占位符 4">
            <a:extLst>
              <a:ext uri="{FF2B5EF4-FFF2-40B4-BE49-F238E27FC236}">
                <a16:creationId xmlns:a16="http://schemas.microsoft.com/office/drawing/2014/main" id="{81429969-6552-D236-6AA4-5BA58F2CE5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3310D4-CB16-E866-A531-36FBC8CFE414}"/>
              </a:ext>
            </a:extLst>
          </p:cNvPr>
          <p:cNvSpPr>
            <a:spLocks noGrp="1"/>
          </p:cNvSpPr>
          <p:nvPr>
            <p:ph type="sldNum" sz="quarter" idx="12"/>
          </p:nvPr>
        </p:nvSpPr>
        <p:spPr/>
        <p:txBody>
          <a:bodyPr/>
          <a:lstStyle/>
          <a:p>
            <a:fld id="{4F90B788-E832-4DD0-B372-19F0B9031FED}" type="slidenum">
              <a:rPr lang="zh-CN" altLang="en-US" smtClean="0"/>
              <a:t>‹#›</a:t>
            </a:fld>
            <a:endParaRPr lang="zh-CN" altLang="en-US"/>
          </a:p>
        </p:txBody>
      </p:sp>
    </p:spTree>
    <p:extLst>
      <p:ext uri="{BB962C8B-B14F-4D97-AF65-F5344CB8AC3E}">
        <p14:creationId xmlns:p14="http://schemas.microsoft.com/office/powerpoint/2010/main" val="366292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03839A-92D2-982D-ECDA-7B0889F74FD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1455735-E542-3199-5378-08BCD7613B6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0644D3-DF39-4312-E226-B802CE3F39D9}"/>
              </a:ext>
            </a:extLst>
          </p:cNvPr>
          <p:cNvSpPr>
            <a:spLocks noGrp="1"/>
          </p:cNvSpPr>
          <p:nvPr>
            <p:ph type="dt" sz="half" idx="10"/>
          </p:nvPr>
        </p:nvSpPr>
        <p:spPr/>
        <p:txBody>
          <a:bodyPr/>
          <a:lstStyle/>
          <a:p>
            <a:fld id="{C7A1BEB1-7D3A-4284-8FD6-ECBE5FF77AE8}" type="datetimeFigureOut">
              <a:rPr lang="zh-CN" altLang="en-US" smtClean="0"/>
              <a:t>2023-08-01</a:t>
            </a:fld>
            <a:endParaRPr lang="zh-CN" altLang="en-US"/>
          </a:p>
        </p:txBody>
      </p:sp>
      <p:sp>
        <p:nvSpPr>
          <p:cNvPr id="5" name="页脚占位符 4">
            <a:extLst>
              <a:ext uri="{FF2B5EF4-FFF2-40B4-BE49-F238E27FC236}">
                <a16:creationId xmlns:a16="http://schemas.microsoft.com/office/drawing/2014/main" id="{68DF8D48-B2FF-9AF8-91B0-C7BE5E43C1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592510-8851-73E3-E438-B494D50B5E95}"/>
              </a:ext>
            </a:extLst>
          </p:cNvPr>
          <p:cNvSpPr>
            <a:spLocks noGrp="1"/>
          </p:cNvSpPr>
          <p:nvPr>
            <p:ph type="sldNum" sz="quarter" idx="12"/>
          </p:nvPr>
        </p:nvSpPr>
        <p:spPr/>
        <p:txBody>
          <a:bodyPr/>
          <a:lstStyle/>
          <a:p>
            <a:fld id="{4F90B788-E832-4DD0-B372-19F0B9031FED}" type="slidenum">
              <a:rPr lang="zh-CN" altLang="en-US" smtClean="0"/>
              <a:t>‹#›</a:t>
            </a:fld>
            <a:endParaRPr lang="zh-CN" altLang="en-US"/>
          </a:p>
        </p:txBody>
      </p:sp>
    </p:spTree>
    <p:extLst>
      <p:ext uri="{BB962C8B-B14F-4D97-AF65-F5344CB8AC3E}">
        <p14:creationId xmlns:p14="http://schemas.microsoft.com/office/powerpoint/2010/main" val="6465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AA4CA-3B30-4F1D-EF54-200A7776FF0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2F12FAF-AA47-FF1E-3462-1DD051BF958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5680BD-A5B8-9283-001E-5941D0BAD836}"/>
              </a:ext>
            </a:extLst>
          </p:cNvPr>
          <p:cNvSpPr>
            <a:spLocks noGrp="1"/>
          </p:cNvSpPr>
          <p:nvPr>
            <p:ph type="dt" sz="half" idx="10"/>
          </p:nvPr>
        </p:nvSpPr>
        <p:spPr/>
        <p:txBody>
          <a:bodyPr/>
          <a:lstStyle/>
          <a:p>
            <a:fld id="{C7A1BEB1-7D3A-4284-8FD6-ECBE5FF77AE8}" type="datetimeFigureOut">
              <a:rPr lang="zh-CN" altLang="en-US" smtClean="0"/>
              <a:t>2023-08-01</a:t>
            </a:fld>
            <a:endParaRPr lang="zh-CN" altLang="en-US"/>
          </a:p>
        </p:txBody>
      </p:sp>
      <p:sp>
        <p:nvSpPr>
          <p:cNvPr id="5" name="页脚占位符 4">
            <a:extLst>
              <a:ext uri="{FF2B5EF4-FFF2-40B4-BE49-F238E27FC236}">
                <a16:creationId xmlns:a16="http://schemas.microsoft.com/office/drawing/2014/main" id="{03EB3103-6B34-89B1-5C75-D3D32B54AA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8539ED-6095-1FC3-A7BF-4A798D56B98B}"/>
              </a:ext>
            </a:extLst>
          </p:cNvPr>
          <p:cNvSpPr>
            <a:spLocks noGrp="1"/>
          </p:cNvSpPr>
          <p:nvPr>
            <p:ph type="sldNum" sz="quarter" idx="12"/>
          </p:nvPr>
        </p:nvSpPr>
        <p:spPr/>
        <p:txBody>
          <a:bodyPr/>
          <a:lstStyle/>
          <a:p>
            <a:fld id="{4F90B788-E832-4DD0-B372-19F0B9031FED}" type="slidenum">
              <a:rPr lang="zh-CN" altLang="en-US" smtClean="0"/>
              <a:t>‹#›</a:t>
            </a:fld>
            <a:endParaRPr lang="zh-CN" altLang="en-US"/>
          </a:p>
        </p:txBody>
      </p:sp>
    </p:spTree>
    <p:extLst>
      <p:ext uri="{BB962C8B-B14F-4D97-AF65-F5344CB8AC3E}">
        <p14:creationId xmlns:p14="http://schemas.microsoft.com/office/powerpoint/2010/main" val="213514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A94E1-9EF1-9A1E-60F2-13F3556FA9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CFA7DAD-DD34-CF9B-F6DE-55A62D1DDF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C2149DF-8767-0657-A790-534985E49362}"/>
              </a:ext>
            </a:extLst>
          </p:cNvPr>
          <p:cNvSpPr>
            <a:spLocks noGrp="1"/>
          </p:cNvSpPr>
          <p:nvPr>
            <p:ph type="dt" sz="half" idx="10"/>
          </p:nvPr>
        </p:nvSpPr>
        <p:spPr/>
        <p:txBody>
          <a:bodyPr/>
          <a:lstStyle/>
          <a:p>
            <a:fld id="{C7A1BEB1-7D3A-4284-8FD6-ECBE5FF77AE8}" type="datetimeFigureOut">
              <a:rPr lang="zh-CN" altLang="en-US" smtClean="0"/>
              <a:t>2023-08-01</a:t>
            </a:fld>
            <a:endParaRPr lang="zh-CN" altLang="en-US"/>
          </a:p>
        </p:txBody>
      </p:sp>
      <p:sp>
        <p:nvSpPr>
          <p:cNvPr id="5" name="页脚占位符 4">
            <a:extLst>
              <a:ext uri="{FF2B5EF4-FFF2-40B4-BE49-F238E27FC236}">
                <a16:creationId xmlns:a16="http://schemas.microsoft.com/office/drawing/2014/main" id="{DACB0CFE-2561-E842-1D9F-38CA38240D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875C83-3B0F-D15D-5BF8-AEFC18B6C713}"/>
              </a:ext>
            </a:extLst>
          </p:cNvPr>
          <p:cNvSpPr>
            <a:spLocks noGrp="1"/>
          </p:cNvSpPr>
          <p:nvPr>
            <p:ph type="sldNum" sz="quarter" idx="12"/>
          </p:nvPr>
        </p:nvSpPr>
        <p:spPr/>
        <p:txBody>
          <a:bodyPr/>
          <a:lstStyle/>
          <a:p>
            <a:fld id="{4F90B788-E832-4DD0-B372-19F0B9031FED}" type="slidenum">
              <a:rPr lang="zh-CN" altLang="en-US" smtClean="0"/>
              <a:t>‹#›</a:t>
            </a:fld>
            <a:endParaRPr lang="zh-CN" altLang="en-US"/>
          </a:p>
        </p:txBody>
      </p:sp>
    </p:spTree>
    <p:extLst>
      <p:ext uri="{BB962C8B-B14F-4D97-AF65-F5344CB8AC3E}">
        <p14:creationId xmlns:p14="http://schemas.microsoft.com/office/powerpoint/2010/main" val="180904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634F7-65D9-21E1-1854-DC6F68FFD8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8B0ACA4-AE59-0667-A59F-DB4E7CFCB8A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57FEB69-E3DF-9311-5BCB-10A7052F0A6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B2FAE36-60F3-2927-E8A0-743C9920D198}"/>
              </a:ext>
            </a:extLst>
          </p:cNvPr>
          <p:cNvSpPr>
            <a:spLocks noGrp="1"/>
          </p:cNvSpPr>
          <p:nvPr>
            <p:ph type="dt" sz="half" idx="10"/>
          </p:nvPr>
        </p:nvSpPr>
        <p:spPr/>
        <p:txBody>
          <a:bodyPr/>
          <a:lstStyle/>
          <a:p>
            <a:fld id="{C7A1BEB1-7D3A-4284-8FD6-ECBE5FF77AE8}" type="datetimeFigureOut">
              <a:rPr lang="zh-CN" altLang="en-US" smtClean="0"/>
              <a:t>2023-08-01</a:t>
            </a:fld>
            <a:endParaRPr lang="zh-CN" altLang="en-US"/>
          </a:p>
        </p:txBody>
      </p:sp>
      <p:sp>
        <p:nvSpPr>
          <p:cNvPr id="6" name="页脚占位符 5">
            <a:extLst>
              <a:ext uri="{FF2B5EF4-FFF2-40B4-BE49-F238E27FC236}">
                <a16:creationId xmlns:a16="http://schemas.microsoft.com/office/drawing/2014/main" id="{5873D8B9-B32F-CB16-80A9-13896CE567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0CA816D-EAD1-7B33-886B-F4F3E4F47940}"/>
              </a:ext>
            </a:extLst>
          </p:cNvPr>
          <p:cNvSpPr>
            <a:spLocks noGrp="1"/>
          </p:cNvSpPr>
          <p:nvPr>
            <p:ph type="sldNum" sz="quarter" idx="12"/>
          </p:nvPr>
        </p:nvSpPr>
        <p:spPr/>
        <p:txBody>
          <a:bodyPr/>
          <a:lstStyle/>
          <a:p>
            <a:fld id="{4F90B788-E832-4DD0-B372-19F0B9031FED}" type="slidenum">
              <a:rPr lang="zh-CN" altLang="en-US" smtClean="0"/>
              <a:t>‹#›</a:t>
            </a:fld>
            <a:endParaRPr lang="zh-CN" altLang="en-US"/>
          </a:p>
        </p:txBody>
      </p:sp>
    </p:spTree>
    <p:extLst>
      <p:ext uri="{BB962C8B-B14F-4D97-AF65-F5344CB8AC3E}">
        <p14:creationId xmlns:p14="http://schemas.microsoft.com/office/powerpoint/2010/main" val="220094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6BCC0-834E-A90D-9C26-F3A0DD53147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F8982F3-265A-7604-A047-2A909E2F5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22F0B47-D865-7F71-5804-0DDAC8ED144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375A304-A253-DCAB-88AB-8224C33F17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5770EAD-4D39-5889-644B-795D5F8EF50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DC3F4FF-411C-1EE4-411E-D68A8986FC8A}"/>
              </a:ext>
            </a:extLst>
          </p:cNvPr>
          <p:cNvSpPr>
            <a:spLocks noGrp="1"/>
          </p:cNvSpPr>
          <p:nvPr>
            <p:ph type="dt" sz="half" idx="10"/>
          </p:nvPr>
        </p:nvSpPr>
        <p:spPr/>
        <p:txBody>
          <a:bodyPr/>
          <a:lstStyle/>
          <a:p>
            <a:fld id="{C7A1BEB1-7D3A-4284-8FD6-ECBE5FF77AE8}" type="datetimeFigureOut">
              <a:rPr lang="zh-CN" altLang="en-US" smtClean="0"/>
              <a:t>2023-08-01</a:t>
            </a:fld>
            <a:endParaRPr lang="zh-CN" altLang="en-US"/>
          </a:p>
        </p:txBody>
      </p:sp>
      <p:sp>
        <p:nvSpPr>
          <p:cNvPr id="8" name="页脚占位符 7">
            <a:extLst>
              <a:ext uri="{FF2B5EF4-FFF2-40B4-BE49-F238E27FC236}">
                <a16:creationId xmlns:a16="http://schemas.microsoft.com/office/drawing/2014/main" id="{5C37ED7B-FD85-1348-213B-149BCAA61DF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1D1224F-4669-CD01-4D8C-8C57C9534086}"/>
              </a:ext>
            </a:extLst>
          </p:cNvPr>
          <p:cNvSpPr>
            <a:spLocks noGrp="1"/>
          </p:cNvSpPr>
          <p:nvPr>
            <p:ph type="sldNum" sz="quarter" idx="12"/>
          </p:nvPr>
        </p:nvSpPr>
        <p:spPr/>
        <p:txBody>
          <a:bodyPr/>
          <a:lstStyle/>
          <a:p>
            <a:fld id="{4F90B788-E832-4DD0-B372-19F0B9031FED}" type="slidenum">
              <a:rPr lang="zh-CN" altLang="en-US" smtClean="0"/>
              <a:t>‹#›</a:t>
            </a:fld>
            <a:endParaRPr lang="zh-CN" altLang="en-US"/>
          </a:p>
        </p:txBody>
      </p:sp>
    </p:spTree>
    <p:extLst>
      <p:ext uri="{BB962C8B-B14F-4D97-AF65-F5344CB8AC3E}">
        <p14:creationId xmlns:p14="http://schemas.microsoft.com/office/powerpoint/2010/main" val="993202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A8513-F8E0-C52C-3E59-6A79F5B1A25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C12236E-48CE-8B01-AE7A-2D0D5B7FFDA9}"/>
              </a:ext>
            </a:extLst>
          </p:cNvPr>
          <p:cNvSpPr>
            <a:spLocks noGrp="1"/>
          </p:cNvSpPr>
          <p:nvPr>
            <p:ph type="dt" sz="half" idx="10"/>
          </p:nvPr>
        </p:nvSpPr>
        <p:spPr/>
        <p:txBody>
          <a:bodyPr/>
          <a:lstStyle/>
          <a:p>
            <a:fld id="{C7A1BEB1-7D3A-4284-8FD6-ECBE5FF77AE8}" type="datetimeFigureOut">
              <a:rPr lang="zh-CN" altLang="en-US" smtClean="0"/>
              <a:t>2023-08-01</a:t>
            </a:fld>
            <a:endParaRPr lang="zh-CN" altLang="en-US"/>
          </a:p>
        </p:txBody>
      </p:sp>
      <p:sp>
        <p:nvSpPr>
          <p:cNvPr id="4" name="页脚占位符 3">
            <a:extLst>
              <a:ext uri="{FF2B5EF4-FFF2-40B4-BE49-F238E27FC236}">
                <a16:creationId xmlns:a16="http://schemas.microsoft.com/office/drawing/2014/main" id="{F45D9D06-C966-FE47-0B9A-F00E1299899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6883F4F-DBA5-32C5-6CB7-7E120C498A7E}"/>
              </a:ext>
            </a:extLst>
          </p:cNvPr>
          <p:cNvSpPr>
            <a:spLocks noGrp="1"/>
          </p:cNvSpPr>
          <p:nvPr>
            <p:ph type="sldNum" sz="quarter" idx="12"/>
          </p:nvPr>
        </p:nvSpPr>
        <p:spPr/>
        <p:txBody>
          <a:bodyPr/>
          <a:lstStyle/>
          <a:p>
            <a:fld id="{4F90B788-E832-4DD0-B372-19F0B9031FED}" type="slidenum">
              <a:rPr lang="zh-CN" altLang="en-US" smtClean="0"/>
              <a:t>‹#›</a:t>
            </a:fld>
            <a:endParaRPr lang="zh-CN" altLang="en-US"/>
          </a:p>
        </p:txBody>
      </p:sp>
    </p:spTree>
    <p:extLst>
      <p:ext uri="{BB962C8B-B14F-4D97-AF65-F5344CB8AC3E}">
        <p14:creationId xmlns:p14="http://schemas.microsoft.com/office/powerpoint/2010/main" val="80313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B8FFC49-8329-E89B-5124-1C21DF216BA3}"/>
              </a:ext>
            </a:extLst>
          </p:cNvPr>
          <p:cNvSpPr>
            <a:spLocks noGrp="1"/>
          </p:cNvSpPr>
          <p:nvPr>
            <p:ph type="dt" sz="half" idx="10"/>
          </p:nvPr>
        </p:nvSpPr>
        <p:spPr/>
        <p:txBody>
          <a:bodyPr/>
          <a:lstStyle/>
          <a:p>
            <a:fld id="{C7A1BEB1-7D3A-4284-8FD6-ECBE5FF77AE8}" type="datetimeFigureOut">
              <a:rPr lang="zh-CN" altLang="en-US" smtClean="0"/>
              <a:t>2023-08-01</a:t>
            </a:fld>
            <a:endParaRPr lang="zh-CN" altLang="en-US"/>
          </a:p>
        </p:txBody>
      </p:sp>
      <p:sp>
        <p:nvSpPr>
          <p:cNvPr id="3" name="页脚占位符 2">
            <a:extLst>
              <a:ext uri="{FF2B5EF4-FFF2-40B4-BE49-F238E27FC236}">
                <a16:creationId xmlns:a16="http://schemas.microsoft.com/office/drawing/2014/main" id="{B5CBB316-FB62-6108-AF41-75926B2D827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97E41EB-B450-98C5-2260-18EEE408E2C7}"/>
              </a:ext>
            </a:extLst>
          </p:cNvPr>
          <p:cNvSpPr>
            <a:spLocks noGrp="1"/>
          </p:cNvSpPr>
          <p:nvPr>
            <p:ph type="sldNum" sz="quarter" idx="12"/>
          </p:nvPr>
        </p:nvSpPr>
        <p:spPr/>
        <p:txBody>
          <a:bodyPr/>
          <a:lstStyle/>
          <a:p>
            <a:fld id="{4F90B788-E832-4DD0-B372-19F0B9031FED}" type="slidenum">
              <a:rPr lang="zh-CN" altLang="en-US" smtClean="0"/>
              <a:t>‹#›</a:t>
            </a:fld>
            <a:endParaRPr lang="zh-CN" altLang="en-US"/>
          </a:p>
        </p:txBody>
      </p:sp>
    </p:spTree>
    <p:extLst>
      <p:ext uri="{BB962C8B-B14F-4D97-AF65-F5344CB8AC3E}">
        <p14:creationId xmlns:p14="http://schemas.microsoft.com/office/powerpoint/2010/main" val="1326928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E1862-6023-0EDC-D59F-34AC856F6CE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E55DD5C-D65B-76B1-B651-4AEEECF6B7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700A30D-3874-9F9F-148A-A7F9F0779A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3210AC6-9602-3A5E-1BCC-CA0CEC7551FD}"/>
              </a:ext>
            </a:extLst>
          </p:cNvPr>
          <p:cNvSpPr>
            <a:spLocks noGrp="1"/>
          </p:cNvSpPr>
          <p:nvPr>
            <p:ph type="dt" sz="half" idx="10"/>
          </p:nvPr>
        </p:nvSpPr>
        <p:spPr/>
        <p:txBody>
          <a:bodyPr/>
          <a:lstStyle/>
          <a:p>
            <a:fld id="{C7A1BEB1-7D3A-4284-8FD6-ECBE5FF77AE8}" type="datetimeFigureOut">
              <a:rPr lang="zh-CN" altLang="en-US" smtClean="0"/>
              <a:t>2023-08-01</a:t>
            </a:fld>
            <a:endParaRPr lang="zh-CN" altLang="en-US"/>
          </a:p>
        </p:txBody>
      </p:sp>
      <p:sp>
        <p:nvSpPr>
          <p:cNvPr id="6" name="页脚占位符 5">
            <a:extLst>
              <a:ext uri="{FF2B5EF4-FFF2-40B4-BE49-F238E27FC236}">
                <a16:creationId xmlns:a16="http://schemas.microsoft.com/office/drawing/2014/main" id="{7DD5B4C7-9579-6AF6-3DDC-B7FD02D317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F283FE8-5FA7-C670-53BE-DEDB889EA5E8}"/>
              </a:ext>
            </a:extLst>
          </p:cNvPr>
          <p:cNvSpPr>
            <a:spLocks noGrp="1"/>
          </p:cNvSpPr>
          <p:nvPr>
            <p:ph type="sldNum" sz="quarter" idx="12"/>
          </p:nvPr>
        </p:nvSpPr>
        <p:spPr/>
        <p:txBody>
          <a:bodyPr/>
          <a:lstStyle/>
          <a:p>
            <a:fld id="{4F90B788-E832-4DD0-B372-19F0B9031FED}" type="slidenum">
              <a:rPr lang="zh-CN" altLang="en-US" smtClean="0"/>
              <a:t>‹#›</a:t>
            </a:fld>
            <a:endParaRPr lang="zh-CN" altLang="en-US"/>
          </a:p>
        </p:txBody>
      </p:sp>
    </p:spTree>
    <p:extLst>
      <p:ext uri="{BB962C8B-B14F-4D97-AF65-F5344CB8AC3E}">
        <p14:creationId xmlns:p14="http://schemas.microsoft.com/office/powerpoint/2010/main" val="1350683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5B5D3-B812-06E1-FEEF-45F0B75A718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4161EF2-F806-81F9-3924-FF98CA5E06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6C7F8F-3936-0703-70A1-F61F75CACC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405802E-AC84-C9AD-DDD9-B56749792EB3}"/>
              </a:ext>
            </a:extLst>
          </p:cNvPr>
          <p:cNvSpPr>
            <a:spLocks noGrp="1"/>
          </p:cNvSpPr>
          <p:nvPr>
            <p:ph type="dt" sz="half" idx="10"/>
          </p:nvPr>
        </p:nvSpPr>
        <p:spPr/>
        <p:txBody>
          <a:bodyPr/>
          <a:lstStyle/>
          <a:p>
            <a:fld id="{C7A1BEB1-7D3A-4284-8FD6-ECBE5FF77AE8}" type="datetimeFigureOut">
              <a:rPr lang="zh-CN" altLang="en-US" smtClean="0"/>
              <a:t>2023-08-01</a:t>
            </a:fld>
            <a:endParaRPr lang="zh-CN" altLang="en-US"/>
          </a:p>
        </p:txBody>
      </p:sp>
      <p:sp>
        <p:nvSpPr>
          <p:cNvPr id="6" name="页脚占位符 5">
            <a:extLst>
              <a:ext uri="{FF2B5EF4-FFF2-40B4-BE49-F238E27FC236}">
                <a16:creationId xmlns:a16="http://schemas.microsoft.com/office/drawing/2014/main" id="{08ABB559-607A-F98E-0C7F-44D3188B9C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AA971D-1E15-B044-EED7-38E2C8FA9380}"/>
              </a:ext>
            </a:extLst>
          </p:cNvPr>
          <p:cNvSpPr>
            <a:spLocks noGrp="1"/>
          </p:cNvSpPr>
          <p:nvPr>
            <p:ph type="sldNum" sz="quarter" idx="12"/>
          </p:nvPr>
        </p:nvSpPr>
        <p:spPr/>
        <p:txBody>
          <a:bodyPr/>
          <a:lstStyle/>
          <a:p>
            <a:fld id="{4F90B788-E832-4DD0-B372-19F0B9031FED}" type="slidenum">
              <a:rPr lang="zh-CN" altLang="en-US" smtClean="0"/>
              <a:t>‹#›</a:t>
            </a:fld>
            <a:endParaRPr lang="zh-CN" altLang="en-US"/>
          </a:p>
        </p:txBody>
      </p:sp>
    </p:spTree>
    <p:extLst>
      <p:ext uri="{BB962C8B-B14F-4D97-AF65-F5344CB8AC3E}">
        <p14:creationId xmlns:p14="http://schemas.microsoft.com/office/powerpoint/2010/main" val="395757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FF042FA-6840-7038-A6E0-1CE9DEF80D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F9F88B3-D19B-4A1B-23EB-3B4F3DF69D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98C0B7-359E-988F-97A5-464F49B8C4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A1BEB1-7D3A-4284-8FD6-ECBE5FF77AE8}" type="datetimeFigureOut">
              <a:rPr lang="zh-CN" altLang="en-US" smtClean="0"/>
              <a:t>2023-08-01</a:t>
            </a:fld>
            <a:endParaRPr lang="zh-CN" altLang="en-US"/>
          </a:p>
        </p:txBody>
      </p:sp>
      <p:sp>
        <p:nvSpPr>
          <p:cNvPr id="5" name="页脚占位符 4">
            <a:extLst>
              <a:ext uri="{FF2B5EF4-FFF2-40B4-BE49-F238E27FC236}">
                <a16:creationId xmlns:a16="http://schemas.microsoft.com/office/drawing/2014/main" id="{E531B025-D287-5AE5-41A7-CA2E6390F6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8D49FED-F875-C6EC-C7FC-D290ABAE68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90B788-E832-4DD0-B372-19F0B9031FED}" type="slidenum">
              <a:rPr lang="zh-CN" altLang="en-US" smtClean="0"/>
              <a:t>‹#›</a:t>
            </a:fld>
            <a:endParaRPr lang="zh-CN" altLang="en-US"/>
          </a:p>
        </p:txBody>
      </p:sp>
    </p:spTree>
    <p:extLst>
      <p:ext uri="{BB962C8B-B14F-4D97-AF65-F5344CB8AC3E}">
        <p14:creationId xmlns:p14="http://schemas.microsoft.com/office/powerpoint/2010/main" val="1368748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6D40B5-ED2A-EC8D-5E82-A3EDC6C4D30C}"/>
              </a:ext>
            </a:extLst>
          </p:cNvPr>
          <p:cNvSpPr>
            <a:spLocks noGrp="1"/>
          </p:cNvSpPr>
          <p:nvPr>
            <p:ph type="ctrTitle"/>
          </p:nvPr>
        </p:nvSpPr>
        <p:spPr>
          <a:xfrm>
            <a:off x="1447800" y="464127"/>
            <a:ext cx="9220200" cy="3045836"/>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Clinical biomarker-based biological aging and risk of cancer in</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the UK Biobank</a:t>
            </a:r>
            <a:endParaRPr lang="zh-CN" altLang="en-US"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727CFFE7-20C0-BD06-7864-D3ADC786A0A4}"/>
              </a:ext>
            </a:extLst>
          </p:cNvPr>
          <p:cNvSpPr>
            <a:spLocks noGrp="1"/>
          </p:cNvSpPr>
          <p:nvPr>
            <p:ph type="subTitle" idx="1"/>
          </p:nvPr>
        </p:nvSpPr>
        <p:spPr/>
        <p:txBody>
          <a:bodyPr>
            <a:normAutofit fontScale="92500"/>
          </a:bodyPr>
          <a:lstStyle/>
          <a:p>
            <a:r>
              <a:rPr lang="en-US" altLang="zh-CN" dirty="0"/>
              <a:t>British Journal of Cancer</a:t>
            </a:r>
          </a:p>
          <a:p>
            <a:r>
              <a:rPr lang="en-US" altLang="zh-CN" dirty="0"/>
              <a:t>Jonathan K. L. </a:t>
            </a:r>
            <a:r>
              <a:rPr lang="en-US" altLang="zh-CN" dirty="0" err="1"/>
              <a:t>Mak</a:t>
            </a:r>
            <a:r>
              <a:rPr lang="en-US" altLang="zh-CN" dirty="0"/>
              <a:t> 1✉, Christopher E. McMurran1,2, Ralf </a:t>
            </a:r>
            <a:r>
              <a:rPr lang="en-US" altLang="zh-CN" dirty="0" err="1"/>
              <a:t>Kuja-Halkola</a:t>
            </a:r>
            <a:r>
              <a:rPr lang="en-US" altLang="zh-CN" dirty="0"/>
              <a:t> 1, Per Hall1,3, Kamila Czene1, </a:t>
            </a:r>
            <a:r>
              <a:rPr lang="en-US" altLang="zh-CN" dirty="0" err="1"/>
              <a:t>Juulia</a:t>
            </a:r>
            <a:r>
              <a:rPr lang="en-US" altLang="zh-CN" dirty="0"/>
              <a:t> Jylhävä1,4 and Sara Hägg1</a:t>
            </a:r>
          </a:p>
          <a:p>
            <a:r>
              <a:rPr lang="en-US" altLang="zh-CN" dirty="0"/>
              <a:t>© The Author(s) 2023</a:t>
            </a:r>
            <a:endParaRPr lang="zh-CN" altLang="en-US" dirty="0"/>
          </a:p>
        </p:txBody>
      </p:sp>
    </p:spTree>
    <p:extLst>
      <p:ext uri="{BB962C8B-B14F-4D97-AF65-F5344CB8AC3E}">
        <p14:creationId xmlns:p14="http://schemas.microsoft.com/office/powerpoint/2010/main" val="3662471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F1B165-78CB-3E81-6DDB-45C6633601C1}"/>
              </a:ext>
            </a:extLst>
          </p:cNvPr>
          <p:cNvSpPr>
            <a:spLocks noGrp="1"/>
          </p:cNvSpPr>
          <p:nvPr>
            <p:ph type="title"/>
          </p:nvPr>
        </p:nvSpPr>
        <p:spPr/>
        <p:txBody>
          <a:bodyPr/>
          <a:lstStyle/>
          <a:p>
            <a:r>
              <a:rPr lang="en-US" altLang="zh-CN" dirty="0"/>
              <a:t>Discussion</a:t>
            </a:r>
            <a:endParaRPr lang="zh-CN" altLang="en-US" dirty="0"/>
          </a:p>
        </p:txBody>
      </p:sp>
      <p:sp>
        <p:nvSpPr>
          <p:cNvPr id="3" name="内容占位符 2">
            <a:extLst>
              <a:ext uri="{FF2B5EF4-FFF2-40B4-BE49-F238E27FC236}">
                <a16:creationId xmlns:a16="http://schemas.microsoft.com/office/drawing/2014/main" id="{95A68ECF-F81E-BA1B-1AB5-8F9A2E2ED125}"/>
              </a:ext>
            </a:extLst>
          </p:cNvPr>
          <p:cNvSpPr>
            <a:spLocks noGrp="1"/>
          </p:cNvSpPr>
          <p:nvPr>
            <p:ph idx="1"/>
          </p:nvPr>
        </p:nvSpPr>
        <p:spPr>
          <a:xfrm>
            <a:off x="429491" y="1825625"/>
            <a:ext cx="10924309" cy="4667250"/>
          </a:xfrm>
        </p:spPr>
        <p:txBody>
          <a:bodyPr>
            <a:normAutofit lnSpcReduction="10000"/>
          </a:bodyPr>
          <a:lstStyle/>
          <a:p>
            <a:r>
              <a:rPr lang="zh-CN" altLang="en-US" sz="2400" dirty="0"/>
              <a:t>研究了三种算法，</a:t>
            </a:r>
            <a:r>
              <a:rPr lang="en-US" altLang="zh-CN" sz="2400" dirty="0"/>
              <a:t>KDM, </a:t>
            </a:r>
            <a:r>
              <a:rPr lang="en-US" altLang="zh-CN" sz="2400" dirty="0" err="1"/>
              <a:t>PhenoAge</a:t>
            </a:r>
            <a:r>
              <a:rPr lang="zh-CN" altLang="en-US" sz="2400" dirty="0"/>
              <a:t>和</a:t>
            </a:r>
            <a:r>
              <a:rPr lang="en-US" altLang="zh-CN" sz="2400" dirty="0"/>
              <a:t>HD</a:t>
            </a:r>
            <a:r>
              <a:rPr lang="zh-CN" altLang="en-US" sz="2400" dirty="0"/>
              <a:t>，它们使用不同的方法进行训练，因此对生物衰老的影响可能略有不同</a:t>
            </a:r>
            <a:r>
              <a:rPr lang="en-US" altLang="zh-CN" sz="2400" dirty="0"/>
              <a:t>.</a:t>
            </a:r>
            <a:r>
              <a:rPr lang="zh-CN" altLang="en-US" sz="2400" dirty="0"/>
              <a:t>仅观察到表型年龄与乳腺癌的统计学显著相关性，而</a:t>
            </a:r>
            <a:r>
              <a:rPr lang="en-US" altLang="zh-CN" sz="2400" dirty="0"/>
              <a:t>KDM</a:t>
            </a:r>
            <a:r>
              <a:rPr lang="zh-CN" altLang="en-US" sz="2400" dirty="0"/>
              <a:t>或</a:t>
            </a:r>
            <a:r>
              <a:rPr lang="en-US" altLang="zh-CN" sz="2400" dirty="0"/>
              <a:t>HD</a:t>
            </a:r>
            <a:r>
              <a:rPr lang="zh-CN" altLang="en-US" sz="2400" dirty="0"/>
              <a:t>与乳腺癌的相关性不显著。</a:t>
            </a:r>
            <a:endParaRPr lang="en-US" altLang="zh-CN" sz="2400" dirty="0"/>
          </a:p>
          <a:p>
            <a:r>
              <a:rPr lang="zh-CN" altLang="en-US" sz="2400" dirty="0"/>
              <a:t>不一致的结果可能是由于</a:t>
            </a:r>
            <a:r>
              <a:rPr lang="en-US" altLang="zh-CN" sz="2400" dirty="0" err="1"/>
              <a:t>Phenoage</a:t>
            </a:r>
            <a:r>
              <a:rPr lang="zh-CN" altLang="en-US" sz="2400" dirty="0"/>
              <a:t>不仅纳入了</a:t>
            </a:r>
            <a:r>
              <a:rPr lang="en-US" altLang="zh-CN" sz="2400" dirty="0"/>
              <a:t>CA</a:t>
            </a:r>
            <a:r>
              <a:rPr lang="zh-CN" altLang="en-US" sz="2400" dirty="0"/>
              <a:t>，还纳入了生物标志物预测的死亡风险，而</a:t>
            </a:r>
            <a:r>
              <a:rPr lang="en-US" altLang="zh-CN" sz="2400" dirty="0"/>
              <a:t>KDM</a:t>
            </a:r>
            <a:r>
              <a:rPr lang="zh-CN" altLang="en-US" sz="2400" dirty="0"/>
              <a:t>仅反映</a:t>
            </a:r>
            <a:r>
              <a:rPr lang="en-US" altLang="zh-CN" sz="2400" dirty="0"/>
              <a:t>CA</a:t>
            </a:r>
            <a:r>
              <a:rPr lang="zh-CN" altLang="en-US" sz="2400" dirty="0"/>
              <a:t>，</a:t>
            </a:r>
            <a:r>
              <a:rPr lang="en-US" altLang="zh-CN" sz="2400" dirty="0"/>
              <a:t>HD</a:t>
            </a:r>
            <a:r>
              <a:rPr lang="zh-CN" altLang="en-US" sz="2400" dirty="0"/>
              <a:t>反映和正常人群的生理偏差</a:t>
            </a:r>
            <a:endParaRPr lang="en-US" altLang="zh-CN" sz="2400" dirty="0"/>
          </a:p>
          <a:p>
            <a:r>
              <a:rPr lang="zh-CN" altLang="en-US" sz="2400" b="1" u="sng" dirty="0"/>
              <a:t>优势与局限性</a:t>
            </a:r>
            <a:r>
              <a:rPr lang="en-US" altLang="zh-CN" sz="2400" b="1" u="sng" dirty="0">
                <a:sym typeface="Wingdings" panose="05000000000000000000" pitchFamily="2" charset="2"/>
              </a:rPr>
              <a:t>: </a:t>
            </a:r>
          </a:p>
          <a:p>
            <a:r>
              <a:rPr lang="en-US" altLang="zh-CN" sz="2400" dirty="0">
                <a:sym typeface="Wingdings" panose="05000000000000000000" pitchFamily="2" charset="2"/>
              </a:rPr>
              <a:t>(1) </a:t>
            </a:r>
            <a:r>
              <a:rPr lang="zh-CN" altLang="en-US" sz="2400" dirty="0"/>
              <a:t>这项研究的主要优势在于</a:t>
            </a:r>
            <a:r>
              <a:rPr lang="zh-CN" altLang="en-US" sz="2400" b="1" dirty="0"/>
              <a:t>样本量大，随访时间相对较长</a:t>
            </a:r>
            <a:r>
              <a:rPr lang="zh-CN" altLang="en-US" sz="2400" dirty="0"/>
              <a:t>，约为</a:t>
            </a:r>
            <a:r>
              <a:rPr lang="en-US" altLang="zh-CN" sz="2400" dirty="0"/>
              <a:t>10</a:t>
            </a:r>
            <a:r>
              <a:rPr lang="zh-CN" altLang="en-US" sz="2400" dirty="0"/>
              <a:t>年，这使我们能够评估几种癌症。使用</a:t>
            </a:r>
            <a:r>
              <a:rPr lang="en-US" altLang="zh-CN" sz="2400" dirty="0" err="1"/>
              <a:t>BioAge</a:t>
            </a:r>
            <a:r>
              <a:rPr lang="en-US" altLang="zh-CN" sz="2400" dirty="0"/>
              <a:t> R</a:t>
            </a:r>
            <a:r>
              <a:rPr lang="zh-CN" altLang="en-US" sz="2400" dirty="0"/>
              <a:t>软件包</a:t>
            </a:r>
            <a:r>
              <a:rPr lang="en-US" altLang="zh-CN" sz="2400" dirty="0"/>
              <a:t>[25]</a:t>
            </a:r>
            <a:r>
              <a:rPr lang="zh-CN" altLang="en-US" sz="2400" dirty="0"/>
              <a:t>，我们能够评估多种</a:t>
            </a:r>
            <a:r>
              <a:rPr lang="en-US" altLang="zh-CN" sz="2400" dirty="0"/>
              <a:t>BA</a:t>
            </a:r>
            <a:r>
              <a:rPr lang="zh-CN" altLang="en-US" sz="2400" dirty="0"/>
              <a:t>算法和成分对癌症风险的影响。然而，一个限制是缺乏肿瘤分期和分级的数据。因此，我们无法解释癌症的严重程度。由于我们只有基线的临床生物标志物信息，我们也无法分析</a:t>
            </a:r>
            <a:r>
              <a:rPr lang="en-US" altLang="zh-CN" sz="2400" dirty="0"/>
              <a:t>BA</a:t>
            </a:r>
            <a:r>
              <a:rPr lang="zh-CN" altLang="en-US" sz="2400" dirty="0"/>
              <a:t>随时间的变化是否会影响癌症风险。</a:t>
            </a:r>
            <a:endParaRPr lang="en-US" altLang="zh-CN" sz="2400" dirty="0"/>
          </a:p>
          <a:p>
            <a:r>
              <a:rPr lang="en-US" altLang="zh-CN" sz="2400" dirty="0"/>
              <a:t>(2) </a:t>
            </a:r>
            <a:r>
              <a:rPr lang="zh-CN" altLang="en-US" sz="2400" dirty="0"/>
              <a:t>英国生物银行样本主要是白人参与者</a:t>
            </a:r>
            <a:r>
              <a:rPr lang="en-US" altLang="zh-CN" sz="2400" dirty="0"/>
              <a:t>(&gt;94%)</a:t>
            </a:r>
            <a:r>
              <a:rPr lang="zh-CN" altLang="en-US" sz="2400" dirty="0"/>
              <a:t>，这可能限制了我们的结果对其他人群的普遍性。</a:t>
            </a:r>
          </a:p>
        </p:txBody>
      </p:sp>
    </p:spTree>
    <p:extLst>
      <p:ext uri="{BB962C8B-B14F-4D97-AF65-F5344CB8AC3E}">
        <p14:creationId xmlns:p14="http://schemas.microsoft.com/office/powerpoint/2010/main" val="1940685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64435B-71A6-0BCF-13E9-692BEA756547}"/>
              </a:ext>
            </a:extLst>
          </p:cNvPr>
          <p:cNvSpPr>
            <a:spLocks noGrp="1"/>
          </p:cNvSpPr>
          <p:nvPr>
            <p:ph type="title"/>
          </p:nvPr>
        </p:nvSpPr>
        <p:spPr/>
        <p:txBody>
          <a:bodyPr/>
          <a:lstStyle/>
          <a:p>
            <a:r>
              <a:rPr lang="en-US" altLang="zh-CN" dirty="0"/>
              <a:t>Abstract</a:t>
            </a:r>
            <a:endParaRPr lang="zh-CN" altLang="en-US" dirty="0"/>
          </a:p>
        </p:txBody>
      </p:sp>
      <p:sp>
        <p:nvSpPr>
          <p:cNvPr id="3" name="内容占位符 2">
            <a:extLst>
              <a:ext uri="{FF2B5EF4-FFF2-40B4-BE49-F238E27FC236}">
                <a16:creationId xmlns:a16="http://schemas.microsoft.com/office/drawing/2014/main" id="{92B325E0-843D-F99A-B800-09D5DE0B4F47}"/>
              </a:ext>
            </a:extLst>
          </p:cNvPr>
          <p:cNvSpPr>
            <a:spLocks noGrp="1"/>
          </p:cNvSpPr>
          <p:nvPr>
            <p:ph idx="1"/>
          </p:nvPr>
        </p:nvSpPr>
        <p:spPr>
          <a:xfrm>
            <a:off x="304800" y="1825624"/>
            <a:ext cx="11049000" cy="4782993"/>
          </a:xfrm>
        </p:spPr>
        <p:txBody>
          <a:bodyPr>
            <a:normAutofit/>
          </a:bodyPr>
          <a:lstStyle/>
          <a:p>
            <a:r>
              <a:rPr lang="en-US" altLang="zh-CN" dirty="0"/>
              <a:t>1.</a:t>
            </a:r>
            <a:r>
              <a:rPr lang="zh-CN" altLang="en-US" sz="2400" b="0" i="0" dirty="0">
                <a:solidFill>
                  <a:srgbClr val="000000"/>
                </a:solidFill>
                <a:effectLst/>
                <a:latin typeface="微软雅黑" panose="020B0503020204020204" pitchFamily="34" charset="-122"/>
                <a:ea typeface="微软雅黑" panose="020B0503020204020204" pitchFamily="34" charset="-122"/>
              </a:rPr>
              <a:t>尽管衰老和癌症之间有明确的联系，实足年龄</a:t>
            </a:r>
            <a:r>
              <a:rPr lang="en-US" altLang="zh-CN" sz="2400" b="0" i="0" dirty="0">
                <a:solidFill>
                  <a:srgbClr val="000000"/>
                </a:solidFill>
                <a:effectLst/>
                <a:latin typeface="微软雅黑" panose="020B0503020204020204" pitchFamily="34" charset="-122"/>
                <a:ea typeface="微软雅黑" panose="020B0503020204020204" pitchFamily="34" charset="-122"/>
              </a:rPr>
              <a:t>(chronological age)</a:t>
            </a:r>
            <a:r>
              <a:rPr lang="zh-CN" altLang="en-US" sz="2400" b="0" i="0" dirty="0">
                <a:solidFill>
                  <a:srgbClr val="000000"/>
                </a:solidFill>
                <a:effectLst/>
                <a:latin typeface="微软雅黑" panose="020B0503020204020204" pitchFamily="34" charset="-122"/>
                <a:ea typeface="微软雅黑" panose="020B0503020204020204" pitchFamily="34" charset="-122"/>
              </a:rPr>
              <a:t>是大多数癌症的主要危险因素，它并不能反映老年人之间的异质性。另一方面，</a:t>
            </a:r>
            <a:r>
              <a:rPr lang="zh-CN" altLang="en-US" sz="2400" dirty="0">
                <a:solidFill>
                  <a:srgbClr val="000000"/>
                </a:solidFill>
                <a:latin typeface="微软雅黑" panose="020B0503020204020204" pitchFamily="34" charset="-122"/>
                <a:ea typeface="微软雅黑" panose="020B0503020204020204" pitchFamily="34" charset="-122"/>
              </a:rPr>
              <a:t>生理</a:t>
            </a:r>
            <a:r>
              <a:rPr lang="zh-CN" altLang="en-US" sz="2400" b="0" i="0" dirty="0">
                <a:solidFill>
                  <a:srgbClr val="000000"/>
                </a:solidFill>
                <a:effectLst/>
                <a:latin typeface="微软雅黑" panose="020B0503020204020204" pitchFamily="34" charset="-122"/>
                <a:ea typeface="微软雅黑" panose="020B0503020204020204" pitchFamily="34" charset="-122"/>
              </a:rPr>
              <a:t>年龄</a:t>
            </a:r>
            <a:r>
              <a:rPr lang="en-US" altLang="zh-CN" sz="2400" b="0" i="0" dirty="0">
                <a:solidFill>
                  <a:srgbClr val="000000"/>
                </a:solidFill>
                <a:effectLst/>
                <a:latin typeface="微软雅黑" panose="020B0503020204020204" pitchFamily="34" charset="-122"/>
                <a:ea typeface="微软雅黑" panose="020B0503020204020204" pitchFamily="34" charset="-122"/>
              </a:rPr>
              <a:t>(BA)</a:t>
            </a:r>
            <a:r>
              <a:rPr lang="zh-CN" altLang="en-US" sz="2400" b="0" i="0" dirty="0">
                <a:solidFill>
                  <a:srgbClr val="000000"/>
                </a:solidFill>
                <a:effectLst/>
                <a:latin typeface="微软雅黑" panose="020B0503020204020204" pitchFamily="34" charset="-122"/>
                <a:ea typeface="微软雅黑" panose="020B0503020204020204" pitchFamily="34" charset="-122"/>
              </a:rPr>
              <a:t>结合了来自生物标记的信息，可能更好地反映个人的生理状况以及与年龄相关的疾病和死亡的风险</a:t>
            </a:r>
            <a:r>
              <a:rPr lang="en-US" altLang="zh-CN" sz="2400" b="0" i="0" dirty="0">
                <a:solidFill>
                  <a:srgbClr val="000000"/>
                </a:solidFill>
                <a:effectLst/>
                <a:latin typeface="微软雅黑" panose="020B0503020204020204" pitchFamily="34" charset="-122"/>
                <a:ea typeface="微软雅黑" panose="020B0503020204020204" pitchFamily="34" charset="-122"/>
              </a:rPr>
              <a:t>,</a:t>
            </a:r>
            <a:r>
              <a:rPr lang="zh-CN" altLang="en-US" sz="2400" b="0" i="0" dirty="0">
                <a:solidFill>
                  <a:srgbClr val="000000"/>
                </a:solidFill>
                <a:effectLst/>
                <a:latin typeface="微软雅黑" panose="020B0503020204020204" pitchFamily="34" charset="-122"/>
                <a:ea typeface="微软雅黑" panose="020B0503020204020204" pitchFamily="34" charset="-122"/>
              </a:rPr>
              <a:t>但关于生理年龄</a:t>
            </a:r>
            <a:r>
              <a:rPr lang="en-US" altLang="zh-CN" sz="2400" b="0" i="0" dirty="0">
                <a:solidFill>
                  <a:srgbClr val="000000"/>
                </a:solidFill>
                <a:effectLst/>
                <a:latin typeface="微软雅黑" panose="020B0503020204020204" pitchFamily="34" charset="-122"/>
                <a:ea typeface="微软雅黑" panose="020B0503020204020204" pitchFamily="34" charset="-122"/>
              </a:rPr>
              <a:t>(Biological Ages)</a:t>
            </a:r>
            <a:r>
              <a:rPr lang="zh-CN" altLang="en-US" sz="2400" b="0" i="0" dirty="0">
                <a:solidFill>
                  <a:srgbClr val="000000"/>
                </a:solidFill>
                <a:effectLst/>
                <a:latin typeface="微软雅黑" panose="020B0503020204020204" pitchFamily="34" charset="-122"/>
                <a:ea typeface="微软雅黑" panose="020B0503020204020204" pitchFamily="34" charset="-122"/>
              </a:rPr>
              <a:t>与癌症发病率之间的关系，尚无确凿的证据</a:t>
            </a:r>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rPr>
              <a:t>目的：</a:t>
            </a:r>
            <a:r>
              <a:rPr lang="zh-CN" altLang="en-US" sz="2400" b="0" i="0" dirty="0">
                <a:solidFill>
                  <a:srgbClr val="000000"/>
                </a:solidFill>
                <a:effectLst/>
                <a:latin typeface="微软雅黑" panose="020B0503020204020204" pitchFamily="34" charset="-122"/>
                <a:ea typeface="微软雅黑" panose="020B0503020204020204" pitchFamily="34" charset="-122"/>
              </a:rPr>
              <a:t>基于临床生物标志物量化的</a:t>
            </a:r>
            <a:r>
              <a:rPr lang="en-US" altLang="zh-CN" sz="2400" b="0" i="0" dirty="0">
                <a:solidFill>
                  <a:srgbClr val="000000"/>
                </a:solidFill>
                <a:effectLst/>
                <a:latin typeface="微软雅黑" panose="020B0503020204020204" pitchFamily="34" charset="-122"/>
                <a:ea typeface="微软雅黑" panose="020B0503020204020204" pitchFamily="34" charset="-122"/>
              </a:rPr>
              <a:t>Biological age</a:t>
            </a:r>
            <a:r>
              <a:rPr lang="zh-CN" altLang="en-US" sz="2400" b="0" i="0" dirty="0">
                <a:solidFill>
                  <a:srgbClr val="000000"/>
                </a:solidFill>
                <a:effectLst/>
                <a:latin typeface="微软雅黑" panose="020B0503020204020204" pitchFamily="34" charset="-122"/>
                <a:ea typeface="微软雅黑" panose="020B0503020204020204" pitchFamily="34" charset="-122"/>
              </a:rPr>
              <a:t>与任何癌症和部位特异性癌症</a:t>
            </a:r>
            <a:r>
              <a:rPr lang="en-US" altLang="zh-CN" sz="2400" b="0" i="0" dirty="0">
                <a:solidFill>
                  <a:srgbClr val="000000"/>
                </a:solidFill>
                <a:effectLst/>
                <a:latin typeface="微软雅黑" panose="020B0503020204020204" pitchFamily="34" charset="-122"/>
                <a:ea typeface="微软雅黑" panose="020B0503020204020204" pitchFamily="34" charset="-122"/>
              </a:rPr>
              <a:t>(</a:t>
            </a:r>
            <a:r>
              <a:rPr lang="zh-CN" altLang="en-US" sz="2400" b="0" i="0" dirty="0">
                <a:solidFill>
                  <a:srgbClr val="000000"/>
                </a:solidFill>
                <a:effectLst/>
                <a:latin typeface="微软雅黑" panose="020B0503020204020204" pitchFamily="34" charset="-122"/>
                <a:ea typeface="微软雅黑" panose="020B0503020204020204" pitchFamily="34" charset="-122"/>
              </a:rPr>
              <a:t>包括乳腺癌、前列腺癌、肺癌、结直肠癌和黑色素瘤皮肤癌</a:t>
            </a:r>
            <a:r>
              <a:rPr lang="en-US" altLang="zh-CN" sz="2400" b="0" i="0" dirty="0">
                <a:solidFill>
                  <a:srgbClr val="000000"/>
                </a:solidFill>
                <a:effectLst/>
                <a:latin typeface="微软雅黑" panose="020B0503020204020204" pitchFamily="34" charset="-122"/>
                <a:ea typeface="微软雅黑" panose="020B0503020204020204" pitchFamily="34" charset="-122"/>
              </a:rPr>
              <a:t>)</a:t>
            </a:r>
            <a:r>
              <a:rPr lang="zh-CN" altLang="en-US" sz="2400" b="0" i="0" dirty="0">
                <a:solidFill>
                  <a:srgbClr val="000000"/>
                </a:solidFill>
                <a:effectLst/>
                <a:latin typeface="微软雅黑" panose="020B0503020204020204" pitchFamily="34" charset="-122"/>
                <a:ea typeface="微软雅黑" panose="020B0503020204020204" pitchFamily="34" charset="-122"/>
              </a:rPr>
              <a:t>风险之间的关系，使用的数据来自基于大量人群的</a:t>
            </a:r>
            <a:r>
              <a:rPr lang="en-US" altLang="zh-CN" sz="2400" b="0" i="0" dirty="0">
                <a:solidFill>
                  <a:srgbClr val="000000"/>
                </a:solidFill>
                <a:effectLst/>
                <a:latin typeface="微软雅黑" panose="020B0503020204020204" pitchFamily="34" charset="-122"/>
                <a:ea typeface="微软雅黑" panose="020B0503020204020204" pitchFamily="34" charset="-122"/>
              </a:rPr>
              <a:t>UK Biobank</a:t>
            </a:r>
            <a:r>
              <a:rPr lang="zh-CN" altLang="en-US" sz="2400" b="0" i="0" dirty="0">
                <a:solidFill>
                  <a:srgbClr val="000000"/>
                </a:solidFill>
                <a:effectLst/>
                <a:latin typeface="微软雅黑" panose="020B0503020204020204" pitchFamily="34" charset="-122"/>
                <a:ea typeface="微软雅黑" panose="020B0503020204020204" pitchFamily="34" charset="-122"/>
              </a:rPr>
              <a:t>队列。</a:t>
            </a:r>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r>
              <a:rPr lang="en-US" altLang="zh-CN" sz="2400" dirty="0">
                <a:solidFill>
                  <a:srgbClr val="000000"/>
                </a:solidFill>
                <a:latin typeface="微软雅黑" panose="020B0503020204020204" pitchFamily="34" charset="-122"/>
                <a:ea typeface="微软雅黑" panose="020B0503020204020204" pitchFamily="34" charset="-122"/>
              </a:rPr>
              <a:t>Chronological age:  the number of years you've been alive</a:t>
            </a:r>
          </a:p>
          <a:p>
            <a:r>
              <a:rPr lang="en-US" altLang="zh-CN" sz="2400" b="0" i="0" dirty="0">
                <a:solidFill>
                  <a:srgbClr val="000000"/>
                </a:solidFill>
                <a:effectLst/>
                <a:latin typeface="微软雅黑" panose="020B0503020204020204" pitchFamily="34" charset="-122"/>
                <a:ea typeface="微软雅黑" panose="020B0503020204020204" pitchFamily="34" charset="-122"/>
              </a:rPr>
              <a:t>Biological age: how old your cells and tissues are based on physiological evidence</a:t>
            </a:r>
          </a:p>
        </p:txBody>
      </p:sp>
    </p:spTree>
    <p:extLst>
      <p:ext uri="{BB962C8B-B14F-4D97-AF65-F5344CB8AC3E}">
        <p14:creationId xmlns:p14="http://schemas.microsoft.com/office/powerpoint/2010/main" val="2087057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F421E-2BDE-AF72-87FB-9266AC26D95B}"/>
              </a:ext>
            </a:extLst>
          </p:cNvPr>
          <p:cNvSpPr>
            <a:spLocks noGrp="1"/>
          </p:cNvSpPr>
          <p:nvPr>
            <p:ph type="title"/>
          </p:nvPr>
        </p:nvSpPr>
        <p:spPr/>
        <p:txBody>
          <a:bodyPr/>
          <a:lstStyle/>
          <a:p>
            <a:r>
              <a:rPr lang="zh-CN" altLang="en-US" dirty="0"/>
              <a:t>方法</a:t>
            </a:r>
          </a:p>
        </p:txBody>
      </p:sp>
      <p:sp>
        <p:nvSpPr>
          <p:cNvPr id="3" name="内容占位符 2">
            <a:extLst>
              <a:ext uri="{FF2B5EF4-FFF2-40B4-BE49-F238E27FC236}">
                <a16:creationId xmlns:a16="http://schemas.microsoft.com/office/drawing/2014/main" id="{6434F4E1-5738-3ABE-90EF-8E420A4239C0}"/>
              </a:ext>
            </a:extLst>
          </p:cNvPr>
          <p:cNvSpPr>
            <a:spLocks noGrp="1"/>
          </p:cNvSpPr>
          <p:nvPr>
            <p:ph idx="1"/>
          </p:nvPr>
        </p:nvSpPr>
        <p:spPr>
          <a:xfrm>
            <a:off x="512618" y="1482436"/>
            <a:ext cx="10841182" cy="4694527"/>
          </a:xfrm>
        </p:spPr>
        <p:txBody>
          <a:bodyPr>
            <a:normAutofit fontScale="92500"/>
          </a:bodyPr>
          <a:lstStyle/>
          <a:p>
            <a:pPr marL="0" indent="0">
              <a:buNone/>
            </a:pPr>
            <a:r>
              <a:rPr lang="en-US" altLang="zh-CN" b="0" i="0" dirty="0">
                <a:solidFill>
                  <a:srgbClr val="000000"/>
                </a:solidFill>
                <a:effectLst/>
                <a:latin typeface="微软雅黑" panose="020B0503020204020204" pitchFamily="34" charset="-122"/>
                <a:ea typeface="微软雅黑" panose="020B0503020204020204" pitchFamily="34" charset="-122"/>
              </a:rPr>
              <a:t>	</a:t>
            </a:r>
          </a:p>
          <a:p>
            <a:pPr marL="0" indent="0">
              <a:lnSpc>
                <a:spcPct val="150000"/>
              </a:lnSpc>
              <a:buNone/>
            </a:pPr>
            <a:r>
              <a:rPr lang="zh-CN" altLang="en-US" sz="2400" b="0" i="0" dirty="0">
                <a:solidFill>
                  <a:srgbClr val="000000"/>
                </a:solidFill>
                <a:effectLst/>
                <a:latin typeface="华文楷体" panose="02010600040101010101" pitchFamily="2" charset="-122"/>
                <a:ea typeface="华文楷体" panose="02010600040101010101" pitchFamily="2" charset="-122"/>
              </a:rPr>
              <a:t>研究</a:t>
            </a:r>
            <a:r>
              <a:rPr lang="en-US" altLang="zh-CN" sz="2400" b="0" i="0" dirty="0" err="1">
                <a:solidFill>
                  <a:srgbClr val="000000"/>
                </a:solidFill>
                <a:effectLst/>
                <a:latin typeface="华文楷体" panose="02010600040101010101" pitchFamily="2" charset="-122"/>
                <a:ea typeface="华文楷体" panose="02010600040101010101" pitchFamily="2" charset="-122"/>
              </a:rPr>
              <a:t>UKBiobank</a:t>
            </a:r>
            <a:r>
              <a:rPr lang="zh-CN" altLang="en-US" sz="2400" b="0" i="0" dirty="0">
                <a:solidFill>
                  <a:srgbClr val="000000"/>
                </a:solidFill>
                <a:effectLst/>
                <a:latin typeface="华文楷体" panose="02010600040101010101" pitchFamily="2" charset="-122"/>
                <a:ea typeface="华文楷体" panose="02010600040101010101" pitchFamily="2" charset="-122"/>
              </a:rPr>
              <a:t>的参与者，在入组时没有癌症病史。使用</a:t>
            </a:r>
            <a:r>
              <a:rPr lang="en-US" altLang="zh-CN" sz="2400" b="0" i="0" dirty="0">
                <a:solidFill>
                  <a:srgbClr val="000000"/>
                </a:solidFill>
                <a:effectLst/>
                <a:latin typeface="华文楷体" panose="02010600040101010101" pitchFamily="2" charset="-122"/>
                <a:ea typeface="华文楷体" panose="02010600040101010101" pitchFamily="2" charset="-122"/>
              </a:rPr>
              <a:t>18</a:t>
            </a:r>
            <a:r>
              <a:rPr lang="zh-CN" altLang="en-US" sz="2400" b="0" i="0" dirty="0">
                <a:solidFill>
                  <a:srgbClr val="000000"/>
                </a:solidFill>
                <a:effectLst/>
                <a:latin typeface="华文楷体" panose="02010600040101010101" pitchFamily="2" charset="-122"/>
                <a:ea typeface="华文楷体" panose="02010600040101010101" pitchFamily="2" charset="-122"/>
              </a:rPr>
              <a:t>种与年龄相关的临床生物标志物，我们计算了三种</a:t>
            </a:r>
            <a:r>
              <a:rPr lang="en-US" altLang="zh-CN" sz="2400" b="0" i="0" dirty="0">
                <a:solidFill>
                  <a:srgbClr val="000000"/>
                </a:solidFill>
                <a:effectLst/>
                <a:latin typeface="华文楷体" panose="02010600040101010101" pitchFamily="2" charset="-122"/>
                <a:ea typeface="华文楷体" panose="02010600040101010101" pitchFamily="2" charset="-122"/>
              </a:rPr>
              <a:t>BA</a:t>
            </a:r>
            <a:r>
              <a:rPr lang="zh-CN" altLang="en-US" sz="2400" b="0" i="0" dirty="0">
                <a:solidFill>
                  <a:srgbClr val="000000"/>
                </a:solidFill>
                <a:effectLst/>
                <a:latin typeface="华文楷体" panose="02010600040101010101" pitchFamily="2" charset="-122"/>
                <a:ea typeface="华文楷体" panose="02010600040101010101" pitchFamily="2" charset="-122"/>
              </a:rPr>
              <a:t>测量</a:t>
            </a:r>
            <a:r>
              <a:rPr lang="en-US" altLang="zh-CN" sz="2400" b="0" i="0" dirty="0">
                <a:solidFill>
                  <a:srgbClr val="000000"/>
                </a:solidFill>
                <a:effectLst/>
                <a:latin typeface="华文楷体" panose="02010600040101010101" pitchFamily="2" charset="-122"/>
                <a:ea typeface="华文楷体" panose="02010600040101010101" pitchFamily="2" charset="-122"/>
              </a:rPr>
              <a:t>(</a:t>
            </a:r>
            <a:r>
              <a:rPr lang="en-US" altLang="zh-CN" sz="2400" b="0" i="0" dirty="0" err="1">
                <a:solidFill>
                  <a:srgbClr val="000000"/>
                </a:solidFill>
                <a:effectLst/>
                <a:latin typeface="华文楷体" panose="02010600040101010101" pitchFamily="2" charset="-122"/>
                <a:ea typeface="华文楷体" panose="02010600040101010101" pitchFamily="2" charset="-122"/>
              </a:rPr>
              <a:t>Klemera-Doubal</a:t>
            </a:r>
            <a:r>
              <a:rPr lang="zh-CN" altLang="en-US" sz="2400" b="0" i="0" dirty="0">
                <a:solidFill>
                  <a:srgbClr val="000000"/>
                </a:solidFill>
                <a:effectLst/>
                <a:latin typeface="华文楷体" panose="02010600040101010101" pitchFamily="2" charset="-122"/>
                <a:ea typeface="华文楷体" panose="02010600040101010101" pitchFamily="2" charset="-122"/>
              </a:rPr>
              <a:t>法</a:t>
            </a:r>
            <a:r>
              <a:rPr lang="en-US" altLang="zh-CN" sz="2400" b="0" i="0" dirty="0">
                <a:solidFill>
                  <a:srgbClr val="000000"/>
                </a:solidFill>
                <a:effectLst/>
                <a:latin typeface="华文楷体" panose="02010600040101010101" pitchFamily="2" charset="-122"/>
                <a:ea typeface="华文楷体" panose="02010600040101010101" pitchFamily="2" charset="-122"/>
              </a:rPr>
              <a:t>[KDM]</a:t>
            </a:r>
            <a:r>
              <a:rPr lang="zh-CN" altLang="en-US" sz="2400" b="0" i="0" dirty="0">
                <a:solidFill>
                  <a:srgbClr val="000000"/>
                </a:solidFill>
                <a:effectLst/>
                <a:latin typeface="华文楷体" panose="02010600040101010101" pitchFamily="2" charset="-122"/>
                <a:ea typeface="华文楷体" panose="02010600040101010101" pitchFamily="2" charset="-122"/>
              </a:rPr>
              <a:t>、表型年龄</a:t>
            </a:r>
            <a:r>
              <a:rPr lang="en-US" altLang="zh-CN" sz="2400" b="0" i="0" dirty="0">
                <a:solidFill>
                  <a:srgbClr val="000000"/>
                </a:solidFill>
                <a:effectLst/>
                <a:latin typeface="华文楷体" panose="02010600040101010101" pitchFamily="2" charset="-122"/>
                <a:ea typeface="华文楷体" panose="02010600040101010101" pitchFamily="2" charset="-122"/>
              </a:rPr>
              <a:t>(</a:t>
            </a:r>
            <a:r>
              <a:rPr lang="en-US" altLang="zh-CN" sz="2400" b="0" i="0" dirty="0" err="1">
                <a:solidFill>
                  <a:srgbClr val="000000"/>
                </a:solidFill>
                <a:effectLst/>
                <a:latin typeface="华文楷体" panose="02010600040101010101" pitchFamily="2" charset="-122"/>
                <a:ea typeface="华文楷体" panose="02010600040101010101" pitchFamily="2" charset="-122"/>
              </a:rPr>
              <a:t>PhenoAge</a:t>
            </a:r>
            <a:r>
              <a:rPr lang="en-US" altLang="zh-CN" sz="2400" b="0" i="0" dirty="0">
                <a:solidFill>
                  <a:srgbClr val="000000"/>
                </a:solidFill>
                <a:effectLst/>
                <a:latin typeface="华文楷体" panose="02010600040101010101" pitchFamily="2" charset="-122"/>
                <a:ea typeface="华文楷体" panose="02010600040101010101" pitchFamily="2" charset="-122"/>
              </a:rPr>
              <a:t>)</a:t>
            </a:r>
            <a:r>
              <a:rPr lang="zh-CN" altLang="en-US" sz="2400" b="0" i="0" dirty="0">
                <a:solidFill>
                  <a:srgbClr val="000000"/>
                </a:solidFill>
                <a:effectLst/>
                <a:latin typeface="华文楷体" panose="02010600040101010101" pitchFamily="2" charset="-122"/>
                <a:ea typeface="华文楷体" panose="02010600040101010101" pitchFamily="2" charset="-122"/>
              </a:rPr>
              <a:t>、稳态失调</a:t>
            </a:r>
            <a:r>
              <a:rPr lang="en-US" altLang="zh-CN" sz="2400" b="0" i="0" dirty="0">
                <a:solidFill>
                  <a:srgbClr val="000000"/>
                </a:solidFill>
                <a:effectLst/>
                <a:latin typeface="华文楷体" panose="02010600040101010101" pitchFamily="2" charset="-122"/>
                <a:ea typeface="华文楷体" panose="02010600040101010101" pitchFamily="2" charset="-122"/>
              </a:rPr>
              <a:t>(homeostatic dysregulation) [HD])</a:t>
            </a:r>
            <a:r>
              <a:rPr lang="zh-CN" altLang="en-US" sz="2400" b="0" i="0" dirty="0">
                <a:solidFill>
                  <a:srgbClr val="000000"/>
                </a:solidFill>
                <a:effectLst/>
                <a:latin typeface="华文楷体" panose="02010600040101010101" pitchFamily="2" charset="-122"/>
                <a:ea typeface="华文楷体" panose="02010600040101010101" pitchFamily="2" charset="-122"/>
              </a:rPr>
              <a:t>，并使用</a:t>
            </a:r>
            <a:r>
              <a:rPr lang="en-US" altLang="zh-CN" sz="2400" b="0" i="0" dirty="0">
                <a:solidFill>
                  <a:srgbClr val="000000"/>
                </a:solidFill>
                <a:effectLst/>
                <a:latin typeface="华文楷体" panose="02010600040101010101" pitchFamily="2" charset="-122"/>
                <a:ea typeface="华文楷体" panose="02010600040101010101" pitchFamily="2" charset="-122"/>
              </a:rPr>
              <a:t>Cox</a:t>
            </a:r>
            <a:r>
              <a:rPr lang="zh-CN" altLang="en-US" sz="2400" b="0" i="0" dirty="0">
                <a:solidFill>
                  <a:srgbClr val="000000"/>
                </a:solidFill>
                <a:effectLst/>
                <a:latin typeface="华文楷体" panose="02010600040101010101" pitchFamily="2" charset="-122"/>
                <a:ea typeface="华文楷体" panose="02010600040101010101" pitchFamily="2" charset="-122"/>
              </a:rPr>
              <a:t>比例风险模型评估了它们与五种常见癌症</a:t>
            </a:r>
            <a:r>
              <a:rPr lang="en-US" altLang="zh-CN" sz="2400" b="0" i="0" dirty="0">
                <a:solidFill>
                  <a:srgbClr val="000000"/>
                </a:solidFill>
                <a:effectLst/>
                <a:latin typeface="华文楷体" panose="02010600040101010101" pitchFamily="2" charset="-122"/>
                <a:ea typeface="华文楷体" panose="02010600040101010101" pitchFamily="2" charset="-122"/>
              </a:rPr>
              <a:t>(</a:t>
            </a:r>
            <a:r>
              <a:rPr lang="zh-CN" altLang="en-US" sz="2400" b="0" i="0" dirty="0">
                <a:solidFill>
                  <a:srgbClr val="000000"/>
                </a:solidFill>
                <a:effectLst/>
                <a:latin typeface="华文楷体" panose="02010600040101010101" pitchFamily="2" charset="-122"/>
                <a:ea typeface="华文楷体" panose="02010600040101010101" pitchFamily="2" charset="-122"/>
              </a:rPr>
              <a:t>乳腺癌、前列腺癌、肺癌、结肠直肠癌和黑色素瘤</a:t>
            </a:r>
            <a:r>
              <a:rPr lang="en-US" altLang="zh-CN" sz="2400" b="0" i="0" dirty="0">
                <a:solidFill>
                  <a:srgbClr val="000000"/>
                </a:solidFill>
                <a:effectLst/>
                <a:latin typeface="华文楷体" panose="02010600040101010101" pitchFamily="2" charset="-122"/>
                <a:ea typeface="华文楷体" panose="02010600040101010101" pitchFamily="2" charset="-122"/>
              </a:rPr>
              <a:t>)</a:t>
            </a:r>
            <a:r>
              <a:rPr lang="zh-CN" altLang="en-US" sz="2400" b="0" i="0" dirty="0">
                <a:solidFill>
                  <a:srgbClr val="000000"/>
                </a:solidFill>
                <a:effectLst/>
                <a:latin typeface="华文楷体" panose="02010600040101010101" pitchFamily="2" charset="-122"/>
                <a:ea typeface="华文楷体" panose="02010600040101010101" pitchFamily="2" charset="-122"/>
              </a:rPr>
              <a:t>发病率的关系</a:t>
            </a:r>
            <a:endParaRPr lang="en-US" altLang="zh-CN" sz="2400" b="0" i="0" dirty="0">
              <a:solidFill>
                <a:srgbClr val="000000"/>
              </a:solidFill>
              <a:effectLst/>
              <a:latin typeface="华文楷体" panose="02010600040101010101" pitchFamily="2" charset="-122"/>
              <a:ea typeface="华文楷体" panose="02010600040101010101" pitchFamily="2" charset="-122"/>
            </a:endParaRPr>
          </a:p>
          <a:p>
            <a:pPr marL="0" indent="0">
              <a:lnSpc>
                <a:spcPct val="150000"/>
              </a:lnSpc>
              <a:buNone/>
            </a:pPr>
            <a:r>
              <a:rPr lang="zh-CN" altLang="en-US" sz="2400" b="0" i="0" dirty="0">
                <a:solidFill>
                  <a:srgbClr val="000000"/>
                </a:solidFill>
                <a:effectLst/>
                <a:latin typeface="华文楷体" panose="02010600040101010101" pitchFamily="2" charset="-122"/>
                <a:ea typeface="华文楷体" panose="02010600040101010101" pitchFamily="2" charset="-122"/>
              </a:rPr>
              <a:t>在本分析中，纳入了</a:t>
            </a:r>
            <a:r>
              <a:rPr lang="en-US" altLang="zh-CN" sz="2400" b="0" i="0" dirty="0">
                <a:solidFill>
                  <a:srgbClr val="000000"/>
                </a:solidFill>
                <a:effectLst/>
                <a:latin typeface="华文楷体" panose="02010600040101010101" pitchFamily="2" charset="-122"/>
                <a:ea typeface="华文楷体" panose="02010600040101010101" pitchFamily="2" charset="-122"/>
              </a:rPr>
              <a:t>331,699</a:t>
            </a:r>
            <a:r>
              <a:rPr lang="zh-CN" altLang="en-US" sz="2400" b="0" i="0" dirty="0">
                <a:solidFill>
                  <a:srgbClr val="000000"/>
                </a:solidFill>
                <a:effectLst/>
                <a:latin typeface="华文楷体" panose="02010600040101010101" pitchFamily="2" charset="-122"/>
                <a:ea typeface="华文楷体" panose="02010600040101010101" pitchFamily="2" charset="-122"/>
              </a:rPr>
              <a:t>名</a:t>
            </a:r>
            <a:r>
              <a:rPr lang="en-US" altLang="zh-CN" sz="2400" b="0" i="0" dirty="0">
                <a:solidFill>
                  <a:srgbClr val="000000"/>
                </a:solidFill>
                <a:effectLst/>
                <a:latin typeface="华文楷体" panose="02010600040101010101" pitchFamily="2" charset="-122"/>
                <a:ea typeface="华文楷体" panose="02010600040101010101" pitchFamily="2" charset="-122"/>
              </a:rPr>
              <a:t>UK Biobank</a:t>
            </a:r>
            <a:r>
              <a:rPr lang="zh-CN" altLang="en-US" sz="2400" b="0" i="0" dirty="0">
                <a:solidFill>
                  <a:srgbClr val="000000"/>
                </a:solidFill>
                <a:effectLst/>
                <a:latin typeface="华文楷体" panose="02010600040101010101" pitchFamily="2" charset="-122"/>
                <a:ea typeface="华文楷体" panose="02010600040101010101" pitchFamily="2" charset="-122"/>
              </a:rPr>
              <a:t>参与者，他们拥有三种</a:t>
            </a:r>
            <a:r>
              <a:rPr lang="en-US" altLang="zh-CN" sz="2400" b="0" i="0" dirty="0">
                <a:solidFill>
                  <a:srgbClr val="000000"/>
                </a:solidFill>
                <a:effectLst/>
                <a:latin typeface="华文楷体" panose="02010600040101010101" pitchFamily="2" charset="-122"/>
                <a:ea typeface="华文楷体" panose="02010600040101010101" pitchFamily="2" charset="-122"/>
              </a:rPr>
              <a:t>BA</a:t>
            </a:r>
            <a:r>
              <a:rPr lang="zh-CN" altLang="en-US" sz="2400" b="0" i="0" dirty="0">
                <a:solidFill>
                  <a:srgbClr val="000000"/>
                </a:solidFill>
                <a:effectLst/>
                <a:latin typeface="华文楷体" panose="02010600040101010101" pitchFamily="2" charset="-122"/>
                <a:ea typeface="华文楷体" panose="02010600040101010101" pitchFamily="2" charset="-122"/>
              </a:rPr>
              <a:t>算法中需要使用的</a:t>
            </a:r>
            <a:r>
              <a:rPr lang="en-US" altLang="zh-CN" sz="2400" b="0" i="0" dirty="0">
                <a:solidFill>
                  <a:srgbClr val="000000"/>
                </a:solidFill>
                <a:effectLst/>
                <a:latin typeface="华文楷体" panose="02010600040101010101" pitchFamily="2" charset="-122"/>
                <a:ea typeface="华文楷体" panose="02010600040101010101" pitchFamily="2" charset="-122"/>
              </a:rPr>
              <a:t>18</a:t>
            </a:r>
            <a:r>
              <a:rPr lang="zh-CN" altLang="en-US" sz="2400" b="0" i="0" dirty="0">
                <a:solidFill>
                  <a:srgbClr val="000000"/>
                </a:solidFill>
                <a:effectLst/>
                <a:latin typeface="华文楷体" panose="02010600040101010101" pitchFamily="2" charset="-122"/>
                <a:ea typeface="华文楷体" panose="02010600040101010101" pitchFamily="2" charset="-122"/>
              </a:rPr>
              <a:t>种生物标志物的完整数据</a:t>
            </a:r>
            <a:endParaRPr lang="en-US" altLang="zh-CN" sz="2400" b="0" i="0" dirty="0">
              <a:solidFill>
                <a:srgbClr val="000000"/>
              </a:solidFill>
              <a:effectLst/>
              <a:latin typeface="华文楷体" panose="02010600040101010101" pitchFamily="2" charset="-122"/>
              <a:ea typeface="华文楷体" panose="02010600040101010101" pitchFamily="2" charset="-122"/>
            </a:endParaRPr>
          </a:p>
          <a:p>
            <a:pPr marL="0" indent="0">
              <a:lnSpc>
                <a:spcPct val="150000"/>
              </a:lnSpc>
              <a:buNone/>
            </a:pPr>
            <a:r>
              <a:rPr lang="zh-CN" altLang="en-US" sz="2400" dirty="0">
                <a:solidFill>
                  <a:srgbClr val="000000"/>
                </a:solidFill>
                <a:latin typeface="华文楷体" panose="02010600040101010101" pitchFamily="2" charset="-122"/>
                <a:ea typeface="华文楷体" panose="02010600040101010101" pitchFamily="2" charset="-122"/>
              </a:rPr>
              <a:t>“</a:t>
            </a:r>
            <a:r>
              <a:rPr lang="en-US" altLang="zh-CN" sz="2400" dirty="0">
                <a:solidFill>
                  <a:srgbClr val="000000"/>
                </a:solidFill>
                <a:latin typeface="华文楷体" panose="02010600040101010101" pitchFamily="2" charset="-122"/>
                <a:ea typeface="华文楷体" panose="02010600040101010101" pitchFamily="2" charset="-122"/>
              </a:rPr>
              <a:t>A total of 35,426 incident cancers were documented during a median follow-up of 10.9 years.</a:t>
            </a:r>
            <a:r>
              <a:rPr lang="zh-CN" altLang="en-US" sz="2400" dirty="0">
                <a:solidFill>
                  <a:srgbClr val="000000"/>
                </a:solidFill>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12595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737F5F-B63E-A850-5114-339587F9F397}"/>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429F740B-F655-40AE-C395-29F5A749AC1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977" r="4765"/>
          <a:stretch/>
        </p:blipFill>
        <p:spPr>
          <a:xfrm>
            <a:off x="1184564" y="-3464"/>
            <a:ext cx="9982200" cy="6861464"/>
          </a:xfrm>
        </p:spPr>
      </p:pic>
    </p:spTree>
    <p:extLst>
      <p:ext uri="{BB962C8B-B14F-4D97-AF65-F5344CB8AC3E}">
        <p14:creationId xmlns:p14="http://schemas.microsoft.com/office/powerpoint/2010/main" val="285207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B75535-25E3-5B98-F882-343D29A4DBC6}"/>
              </a:ext>
            </a:extLst>
          </p:cNvPr>
          <p:cNvSpPr>
            <a:spLocks noGrp="1"/>
          </p:cNvSpPr>
          <p:nvPr>
            <p:ph type="title"/>
          </p:nvPr>
        </p:nvSpPr>
        <p:spPr/>
        <p:txBody>
          <a:bodyPr/>
          <a:lstStyle/>
          <a:p>
            <a:r>
              <a:rPr lang="zh-CN" altLang="en-US" dirty="0"/>
              <a:t>三种</a:t>
            </a:r>
            <a:r>
              <a:rPr lang="en-US" altLang="zh-CN" dirty="0"/>
              <a:t>BA</a:t>
            </a:r>
            <a:r>
              <a:rPr lang="zh-CN" altLang="en-US" dirty="0"/>
              <a:t>算法的介绍</a:t>
            </a:r>
          </a:p>
        </p:txBody>
      </p:sp>
      <p:sp>
        <p:nvSpPr>
          <p:cNvPr id="3" name="内容占位符 2">
            <a:extLst>
              <a:ext uri="{FF2B5EF4-FFF2-40B4-BE49-F238E27FC236}">
                <a16:creationId xmlns:a16="http://schemas.microsoft.com/office/drawing/2014/main" id="{77291495-4A1E-913C-D597-F5829060B4F4}"/>
              </a:ext>
            </a:extLst>
          </p:cNvPr>
          <p:cNvSpPr>
            <a:spLocks noGrp="1"/>
          </p:cNvSpPr>
          <p:nvPr>
            <p:ph idx="1"/>
          </p:nvPr>
        </p:nvSpPr>
        <p:spPr/>
        <p:txBody>
          <a:bodyPr>
            <a:normAutofit/>
          </a:bodyPr>
          <a:lstStyle/>
          <a:p>
            <a:r>
              <a:rPr lang="en-US" altLang="zh-CN" sz="2400" dirty="0">
                <a:latin typeface="华文仿宋" panose="02010600040101010101" pitchFamily="2" charset="-122"/>
                <a:ea typeface="华文仿宋" panose="02010600040101010101" pitchFamily="2" charset="-122"/>
              </a:rPr>
              <a:t>1.KDM</a:t>
            </a:r>
            <a:r>
              <a:rPr lang="zh-CN" altLang="en-US" sz="2400" dirty="0">
                <a:latin typeface="华文仿宋" panose="02010600040101010101" pitchFamily="2" charset="-122"/>
                <a:ea typeface="华文仿宋" panose="02010600040101010101" pitchFamily="2" charset="-122"/>
              </a:rPr>
              <a:t>（</a:t>
            </a:r>
            <a:r>
              <a:rPr lang="en-US" altLang="zh-CN" sz="2400" b="0" i="0" dirty="0" err="1">
                <a:solidFill>
                  <a:srgbClr val="000000"/>
                </a:solidFill>
                <a:effectLst/>
                <a:latin typeface="华文仿宋" panose="02010600040101010101" pitchFamily="2" charset="-122"/>
                <a:ea typeface="华文仿宋" panose="02010600040101010101" pitchFamily="2" charset="-122"/>
              </a:rPr>
              <a:t>klemera</a:t>
            </a:r>
            <a:r>
              <a:rPr lang="en-US" altLang="zh-CN" sz="2400" b="0" i="0" dirty="0">
                <a:solidFill>
                  <a:srgbClr val="000000"/>
                </a:solidFill>
                <a:effectLst/>
                <a:latin typeface="华文仿宋" panose="02010600040101010101" pitchFamily="2" charset="-122"/>
                <a:ea typeface="华文仿宋" panose="02010600040101010101" pitchFamily="2" charset="-122"/>
              </a:rPr>
              <a:t> - double</a:t>
            </a:r>
            <a:r>
              <a:rPr lang="zh-CN" altLang="en-US" sz="2400" b="0" i="0" dirty="0">
                <a:solidFill>
                  <a:srgbClr val="000000"/>
                </a:solidFill>
                <a:effectLst/>
                <a:latin typeface="华文仿宋" panose="02010600040101010101" pitchFamily="2" charset="-122"/>
                <a:ea typeface="华文仿宋" panose="02010600040101010101" pitchFamily="2" charset="-122"/>
              </a:rPr>
              <a:t>法）寻找一条与年龄的回归直线，在</a:t>
            </a:r>
            <a:r>
              <a:rPr lang="en-US" altLang="zh-CN" sz="2400" dirty="0">
                <a:solidFill>
                  <a:srgbClr val="000000"/>
                </a:solidFill>
                <a:latin typeface="华文仿宋" panose="02010600040101010101" pitchFamily="2" charset="-122"/>
                <a:ea typeface="华文仿宋" panose="02010600040101010101" pitchFamily="2" charset="-122"/>
              </a:rPr>
              <a:t>n</a:t>
            </a:r>
            <a:r>
              <a:rPr lang="zh-CN" altLang="en-US" sz="2400" dirty="0">
                <a:solidFill>
                  <a:srgbClr val="000000"/>
                </a:solidFill>
                <a:latin typeface="华文仿宋" panose="02010600040101010101" pitchFamily="2" charset="-122"/>
                <a:ea typeface="华文仿宋" panose="02010600040101010101" pitchFamily="2" charset="-122"/>
              </a:rPr>
              <a:t>维空间中到</a:t>
            </a:r>
            <a:r>
              <a:rPr lang="en-US" altLang="zh-CN" sz="2400" dirty="0">
                <a:solidFill>
                  <a:srgbClr val="000000"/>
                </a:solidFill>
                <a:latin typeface="华文仿宋" panose="02010600040101010101" pitchFamily="2" charset="-122"/>
                <a:ea typeface="华文仿宋" panose="02010600040101010101" pitchFamily="2" charset="-122"/>
              </a:rPr>
              <a:t>n</a:t>
            </a:r>
            <a:r>
              <a:rPr lang="zh-CN" altLang="en-US" sz="2400" dirty="0">
                <a:solidFill>
                  <a:srgbClr val="000000"/>
                </a:solidFill>
                <a:latin typeface="华文仿宋" panose="02010600040101010101" pitchFamily="2" charset="-122"/>
                <a:ea typeface="华文仿宋" panose="02010600040101010101" pitchFamily="2" charset="-122"/>
              </a:rPr>
              <a:t>条生理生化指标与实际年龄的回归直线的总距离最短，则将这样的回归直线上每个点对应的预测值记为该点的生理年龄</a:t>
            </a:r>
            <a:endParaRPr lang="en-US" altLang="zh-CN" sz="2400" dirty="0">
              <a:solidFill>
                <a:srgbClr val="000000"/>
              </a:solidFill>
              <a:latin typeface="华文仿宋" panose="02010600040101010101" pitchFamily="2" charset="-122"/>
              <a:ea typeface="华文仿宋" panose="02010600040101010101" pitchFamily="2" charset="-122"/>
            </a:endParaRPr>
          </a:p>
          <a:p>
            <a:r>
              <a:rPr lang="en-US" altLang="zh-CN" sz="2400" b="0" i="0" dirty="0">
                <a:solidFill>
                  <a:srgbClr val="000000"/>
                </a:solidFill>
                <a:effectLst/>
                <a:latin typeface="华文仿宋" panose="02010600040101010101" pitchFamily="2" charset="-122"/>
                <a:ea typeface="华文仿宋" panose="02010600040101010101" pitchFamily="2" charset="-122"/>
              </a:rPr>
              <a:t>2. </a:t>
            </a:r>
            <a:r>
              <a:rPr lang="en-US" altLang="zh-CN" sz="2400" b="0" i="0" dirty="0" err="1">
                <a:solidFill>
                  <a:srgbClr val="000000"/>
                </a:solidFill>
                <a:effectLst/>
                <a:latin typeface="华文仿宋" panose="02010600040101010101" pitchFamily="2" charset="-122"/>
                <a:ea typeface="华文仿宋" panose="02010600040101010101" pitchFamily="2" charset="-122"/>
              </a:rPr>
              <a:t>PhenoAge</a:t>
            </a:r>
            <a:r>
              <a:rPr lang="zh-CN" altLang="en-US" sz="2400" b="0" i="0" dirty="0">
                <a:solidFill>
                  <a:srgbClr val="000000"/>
                </a:solidFill>
                <a:effectLst/>
                <a:latin typeface="华文仿宋" panose="02010600040101010101" pitchFamily="2" charset="-122"/>
                <a:ea typeface="华文仿宋" panose="02010600040101010101" pitchFamily="2" charset="-122"/>
              </a:rPr>
              <a:t>：表观遗传时钟。</a:t>
            </a:r>
            <a:r>
              <a:rPr lang="en-US" altLang="zh-CN" sz="2400" b="0" i="0" dirty="0">
                <a:solidFill>
                  <a:srgbClr val="000000"/>
                </a:solidFill>
                <a:effectLst/>
                <a:latin typeface="华文仿宋" panose="02010600040101010101" pitchFamily="2" charset="-122"/>
                <a:ea typeface="华文仿宋" panose="02010600040101010101" pitchFamily="2" charset="-122"/>
              </a:rPr>
              <a:t>Levine</a:t>
            </a:r>
            <a:r>
              <a:rPr lang="zh-CN" altLang="en-US" sz="2400" b="0" i="0" dirty="0">
                <a:solidFill>
                  <a:srgbClr val="000000"/>
                </a:solidFill>
                <a:effectLst/>
                <a:latin typeface="华文仿宋" panose="02010600040101010101" pitchFamily="2" charset="-122"/>
                <a:ea typeface="华文仿宋" panose="02010600040101010101" pitchFamily="2" charset="-122"/>
              </a:rPr>
              <a:t>（</a:t>
            </a:r>
            <a:r>
              <a:rPr lang="en-US" altLang="zh-CN" sz="2400" b="0" i="0" dirty="0">
                <a:solidFill>
                  <a:srgbClr val="000000"/>
                </a:solidFill>
                <a:effectLst/>
                <a:latin typeface="华文仿宋" panose="02010600040101010101" pitchFamily="2" charset="-122"/>
                <a:ea typeface="华文仿宋" panose="02010600040101010101" pitchFamily="2" charset="-122"/>
              </a:rPr>
              <a:t>2018</a:t>
            </a:r>
            <a:r>
              <a:rPr lang="zh-CN" altLang="en-US" sz="2400" b="0" i="0" dirty="0">
                <a:solidFill>
                  <a:srgbClr val="000000"/>
                </a:solidFill>
                <a:effectLst/>
                <a:latin typeface="华文仿宋" panose="02010600040101010101" pitchFamily="2" charset="-122"/>
                <a:ea typeface="华文仿宋" panose="02010600040101010101" pitchFamily="2" charset="-122"/>
              </a:rPr>
              <a:t>）等人结合血压、血脂和葡萄糖这些临床生物标志物，开发了</a:t>
            </a:r>
            <a:r>
              <a:rPr lang="en-US" altLang="zh-CN" sz="2400" b="0" i="0" dirty="0" err="1">
                <a:solidFill>
                  <a:srgbClr val="000000"/>
                </a:solidFill>
                <a:effectLst/>
                <a:latin typeface="华文仿宋" panose="02010600040101010101" pitchFamily="2" charset="-122"/>
                <a:ea typeface="华文仿宋" panose="02010600040101010101" pitchFamily="2" charset="-122"/>
              </a:rPr>
              <a:t>DNAm</a:t>
            </a:r>
            <a:r>
              <a:rPr lang="en-US" altLang="zh-CN" sz="2400" b="0" i="0" dirty="0">
                <a:solidFill>
                  <a:srgbClr val="000000"/>
                </a:solidFill>
                <a:effectLst/>
                <a:latin typeface="华文仿宋" panose="02010600040101010101" pitchFamily="2" charset="-122"/>
                <a:ea typeface="华文仿宋" panose="02010600040101010101" pitchFamily="2" charset="-122"/>
              </a:rPr>
              <a:t> </a:t>
            </a:r>
            <a:r>
              <a:rPr lang="en-US" altLang="zh-CN" sz="2400" b="0" i="0" dirty="0" err="1">
                <a:solidFill>
                  <a:srgbClr val="000000"/>
                </a:solidFill>
                <a:effectLst/>
                <a:latin typeface="华文仿宋" panose="02010600040101010101" pitchFamily="2" charset="-122"/>
                <a:ea typeface="华文仿宋" panose="02010600040101010101" pitchFamily="2" charset="-122"/>
              </a:rPr>
              <a:t>PhenoAge</a:t>
            </a:r>
            <a:r>
              <a:rPr lang="zh-CN" altLang="en-US" sz="2400" b="0" i="0" dirty="0">
                <a:solidFill>
                  <a:srgbClr val="000000"/>
                </a:solidFill>
                <a:effectLst/>
                <a:latin typeface="华文仿宋" panose="02010600040101010101" pitchFamily="2" charset="-122"/>
                <a:ea typeface="华文仿宋" panose="02010600040101010101" pitchFamily="2" charset="-122"/>
              </a:rPr>
              <a:t>方法，用生理年龄取代实际年龄。该方法使用了</a:t>
            </a:r>
            <a:r>
              <a:rPr lang="zh-CN" altLang="en-US" sz="2400" b="1" i="0" dirty="0">
                <a:solidFill>
                  <a:srgbClr val="000000"/>
                </a:solidFill>
                <a:effectLst/>
                <a:latin typeface="华文仿宋" panose="02010600040101010101" pitchFamily="2" charset="-122"/>
                <a:ea typeface="华文仿宋" panose="02010600040101010101" pitchFamily="2" charset="-122"/>
              </a:rPr>
              <a:t>惩罚回归模型对获取的多个临床数据和血液样本</a:t>
            </a:r>
            <a:r>
              <a:rPr lang="en-US" altLang="zh-CN" sz="2400" b="1" i="0" dirty="0">
                <a:solidFill>
                  <a:srgbClr val="000000"/>
                </a:solidFill>
                <a:effectLst/>
                <a:latin typeface="华文仿宋" panose="02010600040101010101" pitchFamily="2" charset="-122"/>
                <a:ea typeface="华文仿宋" panose="02010600040101010101" pitchFamily="2" charset="-122"/>
              </a:rPr>
              <a:t>DNA</a:t>
            </a:r>
            <a:r>
              <a:rPr lang="zh-CN" altLang="en-US" sz="2400" b="1" i="0" dirty="0">
                <a:solidFill>
                  <a:srgbClr val="000000"/>
                </a:solidFill>
                <a:effectLst/>
                <a:latin typeface="华文仿宋" panose="02010600040101010101" pitchFamily="2" charset="-122"/>
                <a:ea typeface="华文仿宋" panose="02010600040101010101" pitchFamily="2" charset="-122"/>
              </a:rPr>
              <a:t>甲基化水平进行分析</a:t>
            </a:r>
            <a:r>
              <a:rPr lang="zh-CN" altLang="en-US" sz="2400" b="0" i="0" dirty="0">
                <a:solidFill>
                  <a:srgbClr val="000000"/>
                </a:solidFill>
                <a:effectLst/>
                <a:latin typeface="华文仿宋" panose="02010600040101010101" pitchFamily="2" charset="-122"/>
                <a:ea typeface="华文仿宋" panose="02010600040101010101" pitchFamily="2" charset="-122"/>
              </a:rPr>
              <a:t>。与</a:t>
            </a:r>
            <a:r>
              <a:rPr lang="en-US" altLang="zh-CN" sz="2400" b="0" i="0" dirty="0">
                <a:solidFill>
                  <a:srgbClr val="000000"/>
                </a:solidFill>
                <a:effectLst/>
                <a:latin typeface="华文仿宋" panose="02010600040101010101" pitchFamily="2" charset="-122"/>
                <a:ea typeface="华文仿宋" panose="02010600040101010101" pitchFamily="2" charset="-122"/>
              </a:rPr>
              <a:t>Horvath Clock</a:t>
            </a:r>
            <a:r>
              <a:rPr lang="zh-CN" altLang="en-US" sz="2400" b="0" i="0" dirty="0">
                <a:solidFill>
                  <a:srgbClr val="000000"/>
                </a:solidFill>
                <a:effectLst/>
                <a:latin typeface="华文仿宋" panose="02010600040101010101" pitchFamily="2" charset="-122"/>
                <a:ea typeface="华文仿宋" panose="02010600040101010101" pitchFamily="2" charset="-122"/>
              </a:rPr>
              <a:t>相比，它在预测</a:t>
            </a:r>
            <a:r>
              <a:rPr lang="en-US" altLang="zh-CN" sz="2400" b="0" i="0" dirty="0">
                <a:solidFill>
                  <a:srgbClr val="000000"/>
                </a:solidFill>
                <a:effectLst/>
                <a:latin typeface="华文仿宋" panose="02010600040101010101" pitchFamily="2" charset="-122"/>
                <a:ea typeface="华文仿宋" panose="02010600040101010101" pitchFamily="2" charset="-122"/>
              </a:rPr>
              <a:t>10</a:t>
            </a:r>
            <a:r>
              <a:rPr lang="zh-CN" altLang="en-US" sz="2400" b="0" i="0" dirty="0">
                <a:solidFill>
                  <a:srgbClr val="000000"/>
                </a:solidFill>
                <a:effectLst/>
                <a:latin typeface="华文仿宋" panose="02010600040101010101" pitchFamily="2" charset="-122"/>
                <a:ea typeface="华文仿宋" panose="02010600040101010101" pitchFamily="2" charset="-122"/>
              </a:rPr>
              <a:t>年和</a:t>
            </a:r>
            <a:r>
              <a:rPr lang="en-US" altLang="zh-CN" sz="2400" b="0" i="0" dirty="0">
                <a:solidFill>
                  <a:srgbClr val="000000"/>
                </a:solidFill>
                <a:effectLst/>
                <a:latin typeface="华文仿宋" panose="02010600040101010101" pitchFamily="2" charset="-122"/>
                <a:ea typeface="华文仿宋" panose="02010600040101010101" pitchFamily="2" charset="-122"/>
              </a:rPr>
              <a:t>20</a:t>
            </a:r>
            <a:r>
              <a:rPr lang="zh-CN" altLang="en-US" sz="2400" b="0" i="0" dirty="0">
                <a:solidFill>
                  <a:srgbClr val="000000"/>
                </a:solidFill>
                <a:effectLst/>
                <a:latin typeface="华文仿宋" panose="02010600040101010101" pitchFamily="2" charset="-122"/>
                <a:ea typeface="华文仿宋" panose="02010600040101010101" pitchFamily="2" charset="-122"/>
              </a:rPr>
              <a:t>年的死亡率方面表现出明显的优势，其与行为生活方式的联系甚至更强。</a:t>
            </a:r>
            <a:endParaRPr lang="en-US" altLang="zh-CN" sz="2400" b="0" i="0" dirty="0">
              <a:solidFill>
                <a:srgbClr val="000000"/>
              </a:solidFill>
              <a:effectLst/>
              <a:latin typeface="华文仿宋" panose="02010600040101010101" pitchFamily="2" charset="-122"/>
              <a:ea typeface="华文仿宋" panose="02010600040101010101" pitchFamily="2" charset="-122"/>
            </a:endParaRPr>
          </a:p>
          <a:p>
            <a:r>
              <a:rPr lang="en-US" altLang="zh-CN" sz="2400" dirty="0">
                <a:latin typeface="华文仿宋" panose="02010600040101010101" pitchFamily="2" charset="-122"/>
                <a:ea typeface="华文仿宋" panose="02010600040101010101" pitchFamily="2" charset="-122"/>
              </a:rPr>
              <a:t>3. homeostatic dysregulation </a:t>
            </a:r>
            <a:r>
              <a:rPr lang="zh-CN" altLang="en-US" sz="2400" dirty="0">
                <a:latin typeface="华文仿宋" panose="02010600040101010101" pitchFamily="2" charset="-122"/>
                <a:ea typeface="华文仿宋" panose="02010600040101010101" pitchFamily="2" charset="-122"/>
              </a:rPr>
              <a:t>：</a:t>
            </a:r>
            <a:r>
              <a:rPr lang="en-US" altLang="zh-CN" sz="2400" dirty="0">
                <a:latin typeface="华文仿宋" panose="02010600040101010101" pitchFamily="2" charset="-122"/>
                <a:ea typeface="华文仿宋" panose="02010600040101010101" pitchFamily="2" charset="-122"/>
              </a:rPr>
              <a:t>HD</a:t>
            </a:r>
            <a:r>
              <a:rPr lang="zh-CN" altLang="en-US" sz="2400" dirty="0">
                <a:latin typeface="华文仿宋" panose="02010600040101010101" pitchFamily="2" charset="-122"/>
                <a:ea typeface="华文仿宋" panose="02010600040101010101" pitchFamily="2" charset="-122"/>
              </a:rPr>
              <a:t>的计算不包括实际年龄，而是基于一组生物标志物相对于参考样本的马氏距离，在大多数模型中，</a:t>
            </a:r>
            <a:r>
              <a:rPr lang="en-US" altLang="zh-CN" sz="2400" dirty="0">
                <a:latin typeface="华文仿宋" panose="02010600040101010101" pitchFamily="2" charset="-122"/>
                <a:ea typeface="华文仿宋" panose="02010600040101010101" pitchFamily="2" charset="-122"/>
              </a:rPr>
              <a:t>MHBD</a:t>
            </a:r>
            <a:r>
              <a:rPr lang="zh-CN" altLang="en-US" sz="2400" dirty="0">
                <a:latin typeface="华文仿宋" panose="02010600040101010101" pitchFamily="2" charset="-122"/>
                <a:ea typeface="华文仿宋" panose="02010600040101010101" pitchFamily="2" charset="-122"/>
              </a:rPr>
              <a:t>与年龄呈正相关，</a:t>
            </a:r>
            <a:r>
              <a:rPr lang="en-US" altLang="zh-CN" sz="2400" dirty="0">
                <a:latin typeface="华文仿宋" panose="02010600040101010101" pitchFamily="2" charset="-122"/>
                <a:ea typeface="华文仿宋" panose="02010600040101010101" pitchFamily="2" charset="-122"/>
              </a:rPr>
              <a:t>MHBD</a:t>
            </a:r>
            <a:r>
              <a:rPr lang="zh-CN" altLang="en-US" sz="2400" dirty="0">
                <a:latin typeface="华文仿宋" panose="02010600040101010101" pitchFamily="2" charset="-122"/>
                <a:ea typeface="华文仿宋" panose="02010600040101010101" pitchFamily="2" charset="-122"/>
              </a:rPr>
              <a:t>随着时间的推移在个体内增加，较高的</a:t>
            </a:r>
            <a:r>
              <a:rPr lang="en-US" altLang="zh-CN" sz="2400" dirty="0">
                <a:latin typeface="华文仿宋" panose="02010600040101010101" pitchFamily="2" charset="-122"/>
                <a:ea typeface="华文仿宋" panose="02010600040101010101" pitchFamily="2" charset="-122"/>
              </a:rPr>
              <a:t>MHBD</a:t>
            </a:r>
            <a:r>
              <a:rPr lang="zh-CN" altLang="en-US" sz="2400" dirty="0">
                <a:latin typeface="华文仿宋" panose="02010600040101010101" pitchFamily="2" charset="-122"/>
                <a:ea typeface="华文仿宋" panose="02010600040101010101" pitchFamily="2" charset="-122"/>
              </a:rPr>
              <a:t>预示着随后死亡的风险更高。</a:t>
            </a:r>
          </a:p>
        </p:txBody>
      </p:sp>
    </p:spTree>
    <p:extLst>
      <p:ext uri="{BB962C8B-B14F-4D97-AF65-F5344CB8AC3E}">
        <p14:creationId xmlns:p14="http://schemas.microsoft.com/office/powerpoint/2010/main" val="3504195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BA085-C4F3-F251-70A6-45F38CC9D92D}"/>
              </a:ext>
            </a:extLst>
          </p:cNvPr>
          <p:cNvSpPr>
            <a:spLocks noGrp="1"/>
          </p:cNvSpPr>
          <p:nvPr>
            <p:ph type="title"/>
          </p:nvPr>
        </p:nvSpPr>
        <p:spPr/>
        <p:txBody>
          <a:bodyPr/>
          <a:lstStyle/>
          <a:p>
            <a:r>
              <a:rPr lang="zh-CN" altLang="en-US" dirty="0"/>
              <a:t>算法构建</a:t>
            </a:r>
          </a:p>
        </p:txBody>
      </p:sp>
      <p:sp>
        <p:nvSpPr>
          <p:cNvPr id="3" name="内容占位符 2">
            <a:extLst>
              <a:ext uri="{FF2B5EF4-FFF2-40B4-BE49-F238E27FC236}">
                <a16:creationId xmlns:a16="http://schemas.microsoft.com/office/drawing/2014/main" id="{D7C1CA3F-0F0B-FB69-C3AC-C325D353D53A}"/>
              </a:ext>
            </a:extLst>
          </p:cNvPr>
          <p:cNvSpPr>
            <a:spLocks noGrp="1"/>
          </p:cNvSpPr>
          <p:nvPr>
            <p:ph idx="1"/>
          </p:nvPr>
        </p:nvSpPr>
        <p:spPr>
          <a:xfrm>
            <a:off x="221673" y="1496291"/>
            <a:ext cx="11970327" cy="5243945"/>
          </a:xfrm>
        </p:spPr>
        <p:txBody>
          <a:bodyPr>
            <a:normAutofit/>
          </a:bodyPr>
          <a:lstStyle/>
          <a:p>
            <a:r>
              <a:rPr lang="zh-CN" altLang="en-US" sz="2000" dirty="0"/>
              <a:t>为了便于比较，我们在</a:t>
            </a:r>
            <a:r>
              <a:rPr lang="en-US" altLang="zh-CN" sz="2000" dirty="0"/>
              <a:t>KDM</a:t>
            </a:r>
            <a:r>
              <a:rPr lang="zh-CN" altLang="en-US" sz="2000" dirty="0"/>
              <a:t>、</a:t>
            </a:r>
            <a:r>
              <a:rPr lang="en-US" altLang="zh-CN" sz="2000" dirty="0" err="1"/>
              <a:t>PhenoAge</a:t>
            </a:r>
            <a:r>
              <a:rPr lang="zh-CN" altLang="en-US" sz="2000" dirty="0"/>
              <a:t>和</a:t>
            </a:r>
            <a:r>
              <a:rPr lang="en-US" altLang="zh-CN" sz="2000" dirty="0"/>
              <a:t>HD</a:t>
            </a:r>
            <a:r>
              <a:rPr lang="zh-CN" altLang="en-US" sz="2000" dirty="0"/>
              <a:t>算法中选择了同一组生物标志物，并使用</a:t>
            </a:r>
            <a:r>
              <a:rPr lang="en-US" altLang="zh-CN" sz="2000" dirty="0"/>
              <a:t>R</a:t>
            </a:r>
            <a:r>
              <a:rPr lang="zh-CN" altLang="en-US" sz="2000" dirty="0"/>
              <a:t>软件包</a:t>
            </a:r>
            <a:r>
              <a:rPr lang="en-US" altLang="zh-CN" sz="2000" dirty="0" err="1"/>
              <a:t>BioAge</a:t>
            </a:r>
            <a:r>
              <a:rPr lang="zh-CN" altLang="en-US" sz="2000" dirty="0"/>
              <a:t>分三步进行计算</a:t>
            </a:r>
            <a:r>
              <a:rPr lang="en-US" altLang="zh-CN" sz="2000" dirty="0"/>
              <a:t>:</a:t>
            </a:r>
          </a:p>
          <a:p>
            <a:pPr marL="457200" indent="-457200">
              <a:buAutoNum type="arabicPeriod"/>
            </a:pPr>
            <a:r>
              <a:rPr lang="en-US" altLang="zh-CN" sz="2000" dirty="0"/>
              <a:t>NHANES IV </a:t>
            </a:r>
            <a:r>
              <a:rPr lang="zh-CN" altLang="en-US" sz="2000" dirty="0"/>
              <a:t>训练集上：根据之前的工作，我们选择了年龄在</a:t>
            </a:r>
            <a:r>
              <a:rPr lang="en-US" altLang="zh-CN" sz="2000" dirty="0"/>
              <a:t>30-75</a:t>
            </a:r>
            <a:r>
              <a:rPr lang="zh-CN" altLang="en-US" sz="2000" dirty="0"/>
              <a:t>岁之间且具有完整生物标志物数据的未怀孕参与者作为</a:t>
            </a:r>
            <a:r>
              <a:rPr lang="en-US" altLang="zh-CN" sz="2000" dirty="0"/>
              <a:t>KDM</a:t>
            </a:r>
            <a:r>
              <a:rPr lang="zh-CN" altLang="en-US" sz="2000" dirty="0"/>
              <a:t>的参考人群</a:t>
            </a:r>
            <a:r>
              <a:rPr lang="en-US" altLang="zh-CN" sz="2000" dirty="0"/>
              <a:t>(n = 7694)</a:t>
            </a:r>
            <a:r>
              <a:rPr lang="zh-CN" altLang="en-US" sz="2000" dirty="0"/>
              <a:t>。</a:t>
            </a:r>
            <a:r>
              <a:rPr lang="en-US" altLang="zh-CN" sz="2000" dirty="0" err="1"/>
              <a:t>PhenoAge</a:t>
            </a:r>
            <a:r>
              <a:rPr lang="zh-CN" altLang="en-US" sz="2000" dirty="0"/>
              <a:t>的参考人群包括年龄在</a:t>
            </a:r>
            <a:r>
              <a:rPr lang="en-US" altLang="zh-CN" sz="2000" dirty="0"/>
              <a:t>20-84</a:t>
            </a:r>
            <a:r>
              <a:rPr lang="zh-CN" altLang="en-US" sz="2000" dirty="0"/>
              <a:t>岁之间并具有完整生物标志物数据的人群</a:t>
            </a:r>
            <a:r>
              <a:rPr lang="en-US" altLang="zh-CN" sz="2000" dirty="0"/>
              <a:t>(n = 12,998)</a:t>
            </a:r>
            <a:r>
              <a:rPr lang="zh-CN" altLang="en-US" sz="2000" dirty="0"/>
              <a:t>。</a:t>
            </a:r>
            <a:r>
              <a:rPr lang="en-US" altLang="zh-CN" sz="2000" dirty="0"/>
              <a:t>HD</a:t>
            </a:r>
            <a:r>
              <a:rPr lang="zh-CN" altLang="en-US" sz="2000" dirty="0"/>
              <a:t>的参考人群包括年龄在</a:t>
            </a:r>
            <a:r>
              <a:rPr lang="en-US" altLang="zh-CN" sz="2000" dirty="0"/>
              <a:t>20-30</a:t>
            </a:r>
            <a:r>
              <a:rPr lang="zh-CN" altLang="en-US" sz="2000" dirty="0"/>
              <a:t>岁之间、不肥胖且生物标志物值在年龄和性别特异性正常范围内的参与者</a:t>
            </a:r>
            <a:r>
              <a:rPr lang="en-US" altLang="zh-CN" sz="2000" dirty="0"/>
              <a:t>(n = 258)</a:t>
            </a:r>
            <a:r>
              <a:rPr lang="zh-CN" altLang="en-US" sz="2000" dirty="0"/>
              <a:t>。并且三种算法对应的参考人群之间相互独立。</a:t>
            </a:r>
            <a:endParaRPr lang="en-US" altLang="zh-CN" sz="2000" dirty="0"/>
          </a:p>
          <a:p>
            <a:pPr marL="457200" indent="-457200">
              <a:buAutoNum type="arabicPeriod"/>
            </a:pPr>
            <a:r>
              <a:rPr lang="zh-CN" altLang="en-US" sz="2000" dirty="0"/>
              <a:t>在</a:t>
            </a:r>
            <a:r>
              <a:rPr lang="en-US" altLang="zh-CN" sz="2000" dirty="0"/>
              <a:t>1999-2014</a:t>
            </a:r>
            <a:r>
              <a:rPr lang="zh-CN" altLang="en-US" sz="2000" dirty="0"/>
              <a:t>年招募的</a:t>
            </a:r>
            <a:r>
              <a:rPr lang="en-US" altLang="zh-CN" sz="2000" dirty="0"/>
              <a:t>NHANES IV</a:t>
            </a:r>
            <a:r>
              <a:rPr lang="zh-CN" altLang="en-US" sz="2000" dirty="0"/>
              <a:t>参与者</a:t>
            </a:r>
            <a:r>
              <a:rPr lang="en-US" altLang="zh-CN" sz="2000" dirty="0"/>
              <a:t>(n = 3849)</a:t>
            </a:r>
            <a:r>
              <a:rPr lang="zh-CN" altLang="en-US" sz="2000" dirty="0"/>
              <a:t>的独立队列中，将新的</a:t>
            </a:r>
            <a:r>
              <a:rPr lang="en-US" altLang="zh-CN" sz="2000" dirty="0"/>
              <a:t>BA</a:t>
            </a:r>
            <a:r>
              <a:rPr lang="zh-CN" altLang="en-US" sz="2000" dirty="0"/>
              <a:t>算法与已发表的算法进行比较，以测试其预测死亡率的能力，并随访至</a:t>
            </a:r>
            <a:r>
              <a:rPr lang="en-US" altLang="zh-CN" sz="2000" dirty="0"/>
              <a:t>2015</a:t>
            </a:r>
            <a:r>
              <a:rPr lang="zh-CN" altLang="en-US" sz="2000" dirty="0"/>
              <a:t>年。</a:t>
            </a:r>
            <a:endParaRPr lang="en-US" altLang="zh-CN" sz="2000" dirty="0"/>
          </a:p>
          <a:p>
            <a:pPr marL="457200" indent="-457200">
              <a:buAutoNum type="arabicPeriod"/>
            </a:pPr>
            <a:r>
              <a:rPr lang="zh-CN" altLang="en-US" sz="2000" dirty="0"/>
              <a:t>将新训练的算法应用到</a:t>
            </a:r>
            <a:r>
              <a:rPr lang="en-US" altLang="zh-CN" sz="2000" dirty="0"/>
              <a:t>UK Biobank</a:t>
            </a:r>
          </a:p>
          <a:p>
            <a:pPr marL="0" indent="0">
              <a:buNone/>
            </a:pPr>
            <a:endParaRPr lang="en-US" altLang="zh-CN" sz="2000" dirty="0"/>
          </a:p>
          <a:p>
            <a:pPr marL="0" indent="0">
              <a:buNone/>
            </a:pPr>
            <a:r>
              <a:rPr lang="zh-CN" altLang="en-US" sz="2000" dirty="0"/>
              <a:t>为了计算</a:t>
            </a:r>
            <a:r>
              <a:rPr lang="en-US" altLang="zh-CN" sz="2000" dirty="0"/>
              <a:t>BA</a:t>
            </a:r>
            <a:r>
              <a:rPr lang="zh-CN" altLang="en-US" sz="2000" dirty="0"/>
              <a:t>和</a:t>
            </a:r>
            <a:r>
              <a:rPr lang="en-US" altLang="zh-CN" sz="2000" dirty="0"/>
              <a:t>CA</a:t>
            </a:r>
            <a:r>
              <a:rPr lang="zh-CN" altLang="en-US" sz="2000" dirty="0"/>
              <a:t>之间的偏差，我们从每个队列的</a:t>
            </a:r>
            <a:r>
              <a:rPr lang="en-US" altLang="zh-CN" sz="2000" dirty="0"/>
              <a:t>KDM</a:t>
            </a:r>
            <a:r>
              <a:rPr lang="zh-CN" altLang="en-US" sz="2000" dirty="0"/>
              <a:t>和</a:t>
            </a:r>
            <a:r>
              <a:rPr lang="en-US" altLang="zh-CN" sz="2000" dirty="0" err="1"/>
              <a:t>PhenoAge</a:t>
            </a:r>
            <a:r>
              <a:rPr lang="zh-CN" altLang="en-US" sz="2000" dirty="0"/>
              <a:t>中回归出</a:t>
            </a:r>
            <a:r>
              <a:rPr lang="en-US" altLang="zh-CN" sz="2000" dirty="0"/>
              <a:t>BA(</a:t>
            </a:r>
            <a:r>
              <a:rPr lang="zh-CN" altLang="en-US" sz="2000" dirty="0"/>
              <a:t>作为</a:t>
            </a:r>
            <a:r>
              <a:rPr lang="en-US" altLang="zh-CN" sz="2000" dirty="0"/>
              <a:t>3</a:t>
            </a:r>
            <a:r>
              <a:rPr lang="zh-CN" altLang="en-US" sz="2000" dirty="0"/>
              <a:t>个自由度的自然样条</a:t>
            </a:r>
            <a:r>
              <a:rPr lang="en-US" altLang="zh-CN" sz="2000" dirty="0"/>
              <a:t>)</a:t>
            </a:r>
            <a:r>
              <a:rPr lang="zh-CN" altLang="en-US" sz="2000" dirty="0"/>
              <a:t>，并将其视为“年龄残差”</a:t>
            </a:r>
            <a:r>
              <a:rPr lang="en-US" altLang="zh-CN" sz="2000" dirty="0"/>
              <a:t>(</a:t>
            </a:r>
            <a:r>
              <a:rPr lang="zh-CN" altLang="en-US" sz="2000" dirty="0"/>
              <a:t>也称为“年龄加速”</a:t>
            </a:r>
            <a:r>
              <a:rPr lang="en-US" altLang="zh-CN" sz="2000" dirty="0"/>
              <a:t> </a:t>
            </a:r>
            <a:r>
              <a:rPr lang="zh-CN" altLang="en-US" sz="2000" dirty="0"/>
              <a:t>）。</a:t>
            </a:r>
            <a:r>
              <a:rPr lang="en-US" altLang="zh-CN" sz="2000" dirty="0"/>
              <a:t>HD</a:t>
            </a:r>
            <a:r>
              <a:rPr lang="zh-CN" altLang="en-US" sz="2000" dirty="0"/>
              <a:t>没有计算残差，因为它不是定义上的年龄度量，它已经量化了与参考总体的偏差，</a:t>
            </a:r>
            <a:r>
              <a:rPr lang="zh-CN" altLang="en-US" sz="2000" b="1" dirty="0"/>
              <a:t>但由于分布偏态，它被对数转换</a:t>
            </a:r>
            <a:r>
              <a:rPr lang="zh-CN" altLang="en-US" sz="2000" dirty="0"/>
              <a:t>。然后将</a:t>
            </a:r>
            <a:r>
              <a:rPr lang="en-US" altLang="zh-CN" sz="2000" dirty="0"/>
              <a:t>KDM</a:t>
            </a:r>
            <a:r>
              <a:rPr lang="zh-CN" altLang="en-US" sz="2000" dirty="0"/>
              <a:t>残差、</a:t>
            </a:r>
            <a:r>
              <a:rPr lang="en-US" altLang="zh-CN" sz="2000" dirty="0" err="1"/>
              <a:t>PhenoAge</a:t>
            </a:r>
            <a:r>
              <a:rPr lang="zh-CN" altLang="en-US" sz="2000" dirty="0"/>
              <a:t>残差和</a:t>
            </a:r>
            <a:r>
              <a:rPr lang="en-US" altLang="zh-CN" sz="2000" dirty="0"/>
              <a:t>HD</a:t>
            </a:r>
            <a:r>
              <a:rPr lang="zh-CN" altLang="en-US" sz="2000" dirty="0"/>
              <a:t>以</a:t>
            </a:r>
            <a:r>
              <a:rPr lang="en-US" altLang="zh-CN" sz="2000" dirty="0"/>
              <a:t>mean = 0</a:t>
            </a:r>
            <a:r>
              <a:rPr lang="zh-CN" altLang="en-US" sz="2000" dirty="0"/>
              <a:t>和</a:t>
            </a:r>
            <a:r>
              <a:rPr lang="en-US" altLang="zh-CN" sz="2000" dirty="0"/>
              <a:t>SD = 1</a:t>
            </a:r>
            <a:r>
              <a:rPr lang="zh-CN" altLang="en-US" sz="2000" dirty="0"/>
              <a:t>进行标准化，以便在后续分析中比较效应大小</a:t>
            </a:r>
          </a:p>
        </p:txBody>
      </p:sp>
    </p:spTree>
    <p:extLst>
      <p:ext uri="{BB962C8B-B14F-4D97-AF65-F5344CB8AC3E}">
        <p14:creationId xmlns:p14="http://schemas.microsoft.com/office/powerpoint/2010/main" val="4260909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9FE9D-AC87-0E9E-7001-155DCB537945}"/>
              </a:ext>
            </a:extLst>
          </p:cNvPr>
          <p:cNvSpPr>
            <a:spLocks noGrp="1"/>
          </p:cNvSpPr>
          <p:nvPr>
            <p:ph type="title"/>
          </p:nvPr>
        </p:nvSpPr>
        <p:spPr/>
        <p:txBody>
          <a:bodyPr/>
          <a:lstStyle/>
          <a:p>
            <a:r>
              <a:rPr lang="zh-CN" altLang="en-US" dirty="0"/>
              <a:t>统计分析</a:t>
            </a:r>
          </a:p>
        </p:txBody>
      </p:sp>
      <p:sp>
        <p:nvSpPr>
          <p:cNvPr id="3" name="内容占位符 2">
            <a:extLst>
              <a:ext uri="{FF2B5EF4-FFF2-40B4-BE49-F238E27FC236}">
                <a16:creationId xmlns:a16="http://schemas.microsoft.com/office/drawing/2014/main" id="{1FDFC584-32D3-63D3-F560-892C5062674C}"/>
              </a:ext>
            </a:extLst>
          </p:cNvPr>
          <p:cNvSpPr>
            <a:spLocks noGrp="1"/>
          </p:cNvSpPr>
          <p:nvPr>
            <p:ph idx="1"/>
          </p:nvPr>
        </p:nvSpPr>
        <p:spPr/>
        <p:txBody>
          <a:bodyPr>
            <a:normAutofit fontScale="85000" lnSpcReduction="10000"/>
          </a:bodyPr>
          <a:lstStyle/>
          <a:p>
            <a:pPr marL="0" indent="0">
              <a:buNone/>
            </a:pPr>
            <a:r>
              <a:rPr lang="zh-CN" altLang="en-US" sz="2400" dirty="0">
                <a:latin typeface="华文仿宋" panose="02010600040101010101" pitchFamily="2" charset="-122"/>
                <a:ea typeface="华文仿宋" panose="02010600040101010101" pitchFamily="2" charset="-122"/>
              </a:rPr>
              <a:t>使用多变量</a:t>
            </a:r>
            <a:r>
              <a:rPr lang="en-US" altLang="zh-CN" sz="2400" dirty="0">
                <a:latin typeface="华文仿宋" panose="02010600040101010101" pitchFamily="2" charset="-122"/>
                <a:ea typeface="华文仿宋" panose="02010600040101010101" pitchFamily="2" charset="-122"/>
              </a:rPr>
              <a:t>Cox</a:t>
            </a:r>
            <a:r>
              <a:rPr lang="zh-CN" altLang="en-US" sz="2400" dirty="0">
                <a:latin typeface="华文仿宋" panose="02010600040101010101" pitchFamily="2" charset="-122"/>
                <a:ea typeface="华文仿宋" panose="02010600040101010101" pitchFamily="2" charset="-122"/>
              </a:rPr>
              <a:t>比例风险模型估计不同</a:t>
            </a:r>
            <a:r>
              <a:rPr lang="en-US" altLang="zh-CN" sz="2400" dirty="0">
                <a:latin typeface="华文仿宋" panose="02010600040101010101" pitchFamily="2" charset="-122"/>
                <a:ea typeface="华文仿宋" panose="02010600040101010101" pitchFamily="2" charset="-122"/>
              </a:rPr>
              <a:t>BA</a:t>
            </a:r>
            <a:r>
              <a:rPr lang="zh-CN" altLang="en-US" sz="2400" dirty="0">
                <a:latin typeface="华文仿宋" panose="02010600040101010101" pitchFamily="2" charset="-122"/>
                <a:ea typeface="华文仿宋" panose="02010600040101010101" pitchFamily="2" charset="-122"/>
              </a:rPr>
              <a:t>测量中癌症风险比</a:t>
            </a:r>
            <a:r>
              <a:rPr lang="en-US" altLang="zh-CN" sz="2400" dirty="0">
                <a:latin typeface="华文仿宋" panose="02010600040101010101" pitchFamily="2" charset="-122"/>
                <a:ea typeface="华文仿宋" panose="02010600040101010101" pitchFamily="2" charset="-122"/>
              </a:rPr>
              <a:t>(HR)</a:t>
            </a:r>
            <a:r>
              <a:rPr lang="zh-CN" altLang="en-US" sz="2400" dirty="0">
                <a:latin typeface="华文仿宋" panose="02010600040101010101" pitchFamily="2" charset="-122"/>
                <a:ea typeface="华文仿宋" panose="02010600040101010101" pitchFamily="2" charset="-122"/>
              </a:rPr>
              <a:t>，其中年龄用作潜在的时间尺度。首先根据出生年份和性别对模型进行调整，并在所有癌症部位的分析中进一步根据种族背景、体重指数</a:t>
            </a:r>
            <a:r>
              <a:rPr lang="en-US" altLang="zh-CN" sz="2400" dirty="0">
                <a:latin typeface="华文仿宋" panose="02010600040101010101" pitchFamily="2" charset="-122"/>
                <a:ea typeface="华文仿宋" panose="02010600040101010101" pitchFamily="2" charset="-122"/>
              </a:rPr>
              <a:t>(BMI)</a:t>
            </a:r>
            <a:r>
              <a:rPr lang="zh-CN" altLang="en-US" sz="2400" dirty="0">
                <a:latin typeface="华文仿宋" panose="02010600040101010101" pitchFamily="2" charset="-122"/>
                <a:ea typeface="华文仿宋" panose="02010600040101010101" pitchFamily="2" charset="-122"/>
              </a:rPr>
              <a:t>、吸烟、饮酒、体育活动、受教育程度和</a:t>
            </a:r>
            <a:r>
              <a:rPr lang="en-US" altLang="zh-CN" sz="2400" dirty="0">
                <a:latin typeface="华文仿宋" panose="02010600040101010101" pitchFamily="2" charset="-122"/>
                <a:ea typeface="华文仿宋" panose="02010600040101010101" pitchFamily="2" charset="-122"/>
              </a:rPr>
              <a:t>Townsend</a:t>
            </a:r>
            <a:r>
              <a:rPr lang="zh-CN" altLang="en-US" sz="2400" dirty="0">
                <a:latin typeface="华文仿宋" panose="02010600040101010101" pitchFamily="2" charset="-122"/>
                <a:ea typeface="华文仿宋" panose="02010600040101010101" pitchFamily="2" charset="-122"/>
              </a:rPr>
              <a:t>剥夺指数进行调整。此外，我们根据文献调整了癌症特异性协变量，如癌症家族史、女性特异性因素</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绝经状态、激素替代疗法使用、口服避孕药使用、胎次</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、癌症筛查、饮食和日晒变量，因为这些变量与每个癌症部位相关。</a:t>
            </a:r>
            <a:endParaRPr lang="en-US" altLang="zh-CN" sz="2400" dirty="0">
              <a:latin typeface="华文仿宋" panose="02010600040101010101" pitchFamily="2" charset="-122"/>
              <a:ea typeface="华文仿宋" panose="02010600040101010101" pitchFamily="2" charset="-122"/>
            </a:endParaRPr>
          </a:p>
          <a:p>
            <a:pPr marL="0" indent="0">
              <a:buNone/>
            </a:pPr>
            <a:endParaRPr lang="en-US" altLang="zh-CN" sz="2400" dirty="0">
              <a:latin typeface="华文仿宋" panose="02010600040101010101" pitchFamily="2" charset="-122"/>
              <a:ea typeface="华文仿宋" panose="02010600040101010101" pitchFamily="2" charset="-122"/>
            </a:endParaRPr>
          </a:p>
          <a:p>
            <a:pPr marL="0" indent="0">
              <a:buNone/>
            </a:pPr>
            <a:r>
              <a:rPr lang="zh-CN" altLang="en-US" sz="2400" dirty="0">
                <a:latin typeface="华文仿宋" panose="02010600040101010101" pitchFamily="2" charset="-122"/>
                <a:ea typeface="华文仿宋" panose="02010600040101010101" pitchFamily="2" charset="-122"/>
              </a:rPr>
              <a:t>模型使用的协变量列在相应表的脚注中，为了评估个体临床生物标志物与癌症风险的关系</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与复合</a:t>
            </a:r>
            <a:r>
              <a:rPr lang="en-US" altLang="zh-CN" sz="2400" dirty="0">
                <a:latin typeface="华文仿宋" panose="02010600040101010101" pitchFamily="2" charset="-122"/>
                <a:ea typeface="华文仿宋" panose="02010600040101010101" pitchFamily="2" charset="-122"/>
              </a:rPr>
              <a:t>BA</a:t>
            </a:r>
            <a:r>
              <a:rPr lang="zh-CN" altLang="en-US" sz="2400" dirty="0">
                <a:latin typeface="华文仿宋" panose="02010600040101010101" pitchFamily="2" charset="-122"/>
                <a:ea typeface="华文仿宋" panose="02010600040101010101" pitchFamily="2" charset="-122"/>
              </a:rPr>
              <a:t>测量相比</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，还计算了完全调整模型中每个临床生物标志物每增加</a:t>
            </a:r>
            <a:r>
              <a:rPr lang="en-US" altLang="zh-CN" sz="2400" dirty="0">
                <a:latin typeface="华文仿宋" panose="02010600040101010101" pitchFamily="2" charset="-122"/>
                <a:ea typeface="华文仿宋" panose="02010600040101010101" pitchFamily="2" charset="-122"/>
              </a:rPr>
              <a:t>1-SD</a:t>
            </a:r>
            <a:r>
              <a:rPr lang="zh-CN" altLang="en-US" sz="2400" dirty="0">
                <a:latin typeface="华文仿宋" panose="02010600040101010101" pitchFamily="2" charset="-122"/>
                <a:ea typeface="华文仿宋" panose="02010600040101010101" pitchFamily="2" charset="-122"/>
              </a:rPr>
              <a:t>的</a:t>
            </a:r>
            <a:r>
              <a:rPr lang="en-US" altLang="zh-CN" sz="2400" dirty="0" err="1">
                <a:latin typeface="华文仿宋" panose="02010600040101010101" pitchFamily="2" charset="-122"/>
                <a:ea typeface="华文仿宋" panose="02010600040101010101" pitchFamily="2" charset="-122"/>
              </a:rPr>
              <a:t>hr</a:t>
            </a:r>
            <a:endParaRPr lang="en-US" altLang="zh-CN" sz="2400" dirty="0">
              <a:latin typeface="华文仿宋" panose="02010600040101010101" pitchFamily="2" charset="-122"/>
              <a:ea typeface="华文仿宋" panose="02010600040101010101" pitchFamily="2" charset="-122"/>
            </a:endParaRPr>
          </a:p>
          <a:p>
            <a:pPr marL="0" indent="0">
              <a:buNone/>
            </a:pPr>
            <a:endParaRPr lang="en-US" altLang="zh-CN" sz="2400" dirty="0">
              <a:latin typeface="华文仿宋" panose="02010600040101010101" pitchFamily="2" charset="-122"/>
              <a:ea typeface="华文仿宋" panose="02010600040101010101" pitchFamily="2" charset="-122"/>
            </a:endParaRPr>
          </a:p>
          <a:p>
            <a:pPr marL="0" indent="0">
              <a:buNone/>
            </a:pPr>
            <a:r>
              <a:rPr lang="zh-CN" altLang="en-US" sz="2400" dirty="0">
                <a:latin typeface="华文仿宋" panose="02010600040101010101" pitchFamily="2" charset="-122"/>
                <a:ea typeface="华文仿宋" panose="02010600040101010101" pitchFamily="2" charset="-122"/>
              </a:rPr>
              <a:t>比例风险假设用</a:t>
            </a:r>
            <a:r>
              <a:rPr lang="en-US" altLang="zh-CN" sz="2400" dirty="0" err="1">
                <a:latin typeface="华文仿宋" panose="02010600040101010101" pitchFamily="2" charset="-122"/>
                <a:ea typeface="华文仿宋" panose="02010600040101010101" pitchFamily="2" charset="-122"/>
              </a:rPr>
              <a:t>choenfeld</a:t>
            </a:r>
            <a:r>
              <a:rPr lang="en-US" altLang="zh-CN" sz="2400" dirty="0">
                <a:latin typeface="华文仿宋" panose="02010600040101010101" pitchFamily="2" charset="-122"/>
                <a:ea typeface="华文仿宋" panose="02010600040101010101" pitchFamily="2" charset="-122"/>
              </a:rPr>
              <a:t> residuals</a:t>
            </a:r>
            <a:r>
              <a:rPr lang="zh-CN" altLang="en-US" sz="2400" dirty="0">
                <a:latin typeface="华文仿宋" panose="02010600040101010101" pitchFamily="2" charset="-122"/>
                <a:ea typeface="华文仿宋" panose="02010600040101010101" pitchFamily="2" charset="-122"/>
              </a:rPr>
              <a:t>进行了正式检验。当比例风险假设在感兴趣的暴露中不成立</a:t>
            </a:r>
            <a:r>
              <a:rPr lang="en-US" altLang="zh-CN" sz="2400" dirty="0">
                <a:latin typeface="华文仿宋" panose="02010600040101010101" pitchFamily="2" charset="-122"/>
                <a:ea typeface="华文仿宋" panose="02010600040101010101" pitchFamily="2" charset="-122"/>
              </a:rPr>
              <a:t>(P &lt; 0.05)</a:t>
            </a:r>
            <a:r>
              <a:rPr lang="zh-CN" altLang="en-US" sz="2400" dirty="0">
                <a:latin typeface="华文仿宋" panose="02010600040101010101" pitchFamily="2" charset="-122"/>
                <a:ea typeface="华文仿宋" panose="02010600040101010101" pitchFamily="2" charset="-122"/>
              </a:rPr>
              <a:t>时，我们拟合了一个</a:t>
            </a:r>
            <a:r>
              <a:rPr lang="en-US" altLang="zh-CN" sz="2400" dirty="0">
                <a:latin typeface="华文仿宋" panose="02010600040101010101" pitchFamily="2" charset="-122"/>
                <a:ea typeface="华文仿宋" panose="02010600040101010101" pitchFamily="2" charset="-122"/>
              </a:rPr>
              <a:t>time-varying model</a:t>
            </a:r>
            <a:r>
              <a:rPr lang="zh-CN" altLang="en-US" sz="2400" dirty="0">
                <a:latin typeface="华文仿宋" panose="02010600040101010101" pitchFamily="2" charset="-122"/>
                <a:ea typeface="华文仿宋" panose="02010600040101010101" pitchFamily="2" charset="-122"/>
              </a:rPr>
              <a:t>，通过包括</a:t>
            </a:r>
            <a:r>
              <a:rPr lang="en-US" altLang="zh-CN" sz="2400" dirty="0">
                <a:latin typeface="华文仿宋" panose="02010600040101010101" pitchFamily="2" charset="-122"/>
                <a:ea typeface="华文仿宋" panose="02010600040101010101" pitchFamily="2" charset="-122"/>
              </a:rPr>
              <a:t>BA</a:t>
            </a:r>
            <a:r>
              <a:rPr lang="zh-CN" altLang="en-US" sz="2400" dirty="0">
                <a:latin typeface="华文仿宋" panose="02010600040101010101" pitchFamily="2" charset="-122"/>
                <a:ea typeface="华文仿宋" panose="02010600040101010101" pitchFamily="2" charset="-122"/>
              </a:rPr>
              <a:t>测量和年龄之间的相互作用项</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分为</a:t>
            </a:r>
            <a:r>
              <a:rPr lang="en-US" altLang="zh-CN" sz="2400" dirty="0">
                <a:latin typeface="华文仿宋" panose="02010600040101010101" pitchFamily="2" charset="-122"/>
                <a:ea typeface="华文仿宋" panose="02010600040101010101" pitchFamily="2" charset="-122"/>
              </a:rPr>
              <a:t>5</a:t>
            </a:r>
            <a:r>
              <a:rPr lang="zh-CN" altLang="en-US" sz="2400" dirty="0">
                <a:latin typeface="华文仿宋" panose="02010600040101010101" pitchFamily="2" charset="-122"/>
                <a:ea typeface="华文仿宋" panose="02010600040101010101" pitchFamily="2" charset="-122"/>
              </a:rPr>
              <a:t>年间隔</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来计算不同随访期间的</a:t>
            </a:r>
            <a:r>
              <a:rPr lang="en-US" altLang="zh-CN" sz="2400" dirty="0" err="1">
                <a:latin typeface="华文仿宋" panose="02010600040101010101" pitchFamily="2" charset="-122"/>
                <a:ea typeface="华文仿宋" panose="02010600040101010101" pitchFamily="2" charset="-122"/>
              </a:rPr>
              <a:t>hr</a:t>
            </a:r>
            <a:r>
              <a:rPr lang="zh-CN" altLang="en-US" sz="2400" dirty="0">
                <a:latin typeface="华文仿宋" panose="02010600040101010101" pitchFamily="2" charset="-122"/>
                <a:ea typeface="华文仿宋" panose="02010600040101010101" pitchFamily="2" charset="-122"/>
              </a:rPr>
              <a:t>。此外，为了检验</a:t>
            </a:r>
            <a:r>
              <a:rPr lang="en-US" altLang="zh-CN" sz="2400" dirty="0">
                <a:latin typeface="华文仿宋" panose="02010600040101010101" pitchFamily="2" charset="-122"/>
                <a:ea typeface="华文仿宋" panose="02010600040101010101" pitchFamily="2" charset="-122"/>
              </a:rPr>
              <a:t>BA</a:t>
            </a:r>
            <a:r>
              <a:rPr lang="zh-CN" altLang="en-US" sz="2400" dirty="0">
                <a:latin typeface="华文仿宋" panose="02010600040101010101" pitchFamily="2" charset="-122"/>
                <a:ea typeface="华文仿宋" panose="02010600040101010101" pitchFamily="2" charset="-122"/>
              </a:rPr>
              <a:t>测量与癌症风险之间可能存在的非线性关系，我们使用似然比检验比较了三次样条模型与线性模型，并绘制了证明非线性的图</a:t>
            </a:r>
            <a:r>
              <a:rPr lang="en-US" altLang="zh-CN" sz="2400" dirty="0">
                <a:latin typeface="华文仿宋" panose="02010600040101010101" pitchFamily="2" charset="-122"/>
                <a:ea typeface="华文仿宋" panose="02010600040101010101" pitchFamily="2" charset="-122"/>
              </a:rPr>
              <a:t>(P &lt; 0.05)</a:t>
            </a:r>
            <a:r>
              <a:rPr lang="zh-CN" altLang="en-US" sz="2400" dirty="0">
                <a:latin typeface="华文仿宋" panose="02010600040101010101" pitchFamily="2" charset="-122"/>
                <a:ea typeface="华文仿宋" panose="02010600040101010101" pitchFamily="2" charset="-122"/>
              </a:rPr>
              <a:t>。</a:t>
            </a:r>
          </a:p>
        </p:txBody>
      </p:sp>
    </p:spTree>
    <p:extLst>
      <p:ext uri="{BB962C8B-B14F-4D97-AF65-F5344CB8AC3E}">
        <p14:creationId xmlns:p14="http://schemas.microsoft.com/office/powerpoint/2010/main" val="2234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CCD12-046E-5FEA-B155-F553A52B2293}"/>
              </a:ext>
            </a:extLst>
          </p:cNvPr>
          <p:cNvSpPr>
            <a:spLocks noGrp="1"/>
          </p:cNvSpPr>
          <p:nvPr>
            <p:ph type="title"/>
          </p:nvPr>
        </p:nvSpPr>
        <p:spPr/>
        <p:txBody>
          <a:bodyPr/>
          <a:lstStyle/>
          <a:p>
            <a:r>
              <a:rPr lang="zh-CN" altLang="en-US" dirty="0"/>
              <a:t>结果</a:t>
            </a:r>
          </a:p>
        </p:txBody>
      </p:sp>
      <p:sp>
        <p:nvSpPr>
          <p:cNvPr id="3" name="内容占位符 2">
            <a:extLst>
              <a:ext uri="{FF2B5EF4-FFF2-40B4-BE49-F238E27FC236}">
                <a16:creationId xmlns:a16="http://schemas.microsoft.com/office/drawing/2014/main" id="{A42C65F6-15FF-0B5C-B714-4193E9909F22}"/>
              </a:ext>
            </a:extLst>
          </p:cNvPr>
          <p:cNvSpPr>
            <a:spLocks noGrp="1"/>
          </p:cNvSpPr>
          <p:nvPr>
            <p:ph idx="1"/>
          </p:nvPr>
        </p:nvSpPr>
        <p:spPr/>
        <p:txBody>
          <a:bodyPr>
            <a:normAutofit/>
          </a:bodyPr>
          <a:lstStyle/>
          <a:p>
            <a:pPr marL="0" indent="0">
              <a:buNone/>
            </a:pPr>
            <a:r>
              <a:rPr lang="en-US" altLang="zh-CN" sz="2400" dirty="0">
                <a:latin typeface="华文仿宋" panose="02010600040101010101" pitchFamily="2" charset="-122"/>
                <a:ea typeface="华文仿宋" panose="02010600040101010101" pitchFamily="2" charset="-122"/>
              </a:rPr>
              <a:t>(1) </a:t>
            </a:r>
            <a:r>
              <a:rPr lang="zh-CN" altLang="en-US" sz="2400" dirty="0">
                <a:latin typeface="华文仿宋" panose="02010600040101010101" pitchFamily="2" charset="-122"/>
                <a:ea typeface="华文仿宋" panose="02010600040101010101" pitchFamily="2" charset="-122"/>
              </a:rPr>
              <a:t>调整常见癌症危险因素后，</a:t>
            </a:r>
            <a:r>
              <a:rPr lang="en-US" altLang="zh-CN" sz="2400" dirty="0">
                <a:latin typeface="华文仿宋" panose="02010600040101010101" pitchFamily="2" charset="-122"/>
                <a:ea typeface="华文仿宋" panose="02010600040101010101" pitchFamily="2" charset="-122"/>
              </a:rPr>
              <a:t>age-adjusted KDM(</a:t>
            </a:r>
            <a:r>
              <a:rPr lang="zh-CN" altLang="en-US" sz="2400" dirty="0">
                <a:latin typeface="华文仿宋" panose="02010600040101010101" pitchFamily="2" charset="-122"/>
                <a:ea typeface="华文仿宋" panose="02010600040101010101" pitchFamily="2" charset="-122"/>
              </a:rPr>
              <a:t>风险比</a:t>
            </a:r>
            <a:r>
              <a:rPr lang="en-US" altLang="zh-CN" sz="2400" dirty="0">
                <a:latin typeface="华文仿宋" panose="02010600040101010101" pitchFamily="2" charset="-122"/>
                <a:ea typeface="华文仿宋" panose="02010600040101010101" pitchFamily="2" charset="-122"/>
              </a:rPr>
              <a:t>= 1.04,95%CI= 1.03-1.05)</a:t>
            </a:r>
            <a:r>
              <a:rPr lang="zh-CN" altLang="en-US" sz="2400" dirty="0">
                <a:latin typeface="华文仿宋" panose="02010600040101010101" pitchFamily="2" charset="-122"/>
                <a:ea typeface="华文仿宋" panose="02010600040101010101" pitchFamily="2" charset="-122"/>
              </a:rPr>
              <a:t>、</a:t>
            </a:r>
            <a:r>
              <a:rPr lang="en-US" altLang="zh-CN" sz="2400" dirty="0">
                <a:latin typeface="华文仿宋" panose="02010600040101010101" pitchFamily="2" charset="-122"/>
                <a:ea typeface="华文仿宋" panose="02010600040101010101" pitchFamily="2" charset="-122"/>
              </a:rPr>
              <a:t>age-adjusted</a:t>
            </a:r>
            <a:r>
              <a:rPr lang="zh-CN" altLang="en-US" sz="2400" dirty="0">
                <a:latin typeface="华文仿宋" panose="02010600040101010101" pitchFamily="2" charset="-122"/>
                <a:ea typeface="华文仿宋" panose="02010600040101010101" pitchFamily="2" charset="-122"/>
              </a:rPr>
              <a:t>  </a:t>
            </a:r>
            <a:r>
              <a:rPr lang="en-US" altLang="zh-CN" sz="2400" dirty="0" err="1">
                <a:latin typeface="华文仿宋" panose="02010600040101010101" pitchFamily="2" charset="-122"/>
                <a:ea typeface="华文仿宋" panose="02010600040101010101" pitchFamily="2" charset="-122"/>
              </a:rPr>
              <a:t>Phenoage</a:t>
            </a:r>
            <a:r>
              <a:rPr lang="en-US" altLang="zh-CN" sz="2400" dirty="0">
                <a:latin typeface="华文仿宋" panose="02010600040101010101" pitchFamily="2" charset="-122"/>
                <a:ea typeface="华文仿宋" panose="02010600040101010101" pitchFamily="2" charset="-122"/>
              </a:rPr>
              <a:t>(HR=1.09,95%CI=1.07-1.10)</a:t>
            </a:r>
            <a:r>
              <a:rPr lang="zh-CN" altLang="en-US" sz="2400" dirty="0">
                <a:latin typeface="华文仿宋" panose="02010600040101010101" pitchFamily="2" charset="-122"/>
                <a:ea typeface="华文仿宋" panose="02010600040101010101" pitchFamily="2" charset="-122"/>
              </a:rPr>
              <a:t>和</a:t>
            </a:r>
            <a:r>
              <a:rPr lang="en-US" altLang="zh-CN" sz="2400" dirty="0">
                <a:latin typeface="华文仿宋" panose="02010600040101010101" pitchFamily="2" charset="-122"/>
                <a:ea typeface="华文仿宋" panose="02010600040101010101" pitchFamily="2" charset="-122"/>
              </a:rPr>
              <a:t>HD(HR=1.02, 95%CI=1.01-1.03)</a:t>
            </a:r>
            <a:r>
              <a:rPr lang="zh-CN" altLang="en-US" sz="2400" dirty="0">
                <a:latin typeface="华文仿宋" panose="02010600040101010101" pitchFamily="2" charset="-122"/>
                <a:ea typeface="华文仿宋" panose="02010600040101010101" pitchFamily="2" charset="-122"/>
              </a:rPr>
              <a:t>的</a:t>
            </a:r>
            <a:r>
              <a:rPr lang="en-US" altLang="zh-CN" sz="2400" dirty="0">
                <a:latin typeface="华文仿宋" panose="02010600040101010101" pitchFamily="2" charset="-122"/>
                <a:ea typeface="华文仿宋" panose="02010600040101010101" pitchFamily="2" charset="-122"/>
              </a:rPr>
              <a:t>1</a:t>
            </a:r>
            <a:r>
              <a:rPr lang="zh-CN" altLang="en-US" sz="2400" dirty="0">
                <a:latin typeface="华文仿宋" panose="02010600040101010101" pitchFamily="2" charset="-122"/>
                <a:ea typeface="华文仿宋" panose="02010600040101010101" pitchFamily="2" charset="-122"/>
              </a:rPr>
              <a:t>个标准差</a:t>
            </a:r>
            <a:r>
              <a:rPr lang="en-US" altLang="zh-CN" sz="2400" dirty="0">
                <a:latin typeface="华文仿宋" panose="02010600040101010101" pitchFamily="2" charset="-122"/>
                <a:ea typeface="华文仿宋" panose="02010600040101010101" pitchFamily="2" charset="-122"/>
              </a:rPr>
              <a:t>(SD)</a:t>
            </a:r>
            <a:r>
              <a:rPr lang="zh-CN" altLang="en-US" sz="2400" dirty="0">
                <a:latin typeface="华文仿宋" panose="02010600040101010101" pitchFamily="2" charset="-122"/>
                <a:ea typeface="华文仿宋" panose="02010600040101010101" pitchFamily="2" charset="-122"/>
              </a:rPr>
              <a:t>增加与任何癌症的高风险显著相关。上述的三种模型的结果表明，生理年龄也与肺癌和结直肠癌风险增加相关，但只有</a:t>
            </a:r>
            <a:r>
              <a:rPr lang="en-US" altLang="zh-CN" sz="2400" dirty="0" err="1">
                <a:latin typeface="华文仿宋" panose="02010600040101010101" pitchFamily="2" charset="-122"/>
                <a:ea typeface="华文仿宋" panose="02010600040101010101" pitchFamily="2" charset="-122"/>
              </a:rPr>
              <a:t>Phneoage</a:t>
            </a:r>
            <a:r>
              <a:rPr lang="zh-CN" altLang="en-US" sz="2400" dirty="0">
                <a:latin typeface="华文仿宋" panose="02010600040101010101" pitchFamily="2" charset="-122"/>
                <a:ea typeface="华文仿宋" panose="02010600040101010101" pitchFamily="2" charset="-122"/>
              </a:rPr>
              <a:t>方法得到的生理年龄与乳腺癌风险相关。此外，我们观察到</a:t>
            </a:r>
            <a:r>
              <a:rPr lang="en-US" altLang="zh-CN" sz="2400" dirty="0">
                <a:latin typeface="华文仿宋" panose="02010600040101010101" pitchFamily="2" charset="-122"/>
                <a:ea typeface="华文仿宋" panose="02010600040101010101" pitchFamily="2" charset="-122"/>
              </a:rPr>
              <a:t>BA</a:t>
            </a:r>
            <a:r>
              <a:rPr lang="zh-CN" altLang="en-US" sz="2400" dirty="0">
                <a:latin typeface="华文仿宋" panose="02010600040101010101" pitchFamily="2" charset="-122"/>
                <a:ea typeface="华文仿宋" panose="02010600040101010101" pitchFamily="2" charset="-122"/>
              </a:rPr>
              <a:t>与前列腺癌之间呈负相关，在从</a:t>
            </a:r>
            <a:r>
              <a:rPr lang="en-US" altLang="zh-CN" sz="2400" dirty="0">
                <a:latin typeface="华文仿宋" panose="02010600040101010101" pitchFamily="2" charset="-122"/>
                <a:ea typeface="华文仿宋" panose="02010600040101010101" pitchFamily="2" charset="-122"/>
              </a:rPr>
              <a:t>BA</a:t>
            </a:r>
            <a:r>
              <a:rPr lang="zh-CN" altLang="en-US" sz="2400" dirty="0">
                <a:latin typeface="华文仿宋" panose="02010600040101010101" pitchFamily="2" charset="-122"/>
                <a:ea typeface="华文仿宋" panose="02010600040101010101" pitchFamily="2" charset="-122"/>
              </a:rPr>
              <a:t>算法中去除糖化血红蛋白和血清葡萄糖后，它被减弱</a:t>
            </a:r>
            <a:endParaRPr lang="en-US" altLang="zh-CN" sz="2400" dirty="0">
              <a:latin typeface="华文仿宋" panose="02010600040101010101" pitchFamily="2" charset="-122"/>
              <a:ea typeface="华文仿宋" panose="02010600040101010101" pitchFamily="2" charset="-122"/>
            </a:endParaRPr>
          </a:p>
          <a:p>
            <a:pPr marL="0" indent="0">
              <a:buNone/>
            </a:pPr>
            <a:endParaRPr lang="en-US" altLang="zh-CN" sz="24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121590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EAB471-0B37-8379-C0A6-FC11759FEC2A}"/>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4FF9ACE7-2E89-AABC-E5E8-918BF092D0D5}"/>
              </a:ext>
            </a:extLst>
          </p:cNvPr>
          <p:cNvSpPr>
            <a:spLocks noGrp="1"/>
          </p:cNvSpPr>
          <p:nvPr>
            <p:ph idx="1"/>
          </p:nvPr>
        </p:nvSpPr>
        <p:spPr>
          <a:xfrm>
            <a:off x="225827" y="1844495"/>
            <a:ext cx="5523809" cy="4367861"/>
          </a:xfrm>
        </p:spPr>
        <p:txBody>
          <a:bodyPr/>
          <a:lstStyle/>
          <a:p>
            <a:r>
              <a:rPr lang="zh-CN" altLang="en-US" sz="2800" dirty="0">
                <a:latin typeface="华文仿宋" panose="02010600040101010101" pitchFamily="2" charset="-122"/>
                <a:ea typeface="华文仿宋" panose="02010600040101010101" pitchFamily="2" charset="-122"/>
              </a:rPr>
              <a:t>当比例风险假设不满足时，计算随年龄变化的</a:t>
            </a:r>
            <a:r>
              <a:rPr lang="en-US" altLang="zh-CN" sz="2800" dirty="0" err="1">
                <a:latin typeface="华文仿宋" panose="02010600040101010101" pitchFamily="2" charset="-122"/>
                <a:ea typeface="华文仿宋" panose="02010600040101010101" pitchFamily="2" charset="-122"/>
              </a:rPr>
              <a:t>hr</a:t>
            </a:r>
            <a:r>
              <a:rPr lang="zh-CN" altLang="en-US" sz="2800" dirty="0">
                <a:latin typeface="华文仿宋" panose="02010600040101010101" pitchFamily="2" charset="-122"/>
                <a:ea typeface="华文仿宋" panose="02010600040101010101" pitchFamily="2" charset="-122"/>
              </a:rPr>
              <a:t>。</a:t>
            </a:r>
            <a:endParaRPr lang="en-US" altLang="zh-CN" sz="2800" dirty="0">
              <a:latin typeface="华文仿宋" panose="02010600040101010101" pitchFamily="2" charset="-122"/>
              <a:ea typeface="华文仿宋" panose="02010600040101010101" pitchFamily="2" charset="-122"/>
            </a:endParaRPr>
          </a:p>
          <a:p>
            <a:pPr marL="0" indent="0">
              <a:buNone/>
            </a:pPr>
            <a:endParaRPr lang="en-US" altLang="zh-CN" sz="2400" dirty="0">
              <a:latin typeface="华文仿宋" panose="02010600040101010101" pitchFamily="2" charset="-122"/>
              <a:ea typeface="华文仿宋" panose="02010600040101010101" pitchFamily="2" charset="-122"/>
            </a:endParaRPr>
          </a:p>
          <a:p>
            <a:pPr marL="0" indent="0">
              <a:buNone/>
            </a:pPr>
            <a:r>
              <a:rPr lang="zh-CN" altLang="en-US" sz="2400" dirty="0">
                <a:latin typeface="华文仿宋" panose="02010600040101010101" pitchFamily="2" charset="-122"/>
                <a:ea typeface="华文仿宋" panose="02010600040101010101" pitchFamily="2" charset="-122"/>
              </a:rPr>
              <a:t>①在</a:t>
            </a:r>
            <a:r>
              <a:rPr lang="en-US" altLang="zh-CN" sz="2400" dirty="0">
                <a:latin typeface="华文仿宋" panose="02010600040101010101" pitchFamily="2" charset="-122"/>
                <a:ea typeface="华文仿宋" panose="02010600040101010101" pitchFamily="2" charset="-122"/>
              </a:rPr>
              <a:t>60-80</a:t>
            </a:r>
            <a:r>
              <a:rPr lang="zh-CN" altLang="en-US" sz="2400" dirty="0">
                <a:latin typeface="华文仿宋" panose="02010600040101010101" pitchFamily="2" charset="-122"/>
                <a:ea typeface="华文仿宋" panose="02010600040101010101" pitchFamily="2" charset="-122"/>
              </a:rPr>
              <a:t>岁之间，</a:t>
            </a:r>
            <a:r>
              <a:rPr lang="en-US" altLang="zh-CN" sz="2400" dirty="0" err="1">
                <a:latin typeface="华文仿宋" panose="02010600040101010101" pitchFamily="2" charset="-122"/>
                <a:ea typeface="华文仿宋" panose="02010600040101010101" pitchFamily="2" charset="-122"/>
              </a:rPr>
              <a:t>PhenoAge</a:t>
            </a:r>
            <a:r>
              <a:rPr lang="zh-CN" altLang="en-US" sz="2400" dirty="0">
                <a:latin typeface="华文仿宋" panose="02010600040101010101" pitchFamily="2" charset="-122"/>
                <a:ea typeface="华文仿宋" panose="02010600040101010101" pitchFamily="2" charset="-122"/>
              </a:rPr>
              <a:t>残留与任何癌症和乳腺癌的关联似乎更强</a:t>
            </a:r>
            <a:endParaRPr lang="en-US" altLang="zh-CN" sz="2400" dirty="0">
              <a:latin typeface="华文仿宋" panose="02010600040101010101" pitchFamily="2" charset="-122"/>
              <a:ea typeface="华文仿宋" panose="02010600040101010101" pitchFamily="2" charset="-122"/>
            </a:endParaRPr>
          </a:p>
          <a:p>
            <a:pPr marL="0" indent="0">
              <a:buNone/>
            </a:pPr>
            <a:endParaRPr lang="en-US" altLang="zh-CN" sz="2400" dirty="0">
              <a:latin typeface="华文仿宋" panose="02010600040101010101" pitchFamily="2" charset="-122"/>
              <a:ea typeface="华文仿宋" panose="02010600040101010101" pitchFamily="2" charset="-122"/>
            </a:endParaRPr>
          </a:p>
          <a:p>
            <a:pPr marL="0" indent="0">
              <a:buNone/>
            </a:pPr>
            <a:endParaRPr lang="en-US" altLang="zh-CN" sz="2400" dirty="0">
              <a:latin typeface="华文仿宋" panose="02010600040101010101" pitchFamily="2" charset="-122"/>
              <a:ea typeface="华文仿宋" panose="02010600040101010101" pitchFamily="2" charset="-122"/>
            </a:endParaRPr>
          </a:p>
          <a:p>
            <a:pPr marL="0" indent="0">
              <a:buNone/>
            </a:pPr>
            <a:r>
              <a:rPr lang="zh-CN" altLang="en-US" sz="2400" dirty="0">
                <a:latin typeface="华文仿宋" panose="02010600040101010101" pitchFamily="2" charset="-122"/>
                <a:ea typeface="华文仿宋" panose="02010600040101010101" pitchFamily="2" charset="-122"/>
              </a:rPr>
              <a:t>②随着年龄的增长，表型年龄和</a:t>
            </a:r>
            <a:r>
              <a:rPr lang="en-US" altLang="zh-CN" sz="2400" dirty="0">
                <a:latin typeface="华文仿宋" panose="02010600040101010101" pitchFamily="2" charset="-122"/>
                <a:ea typeface="华文仿宋" panose="02010600040101010101" pitchFamily="2" charset="-122"/>
              </a:rPr>
              <a:t>KDM</a:t>
            </a:r>
            <a:r>
              <a:rPr lang="zh-CN" altLang="en-US" sz="2400" dirty="0">
                <a:latin typeface="华文仿宋" panose="02010600040101010101" pitchFamily="2" charset="-122"/>
                <a:ea typeface="华文仿宋" panose="02010600040101010101" pitchFamily="2" charset="-122"/>
              </a:rPr>
              <a:t>残差与结直肠癌风险比趋于减弱</a:t>
            </a:r>
            <a:endParaRPr lang="en-US" altLang="zh-CN" sz="2400" dirty="0">
              <a:latin typeface="华文仿宋" panose="02010600040101010101" pitchFamily="2" charset="-122"/>
              <a:ea typeface="华文仿宋" panose="02010600040101010101" pitchFamily="2" charset="-122"/>
            </a:endParaRPr>
          </a:p>
          <a:p>
            <a:endParaRPr lang="en-US" altLang="zh-CN" sz="2800" dirty="0">
              <a:latin typeface="华文仿宋" panose="02010600040101010101" pitchFamily="2" charset="-122"/>
              <a:ea typeface="华文仿宋" panose="02010600040101010101" pitchFamily="2" charset="-122"/>
            </a:endParaRPr>
          </a:p>
          <a:p>
            <a:endParaRPr lang="zh-CN" altLang="en-US" dirty="0"/>
          </a:p>
        </p:txBody>
      </p:sp>
      <p:pic>
        <p:nvPicPr>
          <p:cNvPr id="4" name="图片 3">
            <a:extLst>
              <a:ext uri="{FF2B5EF4-FFF2-40B4-BE49-F238E27FC236}">
                <a16:creationId xmlns:a16="http://schemas.microsoft.com/office/drawing/2014/main" id="{1BC96A39-C4EA-13D5-CBBF-0D00C180CDCC}"/>
              </a:ext>
            </a:extLst>
          </p:cNvPr>
          <p:cNvPicPr>
            <a:picLocks noChangeAspect="1"/>
          </p:cNvPicPr>
          <p:nvPr/>
        </p:nvPicPr>
        <p:blipFill rotWithShape="1">
          <a:blip r:embed="rId2">
            <a:extLst>
              <a:ext uri="{28A0092B-C50C-407E-A947-70E740481C1C}">
                <a14:useLocalDpi xmlns:a14="http://schemas.microsoft.com/office/drawing/2010/main" val="0"/>
              </a:ext>
            </a:extLst>
          </a:blip>
          <a:srcRect l="13490" t="8485" r="14004" b="19899"/>
          <a:stretch/>
        </p:blipFill>
        <p:spPr>
          <a:xfrm>
            <a:off x="5585660" y="865908"/>
            <a:ext cx="6453940" cy="5694219"/>
          </a:xfrm>
          <a:prstGeom prst="rect">
            <a:avLst/>
          </a:prstGeom>
        </p:spPr>
      </p:pic>
    </p:spTree>
    <p:extLst>
      <p:ext uri="{BB962C8B-B14F-4D97-AF65-F5344CB8AC3E}">
        <p14:creationId xmlns:p14="http://schemas.microsoft.com/office/powerpoint/2010/main" val="6349585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1536</Words>
  <Application>Microsoft Office PowerPoint</Application>
  <PresentationFormat>宽屏</PresentationFormat>
  <Paragraphs>45</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等线</vt:lpstr>
      <vt:lpstr>等线 Light</vt:lpstr>
      <vt:lpstr>华文仿宋</vt:lpstr>
      <vt:lpstr>华文楷体</vt:lpstr>
      <vt:lpstr>微软雅黑</vt:lpstr>
      <vt:lpstr>Arial</vt:lpstr>
      <vt:lpstr>Times New Roman</vt:lpstr>
      <vt:lpstr>Office 主题​​</vt:lpstr>
      <vt:lpstr>Clinical biomarker-based biological aging and risk of cancer in the UK Biobank</vt:lpstr>
      <vt:lpstr>Abstract</vt:lpstr>
      <vt:lpstr>方法</vt:lpstr>
      <vt:lpstr>PowerPoint 演示文稿</vt:lpstr>
      <vt:lpstr>三种BA算法的介绍</vt:lpstr>
      <vt:lpstr>算法构建</vt:lpstr>
      <vt:lpstr>统计分析</vt:lpstr>
      <vt:lpstr>结果</vt:lpstr>
      <vt:lpstr>PowerPoint 演示文稿</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biomarker-based biological aging and risk of cancer in the UK Biobank</dc:title>
  <dc:creator>卢 旖旎</dc:creator>
  <cp:lastModifiedBy>旖旎 卢</cp:lastModifiedBy>
  <cp:revision>7</cp:revision>
  <dcterms:created xsi:type="dcterms:W3CDTF">2023-05-09T17:53:29Z</dcterms:created>
  <dcterms:modified xsi:type="dcterms:W3CDTF">2023-08-01T11:56:00Z</dcterms:modified>
</cp:coreProperties>
</file>