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FC74-1574-4AA1-8BCA-FD4224B2D691}" type="datetimeFigureOut">
              <a:rPr lang="zh-CN" altLang="en-US" smtClean="0"/>
              <a:t>2023-08-09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94B89-D8CE-4EE4-A9EE-8C749CADDA40}" type="slidenum">
              <a:rPr lang="zh-CN" altLang="en-US" smtClean="0"/>
              <a:t>‹#›</a:t>
            </a:fld>
            <a:endParaRPr lang="zh-CN" altLang="en-US"/>
          </a:p>
        </p:txBody>
      </p:sp>
    </p:spTree>
    <p:extLst>
      <p:ext uri="{BB962C8B-B14F-4D97-AF65-F5344CB8AC3E}">
        <p14:creationId xmlns:p14="http://schemas.microsoft.com/office/powerpoint/2010/main" val="413514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894B89-D8CE-4EE4-A9EE-8C749CADDA40}" type="slidenum">
              <a:rPr lang="zh-CN" altLang="en-US" smtClean="0"/>
              <a:t>16</a:t>
            </a:fld>
            <a:endParaRPr lang="zh-CN" altLang="en-US"/>
          </a:p>
        </p:txBody>
      </p:sp>
    </p:spTree>
    <p:extLst>
      <p:ext uri="{BB962C8B-B14F-4D97-AF65-F5344CB8AC3E}">
        <p14:creationId xmlns:p14="http://schemas.microsoft.com/office/powerpoint/2010/main" val="46902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8286D-B6F2-82F8-7EE6-2670D630B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BCE773-33A7-D18F-64BC-946247334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2263F3-33C9-3655-BE11-5DF32E1BE814}"/>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A194CA25-FB36-B7A3-B7E2-2B308606F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8707DC-C9DF-54F5-754E-A7275F730B20}"/>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38987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694E6-BFCC-27EC-86FD-656ABA6264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8F8F77-2394-103D-9B22-582BDB2249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B549C4-F468-240C-1855-5CF6C616FB3B}"/>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13FDC7FF-B4D4-3CA8-95DD-AD846F82B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7CE45-3C50-1F8A-FF69-074D5A10EC3C}"/>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90901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8680DF-45BD-1A45-A2D2-1F94FA9E2C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B3830-AB8B-7533-0228-4FA42C6230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56F031-108A-2CA0-7613-8F561146E8A8}"/>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A62DF6BE-C3DB-61D3-34EA-B4530ACAA6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F02A16-8CF6-8308-51E7-FCD39F808D01}"/>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327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ED38C-6412-1D32-3C44-1CCAFDF04B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547168-52CC-D93F-807A-D5A2A7BFB9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9DF611-4046-BA4E-FD17-D40A3B6381F0}"/>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0C7E91D4-75AD-2A41-2524-90D61E9D08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938B83-FDB1-B369-20A8-35E5A28BD2A5}"/>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42081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E6D0B-B8BF-11CA-31E4-F30BFC6FE3C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5C9BB3-3FE5-038F-F34C-5E71F02BD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735CF3-6393-401C-24FD-B8DC19B79E62}"/>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8C07B8B3-C88A-45DC-5CB8-E23C3E30FD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D6340-BCC1-A330-0E7F-E6BC33BD0A77}"/>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51499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E4B94-DB61-383D-BF5A-9CA45455AE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6F9EFE-6D71-53CD-40B8-0B207ACC7A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666901-734E-B174-B7D5-05E756D9E7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DB05A2-E430-7F25-0FA9-6B442FACEBE9}"/>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18A2A426-BDD4-72F7-E256-DF258293C1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3CBFDE-1BF4-6069-2B02-B01A9B1D71FC}"/>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87878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52AF4-4726-995E-11EC-E294E292FF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655DA4-0BF0-F1BB-EAF9-FD3A7D43E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E37D09-570C-B594-40B2-ACF3C93B40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4EA392-E2FF-8D13-E75D-9ADAA498E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24CE65-20DE-560B-3D5A-4235315E9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577155-D158-434B-9820-1EB278D3389F}"/>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8" name="页脚占位符 7">
            <a:extLst>
              <a:ext uri="{FF2B5EF4-FFF2-40B4-BE49-F238E27FC236}">
                <a16:creationId xmlns:a16="http://schemas.microsoft.com/office/drawing/2014/main" id="{78954EE4-4FE0-AAC7-318C-1CC8D4BCAD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1A664F-7C19-3297-0165-76DC05289204}"/>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50976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A465B-E06E-F592-DB87-4F9EF928F6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420EF9-BE7D-4198-FC54-8CC3C9B5C377}"/>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4" name="页脚占位符 3">
            <a:extLst>
              <a:ext uri="{FF2B5EF4-FFF2-40B4-BE49-F238E27FC236}">
                <a16:creationId xmlns:a16="http://schemas.microsoft.com/office/drawing/2014/main" id="{ED5B788F-1F61-079F-A596-DF8E0BD76A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95F0F1-E3E4-E3A6-B77C-F03B8FD49450}"/>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417137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2F2BF3-9134-9928-DD98-6A000C199C19}"/>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3" name="页脚占位符 2">
            <a:extLst>
              <a:ext uri="{FF2B5EF4-FFF2-40B4-BE49-F238E27FC236}">
                <a16:creationId xmlns:a16="http://schemas.microsoft.com/office/drawing/2014/main" id="{72D9D52D-E583-235A-DC6E-B57430C39F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B08DEE-8E38-F8B2-423A-70502F435B8F}"/>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98683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A6246-7AF3-44BE-797D-396917D552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18F02A-51F4-BB6F-1861-9AF4F3A4A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208098-C473-1BA5-AF7B-7E511416E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09FF3A-AAB2-356A-AC62-F05997D42833}"/>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800A9827-51CE-333E-C02B-2DAD66BC67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42654F-0F99-62C9-D73A-F5AD3E5480C7}"/>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86448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A6033-2C9E-19A1-7B41-ECA0F5A857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AF41FC-5EED-780F-5609-27661F4B1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6A3F74-FEAC-C216-D7E9-444BA3E9D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97264E-E6F4-7E9C-BD97-A859620D8B4A}"/>
              </a:ext>
            </a:extLst>
          </p:cNvPr>
          <p:cNvSpPr>
            <a:spLocks noGrp="1"/>
          </p:cNvSpPr>
          <p:nvPr>
            <p:ph type="dt" sz="half" idx="10"/>
          </p:nvPr>
        </p:nvSpPr>
        <p:spPr/>
        <p:txBody>
          <a:bodyPr/>
          <a:lstStyle/>
          <a:p>
            <a:fld id="{4BC0ACDA-A834-4305-81A4-74574E3B059B}"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4B177578-1394-D532-A4FD-CB28E21729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C1BF27-1742-DD22-F72E-4082A80825A4}"/>
              </a:ext>
            </a:extLst>
          </p:cNvPr>
          <p:cNvSpPr>
            <a:spLocks noGrp="1"/>
          </p:cNvSpPr>
          <p:nvPr>
            <p:ph type="sldNum" sz="quarter" idx="12"/>
          </p:nvPr>
        </p:nvSpPr>
        <p:spPr/>
        <p:txBody>
          <a:body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219154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2869D5-A5DA-3A5D-AAD2-661E698BE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024EFC-232E-285D-7CC8-75A980D03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6AB4FC-625F-F16B-5106-4D768ACF6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0ACDA-A834-4305-81A4-74574E3B059B}"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68D3C20F-B721-3F74-C831-AB176E112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522A1-81D0-6510-C408-E2766E8BA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ADCE2-151C-4A2A-9946-1C1A1255D928}" type="slidenum">
              <a:rPr lang="zh-CN" altLang="en-US" smtClean="0"/>
              <a:t>‹#›</a:t>
            </a:fld>
            <a:endParaRPr lang="zh-CN" altLang="en-US"/>
          </a:p>
        </p:txBody>
      </p:sp>
    </p:spTree>
    <p:extLst>
      <p:ext uri="{BB962C8B-B14F-4D97-AF65-F5344CB8AC3E}">
        <p14:creationId xmlns:p14="http://schemas.microsoft.com/office/powerpoint/2010/main" val="110263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F504-9718-9533-1FC1-2B804C7A50EB}"/>
              </a:ext>
            </a:extLst>
          </p:cNvPr>
          <p:cNvSpPr>
            <a:spLocks noGrp="1"/>
          </p:cNvSpPr>
          <p:nvPr>
            <p:ph type="ctrTitle"/>
          </p:nvPr>
        </p:nvSpPr>
        <p:spPr/>
        <p:txBody>
          <a:bodyPr>
            <a:normAutofit fontScale="90000"/>
          </a:bodyPr>
          <a:lstStyle/>
          <a:p>
            <a:r>
              <a:rPr lang="it-IT" altLang="zh-CN" sz="6000" b="0" i="0" dirty="0">
                <a:solidFill>
                  <a:srgbClr val="000000"/>
                </a:solidFill>
                <a:effectLst/>
                <a:latin typeface="CharisSIL"/>
              </a:rPr>
              <a:t>Alzheimer’s disease diagnosis via multimodal feature fusion</a:t>
            </a:r>
            <a:r>
              <a:rPr lang="it-IT" altLang="zh-CN" dirty="0"/>
              <a:t> </a:t>
            </a:r>
            <a:br>
              <a:rPr lang="it-IT" altLang="zh-CN" dirty="0"/>
            </a:br>
            <a:endParaRPr lang="zh-CN" altLang="en-US" dirty="0"/>
          </a:p>
        </p:txBody>
      </p:sp>
      <p:sp>
        <p:nvSpPr>
          <p:cNvPr id="3" name="副标题 2">
            <a:extLst>
              <a:ext uri="{FF2B5EF4-FFF2-40B4-BE49-F238E27FC236}">
                <a16:creationId xmlns:a16="http://schemas.microsoft.com/office/drawing/2014/main" id="{4F8BAF1A-E3E4-EF27-C2C9-17C7EEC92959}"/>
              </a:ext>
            </a:extLst>
          </p:cNvPr>
          <p:cNvSpPr>
            <a:spLocks noGrp="1"/>
          </p:cNvSpPr>
          <p:nvPr>
            <p:ph type="subTitle" idx="1"/>
          </p:nvPr>
        </p:nvSpPr>
        <p:spPr/>
        <p:txBody>
          <a:bodyPr>
            <a:normAutofit fontScale="92500" lnSpcReduction="10000"/>
          </a:bodyPr>
          <a:lstStyle/>
          <a:p>
            <a:r>
              <a:rPr lang="en-US" altLang="zh-CN" sz="1800" b="0" i="0" dirty="0">
                <a:solidFill>
                  <a:srgbClr val="0080AC"/>
                </a:solidFill>
                <a:effectLst/>
                <a:latin typeface="CharisSIL"/>
              </a:rPr>
              <a:t>Yue Tu</a:t>
            </a:r>
            <a:r>
              <a:rPr lang="en-US" altLang="zh-CN" sz="1800" b="0" i="0" dirty="0">
                <a:solidFill>
                  <a:srgbClr val="000000"/>
                </a:solidFill>
                <a:effectLst/>
                <a:latin typeface="CharisSIL"/>
              </a:rPr>
              <a:t>, </a:t>
            </a:r>
            <a:r>
              <a:rPr lang="en-US" altLang="zh-CN" sz="1800" b="0" i="0" dirty="0" err="1">
                <a:solidFill>
                  <a:srgbClr val="0080AC"/>
                </a:solidFill>
                <a:effectLst/>
                <a:latin typeface="CharisSIL"/>
              </a:rPr>
              <a:t>Shukuan</a:t>
            </a:r>
            <a:r>
              <a:rPr lang="en-US" altLang="zh-CN" sz="1800" b="0" i="0" dirty="0">
                <a:solidFill>
                  <a:srgbClr val="0080AC"/>
                </a:solidFill>
                <a:effectLst/>
                <a:latin typeface="CharisSIL"/>
              </a:rPr>
              <a:t> Lin </a:t>
            </a:r>
            <a:r>
              <a:rPr lang="en-US" altLang="zh-CN" sz="1800" b="0" i="0" dirty="0">
                <a:solidFill>
                  <a:srgbClr val="0080AC"/>
                </a:solidFill>
                <a:effectLst/>
                <a:latin typeface="STIXMath-Regular"/>
              </a:rPr>
              <a:t>∗</a:t>
            </a:r>
            <a:r>
              <a:rPr lang="en-US" altLang="zh-CN" sz="1800" b="0" i="0" dirty="0">
                <a:solidFill>
                  <a:srgbClr val="000000"/>
                </a:solidFill>
                <a:effectLst/>
                <a:latin typeface="CharisSIL"/>
              </a:rPr>
              <a:t>, </a:t>
            </a:r>
            <a:r>
              <a:rPr lang="en-US" altLang="zh-CN" sz="1800" b="0" i="0" dirty="0">
                <a:solidFill>
                  <a:srgbClr val="0080AC"/>
                </a:solidFill>
                <a:effectLst/>
                <a:latin typeface="CharisSIL"/>
              </a:rPr>
              <a:t>Jianzhong </a:t>
            </a:r>
            <a:r>
              <a:rPr lang="en-US" altLang="zh-CN" sz="1800" b="0" i="0" dirty="0" err="1">
                <a:solidFill>
                  <a:srgbClr val="0080AC"/>
                </a:solidFill>
                <a:effectLst/>
                <a:latin typeface="CharisSIL"/>
              </a:rPr>
              <a:t>Qiao</a:t>
            </a:r>
            <a:r>
              <a:rPr lang="en-US" altLang="zh-CN" sz="1800" b="0" i="0" dirty="0">
                <a:solidFill>
                  <a:srgbClr val="0080AC"/>
                </a:solidFill>
                <a:effectLst/>
                <a:latin typeface="CharisSIL"/>
              </a:rPr>
              <a:t> </a:t>
            </a:r>
            <a:r>
              <a:rPr lang="en-US" altLang="zh-CN" sz="1800" b="0" i="0" dirty="0">
                <a:solidFill>
                  <a:srgbClr val="0080AC"/>
                </a:solidFill>
                <a:effectLst/>
                <a:latin typeface="STIXMath-Regular"/>
              </a:rPr>
              <a:t>∗</a:t>
            </a:r>
            <a:r>
              <a:rPr lang="en-US" altLang="zh-CN" sz="1800" b="0" i="0" dirty="0">
                <a:solidFill>
                  <a:srgbClr val="000000"/>
                </a:solidFill>
                <a:effectLst/>
                <a:latin typeface="CharisSIL"/>
              </a:rPr>
              <a:t>, </a:t>
            </a:r>
            <a:r>
              <a:rPr lang="en-US" altLang="zh-CN" sz="1800" b="0" i="0" dirty="0">
                <a:solidFill>
                  <a:srgbClr val="0080AC"/>
                </a:solidFill>
                <a:effectLst/>
                <a:latin typeface="CharisSIL"/>
              </a:rPr>
              <a:t>Yilin Zhuang</a:t>
            </a:r>
            <a:r>
              <a:rPr lang="en-US" altLang="zh-CN" sz="1800" b="0" i="0" dirty="0">
                <a:solidFill>
                  <a:srgbClr val="000000"/>
                </a:solidFill>
                <a:effectLst/>
                <a:latin typeface="CharisSIL"/>
              </a:rPr>
              <a:t>, </a:t>
            </a:r>
            <a:r>
              <a:rPr lang="en-US" altLang="zh-CN" sz="1800" b="0" i="0" dirty="0">
                <a:solidFill>
                  <a:srgbClr val="0080AC"/>
                </a:solidFill>
                <a:effectLst/>
                <a:latin typeface="CharisSIL"/>
              </a:rPr>
              <a:t>Peng Zhang</a:t>
            </a:r>
            <a:r>
              <a:rPr lang="en-US" altLang="zh-CN" dirty="0"/>
              <a:t> </a:t>
            </a:r>
            <a:br>
              <a:rPr lang="en-US" altLang="zh-CN" dirty="0"/>
            </a:br>
            <a:endParaRPr lang="en-US" altLang="zh-CN" dirty="0"/>
          </a:p>
          <a:p>
            <a:r>
              <a:rPr lang="en-US" altLang="zh-CN" sz="1800" b="0" i="0" dirty="0">
                <a:solidFill>
                  <a:srgbClr val="000000"/>
                </a:solidFill>
                <a:effectLst/>
                <a:latin typeface="CharisSIL"/>
              </a:rPr>
              <a:t>Computers in Biology and Medicine</a:t>
            </a:r>
          </a:p>
          <a:p>
            <a:r>
              <a:rPr lang="en-US" altLang="zh-CN" sz="1800" b="0" i="0" dirty="0">
                <a:solidFill>
                  <a:srgbClr val="000000"/>
                </a:solidFill>
                <a:effectLst/>
                <a:latin typeface="t1-uni-regular"/>
              </a:rPr>
              <a:t>journal homepage: </a:t>
            </a:r>
            <a:r>
              <a:rPr lang="en-US" altLang="zh-CN" sz="1800" b="0" i="0" dirty="0">
                <a:solidFill>
                  <a:srgbClr val="0080AC"/>
                </a:solidFill>
                <a:effectLst/>
                <a:latin typeface="t1-uni-regular"/>
              </a:rPr>
              <a:t>www.elsevier.com/locate/compbiomed</a:t>
            </a:r>
            <a:r>
              <a:rPr lang="en-US" altLang="zh-CN" dirty="0"/>
              <a:t> </a:t>
            </a:r>
            <a:br>
              <a:rPr lang="en-US" altLang="zh-CN" dirty="0"/>
            </a:br>
            <a:endParaRPr lang="zh-CN" altLang="en-US" dirty="0"/>
          </a:p>
        </p:txBody>
      </p:sp>
    </p:spTree>
    <p:extLst>
      <p:ext uri="{BB962C8B-B14F-4D97-AF65-F5344CB8AC3E}">
        <p14:creationId xmlns:p14="http://schemas.microsoft.com/office/powerpoint/2010/main" val="320250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0E7E3-AB7F-8DC8-16AA-D2B0A0B64A16}"/>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F6ED7B2D-89E5-37FF-426D-B981625356CF}"/>
              </a:ext>
            </a:extLst>
          </p:cNvPr>
          <p:cNvSpPr>
            <a:spLocks noGrp="1"/>
          </p:cNvSpPr>
          <p:nvPr>
            <p:ph idx="1"/>
          </p:nvPr>
        </p:nvSpPr>
        <p:spPr/>
        <p:txBody>
          <a:bodyPr/>
          <a:lstStyle/>
          <a:p>
            <a:r>
              <a:rPr lang="zh-CN" altLang="en-US" dirty="0"/>
              <a:t>将上文提出的模型在</a:t>
            </a:r>
            <a:r>
              <a:rPr lang="en-US" altLang="zh-CN" dirty="0"/>
              <a:t>AD</a:t>
            </a:r>
            <a:r>
              <a:rPr lang="zh-CN" altLang="en-US" dirty="0"/>
              <a:t>诊断任务</a:t>
            </a:r>
            <a:r>
              <a:rPr lang="en-US" altLang="zh-CN" dirty="0"/>
              <a:t>(</a:t>
            </a:r>
            <a:r>
              <a:rPr lang="zh-CN" altLang="en-US" dirty="0"/>
              <a:t>即</a:t>
            </a:r>
            <a:r>
              <a:rPr lang="en-US" altLang="zh-CN" dirty="0"/>
              <a:t>AD</a:t>
            </a:r>
            <a:r>
              <a:rPr lang="zh-CN" altLang="en-US" dirty="0"/>
              <a:t>与</a:t>
            </a:r>
            <a:r>
              <a:rPr lang="en-US" altLang="zh-CN" dirty="0"/>
              <a:t>NC)</a:t>
            </a:r>
            <a:r>
              <a:rPr lang="zh-CN" altLang="en-US" dirty="0"/>
              <a:t>和</a:t>
            </a:r>
            <a:r>
              <a:rPr lang="en-US" altLang="zh-CN" dirty="0"/>
              <a:t>MCI</a:t>
            </a:r>
            <a:r>
              <a:rPr lang="zh-CN" altLang="en-US" dirty="0"/>
              <a:t>诊断任务</a:t>
            </a:r>
            <a:r>
              <a:rPr lang="en-US" altLang="zh-CN" dirty="0"/>
              <a:t>(</a:t>
            </a:r>
            <a:r>
              <a:rPr lang="zh-CN" altLang="en-US" dirty="0"/>
              <a:t>即</a:t>
            </a:r>
            <a:r>
              <a:rPr lang="en-US" altLang="zh-CN" dirty="0" err="1"/>
              <a:t>sMCI</a:t>
            </a:r>
            <a:r>
              <a:rPr lang="zh-CN" altLang="en-US" dirty="0"/>
              <a:t>与</a:t>
            </a:r>
            <a:r>
              <a:rPr lang="en-US" altLang="zh-CN" dirty="0" err="1"/>
              <a:t>pMCI</a:t>
            </a:r>
            <a:r>
              <a:rPr lang="en-US" altLang="zh-CN" dirty="0"/>
              <a:t>)</a:t>
            </a:r>
            <a:r>
              <a:rPr lang="zh-CN" altLang="en-US" dirty="0"/>
              <a:t>上进行了验证。按照</a:t>
            </a:r>
            <a:r>
              <a:rPr lang="en-US" altLang="zh-CN" dirty="0"/>
              <a:t>7:1:2</a:t>
            </a:r>
            <a:r>
              <a:rPr lang="zh-CN" altLang="en-US" dirty="0"/>
              <a:t>的比例将数据集分为训练集、验证集和测试集。</a:t>
            </a:r>
            <a:endParaRPr lang="en-US" altLang="zh-CN" dirty="0"/>
          </a:p>
          <a:p>
            <a:r>
              <a:rPr lang="zh-CN" altLang="en-US" dirty="0"/>
              <a:t>将提出的融合诊断模型与几种其他诊断模型进行比较</a:t>
            </a:r>
          </a:p>
        </p:txBody>
      </p:sp>
    </p:spTree>
    <p:extLst>
      <p:ext uri="{BB962C8B-B14F-4D97-AF65-F5344CB8AC3E}">
        <p14:creationId xmlns:p14="http://schemas.microsoft.com/office/powerpoint/2010/main" val="119751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7E1E2-EDC3-478B-7A67-BA74A90B1B7B}"/>
              </a:ext>
            </a:extLst>
          </p:cNvPr>
          <p:cNvSpPr>
            <a:spLocks noGrp="1"/>
          </p:cNvSpPr>
          <p:nvPr>
            <p:ph type="title"/>
          </p:nvPr>
        </p:nvSpPr>
        <p:spPr/>
        <p:txBody>
          <a:bodyPr>
            <a:normAutofit/>
          </a:bodyPr>
          <a:lstStyle/>
          <a:p>
            <a:r>
              <a:rPr lang="en-US" altLang="zh-CN" sz="4000" dirty="0"/>
              <a:t>Performance of feature transformation method</a:t>
            </a:r>
            <a:endParaRPr lang="zh-CN" altLang="en-US" sz="4000" dirty="0"/>
          </a:p>
        </p:txBody>
      </p:sp>
      <p:sp>
        <p:nvSpPr>
          <p:cNvPr id="3" name="内容占位符 2">
            <a:extLst>
              <a:ext uri="{FF2B5EF4-FFF2-40B4-BE49-F238E27FC236}">
                <a16:creationId xmlns:a16="http://schemas.microsoft.com/office/drawing/2014/main" id="{8D6EBA79-3C25-7ADE-6E51-F7CC1EB9EBAA}"/>
              </a:ext>
            </a:extLst>
          </p:cNvPr>
          <p:cNvSpPr>
            <a:spLocks noGrp="1"/>
          </p:cNvSpPr>
          <p:nvPr>
            <p:ph idx="1"/>
          </p:nvPr>
        </p:nvSpPr>
        <p:spPr/>
        <p:txBody>
          <a:bodyPr/>
          <a:lstStyle/>
          <a:p>
            <a:r>
              <a:rPr lang="en-US" altLang="zh-CN" dirty="0"/>
              <a:t>WH-T</a:t>
            </a:r>
            <a:r>
              <a:rPr lang="zh-CN" altLang="en-US" dirty="0"/>
              <a:t>：</a:t>
            </a:r>
            <a:r>
              <a:rPr lang="en-US" altLang="zh-CN" dirty="0"/>
              <a:t>With transformation</a:t>
            </a:r>
          </a:p>
          <a:p>
            <a:r>
              <a:rPr lang="en-US" altLang="zh-CN" dirty="0"/>
              <a:t>WH-I : With information</a:t>
            </a:r>
            <a:r>
              <a:rPr lang="zh-CN" altLang="en-US" dirty="0"/>
              <a:t>（</a:t>
            </a:r>
            <a:r>
              <a:rPr lang="en-US" altLang="zh-CN" dirty="0"/>
              <a:t>all multimodal information data without feature transformation. </a:t>
            </a:r>
            <a:r>
              <a:rPr lang="zh-CN" altLang="en-US" dirty="0"/>
              <a:t>）</a:t>
            </a:r>
            <a:endParaRPr lang="en-US" altLang="zh-CN" dirty="0"/>
          </a:p>
          <a:p>
            <a:r>
              <a:rPr lang="en-US" altLang="zh-CN" dirty="0"/>
              <a:t>NO-I: No information, only images</a:t>
            </a:r>
          </a:p>
          <a:p>
            <a:endParaRPr lang="en-US" altLang="zh-CN" dirty="0"/>
          </a:p>
          <a:p>
            <a:endParaRPr lang="zh-CN" altLang="en-US" dirty="0"/>
          </a:p>
        </p:txBody>
      </p:sp>
      <p:pic>
        <p:nvPicPr>
          <p:cNvPr id="5" name="图片 4">
            <a:extLst>
              <a:ext uri="{FF2B5EF4-FFF2-40B4-BE49-F238E27FC236}">
                <a16:creationId xmlns:a16="http://schemas.microsoft.com/office/drawing/2014/main" id="{4195719C-3867-7AC0-869E-64252DF86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1" y="3785995"/>
            <a:ext cx="10956418" cy="2706880"/>
          </a:xfrm>
          <a:prstGeom prst="rect">
            <a:avLst/>
          </a:prstGeom>
        </p:spPr>
      </p:pic>
    </p:spTree>
    <p:extLst>
      <p:ext uri="{BB962C8B-B14F-4D97-AF65-F5344CB8AC3E}">
        <p14:creationId xmlns:p14="http://schemas.microsoft.com/office/powerpoint/2010/main" val="184197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706D1-7E1C-86EC-DF7D-9B78A94A664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A5C0FEA-7E89-FE9E-B9EB-2A1F7DA10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618" y="3221616"/>
            <a:ext cx="7184733" cy="2387708"/>
          </a:xfrm>
        </p:spPr>
      </p:pic>
      <p:sp>
        <p:nvSpPr>
          <p:cNvPr id="6" name="文本框 5">
            <a:extLst>
              <a:ext uri="{FF2B5EF4-FFF2-40B4-BE49-F238E27FC236}">
                <a16:creationId xmlns:a16="http://schemas.microsoft.com/office/drawing/2014/main" id="{909B1244-EA4A-D14E-C753-63A5ECEB126C}"/>
              </a:ext>
            </a:extLst>
          </p:cNvPr>
          <p:cNvSpPr txBox="1"/>
          <p:nvPr/>
        </p:nvSpPr>
        <p:spPr>
          <a:xfrm>
            <a:off x="1018309" y="6116616"/>
            <a:ext cx="10261777" cy="646331"/>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从表中可以看出，进行特征变换的诊断模型可以获得最好的准确率，同时获得更快的收敛速度（迭代次数更少）</a:t>
            </a:r>
            <a:endParaRPr lang="zh-CN" altLang="en-US" dirty="0"/>
          </a:p>
        </p:txBody>
      </p:sp>
      <p:pic>
        <p:nvPicPr>
          <p:cNvPr id="8" name="图片 7">
            <a:extLst>
              <a:ext uri="{FF2B5EF4-FFF2-40B4-BE49-F238E27FC236}">
                <a16:creationId xmlns:a16="http://schemas.microsoft.com/office/drawing/2014/main" id="{F1A28893-A53D-FEE6-114F-46AB70AB3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2052"/>
            <a:ext cx="9573510" cy="2678005"/>
          </a:xfrm>
          <a:prstGeom prst="rect">
            <a:avLst/>
          </a:prstGeom>
        </p:spPr>
      </p:pic>
    </p:spTree>
    <p:extLst>
      <p:ext uri="{BB962C8B-B14F-4D97-AF65-F5344CB8AC3E}">
        <p14:creationId xmlns:p14="http://schemas.microsoft.com/office/powerpoint/2010/main" val="148950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8A0C-6FFD-62B3-1C14-1EFE45C9104C}"/>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1C20C4C-BC46-6950-5A85-96C5C70FB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513" y="1620886"/>
            <a:ext cx="10736974" cy="4315257"/>
          </a:xfrm>
        </p:spPr>
      </p:pic>
    </p:spTree>
    <p:extLst>
      <p:ext uri="{BB962C8B-B14F-4D97-AF65-F5344CB8AC3E}">
        <p14:creationId xmlns:p14="http://schemas.microsoft.com/office/powerpoint/2010/main" val="7624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85F09-27C5-438E-39F3-52650F4C6ACA}"/>
              </a:ext>
            </a:extLst>
          </p:cNvPr>
          <p:cNvSpPr>
            <a:spLocks noGrp="1"/>
          </p:cNvSpPr>
          <p:nvPr>
            <p:ph type="title"/>
          </p:nvPr>
        </p:nvSpPr>
        <p:spPr/>
        <p:txBody>
          <a:bodyPr/>
          <a:lstStyle/>
          <a:p>
            <a:r>
              <a:rPr lang="zh-CN" altLang="en-US" dirty="0"/>
              <a:t>特征可视化：</a:t>
            </a:r>
          </a:p>
        </p:txBody>
      </p:sp>
      <p:sp>
        <p:nvSpPr>
          <p:cNvPr id="3" name="内容占位符 2">
            <a:extLst>
              <a:ext uri="{FF2B5EF4-FFF2-40B4-BE49-F238E27FC236}">
                <a16:creationId xmlns:a16="http://schemas.microsoft.com/office/drawing/2014/main" id="{3C4995C0-5DBD-2AB4-0358-F2FDA88F084B}"/>
              </a:ext>
            </a:extLst>
          </p:cNvPr>
          <p:cNvSpPr>
            <a:spLocks noGrp="1"/>
          </p:cNvSpPr>
          <p:nvPr>
            <p:ph idx="1"/>
          </p:nvPr>
        </p:nvSpPr>
        <p:spPr/>
        <p:txBody>
          <a:bodyPr>
            <a:normAutofit/>
          </a:bodyPr>
          <a:lstStyle/>
          <a:p>
            <a:r>
              <a:rPr lang="zh-CN" altLang="en-US" sz="2400" dirty="0"/>
              <a:t>为了更直观地展示多模态特征融合对阿尔茨海默病诊断的效果，采用特征可视化的方法将</a:t>
            </a:r>
            <a:r>
              <a:rPr lang="en-US" altLang="zh-CN" sz="2400" dirty="0"/>
              <a:t>NO-I</a:t>
            </a:r>
            <a:r>
              <a:rPr lang="zh-CN" altLang="en-US" sz="2400" dirty="0"/>
              <a:t>、</a:t>
            </a:r>
            <a:r>
              <a:rPr lang="en-US" altLang="zh-CN" sz="2400" dirty="0"/>
              <a:t>WH-I</a:t>
            </a:r>
            <a:r>
              <a:rPr lang="zh-CN" altLang="en-US" sz="2400" dirty="0"/>
              <a:t>、</a:t>
            </a:r>
            <a:r>
              <a:rPr lang="en-US" altLang="zh-CN" sz="2400" dirty="0"/>
              <a:t>WH-T</a:t>
            </a:r>
            <a:r>
              <a:rPr lang="zh-CN" altLang="en-US" sz="2400" dirty="0"/>
              <a:t>的全连通层的特征输出结果显示出来。</a:t>
            </a:r>
          </a:p>
        </p:txBody>
      </p:sp>
      <p:pic>
        <p:nvPicPr>
          <p:cNvPr id="5" name="图片 4">
            <a:extLst>
              <a:ext uri="{FF2B5EF4-FFF2-40B4-BE49-F238E27FC236}">
                <a16:creationId xmlns:a16="http://schemas.microsoft.com/office/drawing/2014/main" id="{183306FB-17ED-4C5B-3AF2-99B79B221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02" y="2664911"/>
            <a:ext cx="9581620" cy="3209416"/>
          </a:xfrm>
          <a:prstGeom prst="rect">
            <a:avLst/>
          </a:prstGeom>
        </p:spPr>
      </p:pic>
    </p:spTree>
    <p:extLst>
      <p:ext uri="{BB962C8B-B14F-4D97-AF65-F5344CB8AC3E}">
        <p14:creationId xmlns:p14="http://schemas.microsoft.com/office/powerpoint/2010/main" val="213700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2E4E-F2DA-CBAD-1765-32A503017CE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AD82042-4409-ACA3-FFAA-0FAA677C5613}"/>
              </a:ext>
            </a:extLst>
          </p:cNvPr>
          <p:cNvSpPr>
            <a:spLocks noGrp="1"/>
          </p:cNvSpPr>
          <p:nvPr>
            <p:ph idx="1"/>
          </p:nvPr>
        </p:nvSpPr>
        <p:spPr/>
        <p:txBody>
          <a:bodyPr/>
          <a:lstStyle/>
          <a:p>
            <a:r>
              <a:rPr lang="zh-CN" altLang="en-US" dirty="0"/>
              <a:t>该模型提高了诊断精度，加快了诊断模型的收敛速度。观察到，当模型被训练到最优状态时，我们提出的模型在</a:t>
            </a:r>
            <a:r>
              <a:rPr lang="en-US" altLang="zh-CN" dirty="0"/>
              <a:t>AD</a:t>
            </a:r>
            <a:r>
              <a:rPr lang="zh-CN" altLang="en-US" dirty="0"/>
              <a:t>与</a:t>
            </a:r>
            <a:r>
              <a:rPr lang="en-US" altLang="zh-CN" dirty="0"/>
              <a:t>NC</a:t>
            </a:r>
            <a:r>
              <a:rPr lang="zh-CN" altLang="en-US" dirty="0"/>
              <a:t>诊断任务中可以达到</a:t>
            </a:r>
            <a:r>
              <a:rPr lang="en-US" altLang="zh-CN" dirty="0"/>
              <a:t>96.2%</a:t>
            </a:r>
            <a:r>
              <a:rPr lang="zh-CN" altLang="en-US" dirty="0"/>
              <a:t>的准确率，在</a:t>
            </a:r>
            <a:r>
              <a:rPr lang="en-US" altLang="zh-CN" dirty="0" err="1"/>
              <a:t>sMCI</a:t>
            </a:r>
            <a:r>
              <a:rPr lang="zh-CN" altLang="en-US" dirty="0"/>
              <a:t>与</a:t>
            </a:r>
            <a:r>
              <a:rPr lang="en-US" altLang="zh-CN" dirty="0" err="1"/>
              <a:t>pMCI</a:t>
            </a:r>
            <a:r>
              <a:rPr lang="zh-CN" altLang="en-US" dirty="0"/>
              <a:t>诊断任务中可以达到</a:t>
            </a:r>
            <a:r>
              <a:rPr lang="en-US" altLang="zh-CN" dirty="0"/>
              <a:t>87.4%</a:t>
            </a:r>
            <a:r>
              <a:rPr lang="zh-CN" altLang="en-US" dirty="0"/>
              <a:t>的准确率。</a:t>
            </a:r>
          </a:p>
        </p:txBody>
      </p:sp>
    </p:spTree>
    <p:extLst>
      <p:ext uri="{BB962C8B-B14F-4D97-AF65-F5344CB8AC3E}">
        <p14:creationId xmlns:p14="http://schemas.microsoft.com/office/powerpoint/2010/main" val="987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188E0-3AD8-7F03-B505-94DC469A2D9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735E32A-C932-49B5-5F62-D4223EAD06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65242"/>
            <a:ext cx="11106969" cy="6626503"/>
          </a:xfrm>
        </p:spPr>
      </p:pic>
    </p:spTree>
    <p:extLst>
      <p:ext uri="{BB962C8B-B14F-4D97-AF65-F5344CB8AC3E}">
        <p14:creationId xmlns:p14="http://schemas.microsoft.com/office/powerpoint/2010/main" val="33969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26BF3-3B49-1089-E086-5A93986C3E02}"/>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B6F71C1B-D382-3D7E-D598-80A1633DB690}"/>
              </a:ext>
            </a:extLst>
          </p:cNvPr>
          <p:cNvSpPr>
            <a:spLocks noGrp="1"/>
          </p:cNvSpPr>
          <p:nvPr>
            <p:ph idx="1"/>
          </p:nvPr>
        </p:nvSpPr>
        <p:spPr>
          <a:xfrm>
            <a:off x="595745" y="1825624"/>
            <a:ext cx="10758055" cy="4533611"/>
          </a:xfrm>
        </p:spPr>
        <p:txBody>
          <a:bodyPr>
            <a:normAutofit/>
          </a:bodyPr>
          <a:lstStyle/>
          <a:p>
            <a:r>
              <a:rPr lang="zh-CN" altLang="en-US" dirty="0"/>
              <a:t>提出一种新的多模态特征转换和融合模型用于</a:t>
            </a:r>
            <a:r>
              <a:rPr lang="en-US" altLang="zh-CN" dirty="0"/>
              <a:t>AD</a:t>
            </a:r>
            <a:r>
              <a:rPr lang="zh-CN" altLang="en-US" dirty="0"/>
              <a:t>的诊断</a:t>
            </a:r>
            <a:endParaRPr lang="en-US" altLang="zh-CN" dirty="0"/>
          </a:p>
          <a:p>
            <a:pPr lvl="1"/>
            <a:r>
              <a:rPr lang="zh-CN" altLang="en-US" dirty="0"/>
              <a:t>患者的临床表征数据的处理：</a:t>
            </a:r>
            <a:endParaRPr lang="en-US" altLang="zh-CN" dirty="0"/>
          </a:p>
          <a:p>
            <a:pPr marL="457200" lvl="1" indent="0">
              <a:buNone/>
            </a:pPr>
            <a:r>
              <a:rPr lang="en-US" altLang="zh-CN" dirty="0"/>
              <a:t>	Feature transformation:</a:t>
            </a:r>
            <a:r>
              <a:rPr lang="zh-CN" altLang="en-US" dirty="0"/>
              <a:t>避免不同模态数据之间特征维数的差异，进一步挖掘</a:t>
            </a:r>
            <a:r>
              <a:rPr lang="en-US" altLang="zh-CN" dirty="0"/>
              <a:t>AD</a:t>
            </a:r>
            <a:r>
              <a:rPr lang="zh-CN" altLang="en-US" dirty="0"/>
              <a:t>诊断的重要特征。提出了一种基于几何代数的特征扩展方法，从患者的临床和个人生物数据中获得不同层次的高维特征</a:t>
            </a:r>
            <a:endParaRPr lang="en-US" altLang="zh-CN" dirty="0"/>
          </a:p>
          <a:p>
            <a:pPr marL="457200" lvl="1" indent="0">
              <a:buNone/>
            </a:pPr>
            <a:r>
              <a:rPr lang="en-US" altLang="zh-CN" dirty="0"/>
              <a:t>	an influence degree-based feature filtration algorithm :</a:t>
            </a:r>
            <a:r>
              <a:rPr lang="zh-CN" altLang="en-US" dirty="0"/>
              <a:t>过滤掉对</a:t>
            </a:r>
            <a:r>
              <a:rPr lang="en-US" altLang="zh-CN" dirty="0"/>
              <a:t>AD</a:t>
            </a:r>
            <a:r>
              <a:rPr lang="zh-CN" altLang="en-US" dirty="0"/>
              <a:t>诊断没有明显指导意义的特征。</a:t>
            </a:r>
            <a:endParaRPr lang="en-US" altLang="zh-CN" dirty="0"/>
          </a:p>
          <a:p>
            <a:pPr lvl="1"/>
            <a:r>
              <a:rPr lang="zh-CN" altLang="en-US" dirty="0"/>
              <a:t>特征融合：基于</a:t>
            </a:r>
            <a:r>
              <a:rPr lang="en-US" altLang="zh-CN" dirty="0"/>
              <a:t>ANN (Artificial Neural Network)</a:t>
            </a:r>
            <a:r>
              <a:rPr lang="zh-CN" altLang="en-US" dirty="0"/>
              <a:t>的框架，将变换后的特征与</a:t>
            </a:r>
            <a:r>
              <a:rPr lang="en-US" altLang="zh-CN" dirty="0"/>
              <a:t>CNN (Convolutional Neural Network)</a:t>
            </a:r>
            <a:r>
              <a:rPr lang="zh-CN" altLang="en-US" dirty="0"/>
              <a:t>提取的</a:t>
            </a:r>
            <a:r>
              <a:rPr lang="en-US" altLang="zh-CN" dirty="0"/>
              <a:t>MRI</a:t>
            </a:r>
            <a:r>
              <a:rPr lang="zh-CN" altLang="en-US" dirty="0"/>
              <a:t>图像神经影像学特征融合，用于</a:t>
            </a:r>
            <a:r>
              <a:rPr lang="en-US" altLang="zh-CN" dirty="0"/>
              <a:t>AD</a:t>
            </a:r>
            <a:r>
              <a:rPr lang="zh-CN" altLang="en-US" dirty="0"/>
              <a:t>诊断</a:t>
            </a:r>
            <a:endParaRPr lang="en-US" altLang="zh-CN" dirty="0"/>
          </a:p>
          <a:p>
            <a:pPr marL="457200" lvl="1" indent="0">
              <a:buNone/>
            </a:pPr>
            <a:endParaRPr lang="en-US" altLang="zh-CN" dirty="0"/>
          </a:p>
          <a:p>
            <a:pPr marL="457200" lvl="1" indent="0">
              <a:buNone/>
            </a:pPr>
            <a:r>
              <a:rPr lang="zh-CN" altLang="en-US" sz="1800" dirty="0"/>
              <a:t>（将高维神经影像学特征与低维轮廓特征相结合，可能造成维度失配，不能显著提高准确率。）</a:t>
            </a:r>
            <a:endParaRPr lang="en-US" altLang="zh-CN" sz="1800" dirty="0"/>
          </a:p>
        </p:txBody>
      </p:sp>
    </p:spTree>
    <p:extLst>
      <p:ext uri="{BB962C8B-B14F-4D97-AF65-F5344CB8AC3E}">
        <p14:creationId xmlns:p14="http://schemas.microsoft.com/office/powerpoint/2010/main" val="114697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9FEDA-F53B-3681-8332-CDDD2812F024}"/>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B2D85B35-8610-1DF1-9B26-4F7BEE29F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86215"/>
            <a:ext cx="10415678" cy="3164458"/>
          </a:xfrm>
        </p:spPr>
      </p:pic>
      <p:sp>
        <p:nvSpPr>
          <p:cNvPr id="6" name="文本框 5">
            <a:extLst>
              <a:ext uri="{FF2B5EF4-FFF2-40B4-BE49-F238E27FC236}">
                <a16:creationId xmlns:a16="http://schemas.microsoft.com/office/drawing/2014/main" id="{E4171AFB-3142-2AFC-9D7C-0FBF18B32466}"/>
              </a:ext>
            </a:extLst>
          </p:cNvPr>
          <p:cNvSpPr txBox="1"/>
          <p:nvPr/>
        </p:nvSpPr>
        <p:spPr>
          <a:xfrm>
            <a:off x="727364" y="3740727"/>
            <a:ext cx="11062854" cy="1754326"/>
          </a:xfrm>
          <a:prstGeom prst="rect">
            <a:avLst/>
          </a:prstGeom>
          <a:noFill/>
        </p:spPr>
        <p:txBody>
          <a:bodyPr wrap="square" rtlCol="0">
            <a:spAutoFit/>
          </a:bodyPr>
          <a:lstStyle/>
          <a:p>
            <a:pPr marL="342900" indent="-342900">
              <a:buAutoNum type="arabicPeriod"/>
            </a:pPr>
            <a:r>
              <a:rPr lang="zh-CN" altLang="en-US" dirty="0"/>
              <a:t>多模态数据特征转换：包括“</a:t>
            </a:r>
            <a:r>
              <a:rPr lang="en-US" altLang="zh-CN" dirty="0"/>
              <a:t>Geometric Algebra based feature extension</a:t>
            </a:r>
            <a:r>
              <a:rPr lang="zh-CN" altLang="en-US" dirty="0"/>
              <a:t>”（从理论上证明了所提出的特征扩展方法对于原始多模态信息数据的表达是完整和正确的） 和</a:t>
            </a:r>
            <a:r>
              <a:rPr lang="en-US" altLang="zh-CN" dirty="0"/>
              <a:t>”feature filtration” </a:t>
            </a:r>
            <a:r>
              <a:rPr lang="zh-CN" altLang="en-US" dirty="0"/>
              <a:t>两步</a:t>
            </a:r>
            <a:endParaRPr lang="en-US" altLang="zh-CN" dirty="0"/>
          </a:p>
          <a:p>
            <a:pPr marL="342900" indent="-342900">
              <a:buAutoNum type="arabicPeriod"/>
            </a:pPr>
            <a:r>
              <a:rPr lang="zh-CN" altLang="en-US" dirty="0"/>
              <a:t>设计了一种基于</a:t>
            </a:r>
            <a:r>
              <a:rPr lang="en-US" altLang="zh-CN" dirty="0"/>
              <a:t>CNN(</a:t>
            </a:r>
            <a:r>
              <a:rPr lang="zh-CN" altLang="en-US" dirty="0"/>
              <a:t>卷积神经网络</a:t>
            </a:r>
            <a:r>
              <a:rPr lang="en-US" altLang="zh-CN" dirty="0"/>
              <a:t>)</a:t>
            </a:r>
            <a:r>
              <a:rPr lang="zh-CN" altLang="en-US" dirty="0"/>
              <a:t>的神经成像特征提取模型，从</a:t>
            </a:r>
            <a:r>
              <a:rPr lang="en-US" altLang="zh-CN" dirty="0"/>
              <a:t>MRI</a:t>
            </a:r>
            <a:r>
              <a:rPr lang="zh-CN" altLang="en-US" dirty="0"/>
              <a:t>数据中提取特征。为了更好地整合神经影像特征和多模态信息特征，设计了一种基于</a:t>
            </a:r>
            <a:r>
              <a:rPr lang="en-US" altLang="zh-CN" dirty="0"/>
              <a:t>ANN (Artificial Neural Network)</a:t>
            </a:r>
            <a:r>
              <a:rPr lang="zh-CN" altLang="en-US" dirty="0"/>
              <a:t>的多模态特征融合模型，融合多模态特征用于</a:t>
            </a:r>
            <a:r>
              <a:rPr lang="en-US" altLang="zh-CN" dirty="0"/>
              <a:t>AD</a:t>
            </a:r>
            <a:r>
              <a:rPr lang="zh-CN" altLang="en-US" dirty="0"/>
              <a:t>诊断。</a:t>
            </a:r>
            <a:endParaRPr lang="en-US" altLang="zh-CN" dirty="0"/>
          </a:p>
          <a:p>
            <a:pPr marL="342900" indent="-342900">
              <a:buAutoNum type="arabicPeriod"/>
            </a:pPr>
            <a:r>
              <a:rPr lang="zh-CN" altLang="en-US" dirty="0"/>
              <a:t>在</a:t>
            </a:r>
            <a:r>
              <a:rPr lang="en-US" altLang="zh-CN" dirty="0"/>
              <a:t>ADNI</a:t>
            </a:r>
            <a:r>
              <a:rPr lang="zh-CN" altLang="en-US" dirty="0"/>
              <a:t>上的实验结果表明，该诊断模型比其他诊断方法具有更高的准确率，且该方法的收敛速度更快。</a:t>
            </a:r>
          </a:p>
        </p:txBody>
      </p:sp>
    </p:spTree>
    <p:extLst>
      <p:ext uri="{BB962C8B-B14F-4D97-AF65-F5344CB8AC3E}">
        <p14:creationId xmlns:p14="http://schemas.microsoft.com/office/powerpoint/2010/main" val="110974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426F3-4533-2D20-95E1-60429EF2F701}"/>
              </a:ext>
            </a:extLst>
          </p:cNvPr>
          <p:cNvSpPr>
            <a:spLocks noGrp="1"/>
          </p:cNvSpPr>
          <p:nvPr>
            <p:ph type="title"/>
          </p:nvPr>
        </p:nvSpPr>
        <p:spPr/>
        <p:txBody>
          <a:bodyPr/>
          <a:lstStyle/>
          <a:p>
            <a:r>
              <a:rPr lang="en-US" altLang="zh-CN" dirty="0"/>
              <a:t>Feature</a:t>
            </a:r>
            <a:r>
              <a:rPr lang="zh-CN" altLang="en-US" dirty="0"/>
              <a:t> </a:t>
            </a:r>
            <a:r>
              <a:rPr lang="en-US" altLang="zh-CN" dirty="0"/>
              <a:t>transformation 1</a:t>
            </a:r>
            <a:endParaRPr lang="zh-CN" altLang="en-US" dirty="0"/>
          </a:p>
        </p:txBody>
      </p:sp>
      <p:sp>
        <p:nvSpPr>
          <p:cNvPr id="3" name="内容占位符 2">
            <a:extLst>
              <a:ext uri="{FF2B5EF4-FFF2-40B4-BE49-F238E27FC236}">
                <a16:creationId xmlns:a16="http://schemas.microsoft.com/office/drawing/2014/main" id="{9936ACB2-96B7-F10B-BBCF-7EC85B0C6751}"/>
              </a:ext>
            </a:extLst>
          </p:cNvPr>
          <p:cNvSpPr>
            <a:spLocks noGrp="1"/>
          </p:cNvSpPr>
          <p:nvPr>
            <p:ph idx="1"/>
          </p:nvPr>
        </p:nvSpPr>
        <p:spPr/>
        <p:txBody>
          <a:bodyPr/>
          <a:lstStyle/>
          <a:p>
            <a:r>
              <a:rPr lang="zh-CN" altLang="en-US" dirty="0"/>
              <a:t>将患者生物和临床信息的一阶特征扩展为多层次的高阶特征</a:t>
            </a:r>
            <a:endParaRPr lang="en-US" altLang="zh-CN" dirty="0"/>
          </a:p>
          <a:p>
            <a:r>
              <a:rPr lang="zh-CN" altLang="en-US" dirty="0"/>
              <a:t>（还没看懂具体证明过程）</a:t>
            </a:r>
          </a:p>
        </p:txBody>
      </p:sp>
    </p:spTree>
    <p:extLst>
      <p:ext uri="{BB962C8B-B14F-4D97-AF65-F5344CB8AC3E}">
        <p14:creationId xmlns:p14="http://schemas.microsoft.com/office/powerpoint/2010/main" val="411710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31D16-CDB2-5998-1785-F62C6F45A348}"/>
              </a:ext>
            </a:extLst>
          </p:cNvPr>
          <p:cNvSpPr>
            <a:spLocks noGrp="1"/>
          </p:cNvSpPr>
          <p:nvPr>
            <p:ph type="title"/>
          </p:nvPr>
        </p:nvSpPr>
        <p:spPr/>
        <p:txBody>
          <a:bodyPr/>
          <a:lstStyle/>
          <a:p>
            <a:r>
              <a:rPr lang="zh-CN" altLang="en-US" dirty="0"/>
              <a:t>特征过滤算法</a:t>
            </a:r>
          </a:p>
        </p:txBody>
      </p:sp>
      <p:sp>
        <p:nvSpPr>
          <p:cNvPr id="3" name="内容占位符 2">
            <a:extLst>
              <a:ext uri="{FF2B5EF4-FFF2-40B4-BE49-F238E27FC236}">
                <a16:creationId xmlns:a16="http://schemas.microsoft.com/office/drawing/2014/main" id="{37CD9B77-D5FD-7B94-4DAD-95AE25443476}"/>
              </a:ext>
            </a:extLst>
          </p:cNvPr>
          <p:cNvSpPr>
            <a:spLocks noGrp="1"/>
          </p:cNvSpPr>
          <p:nvPr>
            <p:ph idx="1"/>
          </p:nvPr>
        </p:nvSpPr>
        <p:spPr/>
        <p:txBody>
          <a:bodyPr>
            <a:normAutofit/>
          </a:bodyPr>
          <a:lstStyle/>
          <a:p>
            <a:pPr marL="514350" indent="-514350">
              <a:buAutoNum type="arabicPeriod"/>
            </a:pPr>
            <a:r>
              <a:rPr lang="zh-CN" altLang="en-US" dirty="0"/>
              <a:t>针对</a:t>
            </a:r>
            <a:r>
              <a:rPr lang="en-US" altLang="zh-CN" dirty="0"/>
              <a:t>multi-vector</a:t>
            </a:r>
            <a:r>
              <a:rPr lang="zh-CN" altLang="en-US" dirty="0"/>
              <a:t>的特征：构建二元</a:t>
            </a:r>
            <a:r>
              <a:rPr lang="en-US" altLang="zh-CN" dirty="0"/>
              <a:t>logistic</a:t>
            </a:r>
            <a:r>
              <a:rPr lang="zh-CN" altLang="en-US" dirty="0"/>
              <a:t>回归模型评价特征组对阿尔茨海默病的影响</a:t>
            </a:r>
            <a:endParaRPr lang="en-US" altLang="zh-CN" dirty="0"/>
          </a:p>
          <a:p>
            <a:pPr marL="514350" indent="-514350">
              <a:buAutoNum type="arabicPeriod"/>
            </a:pPr>
            <a:r>
              <a:rPr lang="zh-CN" altLang="en-US" dirty="0"/>
              <a:t>针对 </a:t>
            </a:r>
            <a:r>
              <a:rPr lang="en-US" altLang="zh-CN" dirty="0"/>
              <a:t>single vector: adopt the mechanism of double testing(two-step test)</a:t>
            </a:r>
            <a:br>
              <a:rPr lang="en-US" altLang="zh-CN" dirty="0"/>
            </a:br>
            <a:r>
              <a:rPr lang="zh-CN" altLang="en-US" dirty="0"/>
              <a:t>分析了该特征对</a:t>
            </a:r>
            <a:r>
              <a:rPr lang="en-US" altLang="zh-CN" dirty="0"/>
              <a:t>AD</a:t>
            </a:r>
            <a:r>
              <a:rPr lang="zh-CN" altLang="en-US" dirty="0"/>
              <a:t>诊断的影响，并对测试的合理性进行了判断验证，提高了方法的可靠性</a:t>
            </a:r>
            <a:endParaRPr lang="en-US" altLang="zh-CN" dirty="0"/>
          </a:p>
          <a:p>
            <a:pPr marL="514350" indent="-514350">
              <a:buAutoNum type="arabicPeriod"/>
            </a:pPr>
            <a:endParaRPr lang="en-US" altLang="zh-CN" dirty="0"/>
          </a:p>
          <a:p>
            <a:pPr marL="514350" indent="-514350">
              <a:buAutoNum type="arabicPeriod"/>
            </a:pPr>
            <a:r>
              <a:rPr lang="en-US" altLang="zh-CN" dirty="0"/>
              <a:t> for dichotomous and categorical variables, </a:t>
            </a:r>
            <a:r>
              <a:rPr lang="zh-CN" altLang="en-US" dirty="0"/>
              <a:t>类似处理</a:t>
            </a:r>
          </a:p>
        </p:txBody>
      </p:sp>
    </p:spTree>
    <p:extLst>
      <p:ext uri="{BB962C8B-B14F-4D97-AF65-F5344CB8AC3E}">
        <p14:creationId xmlns:p14="http://schemas.microsoft.com/office/powerpoint/2010/main" val="3203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8E106-AE37-50A3-D805-E1E5BB8BDCD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B7313DA-649E-2057-0C2D-56DCDCB169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27" y="0"/>
            <a:ext cx="6550422" cy="1134719"/>
          </a:xfrm>
        </p:spPr>
      </p:pic>
      <p:pic>
        <p:nvPicPr>
          <p:cNvPr id="7" name="图片 6">
            <a:extLst>
              <a:ext uri="{FF2B5EF4-FFF2-40B4-BE49-F238E27FC236}">
                <a16:creationId xmlns:a16="http://schemas.microsoft.com/office/drawing/2014/main" id="{14F173E2-E912-D7E1-7E75-C01916F1F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09" y="1081130"/>
            <a:ext cx="5743097" cy="5884090"/>
          </a:xfrm>
          <a:prstGeom prst="rect">
            <a:avLst/>
          </a:prstGeom>
        </p:spPr>
      </p:pic>
      <p:pic>
        <p:nvPicPr>
          <p:cNvPr id="9" name="图片 8">
            <a:extLst>
              <a:ext uri="{FF2B5EF4-FFF2-40B4-BE49-F238E27FC236}">
                <a16:creationId xmlns:a16="http://schemas.microsoft.com/office/drawing/2014/main" id="{4CF47600-6503-194B-8205-9344C3513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606" y="3713536"/>
            <a:ext cx="5376530" cy="3195901"/>
          </a:xfrm>
          <a:prstGeom prst="rect">
            <a:avLst/>
          </a:prstGeom>
        </p:spPr>
      </p:pic>
    </p:spTree>
    <p:extLst>
      <p:ext uri="{BB962C8B-B14F-4D97-AF65-F5344CB8AC3E}">
        <p14:creationId xmlns:p14="http://schemas.microsoft.com/office/powerpoint/2010/main" val="155277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8948C-71AB-9BA9-3E45-A1860358C782}"/>
              </a:ext>
            </a:extLst>
          </p:cNvPr>
          <p:cNvSpPr>
            <a:spLocks noGrp="1"/>
          </p:cNvSpPr>
          <p:nvPr>
            <p:ph type="title"/>
          </p:nvPr>
        </p:nvSpPr>
        <p:spPr/>
        <p:txBody>
          <a:bodyPr/>
          <a:lstStyle/>
          <a:p>
            <a:r>
              <a:rPr lang="zh-CN" altLang="en-US" dirty="0"/>
              <a:t>总结上述算法</a:t>
            </a:r>
          </a:p>
        </p:txBody>
      </p:sp>
      <p:sp>
        <p:nvSpPr>
          <p:cNvPr id="3" name="内容占位符 2">
            <a:extLst>
              <a:ext uri="{FF2B5EF4-FFF2-40B4-BE49-F238E27FC236}">
                <a16:creationId xmlns:a16="http://schemas.microsoft.com/office/drawing/2014/main" id="{5BC93B1B-D096-4C09-3E30-6CBE33A6CBA2}"/>
              </a:ext>
            </a:extLst>
          </p:cNvPr>
          <p:cNvSpPr>
            <a:spLocks noGrp="1"/>
          </p:cNvSpPr>
          <p:nvPr>
            <p:ph idx="1"/>
          </p:nvPr>
        </p:nvSpPr>
        <p:spPr/>
        <p:txBody>
          <a:bodyPr/>
          <a:lstStyle/>
          <a:p>
            <a:r>
              <a:rPr lang="zh-CN" altLang="en-US" dirty="0"/>
              <a:t>运行算法</a:t>
            </a:r>
            <a:r>
              <a:rPr lang="en-US" altLang="zh-CN" dirty="0"/>
              <a:t>1</a:t>
            </a:r>
            <a:r>
              <a:rPr lang="zh-CN" altLang="en-US" dirty="0"/>
              <a:t>后，可以得到不同特征对</a:t>
            </a:r>
            <a:r>
              <a:rPr lang="en-US" altLang="zh-CN" dirty="0"/>
              <a:t>AD</a:t>
            </a:r>
            <a:r>
              <a:rPr lang="zh-CN" altLang="en-US" dirty="0"/>
              <a:t>诊断的影响程度。同时，在特征融合过程中，会截断影响程度过低的特征，以消除特征冗余带来的噪声。</a:t>
            </a:r>
          </a:p>
        </p:txBody>
      </p:sp>
    </p:spTree>
    <p:extLst>
      <p:ext uri="{BB962C8B-B14F-4D97-AF65-F5344CB8AC3E}">
        <p14:creationId xmlns:p14="http://schemas.microsoft.com/office/powerpoint/2010/main" val="291761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426D6-AE2B-CD60-79A9-459009E07ADB}"/>
              </a:ext>
            </a:extLst>
          </p:cNvPr>
          <p:cNvSpPr>
            <a:spLocks noGrp="1"/>
          </p:cNvSpPr>
          <p:nvPr>
            <p:ph type="title"/>
          </p:nvPr>
        </p:nvSpPr>
        <p:spPr/>
        <p:txBody>
          <a:bodyPr/>
          <a:lstStyle/>
          <a:p>
            <a:r>
              <a:rPr lang="en-US" altLang="zh-CN" dirty="0"/>
              <a:t>CNN </a:t>
            </a:r>
            <a:r>
              <a:rPr lang="zh-CN" altLang="en-US" dirty="0"/>
              <a:t>网络</a:t>
            </a:r>
          </a:p>
        </p:txBody>
      </p:sp>
      <p:sp>
        <p:nvSpPr>
          <p:cNvPr id="3" name="内容占位符 2">
            <a:extLst>
              <a:ext uri="{FF2B5EF4-FFF2-40B4-BE49-F238E27FC236}">
                <a16:creationId xmlns:a16="http://schemas.microsoft.com/office/drawing/2014/main" id="{949C43FD-7EDD-B403-28ED-8D7750F4B66E}"/>
              </a:ext>
            </a:extLst>
          </p:cNvPr>
          <p:cNvSpPr>
            <a:spLocks noGrp="1"/>
          </p:cNvSpPr>
          <p:nvPr>
            <p:ph idx="1"/>
          </p:nvPr>
        </p:nvSpPr>
        <p:spPr/>
        <p:txBody>
          <a:bodyPr/>
          <a:lstStyle/>
          <a:p>
            <a:r>
              <a:rPr lang="zh-CN" altLang="en-US" sz="2400" dirty="0"/>
              <a:t>在这个</a:t>
            </a:r>
            <a:r>
              <a:rPr lang="en-US" altLang="zh-CN" sz="2400" dirty="0"/>
              <a:t>CNN</a:t>
            </a:r>
            <a:r>
              <a:rPr lang="zh-CN" altLang="en-US" sz="2400" dirty="0"/>
              <a:t>架构中，我们选择</a:t>
            </a:r>
            <a:r>
              <a:rPr lang="en-US" altLang="zh-CN" sz="2400" dirty="0" err="1"/>
              <a:t>ReLU</a:t>
            </a:r>
            <a:r>
              <a:rPr lang="en-US" altLang="zh-CN" sz="2400" dirty="0"/>
              <a:t> (Rectified Linear Unit</a:t>
            </a:r>
            <a:r>
              <a:rPr lang="zh-CN" altLang="en-US" sz="2400" dirty="0"/>
              <a:t>，整流线性单元</a:t>
            </a:r>
            <a:r>
              <a:rPr lang="en-US" altLang="zh-CN" sz="2400" dirty="0"/>
              <a:t>)</a:t>
            </a:r>
            <a:r>
              <a:rPr lang="zh-CN" altLang="en-US" sz="2400" dirty="0"/>
              <a:t>作为激活函数，因为它可以避免梯度消失，防止过拟合。在每个卷积层的后面，增加了一个 </a:t>
            </a:r>
            <a:r>
              <a:rPr lang="en-US" altLang="zh-CN" sz="2400" dirty="0"/>
              <a:t>(batch normalization, BN)</a:t>
            </a:r>
            <a:r>
              <a:rPr lang="zh-CN" altLang="en-US" sz="2400" dirty="0"/>
              <a:t>层，以减少数据波动，提高训练速度。为了提取患者显著不同的特征，使用</a:t>
            </a:r>
            <a:r>
              <a:rPr lang="en-US" altLang="zh-CN" sz="2400" dirty="0"/>
              <a:t>max-pooling</a:t>
            </a:r>
            <a:r>
              <a:rPr lang="zh-CN" altLang="en-US" sz="2400" dirty="0"/>
              <a:t>进行特征过滤。在</a:t>
            </a:r>
            <a:r>
              <a:rPr lang="en-US" altLang="zh-CN" sz="2400" dirty="0"/>
              <a:t>FC</a:t>
            </a:r>
            <a:r>
              <a:rPr lang="zh-CN" altLang="en-US" sz="2400" dirty="0"/>
              <a:t>层中，</a:t>
            </a:r>
            <a:r>
              <a:rPr lang="en-US" altLang="zh-CN" sz="2400" dirty="0"/>
              <a:t>Dropout</a:t>
            </a:r>
            <a:r>
              <a:rPr lang="zh-CN" altLang="en-US" sz="2400" dirty="0"/>
              <a:t>用于避免过拟合</a:t>
            </a:r>
            <a:endParaRPr lang="en-US" altLang="zh-CN" sz="2400" dirty="0"/>
          </a:p>
          <a:p>
            <a:endParaRPr lang="en-US" altLang="zh-CN" dirty="0"/>
          </a:p>
          <a:p>
            <a:endParaRPr lang="zh-CN" altLang="en-US" dirty="0"/>
          </a:p>
        </p:txBody>
      </p:sp>
      <p:pic>
        <p:nvPicPr>
          <p:cNvPr id="5" name="图片 4">
            <a:extLst>
              <a:ext uri="{FF2B5EF4-FFF2-40B4-BE49-F238E27FC236}">
                <a16:creationId xmlns:a16="http://schemas.microsoft.com/office/drawing/2014/main" id="{5F65845E-28A4-FF56-256A-5721179CC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0" y="3527417"/>
            <a:ext cx="7966818" cy="3330583"/>
          </a:xfrm>
          <a:prstGeom prst="rect">
            <a:avLst/>
          </a:prstGeom>
        </p:spPr>
      </p:pic>
    </p:spTree>
    <p:extLst>
      <p:ext uri="{BB962C8B-B14F-4D97-AF65-F5344CB8AC3E}">
        <p14:creationId xmlns:p14="http://schemas.microsoft.com/office/powerpoint/2010/main" val="21361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CE965-3556-FD1B-B4A0-9BCBB9274915}"/>
              </a:ext>
            </a:extLst>
          </p:cNvPr>
          <p:cNvSpPr>
            <a:spLocks noGrp="1"/>
          </p:cNvSpPr>
          <p:nvPr>
            <p:ph type="title"/>
          </p:nvPr>
        </p:nvSpPr>
        <p:spPr/>
        <p:txBody>
          <a:bodyPr/>
          <a:lstStyle/>
          <a:p>
            <a:r>
              <a:rPr lang="en-US" altLang="zh-CN" dirty="0"/>
              <a:t>ANN feature fusion diagnostic model</a:t>
            </a:r>
            <a:endParaRPr lang="zh-CN" altLang="en-US" dirty="0"/>
          </a:p>
        </p:txBody>
      </p:sp>
      <p:sp>
        <p:nvSpPr>
          <p:cNvPr id="3" name="内容占位符 2">
            <a:extLst>
              <a:ext uri="{FF2B5EF4-FFF2-40B4-BE49-F238E27FC236}">
                <a16:creationId xmlns:a16="http://schemas.microsoft.com/office/drawing/2014/main" id="{B3C9D5E3-17A5-8A5B-8A27-D3942476FF5D}"/>
              </a:ext>
            </a:extLst>
          </p:cNvPr>
          <p:cNvSpPr>
            <a:spLocks noGrp="1"/>
          </p:cNvSpPr>
          <p:nvPr>
            <p:ph idx="1"/>
          </p:nvPr>
        </p:nvSpPr>
        <p:spPr/>
        <p:txBody>
          <a:bodyPr/>
          <a:lstStyle/>
          <a:p>
            <a:r>
              <a:rPr lang="zh-CN" altLang="en-US" dirty="0"/>
              <a:t>首先，将</a:t>
            </a:r>
            <a:r>
              <a:rPr lang="en-US" altLang="zh-CN" dirty="0"/>
              <a:t>CNN</a:t>
            </a:r>
            <a:r>
              <a:rPr lang="zh-CN" altLang="en-US" dirty="0"/>
              <a:t>提取的神经影像学特征与从患者临床和生物信息中提取的特征进行拼接。然后，建立两个全连接</a:t>
            </a:r>
            <a:r>
              <a:rPr lang="en-US" altLang="zh-CN" dirty="0"/>
              <a:t>(FC)</a:t>
            </a:r>
            <a:r>
              <a:rPr lang="zh-CN" altLang="en-US" dirty="0"/>
              <a:t>层，以获得更深刻的融合特征。最后，利用</a:t>
            </a:r>
            <a:r>
              <a:rPr lang="en-US" altLang="zh-CN" dirty="0" err="1"/>
              <a:t>softmax</a:t>
            </a:r>
            <a:r>
              <a:rPr lang="zh-CN" altLang="en-US" dirty="0"/>
              <a:t>层得到最终的诊断结果。类似地，</a:t>
            </a:r>
            <a:r>
              <a:rPr lang="en-US" altLang="zh-CN" dirty="0"/>
              <a:t>Dropout</a:t>
            </a:r>
            <a:r>
              <a:rPr lang="zh-CN" altLang="en-US" dirty="0"/>
              <a:t>也用于</a:t>
            </a:r>
            <a:r>
              <a:rPr lang="en-US" altLang="zh-CN" dirty="0"/>
              <a:t>FC</a:t>
            </a:r>
            <a:r>
              <a:rPr lang="zh-CN" altLang="en-US" dirty="0"/>
              <a:t>层以避免过拟合。</a:t>
            </a:r>
          </a:p>
          <a:p>
            <a:endParaRPr lang="zh-CN" altLang="en-US" dirty="0"/>
          </a:p>
          <a:p>
            <a:r>
              <a:rPr lang="zh-CN" altLang="en-US" dirty="0"/>
              <a:t>同时，使用</a:t>
            </a:r>
            <a:r>
              <a:rPr lang="en-US" altLang="zh-CN" dirty="0"/>
              <a:t>Adam</a:t>
            </a:r>
            <a:r>
              <a:rPr lang="zh-CN" altLang="en-US" dirty="0"/>
              <a:t>优化器对整个网络进行训练，以达到最优解</a:t>
            </a:r>
          </a:p>
        </p:txBody>
      </p:sp>
    </p:spTree>
    <p:extLst>
      <p:ext uri="{BB962C8B-B14F-4D97-AF65-F5344CB8AC3E}">
        <p14:creationId xmlns:p14="http://schemas.microsoft.com/office/powerpoint/2010/main" val="168474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861</Words>
  <Application>Microsoft Office PowerPoint</Application>
  <PresentationFormat>宽屏</PresentationFormat>
  <Paragraphs>44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CharisSIL</vt:lpstr>
      <vt:lpstr>STIXMath-Regular</vt:lpstr>
      <vt:lpstr>t1-uni-regular</vt:lpstr>
      <vt:lpstr>等线</vt:lpstr>
      <vt:lpstr>等线 Light</vt:lpstr>
      <vt:lpstr>微软雅黑</vt:lpstr>
      <vt:lpstr>Arial</vt:lpstr>
      <vt:lpstr>Office 主题​​</vt:lpstr>
      <vt:lpstr>Alzheimer’s disease diagnosis via multimodal feature fusion  </vt:lpstr>
      <vt:lpstr>简介</vt:lpstr>
      <vt:lpstr>PowerPoint 演示文稿</vt:lpstr>
      <vt:lpstr>Feature transformation 1</vt:lpstr>
      <vt:lpstr>特征过滤算法</vt:lpstr>
      <vt:lpstr>PowerPoint 演示文稿</vt:lpstr>
      <vt:lpstr>总结上述算法</vt:lpstr>
      <vt:lpstr>CNN 网络</vt:lpstr>
      <vt:lpstr>ANN feature fusion diagnostic model</vt:lpstr>
      <vt:lpstr>测试</vt:lpstr>
      <vt:lpstr>Performance of feature transformation method</vt:lpstr>
      <vt:lpstr>PowerPoint 演示文稿</vt:lpstr>
      <vt:lpstr>PowerPoint 演示文稿</vt:lpstr>
      <vt:lpstr>特征可视化：</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 diagnosis via multimodal feature fusion  </dc:title>
  <dc:creator>旖旎 卢</dc:creator>
  <cp:lastModifiedBy>旖旎 卢</cp:lastModifiedBy>
  <cp:revision>5</cp:revision>
  <dcterms:created xsi:type="dcterms:W3CDTF">2023-08-08T23:42:05Z</dcterms:created>
  <dcterms:modified xsi:type="dcterms:W3CDTF">2023-08-09T02:07:11Z</dcterms:modified>
</cp:coreProperties>
</file>