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67" y="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686BA-E264-BAFF-898B-2E1E9C406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4F60AA-2984-6A89-9FC3-B1B8AA114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B6061-5AFD-07CF-CB7C-A77A4EE7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DA13-CBDA-471C-8473-322828978FD5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A6797-5E3A-1C07-7B13-C0AE4C2F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CE0F3-637D-4583-D0B6-830BEC3B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4FAE-F461-4718-9DF0-81DD8E43D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32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A6F71-6581-71DB-A738-B35DE166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4B82E2-944E-8605-C285-3B509FC3E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EB18F-9377-7FAC-8516-002EAD35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DA13-CBDA-471C-8473-322828978FD5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676DA-BBD3-65AF-23C3-6F3A07ED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FC577-E7A9-E0BE-71FF-8646A60F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4FAE-F461-4718-9DF0-81DD8E43D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95D69D-DC6B-8128-7446-DE9099B03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8CBD30-58FE-2E14-3FFC-FC52FD1A6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B29DFF-6349-CC0F-43D6-A20886F0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DA13-CBDA-471C-8473-322828978FD5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AD8B9-162A-FEF5-10E0-B3C9CA38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E14D1-CA73-4789-FEBD-61A63D2C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4FAE-F461-4718-9DF0-81DD8E43D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10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4553C-2889-5729-F966-816039E7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7E659-3F0A-5937-E896-E20B2697B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861E5-25B2-1CB6-1F70-DD80EFB7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DA13-CBDA-471C-8473-322828978FD5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D9BCC-AC45-2A03-C0C5-61E75842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8EBC0-D7FC-F69A-44D6-E7B29183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4FAE-F461-4718-9DF0-81DD8E43D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50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8B1A7-E126-1E40-A786-08357A2C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37B8A-C115-7C67-B5D1-34B9BAEBD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E01AD-0664-C221-9359-4C7188B9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DA13-CBDA-471C-8473-322828978FD5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A97405-C38A-2C49-645F-B23C1065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1C1D0-7CEB-BC28-74A0-449D2EE4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4FAE-F461-4718-9DF0-81DD8E43D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09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44CDD-FA14-4ABE-AA5C-43D6DF9D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F242C-7792-2517-5389-5E502E9C2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49A668-A795-1465-CE67-EEE6A606F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9036A2-4E28-1F37-CD7A-E9C1CF87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DA13-CBDA-471C-8473-322828978FD5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F8BD02-CB46-CF52-050E-B68045FA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AF0B16-E4D1-D118-3289-223DE806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4FAE-F461-4718-9DF0-81DD8E43D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92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83F5C-8540-C7B2-4C7D-21A9C1CB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837D73-5F5D-A651-B7CC-9FE6FA211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983E58-A7E7-7DC4-75EC-6760A650C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5D7B9A-BBE5-5A51-3562-01E56B491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5EC4FA-B597-5542-DD03-1C8F283D1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731A45-D31C-72E9-9178-79B42E1F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DA13-CBDA-471C-8473-322828978FD5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206191-A6FB-F1CD-AC6F-24EDABF2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F93824-F57C-0474-9C06-72ECADE8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4FAE-F461-4718-9DF0-81DD8E43D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14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DEB4F-B11A-7DED-367F-389E5D2B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CED825-2718-E007-9E97-4468ACAB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DA13-CBDA-471C-8473-322828978FD5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CF5B15-68DA-B5DD-2929-C617EE58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8C1E30-E2B4-C8E4-0B1B-2D81396D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4FAE-F461-4718-9DF0-81DD8E43D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31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497809-8141-03CB-47FB-E4B96ADD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DA13-CBDA-471C-8473-322828978FD5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9ACF88-5A1D-663B-E00C-6D576448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5CC61D-F373-4658-6F25-103A7474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4FAE-F461-4718-9DF0-81DD8E43D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7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14D3D-FC50-26EC-D1BB-9A35E766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1CEC9-6500-9B5B-1A88-69BD26CC9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0F375B-FCA2-131C-EC93-95FFF2B59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9A7A4-3AB2-B4DB-FF16-843331E7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DA13-CBDA-471C-8473-322828978FD5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0F400F-5290-15AF-9363-D2C1F771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229FAA-D001-CE93-3FE7-48833056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4FAE-F461-4718-9DF0-81DD8E43D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48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C9788-82C5-3E8B-06EB-436CF593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B6008B-ACC8-F1A5-D540-9EB98641C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87D61C-11C1-FFED-35C4-DB3EF93CB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FF6E7E-6E47-23D2-8F4B-2D056F6B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DA13-CBDA-471C-8473-322828978FD5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429EA4-B7E2-9460-F41F-D45A4452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3E68F5-256E-597A-2512-0BD9FC93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4FAE-F461-4718-9DF0-81DD8E43D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3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E5CAA9-23F8-BEA0-7119-71AB9D8E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B9DD0-1F89-4FF2-76D7-E53C49936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9DA6FD-008A-B4F7-A6C4-160B21590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5DA13-CBDA-471C-8473-322828978FD5}" type="datetimeFigureOut">
              <a:rPr lang="zh-CN" altLang="en-US" smtClean="0"/>
              <a:t>2023-09-10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387A9-A985-D037-7950-184513F62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585FD-32DA-4C14-3031-D43ED9499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64FAE-F461-4718-9DF0-81DD8E43D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49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785D477-3637-3F2F-7839-214B4F8293A7}"/>
              </a:ext>
            </a:extLst>
          </p:cNvPr>
          <p:cNvSpPr/>
          <p:nvPr/>
        </p:nvSpPr>
        <p:spPr>
          <a:xfrm rot="5400000">
            <a:off x="2298109" y="4534146"/>
            <a:ext cx="1080000" cy="2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C7A3E9D-7B5D-4452-6C89-201CD03EA0DA}"/>
              </a:ext>
            </a:extLst>
          </p:cNvPr>
          <p:cNvCxnSpPr>
            <a:cxnSpLocks/>
          </p:cNvCxnSpPr>
          <p:nvPr/>
        </p:nvCxnSpPr>
        <p:spPr>
          <a:xfrm>
            <a:off x="1768909" y="1660778"/>
            <a:ext cx="0" cy="236216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843C500-E9C1-39B9-9FD5-01E0C8E8200C}"/>
              </a:ext>
            </a:extLst>
          </p:cNvPr>
          <p:cNvCxnSpPr>
            <a:cxnSpLocks/>
          </p:cNvCxnSpPr>
          <p:nvPr/>
        </p:nvCxnSpPr>
        <p:spPr>
          <a:xfrm>
            <a:off x="3928909" y="1668839"/>
            <a:ext cx="0" cy="236216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14267A4-F3F6-D22C-C0D3-CAB42A777DAB}"/>
              </a:ext>
            </a:extLst>
          </p:cNvPr>
          <p:cNvCxnSpPr>
            <a:cxnSpLocks/>
          </p:cNvCxnSpPr>
          <p:nvPr/>
        </p:nvCxnSpPr>
        <p:spPr>
          <a:xfrm>
            <a:off x="1768909" y="2399587"/>
            <a:ext cx="2160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弧形 16">
            <a:extLst>
              <a:ext uri="{FF2B5EF4-FFF2-40B4-BE49-F238E27FC236}">
                <a16:creationId xmlns:a16="http://schemas.microsoft.com/office/drawing/2014/main" id="{41606674-D5FD-6B1B-85AB-BC25B94F9690}"/>
              </a:ext>
            </a:extLst>
          </p:cNvPr>
          <p:cNvSpPr/>
          <p:nvPr/>
        </p:nvSpPr>
        <p:spPr>
          <a:xfrm>
            <a:off x="1078532" y="3324370"/>
            <a:ext cx="1385020" cy="1357376"/>
          </a:xfrm>
          <a:prstGeom prst="arc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0F1A53-D632-8355-5C5D-D6C01E71D4A6}"/>
              </a:ext>
            </a:extLst>
          </p:cNvPr>
          <p:cNvSpPr txBox="1"/>
          <p:nvPr/>
        </p:nvSpPr>
        <p:spPr>
          <a:xfrm>
            <a:off x="1768909" y="1314290"/>
            <a:ext cx="965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入射光线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C2441EC-FFD9-7D80-F098-CEA4A26CCD28}"/>
              </a:ext>
            </a:extLst>
          </p:cNvPr>
          <p:cNvSpPr txBox="1"/>
          <p:nvPr/>
        </p:nvSpPr>
        <p:spPr>
          <a:xfrm>
            <a:off x="2198412" y="2030909"/>
            <a:ext cx="1300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实际反射面积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3B69893-18F9-5F6F-8536-44F526309A6A}"/>
              </a:ext>
            </a:extLst>
          </p:cNvPr>
          <p:cNvSpPr txBox="1"/>
          <p:nvPr/>
        </p:nvSpPr>
        <p:spPr>
          <a:xfrm rot="2642769">
            <a:off x="2115770" y="3378277"/>
            <a:ext cx="827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90°</a:t>
            </a:r>
            <a:endParaRPr lang="zh-CN" altLang="en-US" sz="16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1C41162-F7A2-6A3F-19E9-D6F6B57581D8}"/>
              </a:ext>
            </a:extLst>
          </p:cNvPr>
          <p:cNvSpPr txBox="1"/>
          <p:nvPr/>
        </p:nvSpPr>
        <p:spPr>
          <a:xfrm>
            <a:off x="2848909" y="4040946"/>
            <a:ext cx="965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定日镜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B3BA39F-A08E-6CD9-F576-88DB091CF783}"/>
              </a:ext>
            </a:extLst>
          </p:cNvPr>
          <p:cNvSpPr txBox="1"/>
          <p:nvPr/>
        </p:nvSpPr>
        <p:spPr>
          <a:xfrm>
            <a:off x="2848909" y="4716512"/>
            <a:ext cx="965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地平面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3F49482-E017-FEA9-F8AA-EA90B08D2300}"/>
              </a:ext>
            </a:extLst>
          </p:cNvPr>
          <p:cNvSpPr/>
          <p:nvPr/>
        </p:nvSpPr>
        <p:spPr>
          <a:xfrm>
            <a:off x="7338122" y="4018200"/>
            <a:ext cx="2160000" cy="36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BE80C4E-D47E-AD94-4863-899A34015623}"/>
              </a:ext>
            </a:extLst>
          </p:cNvPr>
          <p:cNvSpPr/>
          <p:nvPr/>
        </p:nvSpPr>
        <p:spPr>
          <a:xfrm rot="5400000">
            <a:off x="7867322" y="4547400"/>
            <a:ext cx="1080000" cy="2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CC111E-64A5-FC1A-4AD8-0FBF383BFBBA}"/>
              </a:ext>
            </a:extLst>
          </p:cNvPr>
          <p:cNvSpPr/>
          <p:nvPr/>
        </p:nvSpPr>
        <p:spPr>
          <a:xfrm>
            <a:off x="6078122" y="5080200"/>
            <a:ext cx="4680000" cy="2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8112ED3-E877-8662-543E-50EC328471E0}"/>
              </a:ext>
            </a:extLst>
          </p:cNvPr>
          <p:cNvSpPr txBox="1"/>
          <p:nvPr/>
        </p:nvSpPr>
        <p:spPr>
          <a:xfrm>
            <a:off x="8418122" y="4054200"/>
            <a:ext cx="965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定日镜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A9D6105-5D46-A83E-D49A-99EF2E2E3298}"/>
              </a:ext>
            </a:extLst>
          </p:cNvPr>
          <p:cNvSpPr txBox="1"/>
          <p:nvPr/>
        </p:nvSpPr>
        <p:spPr>
          <a:xfrm>
            <a:off x="8418122" y="4729766"/>
            <a:ext cx="965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地平面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383F859-C4B6-3519-5AE2-5215AE56BFE9}"/>
              </a:ext>
            </a:extLst>
          </p:cNvPr>
          <p:cNvCxnSpPr>
            <a:cxnSpLocks/>
          </p:cNvCxnSpPr>
          <p:nvPr/>
        </p:nvCxnSpPr>
        <p:spPr>
          <a:xfrm>
            <a:off x="8396522" y="1550873"/>
            <a:ext cx="0" cy="248013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90FDD36-D72B-BDBE-BC29-FCE442F6DB0A}"/>
              </a:ext>
            </a:extLst>
          </p:cNvPr>
          <p:cNvCxnSpPr>
            <a:cxnSpLocks/>
          </p:cNvCxnSpPr>
          <p:nvPr/>
        </p:nvCxnSpPr>
        <p:spPr>
          <a:xfrm>
            <a:off x="6944601" y="1681035"/>
            <a:ext cx="1441982" cy="235328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8D1339C-5BEC-25C9-6CC1-8746B3171F39}"/>
              </a:ext>
            </a:extLst>
          </p:cNvPr>
          <p:cNvCxnSpPr>
            <a:cxnSpLocks/>
          </p:cNvCxnSpPr>
          <p:nvPr/>
        </p:nvCxnSpPr>
        <p:spPr>
          <a:xfrm flipV="1">
            <a:off x="8396521" y="1622067"/>
            <a:ext cx="1345397" cy="241080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弧形 36">
            <a:extLst>
              <a:ext uri="{FF2B5EF4-FFF2-40B4-BE49-F238E27FC236}">
                <a16:creationId xmlns:a16="http://schemas.microsoft.com/office/drawing/2014/main" id="{B7CB69E8-0599-DB53-3CB8-22FE5C408A47}"/>
              </a:ext>
            </a:extLst>
          </p:cNvPr>
          <p:cNvSpPr/>
          <p:nvPr/>
        </p:nvSpPr>
        <p:spPr>
          <a:xfrm rot="20673255">
            <a:off x="7236213" y="1993791"/>
            <a:ext cx="1640595" cy="581558"/>
          </a:xfrm>
          <a:prstGeom prst="arc">
            <a:avLst>
              <a:gd name="adj1" fmla="val 11499023"/>
              <a:gd name="adj2" fmla="val 19751375"/>
            </a:avLst>
          </a:prstGeom>
          <a:ln w="19050"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8532B73-58A2-C934-BE6B-B60086EC77CF}"/>
              </a:ext>
            </a:extLst>
          </p:cNvPr>
          <p:cNvCxnSpPr>
            <a:cxnSpLocks/>
          </p:cNvCxnSpPr>
          <p:nvPr/>
        </p:nvCxnSpPr>
        <p:spPr>
          <a:xfrm flipV="1">
            <a:off x="9476522" y="1550873"/>
            <a:ext cx="1408396" cy="248199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4E10483-A9D2-B3C3-1BBD-CF784458F308}"/>
              </a:ext>
            </a:extLst>
          </p:cNvPr>
          <p:cNvCxnSpPr>
            <a:cxnSpLocks/>
          </p:cNvCxnSpPr>
          <p:nvPr/>
        </p:nvCxnSpPr>
        <p:spPr>
          <a:xfrm flipV="1">
            <a:off x="7328181" y="1550873"/>
            <a:ext cx="1373826" cy="248835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5AFB1D2-1EBD-EFB8-92BF-5418476822CE}"/>
              </a:ext>
            </a:extLst>
          </p:cNvPr>
          <p:cNvSpPr txBox="1"/>
          <p:nvPr/>
        </p:nvSpPr>
        <p:spPr>
          <a:xfrm>
            <a:off x="7903622" y="1200439"/>
            <a:ext cx="965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镜面法线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500897B-522F-E9C4-3704-85BC76224583}"/>
              </a:ext>
            </a:extLst>
          </p:cNvPr>
          <p:cNvSpPr txBox="1"/>
          <p:nvPr/>
        </p:nvSpPr>
        <p:spPr>
          <a:xfrm>
            <a:off x="6403530" y="1363194"/>
            <a:ext cx="965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入射光线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484C886-63D9-E2BB-28EB-13DBEBA588EA}"/>
              </a:ext>
            </a:extLst>
          </p:cNvPr>
          <p:cNvSpPr txBox="1"/>
          <p:nvPr/>
        </p:nvSpPr>
        <p:spPr>
          <a:xfrm>
            <a:off x="9262381" y="1299197"/>
            <a:ext cx="965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反射光线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5FA5B17-5A52-A2B3-A512-74B47E650506}"/>
              </a:ext>
            </a:extLst>
          </p:cNvPr>
          <p:cNvCxnSpPr>
            <a:cxnSpLocks/>
          </p:cNvCxnSpPr>
          <p:nvPr/>
        </p:nvCxnSpPr>
        <p:spPr>
          <a:xfrm>
            <a:off x="8512432" y="1886065"/>
            <a:ext cx="1668288" cy="89724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8F5BB32A-6BFB-7830-4A8D-0D579620C877}"/>
              </a:ext>
            </a:extLst>
          </p:cNvPr>
          <p:cNvSpPr txBox="1"/>
          <p:nvPr/>
        </p:nvSpPr>
        <p:spPr>
          <a:xfrm rot="1683626">
            <a:off x="8628783" y="2348766"/>
            <a:ext cx="1300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实际反射面积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8288704-3060-9F7D-115C-DD0213E81520}"/>
              </a:ext>
            </a:extLst>
          </p:cNvPr>
          <p:cNvSpPr txBox="1"/>
          <p:nvPr/>
        </p:nvSpPr>
        <p:spPr>
          <a:xfrm rot="20394697">
            <a:off x="7269740" y="1790855"/>
            <a:ext cx="965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θ</a:t>
            </a:r>
            <a:endParaRPr lang="zh-CN" altLang="en-US" sz="14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646966B-8DA6-4EA0-B15C-7EF04EEFFED3}"/>
              </a:ext>
            </a:extLst>
          </p:cNvPr>
          <p:cNvSpPr/>
          <p:nvPr/>
        </p:nvSpPr>
        <p:spPr>
          <a:xfrm>
            <a:off x="506559" y="5079329"/>
            <a:ext cx="4680000" cy="21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53B3380-9D75-241D-16B4-8B8C01CC8DED}"/>
              </a:ext>
            </a:extLst>
          </p:cNvPr>
          <p:cNvSpPr/>
          <p:nvPr/>
        </p:nvSpPr>
        <p:spPr>
          <a:xfrm>
            <a:off x="1770055" y="3988963"/>
            <a:ext cx="2160000" cy="36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88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503F544-7BBF-05CD-444B-50D4DFEA3E17}"/>
              </a:ext>
            </a:extLst>
          </p:cNvPr>
          <p:cNvCxnSpPr>
            <a:cxnSpLocks/>
          </p:cNvCxnSpPr>
          <p:nvPr/>
        </p:nvCxnSpPr>
        <p:spPr>
          <a:xfrm>
            <a:off x="4990584" y="3617893"/>
            <a:ext cx="2985204" cy="966039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E68921E-016D-A5DF-0B10-90FCCB8EB06F}"/>
              </a:ext>
            </a:extLst>
          </p:cNvPr>
          <p:cNvCxnSpPr>
            <a:cxnSpLocks/>
          </p:cNvCxnSpPr>
          <p:nvPr/>
        </p:nvCxnSpPr>
        <p:spPr>
          <a:xfrm flipV="1">
            <a:off x="4967608" y="3180125"/>
            <a:ext cx="2898158" cy="1795292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3C13E4E-D3EB-389D-0D54-AF6879E64BAF}"/>
              </a:ext>
            </a:extLst>
          </p:cNvPr>
          <p:cNvCxnSpPr>
            <a:cxnSpLocks/>
          </p:cNvCxnSpPr>
          <p:nvPr/>
        </p:nvCxnSpPr>
        <p:spPr>
          <a:xfrm flipV="1">
            <a:off x="6418151" y="2121455"/>
            <a:ext cx="0" cy="1957513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FD3F8D1-3C94-8BCF-4191-3BD7EB1A8859}"/>
              </a:ext>
            </a:extLst>
          </p:cNvPr>
          <p:cNvCxnSpPr>
            <a:cxnSpLocks/>
          </p:cNvCxnSpPr>
          <p:nvPr/>
        </p:nvCxnSpPr>
        <p:spPr>
          <a:xfrm flipH="1" flipV="1">
            <a:off x="5388890" y="2408371"/>
            <a:ext cx="1021160" cy="1648625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太阳形 7">
            <a:extLst>
              <a:ext uri="{FF2B5EF4-FFF2-40B4-BE49-F238E27FC236}">
                <a16:creationId xmlns:a16="http://schemas.microsoft.com/office/drawing/2014/main" id="{88DABF83-5386-9BFE-85D9-740DA74BEB5E}"/>
              </a:ext>
            </a:extLst>
          </p:cNvPr>
          <p:cNvSpPr/>
          <p:nvPr/>
        </p:nvSpPr>
        <p:spPr>
          <a:xfrm>
            <a:off x="4450593" y="1272857"/>
            <a:ext cx="643220" cy="575883"/>
          </a:xfrm>
          <a:prstGeom prst="su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FDC7CA3-E5DB-8412-4F6A-22D322D1FDFC}"/>
              </a:ext>
            </a:extLst>
          </p:cNvPr>
          <p:cNvCxnSpPr>
            <a:cxnSpLocks/>
          </p:cNvCxnSpPr>
          <p:nvPr/>
        </p:nvCxnSpPr>
        <p:spPr>
          <a:xfrm flipV="1">
            <a:off x="5841436" y="4098506"/>
            <a:ext cx="576715" cy="100773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B1EEA8A-754F-B242-DEAE-69B0BE6D385D}"/>
              </a:ext>
            </a:extLst>
          </p:cNvPr>
          <p:cNvCxnSpPr>
            <a:cxnSpLocks/>
          </p:cNvCxnSpPr>
          <p:nvPr/>
        </p:nvCxnSpPr>
        <p:spPr>
          <a:xfrm>
            <a:off x="5003072" y="1817776"/>
            <a:ext cx="385818" cy="60735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5DC0ACD-9E18-A1B1-E38E-AC4B9AC72E1C}"/>
              </a:ext>
            </a:extLst>
          </p:cNvPr>
          <p:cNvCxnSpPr>
            <a:cxnSpLocks/>
          </p:cNvCxnSpPr>
          <p:nvPr/>
        </p:nvCxnSpPr>
        <p:spPr>
          <a:xfrm flipH="1">
            <a:off x="5836431" y="3180125"/>
            <a:ext cx="20437" cy="193966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890690D-94F0-34A7-F2EC-16377F914484}"/>
              </a:ext>
            </a:extLst>
          </p:cNvPr>
          <p:cNvCxnSpPr>
            <a:cxnSpLocks/>
          </p:cNvCxnSpPr>
          <p:nvPr/>
        </p:nvCxnSpPr>
        <p:spPr>
          <a:xfrm>
            <a:off x="5152519" y="4883950"/>
            <a:ext cx="694697" cy="23158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弧形 13">
            <a:extLst>
              <a:ext uri="{FF2B5EF4-FFF2-40B4-BE49-F238E27FC236}">
                <a16:creationId xmlns:a16="http://schemas.microsoft.com/office/drawing/2014/main" id="{D0014820-5820-5854-0034-9D71421F575A}"/>
              </a:ext>
            </a:extLst>
          </p:cNvPr>
          <p:cNvSpPr/>
          <p:nvPr/>
        </p:nvSpPr>
        <p:spPr>
          <a:xfrm>
            <a:off x="6023493" y="3264666"/>
            <a:ext cx="680017" cy="1795292"/>
          </a:xfrm>
          <a:prstGeom prst="arc">
            <a:avLst>
              <a:gd name="adj1" fmla="val 7095523"/>
              <a:gd name="adj2" fmla="val 14798114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5" name="弧形 14">
            <a:extLst>
              <a:ext uri="{FF2B5EF4-FFF2-40B4-BE49-F238E27FC236}">
                <a16:creationId xmlns:a16="http://schemas.microsoft.com/office/drawing/2014/main" id="{A3E4AB51-CFD9-2FE4-9B89-D081CBD351A2}"/>
              </a:ext>
            </a:extLst>
          </p:cNvPr>
          <p:cNvSpPr/>
          <p:nvPr/>
        </p:nvSpPr>
        <p:spPr>
          <a:xfrm rot="1200000">
            <a:off x="5928914" y="3311551"/>
            <a:ext cx="786431" cy="1143202"/>
          </a:xfrm>
          <a:prstGeom prst="arc">
            <a:avLst>
              <a:gd name="adj1" fmla="val 20613884"/>
              <a:gd name="adj2" fmla="val 4754973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6" name="文本框 30">
            <a:extLst>
              <a:ext uri="{FF2B5EF4-FFF2-40B4-BE49-F238E27FC236}">
                <a16:creationId xmlns:a16="http://schemas.microsoft.com/office/drawing/2014/main" id="{43320017-1CAD-32C2-8608-AF224AEE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416" y="2241925"/>
            <a:ext cx="642151" cy="33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天顶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7" name="文本框 31">
            <a:extLst>
              <a:ext uri="{FF2B5EF4-FFF2-40B4-BE49-F238E27FC236}">
                <a16:creationId xmlns:a16="http://schemas.microsoft.com/office/drawing/2014/main" id="{BE3DA004-A6ED-EB6A-F9E0-37F5261BB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626" y="2831816"/>
            <a:ext cx="516551" cy="26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正北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8" name="文本框 32">
            <a:extLst>
              <a:ext uri="{FF2B5EF4-FFF2-40B4-BE49-F238E27FC236}">
                <a16:creationId xmlns:a16="http://schemas.microsoft.com/office/drawing/2014/main" id="{73DA9799-DBA9-C1D5-1536-3ACED98CB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0276" y="4635725"/>
            <a:ext cx="516551" cy="36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正东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9" name="文本框 33">
            <a:extLst>
              <a:ext uri="{FF2B5EF4-FFF2-40B4-BE49-F238E27FC236}">
                <a16:creationId xmlns:a16="http://schemas.microsoft.com/office/drawing/2014/main" id="{FD63121F-5D20-5BF1-9E6D-A9867BE6A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439" y="3898373"/>
            <a:ext cx="741118" cy="29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方位角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0" name="文本框 34">
            <a:extLst>
              <a:ext uri="{FF2B5EF4-FFF2-40B4-BE49-F238E27FC236}">
                <a16:creationId xmlns:a16="http://schemas.microsoft.com/office/drawing/2014/main" id="{FF95D723-AF17-075F-7AB4-FDC5E6C1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446" y="3940950"/>
            <a:ext cx="926198" cy="42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高度角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文本框 35">
            <a:extLst>
              <a:ext uri="{FF2B5EF4-FFF2-40B4-BE49-F238E27FC236}">
                <a16:creationId xmlns:a16="http://schemas.microsoft.com/office/drawing/2014/main" id="{00FADAEF-8FFD-0453-1D6E-E8281547B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981" y="1936459"/>
            <a:ext cx="901548" cy="416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太阳光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6FDC317-DE3A-414B-0D44-46B89BA37B47}"/>
              </a:ext>
            </a:extLst>
          </p:cNvPr>
          <p:cNvCxnSpPr>
            <a:cxnSpLocks/>
          </p:cNvCxnSpPr>
          <p:nvPr/>
        </p:nvCxnSpPr>
        <p:spPr>
          <a:xfrm flipV="1">
            <a:off x="5836431" y="4304194"/>
            <a:ext cx="1309757" cy="811342"/>
          </a:xfrm>
          <a:prstGeom prst="straightConnector1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07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3680B21-207D-8070-CC5C-4BED48101DFD}"/>
              </a:ext>
            </a:extLst>
          </p:cNvPr>
          <p:cNvCxnSpPr>
            <a:cxnSpLocks/>
          </p:cNvCxnSpPr>
          <p:nvPr/>
        </p:nvCxnSpPr>
        <p:spPr>
          <a:xfrm flipV="1">
            <a:off x="6706910" y="1803820"/>
            <a:ext cx="0" cy="1957513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353BF4D-6AEC-FD89-7DF6-CA38E8F88D85}"/>
              </a:ext>
            </a:extLst>
          </p:cNvPr>
          <p:cNvCxnSpPr>
            <a:cxnSpLocks/>
          </p:cNvCxnSpPr>
          <p:nvPr/>
        </p:nvCxnSpPr>
        <p:spPr>
          <a:xfrm flipH="1" flipV="1">
            <a:off x="4494172" y="3734719"/>
            <a:ext cx="2212738" cy="27108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E8AAC9B-5897-C0AE-660A-27DB36DD69E3}"/>
              </a:ext>
            </a:extLst>
          </p:cNvPr>
          <p:cNvCxnSpPr>
            <a:cxnSpLocks/>
          </p:cNvCxnSpPr>
          <p:nvPr/>
        </p:nvCxnSpPr>
        <p:spPr>
          <a:xfrm flipH="1">
            <a:off x="5615034" y="3761333"/>
            <a:ext cx="1091876" cy="1321944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B58C8DA6-B532-BDAF-2AB9-2979DDE3192A}"/>
              </a:ext>
            </a:extLst>
          </p:cNvPr>
          <p:cNvSpPr/>
          <p:nvPr/>
        </p:nvSpPr>
        <p:spPr>
          <a:xfrm>
            <a:off x="6037836" y="3375417"/>
            <a:ext cx="1267104" cy="703734"/>
          </a:xfrm>
          <a:prstGeom prst="parallelogram">
            <a:avLst>
              <a:gd name="adj" fmla="val 36215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88B5E489-EEDE-EF69-9503-63D7DC7DEB44}"/>
              </a:ext>
            </a:extLst>
          </p:cNvPr>
          <p:cNvSpPr/>
          <p:nvPr/>
        </p:nvSpPr>
        <p:spPr>
          <a:xfrm>
            <a:off x="6460721" y="3588774"/>
            <a:ext cx="433384" cy="291891"/>
          </a:xfrm>
          <a:prstGeom prst="parallelogram">
            <a:avLst>
              <a:gd name="adj" fmla="val 52241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5807328-E7DE-432E-E635-86989240A787}"/>
              </a:ext>
            </a:extLst>
          </p:cNvPr>
          <p:cNvCxnSpPr>
            <a:cxnSpLocks/>
          </p:cNvCxnSpPr>
          <p:nvPr/>
        </p:nvCxnSpPr>
        <p:spPr>
          <a:xfrm flipH="1" flipV="1">
            <a:off x="5024336" y="2232140"/>
            <a:ext cx="1682573" cy="149514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1A6F6ED-66DB-90FD-3C5E-8C7E1FFFA7E6}"/>
              </a:ext>
            </a:extLst>
          </p:cNvPr>
          <p:cNvCxnSpPr>
            <a:cxnSpLocks/>
          </p:cNvCxnSpPr>
          <p:nvPr/>
        </p:nvCxnSpPr>
        <p:spPr>
          <a:xfrm flipH="1">
            <a:off x="5241424" y="3727283"/>
            <a:ext cx="1468189" cy="1011038"/>
          </a:xfrm>
          <a:prstGeom prst="straightConnector1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58252D0-560C-0FF5-8993-12006E27A561}"/>
              </a:ext>
            </a:extLst>
          </p:cNvPr>
          <p:cNvCxnSpPr>
            <a:cxnSpLocks/>
          </p:cNvCxnSpPr>
          <p:nvPr/>
        </p:nvCxnSpPr>
        <p:spPr>
          <a:xfrm flipV="1">
            <a:off x="5482794" y="2664542"/>
            <a:ext cx="0" cy="1888116"/>
          </a:xfrm>
          <a:prstGeom prst="straightConnector1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弧形 23">
            <a:extLst>
              <a:ext uri="{FF2B5EF4-FFF2-40B4-BE49-F238E27FC236}">
                <a16:creationId xmlns:a16="http://schemas.microsoft.com/office/drawing/2014/main" id="{68E9F995-691B-B609-EBC3-E57694BA8B1C}"/>
              </a:ext>
            </a:extLst>
          </p:cNvPr>
          <p:cNvSpPr/>
          <p:nvPr/>
        </p:nvSpPr>
        <p:spPr>
          <a:xfrm rot="20411396">
            <a:off x="5712694" y="3928207"/>
            <a:ext cx="747349" cy="722783"/>
          </a:xfrm>
          <a:prstGeom prst="arc">
            <a:avLst>
              <a:gd name="adj1" fmla="val 7654837"/>
              <a:gd name="adj2" fmla="val 11147733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>
            <a:extLst>
              <a:ext uri="{FF2B5EF4-FFF2-40B4-BE49-F238E27FC236}">
                <a16:creationId xmlns:a16="http://schemas.microsoft.com/office/drawing/2014/main" id="{19F28B53-E0B6-B1E4-7050-92B751B79364}"/>
              </a:ext>
            </a:extLst>
          </p:cNvPr>
          <p:cNvSpPr/>
          <p:nvPr/>
        </p:nvSpPr>
        <p:spPr>
          <a:xfrm rot="4797822">
            <a:off x="6364375" y="2619230"/>
            <a:ext cx="781428" cy="1380450"/>
          </a:xfrm>
          <a:prstGeom prst="arc">
            <a:avLst>
              <a:gd name="adj1" fmla="val 6478151"/>
              <a:gd name="adj2" fmla="val 11147733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30">
            <a:extLst>
              <a:ext uri="{FF2B5EF4-FFF2-40B4-BE49-F238E27FC236}">
                <a16:creationId xmlns:a16="http://schemas.microsoft.com/office/drawing/2014/main" id="{E78C4B9B-7D11-39C2-5523-B11AC12CC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3530" y="3340619"/>
            <a:ext cx="642151" cy="33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镜面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7" name="文本框 32">
            <a:extLst>
              <a:ext uri="{FF2B5EF4-FFF2-40B4-BE49-F238E27FC236}">
                <a16:creationId xmlns:a16="http://schemas.microsoft.com/office/drawing/2014/main" id="{A5C58196-F858-BFDC-DA60-B0547C3A4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369" y="3835520"/>
            <a:ext cx="516551" cy="36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正东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8" name="文本框 32">
            <a:extLst>
              <a:ext uri="{FF2B5EF4-FFF2-40B4-BE49-F238E27FC236}">
                <a16:creationId xmlns:a16="http://schemas.microsoft.com/office/drawing/2014/main" id="{EAD86863-7B2A-58C7-1C40-1047DCA1A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7242" y="4997676"/>
            <a:ext cx="516551" cy="36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正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北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24F7BFE-0C4A-EAE1-ABBE-74C4E395C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837" y="2601304"/>
            <a:ext cx="516551" cy="36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α</a:t>
            </a:r>
            <a:r>
              <a:rPr kumimoji="0" lang="en-US" altLang="zh-CN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m</a:t>
            </a:r>
            <a:endParaRPr kumimoji="0" lang="zh-CN" altLang="zh-CN" sz="5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71D4981-2B89-96B3-C828-D9BD8C889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6470" y="4436475"/>
            <a:ext cx="516551" cy="36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γ</a:t>
            </a:r>
            <a:r>
              <a:rPr kumimoji="0" lang="en-US" altLang="zh-CN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m</a:t>
            </a:r>
            <a:endParaRPr kumimoji="0" lang="zh-CN" altLang="zh-CN" sz="5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D2AB023-F1AD-E224-FB3D-661647072CD2}"/>
              </a:ext>
            </a:extLst>
          </p:cNvPr>
          <p:cNvSpPr txBox="1"/>
          <p:nvPr/>
        </p:nvSpPr>
        <p:spPr>
          <a:xfrm>
            <a:off x="4494172" y="1962054"/>
            <a:ext cx="965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法向</a:t>
            </a:r>
          </a:p>
        </p:txBody>
      </p:sp>
    </p:spTree>
    <p:extLst>
      <p:ext uri="{BB962C8B-B14F-4D97-AF65-F5344CB8AC3E}">
        <p14:creationId xmlns:p14="http://schemas.microsoft.com/office/powerpoint/2010/main" val="416604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96546C03-57C5-F222-A3CE-5D2A5331F3DB}"/>
              </a:ext>
            </a:extLst>
          </p:cNvPr>
          <p:cNvSpPr/>
          <p:nvPr/>
        </p:nvSpPr>
        <p:spPr>
          <a:xfrm rot="15622877" flipV="1">
            <a:off x="2778252" y="2578328"/>
            <a:ext cx="2521061" cy="2703736"/>
          </a:xfrm>
          <a:prstGeom prst="parallelogram">
            <a:avLst>
              <a:gd name="adj" fmla="val 225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CF3E5ED-E104-26D6-58AC-524CB9CA8597}"/>
              </a:ext>
            </a:extLst>
          </p:cNvPr>
          <p:cNvCxnSpPr>
            <a:cxnSpLocks/>
          </p:cNvCxnSpPr>
          <p:nvPr/>
        </p:nvCxnSpPr>
        <p:spPr>
          <a:xfrm flipH="1">
            <a:off x="4327077" y="3661964"/>
            <a:ext cx="2589144" cy="323457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9BF66F4-7E7E-247B-BDBD-93F753384D77}"/>
              </a:ext>
            </a:extLst>
          </p:cNvPr>
          <p:cNvCxnSpPr>
            <a:cxnSpLocks/>
          </p:cNvCxnSpPr>
          <p:nvPr/>
        </p:nvCxnSpPr>
        <p:spPr>
          <a:xfrm flipH="1">
            <a:off x="4327077" y="1216197"/>
            <a:ext cx="2673626" cy="275959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050C172-13D4-940B-A097-2F3CF2606AEB}"/>
              </a:ext>
            </a:extLst>
          </p:cNvPr>
          <p:cNvCxnSpPr>
            <a:cxnSpLocks/>
          </p:cNvCxnSpPr>
          <p:nvPr/>
        </p:nvCxnSpPr>
        <p:spPr>
          <a:xfrm flipH="1">
            <a:off x="4837289" y="1594056"/>
            <a:ext cx="2673626" cy="275959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2F810A6B-94B7-1191-7872-8400166127C9}"/>
              </a:ext>
            </a:extLst>
          </p:cNvPr>
          <p:cNvSpPr/>
          <p:nvPr/>
        </p:nvSpPr>
        <p:spPr>
          <a:xfrm rot="15643318" flipV="1">
            <a:off x="5119418" y="4155254"/>
            <a:ext cx="264572" cy="438109"/>
          </a:xfrm>
          <a:prstGeom prst="parallelogram">
            <a:avLst>
              <a:gd name="adj" fmla="val 347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1795D34B-130F-EC72-A5B1-C3F4171390B6}"/>
              </a:ext>
            </a:extLst>
          </p:cNvPr>
          <p:cNvSpPr/>
          <p:nvPr/>
        </p:nvSpPr>
        <p:spPr>
          <a:xfrm rot="15622877" flipV="1">
            <a:off x="5892723" y="2578330"/>
            <a:ext cx="2521061" cy="2703736"/>
          </a:xfrm>
          <a:prstGeom prst="parallelogram">
            <a:avLst>
              <a:gd name="adj" fmla="val 2257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FD6D9A6-D399-2BF8-D8AD-8984408478FA}"/>
              </a:ext>
            </a:extLst>
          </p:cNvPr>
          <p:cNvCxnSpPr>
            <a:cxnSpLocks/>
          </p:cNvCxnSpPr>
          <p:nvPr/>
        </p:nvCxnSpPr>
        <p:spPr>
          <a:xfrm flipH="1">
            <a:off x="6538947" y="3369485"/>
            <a:ext cx="2734431" cy="341607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D2316D9-B8C5-F7A7-2748-F71D2A428709}"/>
              </a:ext>
            </a:extLst>
          </p:cNvPr>
          <p:cNvSpPr txBox="1"/>
          <p:nvPr/>
        </p:nvSpPr>
        <p:spPr>
          <a:xfrm>
            <a:off x="2967762" y="4555522"/>
            <a:ext cx="965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镜</a:t>
            </a:r>
            <a:r>
              <a:rPr lang="en-US" altLang="zh-CN" sz="1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B</a:t>
            </a:r>
            <a:endParaRPr lang="zh-CN" altLang="en-US" sz="16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DF3AE0E-2E33-4779-6889-8FD8E623F798}"/>
              </a:ext>
            </a:extLst>
          </p:cNvPr>
          <p:cNvSpPr txBox="1"/>
          <p:nvPr/>
        </p:nvSpPr>
        <p:spPr>
          <a:xfrm>
            <a:off x="6054735" y="4555522"/>
            <a:ext cx="965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镜</a:t>
            </a:r>
            <a:r>
              <a:rPr lang="en-US" altLang="zh-CN" sz="1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A</a:t>
            </a:r>
            <a:endParaRPr lang="zh-CN" altLang="en-US" sz="16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AE140D7-0B0C-ECDF-CC81-450D514AED96}"/>
              </a:ext>
            </a:extLst>
          </p:cNvPr>
          <p:cNvSpPr txBox="1"/>
          <p:nvPr/>
        </p:nvSpPr>
        <p:spPr>
          <a:xfrm>
            <a:off x="6670292" y="862274"/>
            <a:ext cx="96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b</a:t>
            </a: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E08C2F6-1616-3B09-7AB8-A17FDCF56C10}"/>
              </a:ext>
            </a:extLst>
          </p:cNvPr>
          <p:cNvSpPr txBox="1"/>
          <p:nvPr/>
        </p:nvSpPr>
        <p:spPr>
          <a:xfrm>
            <a:off x="7263123" y="1277479"/>
            <a:ext cx="96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a</a:t>
            </a: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861A2D9-F352-5EF8-80CA-1AA767F81A7C}"/>
              </a:ext>
            </a:extLst>
          </p:cNvPr>
          <p:cNvSpPr txBox="1"/>
          <p:nvPr/>
        </p:nvSpPr>
        <p:spPr>
          <a:xfrm>
            <a:off x="8998859" y="3095156"/>
            <a:ext cx="96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c</a:t>
            </a: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71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D8156B-9FD4-CCF8-6990-FA0E06869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70" y="1668745"/>
            <a:ext cx="5777129" cy="3350098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0B7A831-D04F-7EDF-0D9D-68BD5BB67751}"/>
              </a:ext>
            </a:extLst>
          </p:cNvPr>
          <p:cNvCxnSpPr>
            <a:cxnSpLocks/>
          </p:cNvCxnSpPr>
          <p:nvPr/>
        </p:nvCxnSpPr>
        <p:spPr>
          <a:xfrm flipV="1">
            <a:off x="6102400" y="1480826"/>
            <a:ext cx="0" cy="50689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30">
            <a:extLst>
              <a:ext uri="{FF2B5EF4-FFF2-40B4-BE49-F238E27FC236}">
                <a16:creationId xmlns:a16="http://schemas.microsoft.com/office/drawing/2014/main" id="{38028C9E-3D03-CB8B-3D46-26A20E1F8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400" y="1246707"/>
            <a:ext cx="642151" cy="33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天顶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43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76B675B3-2B23-ED1E-2212-98A94216526F}"/>
              </a:ext>
            </a:extLst>
          </p:cNvPr>
          <p:cNvSpPr/>
          <p:nvPr/>
        </p:nvSpPr>
        <p:spPr>
          <a:xfrm rot="2076490">
            <a:off x="2565607" y="2042960"/>
            <a:ext cx="3195587" cy="2175310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234E5535-2FA5-3AF2-64DB-37BCD8E20EDA}"/>
              </a:ext>
            </a:extLst>
          </p:cNvPr>
          <p:cNvSpPr/>
          <p:nvPr/>
        </p:nvSpPr>
        <p:spPr>
          <a:xfrm rot="2076490">
            <a:off x="6436991" y="2067219"/>
            <a:ext cx="3195587" cy="2175310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82D6A51-7003-C1F2-D8D5-B5EFF3FE148B}"/>
              </a:ext>
            </a:extLst>
          </p:cNvPr>
          <p:cNvCxnSpPr>
            <a:cxnSpLocks/>
          </p:cNvCxnSpPr>
          <p:nvPr/>
        </p:nvCxnSpPr>
        <p:spPr>
          <a:xfrm>
            <a:off x="4151928" y="3138966"/>
            <a:ext cx="3865636" cy="0"/>
          </a:xfrm>
          <a:prstGeom prst="line">
            <a:avLst/>
          </a:prstGeom>
          <a:ln w="127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30">
            <a:extLst>
              <a:ext uri="{FF2B5EF4-FFF2-40B4-BE49-F238E27FC236}">
                <a16:creationId xmlns:a16="http://schemas.microsoft.com/office/drawing/2014/main" id="{48FDC494-CCC2-4DE3-F7EA-1C1B36F6FD3A}"/>
              </a:ext>
            </a:extLst>
          </p:cNvPr>
          <p:cNvSpPr txBox="1">
            <a:spLocks noChangeArrowheads="1"/>
          </p:cNvSpPr>
          <p:nvPr/>
        </p:nvSpPr>
        <p:spPr bwMode="auto">
          <a:xfrm rot="2204559">
            <a:off x="4633704" y="2055518"/>
            <a:ext cx="980519" cy="327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镜面宽度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30">
            <a:extLst>
              <a:ext uri="{FF2B5EF4-FFF2-40B4-BE49-F238E27FC236}">
                <a16:creationId xmlns:a16="http://schemas.microsoft.com/office/drawing/2014/main" id="{AD67F2E2-9AF6-4B90-185A-4AA3DDE42FF9}"/>
              </a:ext>
            </a:extLst>
          </p:cNvPr>
          <p:cNvSpPr txBox="1">
            <a:spLocks noChangeArrowheads="1"/>
          </p:cNvSpPr>
          <p:nvPr/>
        </p:nvSpPr>
        <p:spPr bwMode="auto">
          <a:xfrm rot="2204559">
            <a:off x="8518583" y="2055519"/>
            <a:ext cx="980519" cy="327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镜面宽度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30">
            <a:extLst>
              <a:ext uri="{FF2B5EF4-FFF2-40B4-BE49-F238E27FC236}">
                <a16:creationId xmlns:a16="http://schemas.microsoft.com/office/drawing/2014/main" id="{A4888706-3A1A-0750-C780-64569FC9F0E9}"/>
              </a:ext>
            </a:extLst>
          </p:cNvPr>
          <p:cNvSpPr txBox="1">
            <a:spLocks noChangeArrowheads="1"/>
          </p:cNvSpPr>
          <p:nvPr/>
        </p:nvSpPr>
        <p:spPr bwMode="auto">
          <a:xfrm rot="18917384">
            <a:off x="4901489" y="3894980"/>
            <a:ext cx="980519" cy="327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镜面高度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30">
            <a:extLst>
              <a:ext uri="{FF2B5EF4-FFF2-40B4-BE49-F238E27FC236}">
                <a16:creationId xmlns:a16="http://schemas.microsoft.com/office/drawing/2014/main" id="{4C5706B2-3719-8CAD-04C5-8EF6974FFC2B}"/>
              </a:ext>
            </a:extLst>
          </p:cNvPr>
          <p:cNvSpPr txBox="1">
            <a:spLocks noChangeArrowheads="1"/>
          </p:cNvSpPr>
          <p:nvPr/>
        </p:nvSpPr>
        <p:spPr bwMode="auto">
          <a:xfrm rot="18917384">
            <a:off x="8766907" y="3894980"/>
            <a:ext cx="980519" cy="327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镜面高度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1CC17AC-B01E-0728-E249-FB8E41511419}"/>
              </a:ext>
            </a:extLst>
          </p:cNvPr>
          <p:cNvCxnSpPr>
            <a:cxnSpLocks/>
          </p:cNvCxnSpPr>
          <p:nvPr/>
        </p:nvCxnSpPr>
        <p:spPr>
          <a:xfrm>
            <a:off x="4151928" y="3130616"/>
            <a:ext cx="0" cy="248013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9C4625D-2916-D061-BB2E-6F2F51D09AE3}"/>
              </a:ext>
            </a:extLst>
          </p:cNvPr>
          <p:cNvCxnSpPr>
            <a:cxnSpLocks/>
          </p:cNvCxnSpPr>
          <p:nvPr/>
        </p:nvCxnSpPr>
        <p:spPr>
          <a:xfrm>
            <a:off x="8017564" y="3130616"/>
            <a:ext cx="0" cy="248013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5FE729B-4A6A-C989-0FBE-124026B8BF6F}"/>
              </a:ext>
            </a:extLst>
          </p:cNvPr>
          <p:cNvCxnSpPr>
            <a:cxnSpLocks/>
          </p:cNvCxnSpPr>
          <p:nvPr/>
        </p:nvCxnSpPr>
        <p:spPr>
          <a:xfrm>
            <a:off x="4151928" y="5330477"/>
            <a:ext cx="3865636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90E1670-7466-84C2-81BD-E462271FB1D1}"/>
              </a:ext>
            </a:extLst>
          </p:cNvPr>
          <p:cNvSpPr txBox="1"/>
          <p:nvPr/>
        </p:nvSpPr>
        <p:spPr>
          <a:xfrm>
            <a:off x="5391748" y="4943239"/>
            <a:ext cx="1481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定日镜最小间距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47EE9C6-6121-453C-59E0-9DD780C5ED11}"/>
              </a:ext>
            </a:extLst>
          </p:cNvPr>
          <p:cNvSpPr txBox="1"/>
          <p:nvPr/>
        </p:nvSpPr>
        <p:spPr>
          <a:xfrm>
            <a:off x="2338038" y="2951399"/>
            <a:ext cx="965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定日镜 </a:t>
            </a:r>
            <a:r>
              <a:rPr lang="en-US" altLang="zh-CN" sz="1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i</a:t>
            </a:r>
            <a:endParaRPr lang="zh-CN" altLang="en-US" sz="16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2BCB300-09EA-721F-05E5-B37CEF011273}"/>
              </a:ext>
            </a:extLst>
          </p:cNvPr>
          <p:cNvSpPr txBox="1"/>
          <p:nvPr/>
        </p:nvSpPr>
        <p:spPr>
          <a:xfrm>
            <a:off x="8678568" y="2961339"/>
            <a:ext cx="965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定日镜 </a:t>
            </a:r>
            <a:r>
              <a:rPr lang="en-US" altLang="zh-CN" sz="1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j</a:t>
            </a:r>
            <a:endParaRPr lang="zh-CN" altLang="en-US" sz="16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718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F41ABD7-1BC9-F524-C091-E1A0B9763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4108344" cy="30800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7427DD-7680-49E3-F111-003E6E2FF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147" y="1"/>
            <a:ext cx="4108344" cy="30800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17CF0D5-350C-F58C-E3BC-14C5D6A35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491" y="0"/>
            <a:ext cx="4108345" cy="30800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18510B6-D00D-44A0-2BA2-32022EC9D4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5" y="3080086"/>
            <a:ext cx="4108344" cy="308008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292B48F-4703-1BF1-C4E4-C40F3D593E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480" y="2998595"/>
            <a:ext cx="4217040" cy="31615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0D1A284-0D22-3966-20F0-0BFFD281C6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142" y="2998594"/>
            <a:ext cx="4217042" cy="316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4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F41ABD7-1BC9-F524-C091-E1A0B9763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4108344" cy="30800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7427DD-7680-49E3-F111-003E6E2FF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7147" y="1"/>
            <a:ext cx="4108344" cy="30800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17CF0D5-350C-F58C-E3BC-14C5D6A35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5491" y="0"/>
            <a:ext cx="4108345" cy="30800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18510B6-D00D-44A0-2BA2-32022EC9D4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65" y="3080086"/>
            <a:ext cx="4108344" cy="308008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292B48F-4703-1BF1-C4E4-C40F3D593E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7148" y="2998595"/>
            <a:ext cx="4217040" cy="316157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0D1A284-0D22-3966-20F0-0BFFD281C6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1142" y="2998594"/>
            <a:ext cx="4217041" cy="316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7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B373F4-9B07-59EB-899C-DA163BE498C4}"/>
              </a:ext>
            </a:extLst>
          </p:cNvPr>
          <p:cNvSpPr txBox="1"/>
          <p:nvPr/>
        </p:nvSpPr>
        <p:spPr>
          <a:xfrm>
            <a:off x="1013683" y="448845"/>
            <a:ext cx="32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建立镜场光学效率模型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67451F-BC9D-E928-47C1-47C3444FCEC8}"/>
              </a:ext>
            </a:extLst>
          </p:cNvPr>
          <p:cNvSpPr txBox="1"/>
          <p:nvPr/>
        </p:nvSpPr>
        <p:spPr>
          <a:xfrm>
            <a:off x="1013683" y="1292375"/>
            <a:ext cx="32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镜场光学效率分布规律研究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2E6C76-2556-743E-0D36-C246639367D8}"/>
              </a:ext>
            </a:extLst>
          </p:cNvPr>
          <p:cNvSpPr txBox="1"/>
          <p:nvPr/>
        </p:nvSpPr>
        <p:spPr>
          <a:xfrm>
            <a:off x="1013683" y="2200869"/>
            <a:ext cx="32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年均光学效率分布云图计算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7656D4-197B-214F-BED9-CCCF65F6DA7B}"/>
              </a:ext>
            </a:extLst>
          </p:cNvPr>
          <p:cNvSpPr txBox="1"/>
          <p:nvPr/>
        </p:nvSpPr>
        <p:spPr>
          <a:xfrm>
            <a:off x="1013683" y="3109363"/>
            <a:ext cx="32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镜场布局优化设计研究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8F1D40-7283-F2B0-9FE6-564E39BDAFE0}"/>
              </a:ext>
            </a:extLst>
          </p:cNvPr>
          <p:cNvSpPr txBox="1"/>
          <p:nvPr/>
        </p:nvSpPr>
        <p:spPr>
          <a:xfrm>
            <a:off x="465375" y="4068493"/>
            <a:ext cx="1331842" cy="955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 Blocking-dense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4561E0-EA0A-62A5-4660-1205591572EE}"/>
              </a:ext>
            </a:extLst>
          </p:cNvPr>
          <p:cNvSpPr txBox="1"/>
          <p:nvPr/>
        </p:nvSpPr>
        <p:spPr>
          <a:xfrm>
            <a:off x="1938022" y="4253159"/>
            <a:ext cx="13517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Eliminate blocking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D12CD4-524A-ED5F-7785-B276C686F24A}"/>
              </a:ext>
            </a:extLst>
          </p:cNvPr>
          <p:cNvSpPr txBox="1"/>
          <p:nvPr/>
        </p:nvSpPr>
        <p:spPr>
          <a:xfrm>
            <a:off x="3457054" y="4098813"/>
            <a:ext cx="1331842" cy="955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DELSOL Empirical Fit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7A35FCC-4CBF-7110-CB22-23959B96676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613883" y="818177"/>
            <a:ext cx="0" cy="4741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65D5F1E-C706-AA9F-50DD-00C59B397583}"/>
              </a:ext>
            </a:extLst>
          </p:cNvPr>
          <p:cNvSpPr txBox="1"/>
          <p:nvPr/>
        </p:nvSpPr>
        <p:spPr>
          <a:xfrm>
            <a:off x="1023621" y="5532717"/>
            <a:ext cx="32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布局模型最佳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C033D1-E84F-193B-0C29-D5C519FAA4A6}"/>
              </a:ext>
            </a:extLst>
          </p:cNvPr>
          <p:cNvSpPr txBox="1"/>
          <p:nvPr/>
        </p:nvSpPr>
        <p:spPr>
          <a:xfrm>
            <a:off x="5469725" y="5529338"/>
            <a:ext cx="32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镜场布局的优化研究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1DE487-A39E-F323-E8AD-E6E083AABCEC}"/>
              </a:ext>
            </a:extLst>
          </p:cNvPr>
          <p:cNvSpPr txBox="1"/>
          <p:nvPr/>
        </p:nvSpPr>
        <p:spPr>
          <a:xfrm>
            <a:off x="5469725" y="4807157"/>
            <a:ext cx="32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设计变量对各性能指标影响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842EF3-CC80-6D69-4C1E-8744142DD5DB}"/>
              </a:ext>
            </a:extLst>
          </p:cNvPr>
          <p:cNvSpPr txBox="1"/>
          <p:nvPr/>
        </p:nvSpPr>
        <p:spPr>
          <a:xfrm>
            <a:off x="5469725" y="4068493"/>
            <a:ext cx="32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各设计变量的最优值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6A57DB3-C032-B35F-BDC0-34BA2A91B15B}"/>
              </a:ext>
            </a:extLst>
          </p:cNvPr>
          <p:cNvSpPr txBox="1"/>
          <p:nvPr/>
        </p:nvSpPr>
        <p:spPr>
          <a:xfrm>
            <a:off x="5469725" y="3395151"/>
            <a:ext cx="32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布局优化结果分析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31CC8AB-52D2-8C68-7916-68F8A1094E57}"/>
              </a:ext>
            </a:extLst>
          </p:cNvPr>
          <p:cNvSpPr txBox="1"/>
          <p:nvPr/>
        </p:nvSpPr>
        <p:spPr>
          <a:xfrm>
            <a:off x="5469725" y="2689148"/>
            <a:ext cx="32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总结和展望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D9920B-6C7C-71B3-29DD-37848FCEE16D}"/>
              </a:ext>
            </a:extLst>
          </p:cNvPr>
          <p:cNvSpPr txBox="1"/>
          <p:nvPr/>
        </p:nvSpPr>
        <p:spPr>
          <a:xfrm>
            <a:off x="5469725" y="1444627"/>
            <a:ext cx="32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典型日不同时刻的光学效率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EB21F22-1B1D-19BB-C599-E2EC1C9051AF}"/>
              </a:ext>
            </a:extLst>
          </p:cNvPr>
          <p:cNvSpPr txBox="1"/>
          <p:nvPr/>
        </p:nvSpPr>
        <p:spPr>
          <a:xfrm>
            <a:off x="5469725" y="2016203"/>
            <a:ext cx="32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典型日平均光学效率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0842C20-AC1A-FC2F-55C1-65661855BEC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613883" y="1661707"/>
            <a:ext cx="0" cy="5391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E1E1E1A-A893-2E7C-78C5-ED57CAF3CE1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13883" y="2570201"/>
            <a:ext cx="0" cy="5391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3A4B77D-376F-273A-E8FB-99D7D8EF83B3}"/>
              </a:ext>
            </a:extLst>
          </p:cNvPr>
          <p:cNvCxnSpPr>
            <a:cxnSpLocks/>
          </p:cNvCxnSpPr>
          <p:nvPr/>
        </p:nvCxnSpPr>
        <p:spPr>
          <a:xfrm>
            <a:off x="2627135" y="3478695"/>
            <a:ext cx="0" cy="7744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AF2F9A33-2B97-B138-4FDA-448E86A61FF8}"/>
              </a:ext>
            </a:extLst>
          </p:cNvPr>
          <p:cNvCxnSpPr>
            <a:stCxn id="9" idx="0"/>
            <a:endCxn id="11" idx="0"/>
          </p:cNvCxnSpPr>
          <p:nvPr/>
        </p:nvCxnSpPr>
        <p:spPr>
          <a:xfrm rot="16200000" flipH="1">
            <a:off x="2611975" y="2587814"/>
            <a:ext cx="30320" cy="2991679"/>
          </a:xfrm>
          <a:prstGeom prst="bentConnector3">
            <a:avLst>
              <a:gd name="adj1" fmla="val -753958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C9B82DD0-05E7-C4EC-A7B3-45DF9B969B29}"/>
              </a:ext>
            </a:extLst>
          </p:cNvPr>
          <p:cNvCxnSpPr>
            <a:stCxn id="9" idx="2"/>
            <a:endCxn id="11" idx="2"/>
          </p:cNvCxnSpPr>
          <p:nvPr/>
        </p:nvCxnSpPr>
        <p:spPr>
          <a:xfrm rot="16200000" flipH="1">
            <a:off x="2611975" y="3542834"/>
            <a:ext cx="30320" cy="2991679"/>
          </a:xfrm>
          <a:prstGeom prst="bentConnector3">
            <a:avLst>
              <a:gd name="adj1" fmla="val 6572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3FDAC00-7862-4E51-583A-BCEC25577AC1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2613883" y="4899490"/>
            <a:ext cx="9938" cy="633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D1468653-EFBA-42BC-9F54-04DE0D88C53E}"/>
              </a:ext>
            </a:extLst>
          </p:cNvPr>
          <p:cNvCxnSpPr>
            <a:stCxn id="14" idx="2"/>
            <a:endCxn id="15" idx="2"/>
          </p:cNvCxnSpPr>
          <p:nvPr/>
        </p:nvCxnSpPr>
        <p:spPr>
          <a:xfrm rot="5400000" flipH="1" flipV="1">
            <a:off x="4845183" y="3677308"/>
            <a:ext cx="3379" cy="4446104"/>
          </a:xfrm>
          <a:prstGeom prst="bentConnector3">
            <a:avLst>
              <a:gd name="adj1" fmla="val -676531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2D2AF13-97C5-868F-66C5-5A987F39AA92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V="1">
            <a:off x="7069925" y="5176489"/>
            <a:ext cx="0" cy="35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EC21ADB-C89F-F5E3-85FF-539B282F15C5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7069925" y="4437825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36A5B58-B970-7A2D-A6F9-DEF968A4DF4A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069925" y="3764483"/>
            <a:ext cx="0" cy="30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6BFB3AD-E6DB-AF03-3824-C61E093B0672}"/>
              </a:ext>
            </a:extLst>
          </p:cNvPr>
          <p:cNvCxnSpPr>
            <a:cxnSpLocks/>
            <a:stCxn id="18" idx="0"/>
            <a:endCxn id="19" idx="2"/>
          </p:cNvCxnSpPr>
          <p:nvPr/>
        </p:nvCxnSpPr>
        <p:spPr>
          <a:xfrm flipV="1">
            <a:off x="7069925" y="3058480"/>
            <a:ext cx="0" cy="33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E452D1D0-135C-0EB7-B570-FD036892046D}"/>
              </a:ext>
            </a:extLst>
          </p:cNvPr>
          <p:cNvCxnSpPr>
            <a:stCxn id="20" idx="1"/>
            <a:endCxn id="21" idx="1"/>
          </p:cNvCxnSpPr>
          <p:nvPr/>
        </p:nvCxnSpPr>
        <p:spPr>
          <a:xfrm rot="10800000" flipV="1">
            <a:off x="5469725" y="1629293"/>
            <a:ext cx="12700" cy="571576"/>
          </a:xfrm>
          <a:prstGeom prst="bentConnector3">
            <a:avLst>
              <a:gd name="adj1" fmla="val 391304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659ED9D-82F7-0F04-F8A9-1DA4FD2A26D5}"/>
              </a:ext>
            </a:extLst>
          </p:cNvPr>
          <p:cNvCxnSpPr>
            <a:cxnSpLocks/>
          </p:cNvCxnSpPr>
          <p:nvPr/>
        </p:nvCxnSpPr>
        <p:spPr>
          <a:xfrm flipV="1">
            <a:off x="2613882" y="1915080"/>
            <a:ext cx="2385392" cy="16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A981A141-D4EA-63DF-C9DC-1B69828D59AC}"/>
              </a:ext>
            </a:extLst>
          </p:cNvPr>
          <p:cNvCxnSpPr>
            <a:stCxn id="20" idx="3"/>
            <a:endCxn id="21" idx="3"/>
          </p:cNvCxnSpPr>
          <p:nvPr/>
        </p:nvCxnSpPr>
        <p:spPr>
          <a:xfrm>
            <a:off x="8670125" y="1629293"/>
            <a:ext cx="12700" cy="571576"/>
          </a:xfrm>
          <a:prstGeom prst="bentConnector3">
            <a:avLst>
              <a:gd name="adj1" fmla="val 22695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CF88ECB0-0619-9640-172B-A4B59CD7D662}"/>
              </a:ext>
            </a:extLst>
          </p:cNvPr>
          <p:cNvSpPr txBox="1"/>
          <p:nvPr/>
        </p:nvSpPr>
        <p:spPr>
          <a:xfrm>
            <a:off x="9374145" y="4361337"/>
            <a:ext cx="20093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吸收塔位置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F4B672C-BD12-2EDB-66EC-8F8B10E90162}"/>
              </a:ext>
            </a:extLst>
          </p:cNvPr>
          <p:cNvSpPr txBox="1"/>
          <p:nvPr/>
        </p:nvSpPr>
        <p:spPr>
          <a:xfrm>
            <a:off x="9374145" y="4807157"/>
            <a:ext cx="20093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定日镜数量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B4EB6A8-DDFA-CF21-F369-6BF89B68986A}"/>
              </a:ext>
            </a:extLst>
          </p:cNvPr>
          <p:cNvSpPr txBox="1"/>
          <p:nvPr/>
        </p:nvSpPr>
        <p:spPr>
          <a:xfrm>
            <a:off x="9374145" y="5258638"/>
            <a:ext cx="20093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定日镜参数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3642F76-69C7-08FC-D7E8-83C6BA760C9E}"/>
              </a:ext>
            </a:extLst>
          </p:cNvPr>
          <p:cNvCxnSpPr>
            <a:stCxn id="16" idx="3"/>
            <a:endCxn id="68" idx="1"/>
          </p:cNvCxnSpPr>
          <p:nvPr/>
        </p:nvCxnSpPr>
        <p:spPr>
          <a:xfrm>
            <a:off x="8670125" y="4991823"/>
            <a:ext cx="704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AE8D56C0-D40C-28EE-5895-1263367D94CF}"/>
              </a:ext>
            </a:extLst>
          </p:cNvPr>
          <p:cNvCxnSpPr>
            <a:stCxn id="67" idx="1"/>
            <a:endCxn id="69" idx="1"/>
          </p:cNvCxnSpPr>
          <p:nvPr/>
        </p:nvCxnSpPr>
        <p:spPr>
          <a:xfrm rot="10800000" flipV="1">
            <a:off x="9374145" y="4546002"/>
            <a:ext cx="12700" cy="897301"/>
          </a:xfrm>
          <a:prstGeom prst="bentConnector3">
            <a:avLst>
              <a:gd name="adj1" fmla="val 289565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086F53BF-E1B1-705C-2253-8730C4A462D0}"/>
              </a:ext>
            </a:extLst>
          </p:cNvPr>
          <p:cNvCxnSpPr>
            <a:stCxn id="67" idx="3"/>
            <a:endCxn id="69" idx="3"/>
          </p:cNvCxnSpPr>
          <p:nvPr/>
        </p:nvCxnSpPr>
        <p:spPr>
          <a:xfrm>
            <a:off x="11383503" y="4546003"/>
            <a:ext cx="12700" cy="897301"/>
          </a:xfrm>
          <a:prstGeom prst="bentConnector3">
            <a:avLst>
              <a:gd name="adj1" fmla="val 15652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0767191E-7FFD-4B68-D3B8-C694BA139D0B}"/>
              </a:ext>
            </a:extLst>
          </p:cNvPr>
          <p:cNvCxnSpPr>
            <a:stCxn id="68" idx="3"/>
            <a:endCxn id="18" idx="3"/>
          </p:cNvCxnSpPr>
          <p:nvPr/>
        </p:nvCxnSpPr>
        <p:spPr>
          <a:xfrm flipH="1" flipV="1">
            <a:off x="8670125" y="3579817"/>
            <a:ext cx="2713378" cy="1412006"/>
          </a:xfrm>
          <a:prstGeom prst="bentConnector3">
            <a:avLst>
              <a:gd name="adj1" fmla="val -146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4B011D0C-0F37-E6CB-D12A-F218E7917162}"/>
              </a:ext>
            </a:extLst>
          </p:cNvPr>
          <p:cNvSpPr txBox="1"/>
          <p:nvPr/>
        </p:nvSpPr>
        <p:spPr>
          <a:xfrm>
            <a:off x="2623820" y="3483490"/>
            <a:ext cx="109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布局建模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EC5887E-D14E-6054-02CB-6204BD1C27F6}"/>
              </a:ext>
            </a:extLst>
          </p:cNvPr>
          <p:cNvSpPr txBox="1"/>
          <p:nvPr/>
        </p:nvSpPr>
        <p:spPr>
          <a:xfrm>
            <a:off x="1291978" y="5216103"/>
            <a:ext cx="1225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SolarPILOT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FC7BD90-E51C-8129-93EF-79FDDD0D83F1}"/>
              </a:ext>
            </a:extLst>
          </p:cNvPr>
          <p:cNvSpPr txBox="1"/>
          <p:nvPr/>
        </p:nvSpPr>
        <p:spPr>
          <a:xfrm>
            <a:off x="2647020" y="5216585"/>
            <a:ext cx="153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对比分析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验证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8FC5668-C65B-5C91-32F9-138112B34E71}"/>
              </a:ext>
            </a:extLst>
          </p:cNvPr>
          <p:cNvSpPr txBox="1"/>
          <p:nvPr/>
        </p:nvSpPr>
        <p:spPr>
          <a:xfrm>
            <a:off x="2613881" y="2672812"/>
            <a:ext cx="1509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编程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4F2191B-230A-2FC4-7D39-8410FD5B23A7}"/>
              </a:ext>
            </a:extLst>
          </p:cNvPr>
          <p:cNvSpPr txBox="1"/>
          <p:nvPr/>
        </p:nvSpPr>
        <p:spPr>
          <a:xfrm>
            <a:off x="3586264" y="6138434"/>
            <a:ext cx="2826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提高镜场年均输出热功率</a:t>
            </a:r>
          </a:p>
        </p:txBody>
      </p:sp>
    </p:spTree>
    <p:extLst>
      <p:ext uri="{BB962C8B-B14F-4D97-AF65-F5344CB8AC3E}">
        <p14:creationId xmlns:p14="http://schemas.microsoft.com/office/powerpoint/2010/main" val="1485986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149</Words>
  <Application>Microsoft Office PowerPoint</Application>
  <PresentationFormat>宽屏</PresentationFormat>
  <Paragraphs>60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华文宋体</vt:lpstr>
      <vt:lpstr>宋体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mh L</dc:creator>
  <cp:lastModifiedBy>mh L</cp:lastModifiedBy>
  <cp:revision>2</cp:revision>
  <dcterms:created xsi:type="dcterms:W3CDTF">2023-09-09T05:17:08Z</dcterms:created>
  <dcterms:modified xsi:type="dcterms:W3CDTF">2023-09-10T13:49:25Z</dcterms:modified>
</cp:coreProperties>
</file>