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60" r:id="rId4"/>
    <p:sldId id="264" r:id="rId5"/>
    <p:sldId id="268" r:id="rId6"/>
    <p:sldId id="265" r:id="rId7"/>
    <p:sldId id="266" r:id="rId8"/>
    <p:sldId id="262" r:id="rId9"/>
    <p:sldId id="257" r:id="rId10"/>
    <p:sldId id="269" r:id="rId11"/>
    <p:sldId id="291" r:id="rId12"/>
    <p:sldId id="270" r:id="rId13"/>
    <p:sldId id="271" r:id="rId14"/>
    <p:sldId id="272" r:id="rId15"/>
    <p:sldId id="273" r:id="rId16"/>
    <p:sldId id="275" r:id="rId17"/>
    <p:sldId id="274"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89" r:id="rId31"/>
    <p:sldId id="290" r:id="rId32"/>
    <p:sldId id="261" r:id="rId33"/>
    <p:sldId id="293" r:id="rId34"/>
    <p:sldId id="294" r:id="rId35"/>
    <p:sldId id="296" r:id="rId36"/>
    <p:sldId id="295" r:id="rId37"/>
    <p:sldId id="297" r:id="rId38"/>
    <p:sldId id="298" r:id="rId39"/>
    <p:sldId id="299" r:id="rId40"/>
    <p:sldId id="300" r:id="rId41"/>
    <p:sldId id="302" r:id="rId42"/>
    <p:sldId id="301" r:id="rId43"/>
    <p:sldId id="26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8" autoAdjust="0"/>
    <p:restoredTop sz="94486" autoAdjust="0"/>
  </p:normalViewPr>
  <p:slideViewPr>
    <p:cSldViewPr snapToGrid="0">
      <p:cViewPr varScale="1">
        <p:scale>
          <a:sx n="81" d="100"/>
          <a:sy n="81"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71F26-ECF6-4D16-85BE-0F3B6628F2BC}" type="datetimeFigureOut">
              <a:rPr lang="zh-CN" altLang="en-US" smtClean="0"/>
              <a:t>2018/3/22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2A365-04A0-416E-A0F1-20CE157FB9BD}" type="slidenum">
              <a:rPr lang="zh-CN" altLang="en-US" smtClean="0"/>
              <a:t>‹#›</a:t>
            </a:fld>
            <a:endParaRPr lang="zh-CN" altLang="en-US"/>
          </a:p>
        </p:txBody>
      </p:sp>
    </p:spTree>
    <p:extLst>
      <p:ext uri="{BB962C8B-B14F-4D97-AF65-F5344CB8AC3E}">
        <p14:creationId xmlns:p14="http://schemas.microsoft.com/office/powerpoint/2010/main" val="136569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Maximum likelihood estimation   </a:t>
            </a:r>
            <a:r>
              <a:rPr lang="zh-CN" altLang="en-US" dirty="0"/>
              <a:t>极大似然估计</a:t>
            </a:r>
            <a:endParaRPr lang="en-US" altLang="zh-CN" dirty="0"/>
          </a:p>
          <a:p>
            <a:r>
              <a:rPr lang="en-US" altLang="zh-CN" dirty="0"/>
              <a:t>Expectation maximization    EM</a:t>
            </a:r>
            <a:r>
              <a:rPr lang="zh-CN" altLang="en-US" dirty="0"/>
              <a:t>算法</a:t>
            </a:r>
            <a:endParaRPr lang="en-US" altLang="zh-CN" dirty="0"/>
          </a:p>
          <a:p>
            <a:r>
              <a:rPr lang="en-US" altLang="zh-CN" dirty="0"/>
              <a:t>Gaussian mixture model       </a:t>
            </a:r>
            <a:r>
              <a:rPr lang="zh-CN" altLang="en-US" dirty="0"/>
              <a:t>高斯混合模型</a:t>
            </a:r>
            <a:r>
              <a:rPr lang="en-US" altLang="zh-CN" dirty="0"/>
              <a:t>(GMM)</a:t>
            </a:r>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2</a:t>
            </a:fld>
            <a:endParaRPr lang="zh-CN" altLang="en-US"/>
          </a:p>
        </p:txBody>
      </p:sp>
    </p:spTree>
    <p:extLst>
      <p:ext uri="{BB962C8B-B14F-4D97-AF65-F5344CB8AC3E}">
        <p14:creationId xmlns:p14="http://schemas.microsoft.com/office/powerpoint/2010/main" val="177565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41</a:t>
            </a:fld>
            <a:endParaRPr lang="zh-CN" altLang="en-US"/>
          </a:p>
        </p:txBody>
      </p:sp>
    </p:spTree>
    <p:extLst>
      <p:ext uri="{BB962C8B-B14F-4D97-AF65-F5344CB8AC3E}">
        <p14:creationId xmlns:p14="http://schemas.microsoft.com/office/powerpoint/2010/main" val="169439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43</a:t>
            </a:fld>
            <a:endParaRPr lang="zh-CN" altLang="en-US"/>
          </a:p>
        </p:txBody>
      </p:sp>
    </p:spTree>
    <p:extLst>
      <p:ext uri="{BB962C8B-B14F-4D97-AF65-F5344CB8AC3E}">
        <p14:creationId xmlns:p14="http://schemas.microsoft.com/office/powerpoint/2010/main" val="310121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3</a:t>
            </a:fld>
            <a:endParaRPr lang="zh-CN" altLang="en-US"/>
          </a:p>
        </p:txBody>
      </p:sp>
    </p:spTree>
    <p:extLst>
      <p:ext uri="{BB962C8B-B14F-4D97-AF65-F5344CB8AC3E}">
        <p14:creationId xmlns:p14="http://schemas.microsoft.com/office/powerpoint/2010/main" val="4894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我们需要调查我们学校的男生和女生的身高分布，下表是随机抽取的学生资料。</a:t>
            </a:r>
          </a:p>
        </p:txBody>
      </p:sp>
      <p:sp>
        <p:nvSpPr>
          <p:cNvPr id="4" name="灯片编号占位符 3"/>
          <p:cNvSpPr>
            <a:spLocks noGrp="1"/>
          </p:cNvSpPr>
          <p:nvPr>
            <p:ph type="sldNum" sz="quarter" idx="10"/>
          </p:nvPr>
        </p:nvSpPr>
        <p:spPr/>
        <p:txBody>
          <a:bodyPr/>
          <a:lstStyle/>
          <a:p>
            <a:fld id="{84E2A365-04A0-416E-A0F1-20CE157FB9BD}" type="slidenum">
              <a:rPr lang="zh-CN" altLang="en-US" smtClean="0"/>
              <a:t>4</a:t>
            </a:fld>
            <a:endParaRPr lang="zh-CN" altLang="en-US"/>
          </a:p>
        </p:txBody>
      </p:sp>
    </p:spTree>
    <p:extLst>
      <p:ext uri="{BB962C8B-B14F-4D97-AF65-F5344CB8AC3E}">
        <p14:creationId xmlns:p14="http://schemas.microsoft.com/office/powerpoint/2010/main" val="162474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举例子，猎人和学生打猎</a:t>
            </a:r>
            <a:endParaRPr lang="en-US" altLang="zh-CN" dirty="0"/>
          </a:p>
          <a:p>
            <a:r>
              <a:rPr lang="zh-CN" altLang="en-US" dirty="0"/>
              <a:t>肺癌  吸烟</a:t>
            </a:r>
          </a:p>
        </p:txBody>
      </p:sp>
      <p:sp>
        <p:nvSpPr>
          <p:cNvPr id="4" name="灯片编号占位符 3"/>
          <p:cNvSpPr>
            <a:spLocks noGrp="1"/>
          </p:cNvSpPr>
          <p:nvPr>
            <p:ph type="sldNum" sz="quarter" idx="10"/>
          </p:nvPr>
        </p:nvSpPr>
        <p:spPr/>
        <p:txBody>
          <a:bodyPr/>
          <a:lstStyle/>
          <a:p>
            <a:fld id="{84E2A365-04A0-416E-A0F1-20CE157FB9BD}" type="slidenum">
              <a:rPr lang="zh-CN" altLang="en-US" smtClean="0"/>
              <a:t>6</a:t>
            </a:fld>
            <a:endParaRPr lang="zh-CN" altLang="en-US"/>
          </a:p>
        </p:txBody>
      </p:sp>
    </p:spTree>
    <p:extLst>
      <p:ext uri="{BB962C8B-B14F-4D97-AF65-F5344CB8AC3E}">
        <p14:creationId xmlns:p14="http://schemas.microsoft.com/office/powerpoint/2010/main" val="164372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8</a:t>
            </a:fld>
            <a:endParaRPr lang="zh-CN" altLang="en-US"/>
          </a:p>
        </p:txBody>
      </p:sp>
    </p:spTree>
    <p:extLst>
      <p:ext uri="{BB962C8B-B14F-4D97-AF65-F5344CB8AC3E}">
        <p14:creationId xmlns:p14="http://schemas.microsoft.com/office/powerpoint/2010/main" val="2598513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生物学角度来说，鸡属于鸟类，由恐龙进化而来。恐龙又是由某种远古爬行动物进化而来。而陆地上的动物大多由远古的鱼类进化而来。然后绝大多数生物都是从三叶虫进化而来。在产生‘卵生’这一动物生态行为之前，动物已经存在。也就是说，鸡属于动物，动物先产生，然后进化出了生蛋的功能。结论是：在会下蛋之前，鸡的祖先早已存在。所以当然是先有鸡了</a:t>
            </a:r>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9</a:t>
            </a:fld>
            <a:endParaRPr lang="zh-CN" altLang="en-US"/>
          </a:p>
        </p:txBody>
      </p:sp>
    </p:spTree>
    <p:extLst>
      <p:ext uri="{BB962C8B-B14F-4D97-AF65-F5344CB8AC3E}">
        <p14:creationId xmlns:p14="http://schemas.microsoft.com/office/powerpoint/2010/main" val="223544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SimSun" charset="-122"/>
                <a:ea typeface="SimSun" charset="-122"/>
                <a:cs typeface="SimSun" charset="-122"/>
              </a:rPr>
              <a:t>这里有两个问题：</a:t>
            </a:r>
            <a:br>
              <a:rPr lang="zh-CN" altLang="en-US" sz="1200" dirty="0">
                <a:solidFill>
                  <a:schemeClr val="tx1"/>
                </a:solidFill>
                <a:latin typeface="SimSun" charset="-122"/>
                <a:ea typeface="SimSun" charset="-122"/>
                <a:cs typeface="SimSun" charset="-122"/>
              </a:rPr>
            </a:br>
            <a:r>
              <a:rPr lang="en-US" altLang="zh-CN" sz="1200" dirty="0">
                <a:solidFill>
                  <a:schemeClr val="tx1"/>
                </a:solidFill>
                <a:latin typeface="SimSun" charset="-122"/>
                <a:ea typeface="SimSun" charset="-122"/>
                <a:cs typeface="SimSun" charset="-122"/>
              </a:rPr>
              <a:t>1</a:t>
            </a:r>
            <a:r>
              <a:rPr lang="zh-CN" altLang="en-US" sz="1200" dirty="0">
                <a:solidFill>
                  <a:schemeClr val="tx1"/>
                </a:solidFill>
                <a:latin typeface="SimSun" charset="-122"/>
                <a:ea typeface="SimSun" charset="-122"/>
                <a:cs typeface="SimSun" charset="-122"/>
              </a:rPr>
              <a:t>、新估计出的</a:t>
            </a:r>
            <a:r>
              <a:rPr lang="en-US" altLang="zh-CN" sz="1200" dirty="0">
                <a:solidFill>
                  <a:schemeClr val="tx1"/>
                </a:solidFill>
                <a:latin typeface="SimSun" charset="-122"/>
                <a:ea typeface="SimSun" charset="-122"/>
                <a:cs typeface="SimSun" charset="-122"/>
              </a:rPr>
              <a:t>P1</a:t>
            </a:r>
            <a:r>
              <a:rPr lang="zh-CN" altLang="en-US" sz="1200" dirty="0">
                <a:solidFill>
                  <a:schemeClr val="tx1"/>
                </a:solidFill>
                <a:latin typeface="SimSun" charset="-122"/>
                <a:ea typeface="SimSun" charset="-122"/>
                <a:cs typeface="SimSun" charset="-122"/>
              </a:rPr>
              <a:t>和</a:t>
            </a:r>
            <a:r>
              <a:rPr lang="en-US" altLang="zh-CN" sz="1200" dirty="0">
                <a:solidFill>
                  <a:schemeClr val="tx1"/>
                </a:solidFill>
                <a:latin typeface="SimSun" charset="-122"/>
                <a:ea typeface="SimSun" charset="-122"/>
                <a:cs typeface="SimSun" charset="-122"/>
              </a:rPr>
              <a:t>P2</a:t>
            </a:r>
            <a:r>
              <a:rPr lang="zh-CN" altLang="en-US" sz="1200" dirty="0">
                <a:solidFill>
                  <a:schemeClr val="tx1"/>
                </a:solidFill>
                <a:latin typeface="SimSun" charset="-122"/>
                <a:ea typeface="SimSun" charset="-122"/>
                <a:cs typeface="SimSun" charset="-122"/>
              </a:rPr>
              <a:t>一定会更接近真实的</a:t>
            </a:r>
            <a:r>
              <a:rPr lang="en-US" altLang="zh-CN" sz="1200" dirty="0">
                <a:solidFill>
                  <a:schemeClr val="tx1"/>
                </a:solidFill>
                <a:latin typeface="SimSun" charset="-122"/>
                <a:ea typeface="SimSun" charset="-122"/>
                <a:cs typeface="SimSun" charset="-122"/>
              </a:rPr>
              <a:t>P1</a:t>
            </a:r>
            <a:r>
              <a:rPr lang="zh-CN" altLang="en-US" sz="1200" dirty="0">
                <a:solidFill>
                  <a:schemeClr val="tx1"/>
                </a:solidFill>
                <a:latin typeface="SimSun" charset="-122"/>
                <a:ea typeface="SimSun" charset="-122"/>
                <a:cs typeface="SimSun" charset="-122"/>
              </a:rPr>
              <a:t>和</a:t>
            </a:r>
            <a:r>
              <a:rPr lang="en-US" altLang="zh-CN" sz="1200" dirty="0">
                <a:solidFill>
                  <a:schemeClr val="tx1"/>
                </a:solidFill>
                <a:latin typeface="SimSun" charset="-122"/>
                <a:ea typeface="SimSun" charset="-122"/>
                <a:cs typeface="SimSun" charset="-122"/>
              </a:rPr>
              <a:t>P2</a:t>
            </a:r>
            <a:r>
              <a:rPr lang="zh-CN" altLang="en-US" sz="1200" dirty="0">
                <a:solidFill>
                  <a:schemeClr val="tx1"/>
                </a:solidFill>
                <a:latin typeface="SimSun" charset="-122"/>
                <a:ea typeface="SimSun" charset="-122"/>
                <a:cs typeface="SimSun" charset="-122"/>
              </a:rPr>
              <a:t>？</a:t>
            </a:r>
            <a:br>
              <a:rPr lang="zh-CN" altLang="en-US" sz="1200" dirty="0">
                <a:solidFill>
                  <a:schemeClr val="tx1"/>
                </a:solidFill>
                <a:latin typeface="SimSun" charset="-122"/>
                <a:ea typeface="SimSun" charset="-122"/>
                <a:cs typeface="SimSun" charset="-122"/>
              </a:rPr>
            </a:br>
            <a:r>
              <a:rPr lang="zh-CN" altLang="en-US" sz="1200" dirty="0">
                <a:solidFill>
                  <a:schemeClr val="tx1"/>
                </a:solidFill>
                <a:latin typeface="SimSun" charset="-122"/>
                <a:ea typeface="SimSun" charset="-122"/>
                <a:cs typeface="SimSun" charset="-122"/>
              </a:rPr>
              <a:t>答案是：一定会</a:t>
            </a:r>
            <a:br>
              <a:rPr lang="zh-CN" altLang="en-US" sz="1200" dirty="0">
                <a:solidFill>
                  <a:schemeClr val="tx1"/>
                </a:solidFill>
                <a:latin typeface="SimSun" charset="-122"/>
                <a:ea typeface="SimSun" charset="-122"/>
                <a:cs typeface="SimSun" charset="-122"/>
              </a:rPr>
            </a:br>
            <a:r>
              <a:rPr lang="en-US" altLang="zh-CN" sz="1200" dirty="0">
                <a:solidFill>
                  <a:schemeClr val="tx1"/>
                </a:solidFill>
                <a:latin typeface="SimSun" charset="-122"/>
                <a:ea typeface="SimSun" charset="-122"/>
                <a:cs typeface="SimSun" charset="-122"/>
              </a:rPr>
              <a:t>2</a:t>
            </a:r>
            <a:r>
              <a:rPr lang="zh-CN" altLang="en-US" sz="1200" dirty="0">
                <a:solidFill>
                  <a:schemeClr val="tx1"/>
                </a:solidFill>
                <a:latin typeface="SimSun" charset="-122"/>
                <a:ea typeface="SimSun" charset="-122"/>
                <a:cs typeface="SimSun" charset="-122"/>
              </a:rPr>
              <a:t>、迭代一定会收敛到真实的</a:t>
            </a:r>
            <a:r>
              <a:rPr lang="en-US" altLang="zh-CN" sz="1200" dirty="0">
                <a:solidFill>
                  <a:schemeClr val="tx1"/>
                </a:solidFill>
                <a:latin typeface="SimSun" charset="-122"/>
                <a:ea typeface="SimSun" charset="-122"/>
                <a:cs typeface="SimSun" charset="-122"/>
              </a:rPr>
              <a:t>P1</a:t>
            </a:r>
            <a:r>
              <a:rPr lang="zh-CN" altLang="en-US" sz="1200" dirty="0">
                <a:solidFill>
                  <a:schemeClr val="tx1"/>
                </a:solidFill>
                <a:latin typeface="SimSun" charset="-122"/>
                <a:ea typeface="SimSun" charset="-122"/>
                <a:cs typeface="SimSun" charset="-122"/>
              </a:rPr>
              <a:t>和</a:t>
            </a:r>
            <a:r>
              <a:rPr lang="en-US" altLang="zh-CN" sz="1200" dirty="0">
                <a:solidFill>
                  <a:schemeClr val="tx1"/>
                </a:solidFill>
                <a:latin typeface="SimSun" charset="-122"/>
                <a:ea typeface="SimSun" charset="-122"/>
                <a:cs typeface="SimSun" charset="-122"/>
              </a:rPr>
              <a:t>P2</a:t>
            </a:r>
            <a:r>
              <a:rPr lang="zh-CN" altLang="en-US" sz="1200" dirty="0">
                <a:solidFill>
                  <a:schemeClr val="tx1"/>
                </a:solidFill>
                <a:latin typeface="SimSun" charset="-122"/>
                <a:ea typeface="SimSun" charset="-122"/>
                <a:cs typeface="SimSun" charset="-122"/>
              </a:rPr>
              <a:t>吗？</a:t>
            </a:r>
            <a:br>
              <a:rPr lang="zh-CN" altLang="en-US" sz="1200" dirty="0">
                <a:solidFill>
                  <a:schemeClr val="tx1"/>
                </a:solidFill>
                <a:latin typeface="SimSun" charset="-122"/>
                <a:ea typeface="SimSun" charset="-122"/>
                <a:cs typeface="SimSun" charset="-122"/>
              </a:rPr>
            </a:br>
            <a:r>
              <a:rPr lang="zh-CN" altLang="en-US" sz="1200" dirty="0">
                <a:solidFill>
                  <a:schemeClr val="tx1"/>
                </a:solidFill>
                <a:latin typeface="SimSun" charset="-122"/>
                <a:ea typeface="SimSun" charset="-122"/>
                <a:cs typeface="SimSun" charset="-122"/>
              </a:rPr>
              <a:t>答案是：不一定，取决于</a:t>
            </a:r>
            <a:r>
              <a:rPr lang="en-US" altLang="zh-CN" sz="1200" dirty="0">
                <a:solidFill>
                  <a:schemeClr val="tx1"/>
                </a:solidFill>
                <a:latin typeface="SimSun" charset="-122"/>
                <a:ea typeface="SimSun" charset="-122"/>
                <a:cs typeface="SimSun" charset="-122"/>
              </a:rPr>
              <a:t>P1</a:t>
            </a:r>
            <a:r>
              <a:rPr lang="zh-CN" altLang="en-US" sz="1200" dirty="0">
                <a:solidFill>
                  <a:schemeClr val="tx1"/>
                </a:solidFill>
                <a:latin typeface="SimSun" charset="-122"/>
                <a:ea typeface="SimSun" charset="-122"/>
                <a:cs typeface="SimSun" charset="-122"/>
              </a:rPr>
              <a:t>和</a:t>
            </a:r>
            <a:r>
              <a:rPr lang="en-US" altLang="zh-CN" sz="1200" dirty="0">
                <a:solidFill>
                  <a:schemeClr val="tx1"/>
                </a:solidFill>
                <a:latin typeface="SimSun" charset="-122"/>
                <a:ea typeface="SimSun" charset="-122"/>
                <a:cs typeface="SimSun" charset="-122"/>
              </a:rPr>
              <a:t>P2</a:t>
            </a:r>
            <a:r>
              <a:rPr lang="zh-CN" altLang="en-US" sz="1200" dirty="0">
                <a:solidFill>
                  <a:schemeClr val="tx1"/>
                </a:solidFill>
                <a:latin typeface="SimSun" charset="-122"/>
                <a:ea typeface="SimSun" charset="-122"/>
                <a:cs typeface="SimSun" charset="-122"/>
              </a:rPr>
              <a:t>的初始化值</a:t>
            </a:r>
            <a:endParaRPr lang="en-US" altLang="zh-CN" sz="1200" dirty="0">
              <a:solidFill>
                <a:schemeClr val="tx1"/>
              </a:solidFill>
              <a:latin typeface="SimSun" charset="-122"/>
              <a:ea typeface="SimSun" charset="-122"/>
              <a:cs typeface="SimSun" charset="-122"/>
            </a:endParaRPr>
          </a:p>
        </p:txBody>
      </p:sp>
      <p:sp>
        <p:nvSpPr>
          <p:cNvPr id="4" name="灯片编号占位符 3"/>
          <p:cNvSpPr>
            <a:spLocks noGrp="1"/>
          </p:cNvSpPr>
          <p:nvPr>
            <p:ph type="sldNum" sz="quarter" idx="10"/>
          </p:nvPr>
        </p:nvSpPr>
        <p:spPr/>
        <p:txBody>
          <a:bodyPr/>
          <a:lstStyle/>
          <a:p>
            <a:fld id="{84E2A365-04A0-416E-A0F1-20CE157FB9BD}" type="slidenum">
              <a:rPr lang="zh-CN" altLang="en-US" smtClean="0"/>
              <a:t>20</a:t>
            </a:fld>
            <a:endParaRPr lang="zh-CN" altLang="en-US"/>
          </a:p>
        </p:txBody>
      </p:sp>
    </p:spTree>
    <p:extLst>
      <p:ext uri="{BB962C8B-B14F-4D97-AF65-F5344CB8AC3E}">
        <p14:creationId xmlns:p14="http://schemas.microsoft.com/office/powerpoint/2010/main" val="365243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32</a:t>
            </a:fld>
            <a:endParaRPr lang="zh-CN" altLang="en-US"/>
          </a:p>
        </p:txBody>
      </p:sp>
    </p:spTree>
    <p:extLst>
      <p:ext uri="{BB962C8B-B14F-4D97-AF65-F5344CB8AC3E}">
        <p14:creationId xmlns:p14="http://schemas.microsoft.com/office/powerpoint/2010/main" val="148324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E2A365-04A0-416E-A0F1-20CE157FB9BD}" type="slidenum">
              <a:rPr lang="zh-CN" altLang="en-US" smtClean="0"/>
              <a:t>35</a:t>
            </a:fld>
            <a:endParaRPr lang="zh-CN" altLang="en-US"/>
          </a:p>
        </p:txBody>
      </p:sp>
    </p:spTree>
    <p:extLst>
      <p:ext uri="{BB962C8B-B14F-4D97-AF65-F5344CB8AC3E}">
        <p14:creationId xmlns:p14="http://schemas.microsoft.com/office/powerpoint/2010/main" val="53340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EC04F-9C1E-42B5-96E4-9B2580E0B8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802C72-2CD7-45C8-876F-452CF6932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30848C5-9EB6-4B5F-AE03-EA6F6B24EF0D}"/>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5" name="页脚占位符 4">
            <a:extLst>
              <a:ext uri="{FF2B5EF4-FFF2-40B4-BE49-F238E27FC236}">
                <a16:creationId xmlns:a16="http://schemas.microsoft.com/office/drawing/2014/main" id="{58B0122D-9E62-44EE-A40E-959A7514D5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B90521-95A7-4E3C-9BE0-555BB713DD06}"/>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392994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D33D5-D539-41CF-84EC-B6E0524715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482F31-0659-49E5-9229-A22745A3396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CCB1CD-09C5-47A4-B5E6-622B8E41435C}"/>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5" name="页脚占位符 4">
            <a:extLst>
              <a:ext uri="{FF2B5EF4-FFF2-40B4-BE49-F238E27FC236}">
                <a16:creationId xmlns:a16="http://schemas.microsoft.com/office/drawing/2014/main" id="{80CCFA54-625E-4211-966A-9B4BF91E5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18629-07B1-45B1-A863-063940A974D7}"/>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256155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E3651A-0E2E-480F-B9FC-31CD1EB9B4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25D630-C49A-47A5-A317-C4C85A57C7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A264BE-3AE3-4B60-A0E4-57E4FAD8A42A}"/>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5" name="页脚占位符 4">
            <a:extLst>
              <a:ext uri="{FF2B5EF4-FFF2-40B4-BE49-F238E27FC236}">
                <a16:creationId xmlns:a16="http://schemas.microsoft.com/office/drawing/2014/main" id="{76D7115E-E345-4A53-9ED1-D80B7E9790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138E76-13E8-4FB7-854E-96046162CA36}"/>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46943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Picture 2" descr="C:\Users\Thinkpad\Desktop\7.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601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txBox="1">
            <a:spLocks noChangeArrowheads="1"/>
          </p:cNvSpPr>
          <p:nvPr userDrawn="1"/>
        </p:nvSpPr>
        <p:spPr bwMode="auto">
          <a:xfrm>
            <a:off x="-7598" y="7101409"/>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pic>
        <p:nvPicPr>
          <p:cNvPr id="4" name="Picture 3">
            <a:extLst>
              <a:ext uri="{FF2B5EF4-FFF2-40B4-BE49-F238E27FC236}">
                <a16:creationId xmlns:a16="http://schemas.microsoft.com/office/drawing/2014/main" id="{59BDC9F9-1CB2-432C-BEF1-F95540FAF44C}"/>
              </a:ext>
            </a:extLst>
          </p:cNvPr>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r="-2"/>
          <a:stretch/>
        </p:blipFill>
        <p:spPr bwMode="auto">
          <a:xfrm>
            <a:off x="120328" y="90572"/>
            <a:ext cx="1982347" cy="196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6716E354-A969-483C-AA52-F583CBEA1399}"/>
              </a:ext>
            </a:extLst>
          </p:cNvPr>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r="-2"/>
          <a:stretch/>
        </p:blipFill>
        <p:spPr bwMode="auto">
          <a:xfrm flipH="1">
            <a:off x="10073175" y="90572"/>
            <a:ext cx="1982347" cy="196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0598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96926-7C9E-433B-B4E8-569BC4F0F1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662718-DEDB-4B7C-94D1-A6A040DB81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47E164-7392-4F1A-9092-466BFED56E94}"/>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5" name="页脚占位符 4">
            <a:extLst>
              <a:ext uri="{FF2B5EF4-FFF2-40B4-BE49-F238E27FC236}">
                <a16:creationId xmlns:a16="http://schemas.microsoft.com/office/drawing/2014/main" id="{F730D92B-31EE-4FCA-AD76-5247729879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351AA1-DE30-4883-8012-C2C9F133E9DF}"/>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36043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3AD3-D30A-4B7C-B3E6-D5675CE64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A174D9-7804-49E7-A2E4-3D2663583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A47BB13-F7F8-4F56-847E-CBB1E559C0AE}"/>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5" name="页脚占位符 4">
            <a:extLst>
              <a:ext uri="{FF2B5EF4-FFF2-40B4-BE49-F238E27FC236}">
                <a16:creationId xmlns:a16="http://schemas.microsoft.com/office/drawing/2014/main" id="{C5036F31-4AE8-440B-99E2-28F0D06785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018CD9-3BB4-46DA-AB5B-E5B78898EDB7}"/>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257017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97E2E-269E-49B3-9C8E-0A7E940CF9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00AF44-B136-43E5-8D57-ECBF21969C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8D3B31-4668-4CFC-899F-9336D5041A6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3E44D95-88B2-4705-A96F-3BB49211539C}"/>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6" name="页脚占位符 5">
            <a:extLst>
              <a:ext uri="{FF2B5EF4-FFF2-40B4-BE49-F238E27FC236}">
                <a16:creationId xmlns:a16="http://schemas.microsoft.com/office/drawing/2014/main" id="{EB06FCBF-1513-43FC-8537-12CBB97FC3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3F43D1-7117-45EF-8A14-C5CFDC852162}"/>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427317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012D8-16C2-493D-AD9C-E4AD3EB70C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AA02B2-D356-4121-8782-0621C91C0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A7D08F9-28A4-4B03-8B6C-BCFF28756B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CD974E-CF23-4E7F-8250-3E9516359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6F79377-757B-4EE6-93B1-E8B65EBEFC2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00F29DD-11CD-4AB3-BE35-9886571D7CC0}"/>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8" name="页脚占位符 7">
            <a:extLst>
              <a:ext uri="{FF2B5EF4-FFF2-40B4-BE49-F238E27FC236}">
                <a16:creationId xmlns:a16="http://schemas.microsoft.com/office/drawing/2014/main" id="{9798B8C2-63BC-4908-9659-78A09EC8DB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CA4627-0C43-499D-A0F5-40C84E12EC52}"/>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63627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CEB16-6BF8-4C10-B568-73D6E3E985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B6FD17-2994-4A3D-A301-5C1EDFD91CE4}"/>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4" name="页脚占位符 3">
            <a:extLst>
              <a:ext uri="{FF2B5EF4-FFF2-40B4-BE49-F238E27FC236}">
                <a16:creationId xmlns:a16="http://schemas.microsoft.com/office/drawing/2014/main" id="{6648C079-97DA-41D5-8D9A-7B5AE2912D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073E46-61EE-444D-B821-404B023648CD}"/>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87579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28C6F9-07D4-40F4-9E7D-6210005D50A8}"/>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3" name="页脚占位符 2">
            <a:extLst>
              <a:ext uri="{FF2B5EF4-FFF2-40B4-BE49-F238E27FC236}">
                <a16:creationId xmlns:a16="http://schemas.microsoft.com/office/drawing/2014/main" id="{2E62FD8D-A5C5-4F1A-9DC2-9440433610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29F428-6816-4A09-8DB0-9EF04158072B}"/>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208093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EB45F-BA6B-4822-AB96-3343065F25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2F54CC-8833-4622-80AC-66C2E9676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E075B85-1073-4BD8-A4D3-C03EE2281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0A1B9FD-DD09-4E57-84E9-6047CEAF9606}"/>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6" name="页脚占位符 5">
            <a:extLst>
              <a:ext uri="{FF2B5EF4-FFF2-40B4-BE49-F238E27FC236}">
                <a16:creationId xmlns:a16="http://schemas.microsoft.com/office/drawing/2014/main" id="{58472BCE-CA41-4F39-A3F7-889997E22D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51C96F-60F8-4DD0-ABCA-E57A4CFC732A}"/>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213466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C8665-ED54-4C62-9362-59486925F7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0DD450-665D-407D-8B34-CFFE1BB22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AB942C-9B3C-4D23-B677-C59C5D481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4E6AC4-1988-4A91-B2CD-680504487E1B}"/>
              </a:ext>
            </a:extLst>
          </p:cNvPr>
          <p:cNvSpPr>
            <a:spLocks noGrp="1"/>
          </p:cNvSpPr>
          <p:nvPr>
            <p:ph type="dt" sz="half" idx="10"/>
          </p:nvPr>
        </p:nvSpPr>
        <p:spPr/>
        <p:txBody>
          <a:bodyPr/>
          <a:lstStyle/>
          <a:p>
            <a:fld id="{84EA3A5C-6507-4CBE-A01B-119FBC1A3385}" type="datetimeFigureOut">
              <a:rPr lang="zh-CN" altLang="en-US" smtClean="0"/>
              <a:t>2018/3/22</a:t>
            </a:fld>
            <a:endParaRPr lang="zh-CN" altLang="en-US"/>
          </a:p>
        </p:txBody>
      </p:sp>
      <p:sp>
        <p:nvSpPr>
          <p:cNvPr id="6" name="页脚占位符 5">
            <a:extLst>
              <a:ext uri="{FF2B5EF4-FFF2-40B4-BE49-F238E27FC236}">
                <a16:creationId xmlns:a16="http://schemas.microsoft.com/office/drawing/2014/main" id="{6C12AE9C-95AA-4CE5-AC4B-9E3EC68929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0CF0DA-5425-4C65-8074-842D58E7BCE2}"/>
              </a:ext>
            </a:extLst>
          </p:cNvPr>
          <p:cNvSpPr>
            <a:spLocks noGrp="1"/>
          </p:cNvSpPr>
          <p:nvPr>
            <p:ph type="sldNum" sz="quarter" idx="12"/>
          </p:nvPr>
        </p:nvSpPr>
        <p:spPr/>
        <p:txBody>
          <a:body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203928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A534EE-F723-46F5-AF6D-BB9185F33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FF2947-05AA-43AC-8D7D-1B046FCB2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D41168-9156-4930-8DD3-70D7361A0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3A5C-6507-4CBE-A01B-119FBC1A3385}" type="datetimeFigureOut">
              <a:rPr lang="zh-CN" altLang="en-US" smtClean="0"/>
              <a:t>2018/3/22</a:t>
            </a:fld>
            <a:endParaRPr lang="zh-CN" altLang="en-US"/>
          </a:p>
        </p:txBody>
      </p:sp>
      <p:sp>
        <p:nvSpPr>
          <p:cNvPr id="5" name="页脚占位符 4">
            <a:extLst>
              <a:ext uri="{FF2B5EF4-FFF2-40B4-BE49-F238E27FC236}">
                <a16:creationId xmlns:a16="http://schemas.microsoft.com/office/drawing/2014/main" id="{6A152811-3200-4BF3-8FDF-81D3394A3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F7EE1F-00CB-40C5-B934-8EE8F29A3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98881-24B9-4769-9743-01072C8A438E}" type="slidenum">
              <a:rPr lang="zh-CN" altLang="en-US" smtClean="0"/>
              <a:t>‹#›</a:t>
            </a:fld>
            <a:endParaRPr lang="zh-CN" altLang="en-US"/>
          </a:p>
        </p:txBody>
      </p:sp>
    </p:spTree>
    <p:extLst>
      <p:ext uri="{BB962C8B-B14F-4D97-AF65-F5344CB8AC3E}">
        <p14:creationId xmlns:p14="http://schemas.microsoft.com/office/powerpoint/2010/main" val="124540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2DD6D6C-FD0D-464B-81C4-2779B4DF5EFF}"/>
              </a:ext>
            </a:extLst>
          </p:cNvPr>
          <p:cNvPicPr>
            <a:picLocks noChangeAspect="1"/>
          </p:cNvPicPr>
          <p:nvPr/>
        </p:nvPicPr>
        <p:blipFill rotWithShape="1">
          <a:blip r:embed="rId2">
            <a:extLst>
              <a:ext uri="{28A0092B-C50C-407E-A947-70E740481C1C}">
                <a14:useLocalDpi xmlns:a14="http://schemas.microsoft.com/office/drawing/2010/main" val="0"/>
              </a:ext>
            </a:extLst>
          </a:blip>
          <a:srcRect t="1770" r="69807"/>
          <a:stretch/>
        </p:blipFill>
        <p:spPr>
          <a:xfrm>
            <a:off x="3671946" y="3117660"/>
            <a:ext cx="5684645" cy="1037937"/>
          </a:xfrm>
          <a:prstGeom prst="rect">
            <a:avLst/>
          </a:prstGeom>
        </p:spPr>
      </p:pic>
      <p:sp>
        <p:nvSpPr>
          <p:cNvPr id="9"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pic>
        <p:nvPicPr>
          <p:cNvPr id="10" name="Picture 5" descr="C:\Users\Thinkpad\Desktop\3.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77206" y="3535546"/>
            <a:ext cx="12192000" cy="33816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2" descr="2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72281" y="2265033"/>
            <a:ext cx="2575537" cy="196789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3">
            <a:extLst>
              <a:ext uri="{FF2B5EF4-FFF2-40B4-BE49-F238E27FC236}">
                <a16:creationId xmlns:a16="http://schemas.microsoft.com/office/drawing/2014/main" id="{F8CFA8E8-3DAB-4B17-BDB3-B3548103A9E9}"/>
              </a:ext>
            </a:extLst>
          </p:cNvPr>
          <p:cNvSpPr txBox="1">
            <a:spLocks noChangeArrowheads="1"/>
          </p:cNvSpPr>
          <p:nvPr/>
        </p:nvSpPr>
        <p:spPr bwMode="auto">
          <a:xfrm>
            <a:off x="7567117" y="4573483"/>
            <a:ext cx="4624884" cy="135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31" tIns="60965" rIns="121931" bIns="60965">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lvl="0" algn="ctr"/>
            <a:r>
              <a:rPr lang="en-US" altLang="zh-CN" sz="4000" dirty="0" err="1">
                <a:solidFill>
                  <a:prstClr val="black"/>
                </a:solidFill>
                <a:latin typeface="华文隶书" panose="02010800040101010101" pitchFamily="2" charset="-122"/>
                <a:ea typeface="华文隶书" panose="02010800040101010101" pitchFamily="2" charset="-122"/>
              </a:rPr>
              <a:t>Mengsong</a:t>
            </a:r>
            <a:r>
              <a:rPr lang="en-US" altLang="zh-CN" sz="4000" dirty="0">
                <a:solidFill>
                  <a:prstClr val="black"/>
                </a:solidFill>
                <a:latin typeface="华文隶书" panose="02010800040101010101" pitchFamily="2" charset="-122"/>
                <a:ea typeface="华文隶书" panose="02010800040101010101" pitchFamily="2" charset="-122"/>
              </a:rPr>
              <a:t> Wang</a:t>
            </a:r>
          </a:p>
          <a:p>
            <a:pPr lvl="0" algn="ctr"/>
            <a:r>
              <a:rPr lang="en-US" altLang="zh-CN" sz="4000" dirty="0">
                <a:solidFill>
                  <a:prstClr val="black"/>
                </a:solidFill>
                <a:latin typeface="华文隶书" panose="02010800040101010101" pitchFamily="2" charset="-122"/>
                <a:ea typeface="华文隶书" panose="02010800040101010101" pitchFamily="2" charset="-122"/>
              </a:rPr>
              <a:t>December 30, 2017</a:t>
            </a:r>
          </a:p>
        </p:txBody>
      </p:sp>
      <p:pic>
        <p:nvPicPr>
          <p:cNvPr id="11" name="图片 10">
            <a:extLst>
              <a:ext uri="{FF2B5EF4-FFF2-40B4-BE49-F238E27FC236}">
                <a16:creationId xmlns:a16="http://schemas.microsoft.com/office/drawing/2014/main" id="{F3758E51-207D-4F11-848D-B92BD4FA758A}"/>
              </a:ext>
            </a:extLst>
          </p:cNvPr>
          <p:cNvPicPr>
            <a:picLocks noChangeAspect="1"/>
          </p:cNvPicPr>
          <p:nvPr/>
        </p:nvPicPr>
        <p:blipFill rotWithShape="1">
          <a:blip r:embed="rId5">
            <a:extLst>
              <a:ext uri="{28A0092B-C50C-407E-A947-70E740481C1C}">
                <a14:useLocalDpi xmlns:a14="http://schemas.microsoft.com/office/drawing/2010/main" val="0"/>
              </a:ext>
            </a:extLst>
          </a:blip>
          <a:srcRect r="76655"/>
          <a:stretch/>
        </p:blipFill>
        <p:spPr>
          <a:xfrm>
            <a:off x="4339101" y="468452"/>
            <a:ext cx="3868209" cy="1724603"/>
          </a:xfrm>
          <a:prstGeom prst="rect">
            <a:avLst/>
          </a:prstGeom>
        </p:spPr>
      </p:pic>
    </p:spTree>
    <p:extLst>
      <p:ext uri="{BB962C8B-B14F-4D97-AF65-F5344CB8AC3E}">
        <p14:creationId xmlns:p14="http://schemas.microsoft.com/office/powerpoint/2010/main" val="23480795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63" presetClass="path" presetSubtype="0" accel="50000" fill="hold" nodeType="withEffect">
                                  <p:stCondLst>
                                    <p:cond delay="0"/>
                                  </p:stCondLst>
                                  <p:childTnLst>
                                    <p:animMotion origin="layout" path="M -0.00273 0.05764 L 0.53385 0.06852 " pathEditMode="relative" rAng="0" ptsTypes="AA">
                                      <p:cBhvr>
                                        <p:cTn id="15" dur="1750" fill="hold"/>
                                        <p:tgtEl>
                                          <p:spTgt spid="28"/>
                                        </p:tgtEl>
                                        <p:attrNameLst>
                                          <p:attrName>ppt_x</p:attrName>
                                          <p:attrName>ppt_y</p:attrName>
                                        </p:attrNameLst>
                                      </p:cBhvr>
                                      <p:rCtr x="26823" y="532"/>
                                    </p:animMotion>
                                  </p:childTnLst>
                                </p:cTn>
                              </p:par>
                              <p:par>
                                <p:cTn id="16" presetID="22" presetClass="entr" presetSubtype="8"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2000"/>
                                        <p:tgtEl>
                                          <p:spTgt spid="15"/>
                                        </p:tgtEl>
                                      </p:cBhvr>
                                    </p:animEffect>
                                  </p:childTnLst>
                                </p:cTn>
                              </p:par>
                            </p:childTnLst>
                          </p:cTn>
                        </p:par>
                        <p:par>
                          <p:cTn id="19" fill="hold">
                            <p:stCondLst>
                              <p:cond delay="2500"/>
                            </p:stCondLst>
                            <p:childTnLst>
                              <p:par>
                                <p:cTn id="20" presetID="10" presetClass="exit" presetSubtype="0" fill="hold" nodeType="afterEffect">
                                  <p:stCondLst>
                                    <p:cond delay="0"/>
                                  </p:stCondLst>
                                  <p:childTnLst>
                                    <p:animEffect transition="out" filter="fade">
                                      <p:cBhvr>
                                        <p:cTn id="21" dur="1000"/>
                                        <p:tgtEl>
                                          <p:spTgt spid="28"/>
                                        </p:tgtEl>
                                      </p:cBhvr>
                                    </p:animEffect>
                                    <p:set>
                                      <p:cBhvr>
                                        <p:cTn id="22" dur="1" fill="hold">
                                          <p:stCondLst>
                                            <p:cond delay="999"/>
                                          </p:stCondLst>
                                        </p:cTn>
                                        <p:tgtEl>
                                          <p:spTgt spid="28"/>
                                        </p:tgtEl>
                                        <p:attrNameLst>
                                          <p:attrName>style.visibility</p:attrName>
                                        </p:attrNameLst>
                                      </p:cBhvr>
                                      <p:to>
                                        <p:strVal val="hidden"/>
                                      </p:to>
                                    </p:set>
                                  </p:childTnLst>
                                </p:cTn>
                              </p:par>
                            </p:childTnLst>
                          </p:cTn>
                        </p:par>
                        <p:par>
                          <p:cTn id="23" fill="hold">
                            <p:stCondLst>
                              <p:cond delay="3500"/>
                            </p:stCondLst>
                            <p:childTnLst>
                              <p:par>
                                <p:cTn id="24" presetID="22" presetClass="entr" presetSubtype="8" fill="hold" grpId="0" nodeType="afterEffect" nodePh="1">
                                  <p:stCondLst>
                                    <p:cond delay="0"/>
                                  </p:stCondLst>
                                  <p:endCondLst>
                                    <p:cond evt="begin" delay="0">
                                      <p:tn val="24"/>
                                    </p:cond>
                                  </p:end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400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6924948C-8F86-4CD8-BEBD-C8D46F759CE1}"/>
              </a:ext>
            </a:extLst>
          </p:cNvPr>
          <p:cNvSpPr txBox="1">
            <a:spLocks/>
          </p:cNvSpPr>
          <p:nvPr/>
        </p:nvSpPr>
        <p:spPr>
          <a:xfrm>
            <a:off x="1688942" y="1603248"/>
            <a:ext cx="8770571" cy="36515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楷体" panose="02010609060101010101" pitchFamily="49" charset="-122"/>
                <a:ea typeface="楷体" panose="02010609060101010101" pitchFamily="49" charset="-122"/>
                <a:cs typeface="SimSun" charset="-122"/>
              </a:rPr>
              <a:t>在学习贝叶斯分类和极大似然参数估计时，训练样本的所有属性变量的值都已被观测到，即训练样本是“完整”的</a:t>
            </a:r>
            <a:r>
              <a:rPr lang="en-US" altLang="zh-CN" sz="2400" dirty="0">
                <a:latin typeface="楷体" panose="02010609060101010101" pitchFamily="49" charset="-122"/>
                <a:ea typeface="楷体" panose="02010609060101010101" pitchFamily="49" charset="-122"/>
                <a:cs typeface="SimSun" charset="-122"/>
              </a:rPr>
              <a:t>.</a:t>
            </a:r>
          </a:p>
          <a:p>
            <a:r>
              <a:rPr lang="zh-CN" altLang="en-US" sz="2400" dirty="0">
                <a:latin typeface="楷体" panose="02010609060101010101" pitchFamily="49" charset="-122"/>
                <a:ea typeface="楷体" panose="02010609060101010101" pitchFamily="49" charset="-122"/>
                <a:cs typeface="SimSun" charset="-122"/>
              </a:rPr>
              <a:t>现实应用中往往会遇到“不完整”的训练样本。例如，对于上例中，假设我们缺失了性别数据，所有身高混在一起，还能否正确的估计出模型的参数呢？</a:t>
            </a:r>
            <a:endParaRPr lang="en-US" altLang="zh-CN" sz="2400" dirty="0">
              <a:solidFill>
                <a:srgbClr val="FF0000"/>
              </a:solidFill>
              <a:latin typeface="楷体" panose="02010609060101010101" pitchFamily="49" charset="-122"/>
              <a:ea typeface="楷体" panose="02010609060101010101" pitchFamily="49" charset="-122"/>
              <a:cs typeface="SimSun" charset="-122"/>
            </a:endParaRPr>
          </a:p>
          <a:p>
            <a:r>
              <a:rPr lang="zh-CN" altLang="en-US" sz="2400" dirty="0">
                <a:latin typeface="楷体" panose="02010609060101010101" pitchFamily="49" charset="-122"/>
                <a:ea typeface="楷体" panose="02010609060101010101" pitchFamily="49" charset="-122"/>
                <a:cs typeface="SimSun" charset="-122"/>
              </a:rPr>
              <a:t>未观测变量的学名是“隐变量”（</a:t>
            </a:r>
            <a:r>
              <a:rPr lang="en-US" altLang="zh-CN" sz="2400" dirty="0">
                <a:latin typeface="楷体" panose="02010609060101010101" pitchFamily="49" charset="-122"/>
                <a:ea typeface="楷体" panose="02010609060101010101" pitchFamily="49" charset="-122"/>
                <a:cs typeface="SimSun" charset="-122"/>
              </a:rPr>
              <a:t>latent  variable</a:t>
            </a:r>
            <a:r>
              <a:rPr lang="zh-CN" altLang="en-US" sz="2400" dirty="0">
                <a:latin typeface="楷体" panose="02010609060101010101" pitchFamily="49" charset="-122"/>
                <a:ea typeface="楷体" panose="02010609060101010101" pitchFamily="49" charset="-122"/>
                <a:cs typeface="SimSun" charset="-122"/>
              </a:rPr>
              <a:t>）</a:t>
            </a:r>
            <a:endParaRPr lang="en-US" altLang="zh-CN" sz="2400" dirty="0">
              <a:latin typeface="楷体" panose="02010609060101010101" pitchFamily="49" charset="-122"/>
              <a:ea typeface="楷体" panose="02010609060101010101" pitchFamily="49" charset="-122"/>
              <a:cs typeface="SimSun" charset="-122"/>
            </a:endParaRPr>
          </a:p>
          <a:p>
            <a:r>
              <a:rPr lang="en-US" altLang="zh-CN" sz="2400" dirty="0">
                <a:latin typeface="楷体" panose="02010609060101010101" pitchFamily="49" charset="-122"/>
                <a:ea typeface="楷体" panose="02010609060101010101" pitchFamily="49" charset="-122"/>
                <a:cs typeface="SimSun" charset="-122"/>
              </a:rPr>
              <a:t>EM</a:t>
            </a:r>
            <a:r>
              <a:rPr lang="zh-CN" altLang="en-US" sz="2400" dirty="0">
                <a:latin typeface="楷体" panose="02010609060101010101" pitchFamily="49" charset="-122"/>
                <a:ea typeface="楷体" panose="02010609060101010101" pitchFamily="49" charset="-122"/>
                <a:cs typeface="SimSun" charset="-122"/>
              </a:rPr>
              <a:t>算法的作用</a:t>
            </a:r>
            <a:endParaRPr lang="en-US" altLang="zh-CN" sz="2400" dirty="0">
              <a:latin typeface="楷体" panose="02010609060101010101" pitchFamily="49" charset="-122"/>
              <a:ea typeface="楷体" panose="02010609060101010101" pitchFamily="49" charset="-122"/>
              <a:cs typeface="SimSun" charset="-122"/>
            </a:endParaRPr>
          </a:p>
          <a:p>
            <a:pPr algn="ctr">
              <a:buFont typeface="Arial" panose="020B0604020202020204" pitchFamily="34" charset="0"/>
              <a:buNone/>
            </a:pPr>
            <a:r>
              <a:rPr lang="zh-CN" altLang="en-US" sz="2400" b="1" dirty="0">
                <a:latin typeface="楷体" panose="02010609060101010101" pitchFamily="49" charset="-122"/>
                <a:ea typeface="楷体" panose="02010609060101010101" pitchFamily="49" charset="-122"/>
                <a:cs typeface="SimSun" charset="-122"/>
              </a:rPr>
              <a:t>在隐变量存在时，估计模型参数</a:t>
            </a:r>
            <a:endParaRPr lang="en-US" altLang="zh-CN" sz="2400" b="1" dirty="0">
              <a:latin typeface="楷体" panose="02010609060101010101" pitchFamily="49" charset="-122"/>
              <a:ea typeface="楷体" panose="02010609060101010101" pitchFamily="49" charset="-122"/>
              <a:cs typeface="SimSun" charset="-122"/>
            </a:endParaRPr>
          </a:p>
        </p:txBody>
      </p:sp>
      <p:cxnSp>
        <p:nvCxnSpPr>
          <p:cNvPr id="4" name="直接连接符 3">
            <a:extLst>
              <a:ext uri="{FF2B5EF4-FFF2-40B4-BE49-F238E27FC236}">
                <a16:creationId xmlns:a16="http://schemas.microsoft.com/office/drawing/2014/main" id="{DD12A2E6-9114-4DA7-9A4B-E639C0D32D52}"/>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BA571C3-2E52-4D97-8475-B55110392E9D}"/>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 —— Expectation Maximization</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444494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4" descr="D_042.jpg">
            <a:extLst>
              <a:ext uri="{FF2B5EF4-FFF2-40B4-BE49-F238E27FC236}">
                <a16:creationId xmlns:a16="http://schemas.microsoft.com/office/drawing/2014/main" id="{0E9EF05E-DE19-4CC9-909D-EC30FCBAAC44}"/>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914665" y="1955999"/>
            <a:ext cx="651740" cy="61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descr="D_042.jpg">
            <a:extLst>
              <a:ext uri="{FF2B5EF4-FFF2-40B4-BE49-F238E27FC236}">
                <a16:creationId xmlns:a16="http://schemas.microsoft.com/office/drawing/2014/main" id="{E44AE326-F83F-4539-B3D5-4B88AE3A378B}"/>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914117" y="2758892"/>
            <a:ext cx="651806" cy="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35" descr="D_042.jpg">
            <a:extLst>
              <a:ext uri="{FF2B5EF4-FFF2-40B4-BE49-F238E27FC236}">
                <a16:creationId xmlns:a16="http://schemas.microsoft.com/office/drawing/2014/main" id="{C2D1C2B5-7A08-4D9B-8DA4-3D4C38A9CBA7}"/>
              </a:ext>
            </a:extLst>
          </p:cNvPr>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914117" y="3562798"/>
            <a:ext cx="651806" cy="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a:extLst>
              <a:ext uri="{FF2B5EF4-FFF2-40B4-BE49-F238E27FC236}">
                <a16:creationId xmlns:a16="http://schemas.microsoft.com/office/drawing/2014/main" id="{E6D9C5F0-2327-4082-8232-3CD07612878E}"/>
              </a:ext>
            </a:extLst>
          </p:cNvPr>
          <p:cNvSpPr/>
          <p:nvPr/>
        </p:nvSpPr>
        <p:spPr bwMode="auto">
          <a:xfrm>
            <a:off x="3833096" y="1818345"/>
            <a:ext cx="825926" cy="82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方正华隶简体" pitchFamily="65" charset="-122"/>
                <a:ea typeface="方正华隶简体" pitchFamily="65" charset="-122"/>
              </a:rPr>
              <a:t>1</a:t>
            </a:r>
            <a:endParaRPr lang="zh-CN" altLang="en-US" sz="2400" dirty="0">
              <a:solidFill>
                <a:schemeClr val="tx1"/>
              </a:solidFill>
              <a:latin typeface="方正华隶简体" pitchFamily="65" charset="-122"/>
              <a:ea typeface="方正华隶简体" pitchFamily="65" charset="-122"/>
            </a:endParaRPr>
          </a:p>
        </p:txBody>
      </p:sp>
      <p:grpSp>
        <p:nvGrpSpPr>
          <p:cNvPr id="28" name="组合 27">
            <a:extLst>
              <a:ext uri="{FF2B5EF4-FFF2-40B4-BE49-F238E27FC236}">
                <a16:creationId xmlns:a16="http://schemas.microsoft.com/office/drawing/2014/main" id="{B290DB38-5486-4385-9FC1-F793C0CDD917}"/>
              </a:ext>
            </a:extLst>
          </p:cNvPr>
          <p:cNvGrpSpPr/>
          <p:nvPr/>
        </p:nvGrpSpPr>
        <p:grpSpPr>
          <a:xfrm>
            <a:off x="4327809" y="1956505"/>
            <a:ext cx="4889544" cy="618939"/>
            <a:chOff x="2533733" y="1343047"/>
            <a:chExt cx="4889544" cy="618939"/>
          </a:xfrm>
        </p:grpSpPr>
        <p:sp>
          <p:nvSpPr>
            <p:cNvPr id="29" name="矩形 28">
              <a:extLst>
                <a:ext uri="{FF2B5EF4-FFF2-40B4-BE49-F238E27FC236}">
                  <a16:creationId xmlns:a16="http://schemas.microsoft.com/office/drawing/2014/main" id="{59584241-9636-4177-84F9-10599FEFEA6D}"/>
                </a:ext>
              </a:extLst>
            </p:cNvPr>
            <p:cNvSpPr/>
            <p:nvPr/>
          </p:nvSpPr>
          <p:spPr bwMode="auto">
            <a:xfrm>
              <a:off x="2809324" y="1343047"/>
              <a:ext cx="4613953"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800" spc="-300" dirty="0">
                  <a:solidFill>
                    <a:schemeClr val="tx1"/>
                  </a:solidFill>
                  <a:ea typeface="楷体" pitchFamily="49" charset="-122"/>
                </a:rPr>
                <a:t>初级版</a:t>
              </a:r>
              <a:r>
                <a:rPr lang="en-US" altLang="zh-CN" sz="2800" spc="-300" dirty="0">
                  <a:solidFill>
                    <a:schemeClr val="tx1"/>
                  </a:solidFill>
                  <a:latin typeface="Times New Roman" panose="02020603050405020304" pitchFamily="18" charset="0"/>
                  <a:ea typeface="楷体" pitchFamily="49" charset="-122"/>
                  <a:cs typeface="Times New Roman" panose="02020603050405020304" pitchFamily="18" charset="0"/>
                </a:rPr>
                <a:t>EM</a:t>
              </a:r>
              <a:r>
                <a:rPr lang="zh-CN" altLang="en-US" sz="2800" spc="-300" dirty="0">
                  <a:solidFill>
                    <a:schemeClr val="tx1"/>
                  </a:solidFill>
                  <a:ea typeface="楷体" pitchFamily="49" charset="-122"/>
                </a:rPr>
                <a:t>算法</a:t>
              </a:r>
            </a:p>
          </p:txBody>
        </p:sp>
        <p:pic>
          <p:nvPicPr>
            <p:cNvPr id="30" name="图片 28" descr="C_108.jpg">
              <a:extLst>
                <a:ext uri="{FF2B5EF4-FFF2-40B4-BE49-F238E27FC236}">
                  <a16:creationId xmlns:a16="http://schemas.microsoft.com/office/drawing/2014/main" id="{1045D6E8-F51D-4DBF-9C35-C71131262768}"/>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533733" y="1824332"/>
              <a:ext cx="4497271" cy="13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组合 30">
            <a:extLst>
              <a:ext uri="{FF2B5EF4-FFF2-40B4-BE49-F238E27FC236}">
                <a16:creationId xmlns:a16="http://schemas.microsoft.com/office/drawing/2014/main" id="{BA09AE6E-C910-4A93-9502-C9227ABD7D67}"/>
              </a:ext>
            </a:extLst>
          </p:cNvPr>
          <p:cNvGrpSpPr/>
          <p:nvPr/>
        </p:nvGrpSpPr>
        <p:grpSpPr>
          <a:xfrm>
            <a:off x="4327371" y="2758892"/>
            <a:ext cx="4889983" cy="620963"/>
            <a:chOff x="2533295" y="2099134"/>
            <a:chExt cx="4889983" cy="620963"/>
          </a:xfrm>
        </p:grpSpPr>
        <p:sp>
          <p:nvSpPr>
            <p:cNvPr id="32" name="矩形 31">
              <a:extLst>
                <a:ext uri="{FF2B5EF4-FFF2-40B4-BE49-F238E27FC236}">
                  <a16:creationId xmlns:a16="http://schemas.microsoft.com/office/drawing/2014/main" id="{A9DAB3AD-A59C-4B0E-9F9C-924E82A4F8E4}"/>
                </a:ext>
              </a:extLst>
            </p:cNvPr>
            <p:cNvSpPr/>
            <p:nvPr/>
          </p:nvSpPr>
          <p:spPr bwMode="auto">
            <a:xfrm>
              <a:off x="2809325" y="2099134"/>
              <a:ext cx="4613953" cy="552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800" spc="-300" dirty="0">
                  <a:solidFill>
                    <a:schemeClr val="tx1"/>
                  </a:solidFill>
                  <a:ea typeface="楷体" pitchFamily="49" charset="-122"/>
                </a:rPr>
                <a:t>进阶版</a:t>
              </a:r>
              <a:r>
                <a:rPr lang="en-US" altLang="zh-CN" sz="2800" spc="-300" dirty="0">
                  <a:solidFill>
                    <a:schemeClr val="tx1"/>
                  </a:solidFill>
                  <a:latin typeface="Times New Roman" panose="02020603050405020304" pitchFamily="18" charset="0"/>
                  <a:ea typeface="楷体" pitchFamily="49" charset="-122"/>
                  <a:cs typeface="Times New Roman" panose="02020603050405020304" pitchFamily="18" charset="0"/>
                </a:rPr>
                <a:t>EM</a:t>
              </a:r>
              <a:r>
                <a:rPr lang="zh-CN" altLang="en-US" sz="2800" spc="-300" dirty="0">
                  <a:solidFill>
                    <a:schemeClr val="tx1"/>
                  </a:solidFill>
                  <a:ea typeface="楷体" pitchFamily="49" charset="-122"/>
                </a:rPr>
                <a:t>算法</a:t>
              </a:r>
            </a:p>
          </p:txBody>
        </p:sp>
        <p:pic>
          <p:nvPicPr>
            <p:cNvPr id="33" name="图片 33" descr="C_108.jpg">
              <a:extLst>
                <a:ext uri="{FF2B5EF4-FFF2-40B4-BE49-F238E27FC236}">
                  <a16:creationId xmlns:a16="http://schemas.microsoft.com/office/drawing/2014/main" id="{05A9631D-5B94-423D-AAD1-2F40FD0DFC84}"/>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533295" y="2582105"/>
              <a:ext cx="4497709" cy="13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组合 33">
            <a:extLst>
              <a:ext uri="{FF2B5EF4-FFF2-40B4-BE49-F238E27FC236}">
                <a16:creationId xmlns:a16="http://schemas.microsoft.com/office/drawing/2014/main" id="{4CDF9149-DD22-47A1-A11F-C9B9FC0C35DE}"/>
              </a:ext>
            </a:extLst>
          </p:cNvPr>
          <p:cNvGrpSpPr/>
          <p:nvPr/>
        </p:nvGrpSpPr>
        <p:grpSpPr>
          <a:xfrm>
            <a:off x="4327371" y="3562798"/>
            <a:ext cx="4889983" cy="620962"/>
            <a:chOff x="2533295" y="2856740"/>
            <a:chExt cx="4889983" cy="620962"/>
          </a:xfrm>
        </p:grpSpPr>
        <p:sp>
          <p:nvSpPr>
            <p:cNvPr id="35" name="矩形 34">
              <a:extLst>
                <a:ext uri="{FF2B5EF4-FFF2-40B4-BE49-F238E27FC236}">
                  <a16:creationId xmlns:a16="http://schemas.microsoft.com/office/drawing/2014/main" id="{300288E2-F02C-4D00-ADC2-AF1AB39BF6B8}"/>
                </a:ext>
              </a:extLst>
            </p:cNvPr>
            <p:cNvSpPr/>
            <p:nvPr/>
          </p:nvSpPr>
          <p:spPr bwMode="auto">
            <a:xfrm>
              <a:off x="2809325" y="2856740"/>
              <a:ext cx="4613953" cy="552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en-US" altLang="zh-CN" sz="2800" spc="-300" dirty="0">
                  <a:solidFill>
                    <a:schemeClr val="tx1"/>
                  </a:solidFill>
                  <a:latin typeface="Times New Roman" panose="02020603050405020304" pitchFamily="18" charset="0"/>
                  <a:ea typeface="楷体" pitchFamily="49" charset="-122"/>
                  <a:cs typeface="Times New Roman" panose="02020603050405020304" pitchFamily="18" charset="0"/>
                </a:rPr>
                <a:t>EM</a:t>
              </a:r>
              <a:r>
                <a:rPr lang="zh-CN" altLang="en-US" sz="2800" spc="-300" dirty="0">
                  <a:solidFill>
                    <a:schemeClr val="tx1"/>
                  </a:solidFill>
                  <a:latin typeface="Times New Roman" panose="02020603050405020304" pitchFamily="18" charset="0"/>
                  <a:ea typeface="楷体" pitchFamily="49" charset="-122"/>
                  <a:cs typeface="Times New Roman" panose="02020603050405020304" pitchFamily="18" charset="0"/>
                </a:rPr>
                <a:t>算法的数学解释</a:t>
              </a:r>
            </a:p>
          </p:txBody>
        </p:sp>
        <p:pic>
          <p:nvPicPr>
            <p:cNvPr id="36" name="图片 37" descr="C_108.jpg">
              <a:extLst>
                <a:ext uri="{FF2B5EF4-FFF2-40B4-BE49-F238E27FC236}">
                  <a16:creationId xmlns:a16="http://schemas.microsoft.com/office/drawing/2014/main" id="{E2A03477-E0E0-469D-BC9B-15804BD74CC1}"/>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533295" y="3339710"/>
              <a:ext cx="4497709" cy="13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矩形 39">
            <a:extLst>
              <a:ext uri="{FF2B5EF4-FFF2-40B4-BE49-F238E27FC236}">
                <a16:creationId xmlns:a16="http://schemas.microsoft.com/office/drawing/2014/main" id="{A3518084-27B4-475C-ADC3-66531BC669DC}"/>
              </a:ext>
            </a:extLst>
          </p:cNvPr>
          <p:cNvSpPr/>
          <p:nvPr/>
        </p:nvSpPr>
        <p:spPr>
          <a:xfrm>
            <a:off x="3833096" y="2622250"/>
            <a:ext cx="825926" cy="82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方正华隶简体" pitchFamily="65" charset="-122"/>
                <a:ea typeface="方正华隶简体" pitchFamily="65" charset="-122"/>
              </a:rPr>
              <a:t>2</a:t>
            </a:r>
            <a:endParaRPr lang="zh-CN" altLang="en-US" sz="2400" dirty="0">
              <a:solidFill>
                <a:schemeClr val="tx1"/>
              </a:solidFill>
              <a:latin typeface="方正华隶简体" pitchFamily="65" charset="-122"/>
              <a:ea typeface="方正华隶简体" pitchFamily="65" charset="-122"/>
            </a:endParaRPr>
          </a:p>
        </p:txBody>
      </p:sp>
      <p:sp>
        <p:nvSpPr>
          <p:cNvPr id="41" name="矩形 40">
            <a:extLst>
              <a:ext uri="{FF2B5EF4-FFF2-40B4-BE49-F238E27FC236}">
                <a16:creationId xmlns:a16="http://schemas.microsoft.com/office/drawing/2014/main" id="{A25B7E0D-6403-4347-B633-DB8375F6BDDF}"/>
              </a:ext>
            </a:extLst>
          </p:cNvPr>
          <p:cNvSpPr/>
          <p:nvPr/>
        </p:nvSpPr>
        <p:spPr>
          <a:xfrm>
            <a:off x="3833096" y="3333555"/>
            <a:ext cx="825926" cy="825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方正华隶简体" pitchFamily="65" charset="-122"/>
                <a:ea typeface="方正华隶简体" pitchFamily="65" charset="-122"/>
              </a:rPr>
              <a:t>3</a:t>
            </a:r>
            <a:endParaRPr lang="zh-CN" altLang="en-US" sz="2400" dirty="0">
              <a:solidFill>
                <a:schemeClr val="tx1"/>
              </a:solidFill>
              <a:latin typeface="方正华隶简体" pitchFamily="65" charset="-122"/>
              <a:ea typeface="方正华隶简体" pitchFamily="65" charset="-122"/>
            </a:endParaRPr>
          </a:p>
        </p:txBody>
      </p:sp>
      <p:pic>
        <p:nvPicPr>
          <p:cNvPr id="43" name="Picture 6" descr="F:\360安全浏览器下载\水墨\1402\09.png">
            <a:extLst>
              <a:ext uri="{FF2B5EF4-FFF2-40B4-BE49-F238E27FC236}">
                <a16:creationId xmlns:a16="http://schemas.microsoft.com/office/drawing/2014/main" id="{44F5A844-E3C8-41F7-B3AC-A657556964C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454308" y="3213450"/>
            <a:ext cx="213995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496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8" presetClass="emph" presetSubtype="0" fill="hold" nodeType="withEffect">
                                  <p:stCondLst>
                                    <p:cond delay="0"/>
                                  </p:stCondLst>
                                  <p:childTnLst>
                                    <p:animRot by="21600000">
                                      <p:cBhvr>
                                        <p:cTn id="10" dur="2000" fill="hold"/>
                                        <p:tgtEl>
                                          <p:spTgt spid="23"/>
                                        </p:tgtEl>
                                        <p:attrNameLst>
                                          <p:attrName>r</p:attrName>
                                        </p:attrNameLst>
                                      </p:cBhvr>
                                    </p:animRot>
                                  </p:childTnLst>
                                </p:cTn>
                              </p:par>
                              <p:par>
                                <p:cTn id="11" presetID="10" presetClass="entr" presetSubtype="0" fill="hold" grpId="0" nodeType="withEffect">
                                  <p:stCondLst>
                                    <p:cond delay="25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2" presetClass="entr" presetSubtype="12" fill="hold" nodeType="withEffect">
                                  <p:stCondLst>
                                    <p:cond delay="25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par>
                                <p:cTn id="18" presetID="8" presetClass="emph" presetSubtype="0" fill="hold" nodeType="withEffect">
                                  <p:stCondLst>
                                    <p:cond delay="250"/>
                                  </p:stCondLst>
                                  <p:childTnLst>
                                    <p:animRot by="21600000">
                                      <p:cBhvr>
                                        <p:cTn id="19" dur="2000" fill="hold"/>
                                        <p:tgtEl>
                                          <p:spTgt spid="24"/>
                                        </p:tgtEl>
                                        <p:attrNameLst>
                                          <p:attrName>r</p:attrName>
                                        </p:attrNameLst>
                                      </p:cBhvr>
                                    </p:animRot>
                                  </p:childTnLst>
                                </p:cTn>
                              </p:par>
                              <p:par>
                                <p:cTn id="20" presetID="10" presetClass="entr" presetSubtype="0" fill="hold" grpId="0" nodeType="withEffect">
                                  <p:stCondLst>
                                    <p:cond delay="50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2" presetClass="entr" presetSubtype="12" fill="hold" nodeType="withEffect">
                                  <p:stCondLst>
                                    <p:cond delay="50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8" presetClass="emph" presetSubtype="0" fill="hold" nodeType="withEffect">
                                  <p:stCondLst>
                                    <p:cond delay="500"/>
                                  </p:stCondLst>
                                  <p:childTnLst>
                                    <p:animRot by="21600000">
                                      <p:cBhvr>
                                        <p:cTn id="28" dur="2000" fill="hold"/>
                                        <p:tgtEl>
                                          <p:spTgt spid="25"/>
                                        </p:tgtEl>
                                        <p:attrNameLst>
                                          <p:attrName>r</p:attrName>
                                        </p:attrNameLst>
                                      </p:cBhvr>
                                    </p:animRot>
                                  </p:childTnLst>
                                </p:cTn>
                              </p:par>
                              <p:par>
                                <p:cTn id="29" presetID="10" presetClass="entr" presetSubtype="0" fill="hold" grpId="0" nodeType="withEffect">
                                  <p:stCondLst>
                                    <p:cond delay="75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par>
                          <p:cTn id="44" fill="hold">
                            <p:stCondLst>
                              <p:cond delay="4000"/>
                            </p:stCondLst>
                            <p:childTnLst>
                              <p:par>
                                <p:cTn id="45" presetID="55" presetClass="entr" presetSubtype="0"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1000" fill="hold"/>
                                        <p:tgtEl>
                                          <p:spTgt spid="43"/>
                                        </p:tgtEl>
                                        <p:attrNameLst>
                                          <p:attrName>ppt_w</p:attrName>
                                        </p:attrNameLst>
                                      </p:cBhvr>
                                      <p:tavLst>
                                        <p:tav tm="0">
                                          <p:val>
                                            <p:strVal val="#ppt_w*0.70"/>
                                          </p:val>
                                        </p:tav>
                                        <p:tav tm="100000">
                                          <p:val>
                                            <p:strVal val="#ppt_w"/>
                                          </p:val>
                                        </p:tav>
                                      </p:tavLst>
                                    </p:anim>
                                    <p:anim calcmode="lin" valueType="num">
                                      <p:cBhvr>
                                        <p:cTn id="48" dur="1000" fill="hold"/>
                                        <p:tgtEl>
                                          <p:spTgt spid="43"/>
                                        </p:tgtEl>
                                        <p:attrNameLst>
                                          <p:attrName>ppt_h</p:attrName>
                                        </p:attrNameLst>
                                      </p:cBhvr>
                                      <p:tavLst>
                                        <p:tav tm="0">
                                          <p:val>
                                            <p:strVal val="#ppt_h"/>
                                          </p:val>
                                        </p:tav>
                                        <p:tav tm="100000">
                                          <p:val>
                                            <p:strVal val="#ppt_h"/>
                                          </p:val>
                                        </p:tav>
                                      </p:tavLst>
                                    </p:anim>
                                    <p:animEffect transition="in" filter="fade">
                                      <p:cBhvr>
                                        <p:cTn id="49"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A84EFE-7868-4B85-8C8C-98B05590B6CB}"/>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4A87EF0-86C0-4D23-9BD9-D9CE6734BB58}"/>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en-US" altLang="zh-CN" sz="2400" dirty="0">
                <a:latin typeface="黑体" panose="02010609060101010101" pitchFamily="49" charset="-122"/>
                <a:ea typeface="黑体" panose="02010609060101010101" pitchFamily="49" charset="-122"/>
              </a:rPr>
              <a:t>example</a:t>
            </a:r>
            <a:endParaRPr lang="zh-CN" altLang="en-US" sz="2800"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25ECA22A-EDA3-411F-AE6D-6B67AEC77621}"/>
              </a:ext>
            </a:extLst>
          </p:cNvPr>
          <p:cNvSpPr txBox="1">
            <a:spLocks/>
          </p:cNvSpPr>
          <p:nvPr/>
        </p:nvSpPr>
        <p:spPr>
          <a:xfrm>
            <a:off x="1513300" y="1117331"/>
            <a:ext cx="8770571" cy="11752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楷体" panose="02010609060101010101" pitchFamily="49" charset="-122"/>
                <a:ea typeface="楷体" panose="02010609060101010101" pitchFamily="49" charset="-122"/>
                <a:cs typeface="SimSun" charset="-122"/>
              </a:rPr>
              <a:t>   假设现在有两枚硬币</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和硬币</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，随机抛掷后正面朝上概率分别为</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solidFill>
                  <a:srgbClr val="FF0000"/>
                </a:solidFill>
                <a:latin typeface="楷体" panose="02010609060101010101" pitchFamily="49" charset="-122"/>
                <a:ea typeface="楷体" panose="02010609060101010101" pitchFamily="49" charset="-122"/>
                <a:cs typeface="SimSun" charset="-122"/>
              </a:rPr>
              <a:t> </a:t>
            </a:r>
            <a:r>
              <a:rPr lang="zh-CN" altLang="en-US" sz="2400" dirty="0">
                <a:latin typeface="楷体" panose="02010609060101010101" pitchFamily="49" charset="-122"/>
                <a:ea typeface="楷体" panose="02010609060101010101" pitchFamily="49" charset="-122"/>
                <a:cs typeface="SimSun" charset="-122"/>
              </a:rPr>
              <a:t>为了</a:t>
            </a:r>
            <a:r>
              <a:rPr lang="zh-CN" altLang="en-US" sz="2400" b="1" dirty="0">
                <a:latin typeface="楷体" panose="02010609060101010101" pitchFamily="49" charset="-122"/>
                <a:ea typeface="楷体" panose="02010609060101010101" pitchFamily="49" charset="-122"/>
                <a:cs typeface="SimSun" charset="-122"/>
              </a:rPr>
              <a:t>估计</a:t>
            </a:r>
            <a:r>
              <a:rPr lang="zh-CN" altLang="en-US" sz="2400" dirty="0">
                <a:latin typeface="楷体" panose="02010609060101010101" pitchFamily="49" charset="-122"/>
                <a:ea typeface="楷体" panose="02010609060101010101" pitchFamily="49" charset="-122"/>
                <a:cs typeface="SimSun" charset="-122"/>
              </a:rPr>
              <a:t>这两个概率，做实验，每轮取一枚硬币，连掷</a:t>
            </a:r>
            <a:r>
              <a:rPr lang="en-US" altLang="zh-CN" sz="2400" dirty="0">
                <a:latin typeface="楷体" panose="02010609060101010101" pitchFamily="49" charset="-122"/>
                <a:ea typeface="楷体" panose="02010609060101010101" pitchFamily="49" charset="-122"/>
                <a:cs typeface="SimSun" charset="-122"/>
              </a:rPr>
              <a:t>5</a:t>
            </a:r>
            <a:r>
              <a:rPr lang="zh-CN" altLang="en-US" sz="2400" dirty="0">
                <a:latin typeface="楷体" panose="02010609060101010101" pitchFamily="49" charset="-122"/>
                <a:ea typeface="楷体" panose="02010609060101010101" pitchFamily="49" charset="-122"/>
                <a:cs typeface="SimSun" charset="-122"/>
              </a:rPr>
              <a:t>下，共计掷五轮，记录下结果，如下表中所示：</a:t>
            </a:r>
          </a:p>
        </p:txBody>
      </p:sp>
      <p:sp>
        <p:nvSpPr>
          <p:cNvPr id="5" name="内容占位符 2">
            <a:extLst>
              <a:ext uri="{FF2B5EF4-FFF2-40B4-BE49-F238E27FC236}">
                <a16:creationId xmlns:a16="http://schemas.microsoft.com/office/drawing/2014/main" id="{A7065B05-FDF1-4FEA-9697-16E77AEFD42D}"/>
              </a:ext>
            </a:extLst>
          </p:cNvPr>
          <p:cNvSpPr txBox="1">
            <a:spLocks/>
          </p:cNvSpPr>
          <p:nvPr/>
        </p:nvSpPr>
        <p:spPr>
          <a:xfrm>
            <a:off x="1929486" y="5012425"/>
            <a:ext cx="8644200" cy="15843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9000"/>
              </a:lnSpc>
              <a:spcBef>
                <a:spcPct val="0"/>
              </a:spcBef>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可以很轻易地估计出</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，如下：</a:t>
            </a:r>
            <a:endParaRPr lang="en-US" altLang="zh-CN" sz="2400" dirty="0">
              <a:latin typeface="楷体" panose="02010609060101010101" pitchFamily="49" charset="-122"/>
              <a:ea typeface="楷体" panose="02010609060101010101" pitchFamily="49" charset="-122"/>
              <a:cs typeface="SimSun" charset="-122"/>
            </a:endParaRPr>
          </a:p>
          <a:p>
            <a:pPr algn="ctr">
              <a:buFont typeface="Arial" panose="020B0604020202020204" pitchFamily="34" charset="0"/>
              <a:buNone/>
            </a:pPr>
            <a:r>
              <a:rPr lang="en-US" sz="2400" dirty="0">
                <a:latin typeface="楷体" panose="02010609060101010101" pitchFamily="49" charset="-122"/>
                <a:ea typeface="楷体" panose="02010609060101010101" pitchFamily="49" charset="-122"/>
              </a:rPr>
              <a:t> P1 = （3+1+2）/ 15 = 0.4</a:t>
            </a:r>
          </a:p>
          <a:p>
            <a:pPr algn="ctr">
              <a:buFont typeface="Arial" panose="020B0604020202020204" pitchFamily="34" charset="0"/>
              <a:buNone/>
            </a:pPr>
            <a:r>
              <a:rPr lang="en-US" sz="2400" dirty="0">
                <a:latin typeface="楷体" panose="02010609060101010101" pitchFamily="49" charset="-122"/>
                <a:ea typeface="楷体" panose="02010609060101010101" pitchFamily="49" charset="-122"/>
              </a:rPr>
              <a:t> P2 = （2+3）/ 10 = 0.5</a:t>
            </a:r>
            <a:endParaRPr lang="en-US" altLang="zh-CN" sz="2400" dirty="0">
              <a:latin typeface="楷体" panose="02010609060101010101" pitchFamily="49" charset="-122"/>
              <a:ea typeface="楷体" panose="02010609060101010101" pitchFamily="49" charset="-122"/>
            </a:endParaRPr>
          </a:p>
        </p:txBody>
      </p:sp>
      <p:graphicFrame>
        <p:nvGraphicFramePr>
          <p:cNvPr id="8" name="表格 7">
            <a:extLst>
              <a:ext uri="{FF2B5EF4-FFF2-40B4-BE49-F238E27FC236}">
                <a16:creationId xmlns:a16="http://schemas.microsoft.com/office/drawing/2014/main" id="{67A325E8-290B-4E22-BEA3-43DC099DFF43}"/>
              </a:ext>
            </a:extLst>
          </p:cNvPr>
          <p:cNvGraphicFramePr>
            <a:graphicFrameLocks noGrp="1"/>
          </p:cNvGraphicFramePr>
          <p:nvPr>
            <p:extLst>
              <p:ext uri="{D42A27DB-BD31-4B8C-83A1-F6EECF244321}">
                <p14:modId xmlns:p14="http://schemas.microsoft.com/office/powerpoint/2010/main" val="2249643667"/>
              </p:ext>
            </p:extLst>
          </p:nvPr>
        </p:nvGraphicFramePr>
        <p:xfrm>
          <a:off x="1929486" y="2292627"/>
          <a:ext cx="7938198" cy="2699296"/>
        </p:xfrm>
        <a:graphic>
          <a:graphicData uri="http://schemas.openxmlformats.org/drawingml/2006/table">
            <a:tbl>
              <a:tblPr firstRow="1" bandRow="1">
                <a:tableStyleId>{073A0DAA-6AF3-43AB-8588-CEC1D06C72B9}</a:tableStyleId>
              </a:tblPr>
              <a:tblGrid>
                <a:gridCol w="2646066">
                  <a:extLst>
                    <a:ext uri="{9D8B030D-6E8A-4147-A177-3AD203B41FA5}">
                      <a16:colId xmlns:a16="http://schemas.microsoft.com/office/drawing/2014/main" val="55853290"/>
                    </a:ext>
                  </a:extLst>
                </a:gridCol>
                <a:gridCol w="2646066">
                  <a:extLst>
                    <a:ext uri="{9D8B030D-6E8A-4147-A177-3AD203B41FA5}">
                      <a16:colId xmlns:a16="http://schemas.microsoft.com/office/drawing/2014/main" val="4254979702"/>
                    </a:ext>
                  </a:extLst>
                </a:gridCol>
                <a:gridCol w="2646066">
                  <a:extLst>
                    <a:ext uri="{9D8B030D-6E8A-4147-A177-3AD203B41FA5}">
                      <a16:colId xmlns:a16="http://schemas.microsoft.com/office/drawing/2014/main" val="3500873996"/>
                    </a:ext>
                  </a:extLst>
                </a:gridCol>
              </a:tblGrid>
              <a:tr h="476346">
                <a:tc>
                  <a:txBody>
                    <a:bodyPr/>
                    <a:lstStyle/>
                    <a:p>
                      <a:pPr algn="ctr"/>
                      <a:r>
                        <a:rPr lang="en-US" altLang="zh-CN" sz="2400" dirty="0">
                          <a:latin typeface="Times New Roman" panose="02020603050405020304" pitchFamily="18" charset="0"/>
                          <a:cs typeface="Times New Roman" panose="02020603050405020304" pitchFamily="18" charset="0"/>
                        </a:rPr>
                        <a:t>Coin</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Result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Statistics</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444590">
                <a:tc>
                  <a:txBody>
                    <a:bodyPr/>
                    <a:lstStyle/>
                    <a:p>
                      <a:pPr algn="ctr"/>
                      <a:r>
                        <a:rPr lang="en-US" altLang="zh-CN" sz="2200" dirty="0">
                          <a:solidFill>
                            <a:srgbClr val="FF0000"/>
                          </a:solidFill>
                          <a:latin typeface="Times New Roman" panose="02020603050405020304" pitchFamily="18" charset="0"/>
                          <a:cs typeface="Times New Roman" panose="02020603050405020304" pitchFamily="18" charset="0"/>
                        </a:rPr>
                        <a:t>1</a:t>
                      </a:r>
                      <a:endParaRPr lang="zh-CN" altLang="en-US" sz="22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正正反正反</a:t>
                      </a:r>
                    </a:p>
                  </a:txBody>
                  <a:tcPr anchor="ctr"/>
                </a:tc>
                <a:tc>
                  <a:txBody>
                    <a:bodyPr/>
                    <a:lstStyle/>
                    <a:p>
                      <a:pPr algn="ct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1838198943"/>
                  </a:ext>
                </a:extLst>
              </a:tr>
              <a:tr h="444590">
                <a:tc>
                  <a:txBody>
                    <a:bodyPr/>
                    <a:lstStyle/>
                    <a:p>
                      <a:pPr algn="ctr"/>
                      <a:r>
                        <a:rPr lang="en-US" altLang="zh-CN" sz="2200" dirty="0">
                          <a:latin typeface="Times New Roman" panose="02020603050405020304" pitchFamily="18" charset="0"/>
                          <a:cs typeface="Times New Roman" panose="02020603050405020304" pitchFamily="18" charset="0"/>
                        </a:rPr>
                        <a:t>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反反正正反</a:t>
                      </a: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83379584"/>
                  </a:ext>
                </a:extLst>
              </a:tr>
              <a:tr h="444590">
                <a:tc>
                  <a:txBody>
                    <a:bodyPr/>
                    <a:lstStyle/>
                    <a:p>
                      <a:pPr algn="ctr"/>
                      <a:r>
                        <a:rPr lang="en-US" altLang="zh-CN" sz="2200" dirty="0">
                          <a:solidFill>
                            <a:srgbClr val="FF0000"/>
                          </a:solidFill>
                          <a:latin typeface="Times New Roman" panose="02020603050405020304" pitchFamily="18" charset="0"/>
                          <a:cs typeface="Times New Roman" panose="02020603050405020304" pitchFamily="18" charset="0"/>
                        </a:rPr>
                        <a:t>1</a:t>
                      </a:r>
                      <a:endParaRPr lang="zh-CN" altLang="en-US" sz="22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rgbClr val="FF0000"/>
                          </a:solidFill>
                          <a:latin typeface="楷体" panose="02010609060101010101" pitchFamily="49" charset="-122"/>
                          <a:ea typeface="楷体" panose="02010609060101010101" pitchFamily="49" charset="-122"/>
                          <a:cs typeface="+mn-cs"/>
                        </a:rPr>
                        <a:t>正反反反反</a:t>
                      </a:r>
                      <a:endParaRPr lang="zh-CN" altLang="en-US" sz="2200" b="0" dirty="0">
                        <a:solidFill>
                          <a:srgbClr val="FF0000"/>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965991652"/>
                  </a:ext>
                </a:extLst>
              </a:tr>
              <a:tr h="444590">
                <a:tc>
                  <a:txBody>
                    <a:bodyPr/>
                    <a:lstStyle/>
                    <a:p>
                      <a:pPr algn="ctr"/>
                      <a:r>
                        <a:rPr lang="en-US" altLang="zh-CN" sz="2200" dirty="0">
                          <a:latin typeface="Times New Roman" panose="02020603050405020304" pitchFamily="18" charset="0"/>
                          <a:cs typeface="Times New Roman" panose="02020603050405020304" pitchFamily="18" charset="0"/>
                        </a:rPr>
                        <a:t>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dk1"/>
                          </a:solidFill>
                          <a:latin typeface="楷体" panose="02010609060101010101" pitchFamily="49" charset="-122"/>
                          <a:ea typeface="楷体" panose="02010609060101010101" pitchFamily="49" charset="-122"/>
                          <a:cs typeface="+mn-cs"/>
                        </a:rPr>
                        <a:t>正反反正正</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3304861193"/>
                  </a:ext>
                </a:extLst>
              </a:tr>
              <a:tr h="444590">
                <a:tc>
                  <a:txBody>
                    <a:bodyPr/>
                    <a:lstStyle/>
                    <a:p>
                      <a:pPr algn="ctr"/>
                      <a:r>
                        <a:rPr lang="en-US" altLang="zh-CN" sz="2200" dirty="0">
                          <a:solidFill>
                            <a:srgbClr val="FF0000"/>
                          </a:solidFill>
                          <a:latin typeface="Times New Roman" panose="02020603050405020304" pitchFamily="18" charset="0"/>
                          <a:cs typeface="Times New Roman" panose="02020603050405020304" pitchFamily="18" charset="0"/>
                        </a:rPr>
                        <a:t>1</a:t>
                      </a:r>
                      <a:endParaRPr lang="zh-CN" altLang="en-US" sz="22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rgbClr val="FF0000"/>
                          </a:solidFill>
                          <a:latin typeface="楷体" panose="02010609060101010101" pitchFamily="49" charset="-122"/>
                          <a:ea typeface="楷体" panose="02010609060101010101" pitchFamily="49" charset="-122"/>
                          <a:cs typeface="+mn-cs"/>
                        </a:rPr>
                        <a:t>反正正反反</a:t>
                      </a:r>
                      <a:endParaRPr lang="zh-CN" altLang="en-US" sz="2200" b="0" dirty="0">
                        <a:solidFill>
                          <a:srgbClr val="FF0000"/>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470841"/>
                  </a:ext>
                </a:extLst>
              </a:tr>
            </a:tbl>
          </a:graphicData>
        </a:graphic>
      </p:graphicFrame>
      <p:grpSp>
        <p:nvGrpSpPr>
          <p:cNvPr id="14" name="组合 13">
            <a:extLst>
              <a:ext uri="{FF2B5EF4-FFF2-40B4-BE49-F238E27FC236}">
                <a16:creationId xmlns:a16="http://schemas.microsoft.com/office/drawing/2014/main" id="{5D25A8EB-2234-4106-BE0A-9BB122223B36}"/>
              </a:ext>
            </a:extLst>
          </p:cNvPr>
          <p:cNvGrpSpPr/>
          <p:nvPr/>
        </p:nvGrpSpPr>
        <p:grpSpPr>
          <a:xfrm>
            <a:off x="1942737" y="3220278"/>
            <a:ext cx="7916880" cy="1312995"/>
            <a:chOff x="1929485" y="3220278"/>
            <a:chExt cx="7916880" cy="1312995"/>
          </a:xfrm>
        </p:grpSpPr>
        <p:sp>
          <p:nvSpPr>
            <p:cNvPr id="9" name="矩形 8">
              <a:extLst>
                <a:ext uri="{FF2B5EF4-FFF2-40B4-BE49-F238E27FC236}">
                  <a16:creationId xmlns:a16="http://schemas.microsoft.com/office/drawing/2014/main" id="{E14AAD96-01F1-465C-BAED-7ACDE42B500F}"/>
                </a:ext>
              </a:extLst>
            </p:cNvPr>
            <p:cNvSpPr/>
            <p:nvPr/>
          </p:nvSpPr>
          <p:spPr>
            <a:xfrm>
              <a:off x="1929486" y="3220278"/>
              <a:ext cx="7916879" cy="427173"/>
            </a:xfrm>
            <a:prstGeom prst="rect">
              <a:avLst/>
            </a:prstGeom>
            <a:solidFill>
              <a:srgbClr val="CBCBCB"/>
            </a:solidFill>
            <a:ln>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F76C422-5B0F-45A4-BAED-4032A13AC50F}"/>
                </a:ext>
              </a:extLst>
            </p:cNvPr>
            <p:cNvSpPr/>
            <p:nvPr/>
          </p:nvSpPr>
          <p:spPr>
            <a:xfrm>
              <a:off x="1929485" y="4106100"/>
              <a:ext cx="7916879" cy="427173"/>
            </a:xfrm>
            <a:prstGeom prst="rect">
              <a:avLst/>
            </a:prstGeom>
            <a:solidFill>
              <a:srgbClr val="CBCBCB"/>
            </a:solidFill>
            <a:ln>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DFF1E6BF-ED09-4518-9622-959454B9D5B0}"/>
              </a:ext>
            </a:extLst>
          </p:cNvPr>
          <p:cNvGrpSpPr/>
          <p:nvPr/>
        </p:nvGrpSpPr>
        <p:grpSpPr>
          <a:xfrm>
            <a:off x="1942735" y="2812463"/>
            <a:ext cx="7922065" cy="2128625"/>
            <a:chOff x="1929483" y="2812463"/>
            <a:chExt cx="7922065" cy="2128625"/>
          </a:xfrm>
        </p:grpSpPr>
        <p:sp>
          <p:nvSpPr>
            <p:cNvPr id="11" name="矩形 10">
              <a:extLst>
                <a:ext uri="{FF2B5EF4-FFF2-40B4-BE49-F238E27FC236}">
                  <a16:creationId xmlns:a16="http://schemas.microsoft.com/office/drawing/2014/main" id="{FA03D319-B8C9-4B7D-B0E2-130995B1246D}"/>
                </a:ext>
              </a:extLst>
            </p:cNvPr>
            <p:cNvSpPr/>
            <p:nvPr/>
          </p:nvSpPr>
          <p:spPr>
            <a:xfrm>
              <a:off x="1934669" y="3663189"/>
              <a:ext cx="7916879" cy="427173"/>
            </a:xfrm>
            <a:prstGeom prst="rect">
              <a:avLst/>
            </a:prstGeom>
            <a:solidFill>
              <a:srgbClr val="CBCBCB"/>
            </a:solidFill>
            <a:ln>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487390F-DF78-4D51-8B1E-90B895D41028}"/>
                </a:ext>
              </a:extLst>
            </p:cNvPr>
            <p:cNvSpPr/>
            <p:nvPr/>
          </p:nvSpPr>
          <p:spPr>
            <a:xfrm>
              <a:off x="1929484" y="4513915"/>
              <a:ext cx="7916879" cy="427173"/>
            </a:xfrm>
            <a:prstGeom prst="rect">
              <a:avLst/>
            </a:prstGeom>
            <a:solidFill>
              <a:srgbClr val="CBCBCB"/>
            </a:solidFill>
            <a:ln>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8217B5-1B3F-4104-9870-5D6AECA7ADBE}"/>
                </a:ext>
              </a:extLst>
            </p:cNvPr>
            <p:cNvSpPr/>
            <p:nvPr/>
          </p:nvSpPr>
          <p:spPr>
            <a:xfrm>
              <a:off x="1929483" y="2812463"/>
              <a:ext cx="7916879" cy="427173"/>
            </a:xfrm>
            <a:prstGeom prst="rect">
              <a:avLst/>
            </a:prstGeom>
            <a:solidFill>
              <a:srgbClr val="CBCBCB"/>
            </a:solidFill>
            <a:ln>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456821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CA79F9-0881-4529-9CC7-533375FB3068}"/>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23BACD7-D3F4-4136-A7B1-F3AEB2C2A891}"/>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dirty="0">
                <a:latin typeface="黑体" panose="02010609060101010101" pitchFamily="49" charset="-122"/>
                <a:ea typeface="黑体" panose="02010609060101010101" pitchFamily="49" charset="-122"/>
              </a:rPr>
              <a:t>加入隐变量</a:t>
            </a:r>
            <a:r>
              <a:rPr lang="en-US" altLang="zh-CN" sz="2000" dirty="0">
                <a:latin typeface="黑体" panose="02010609060101010101" pitchFamily="49" charset="-122"/>
                <a:ea typeface="黑体" panose="02010609060101010101" pitchFamily="49" charset="-122"/>
              </a:rPr>
              <a:t>Z</a:t>
            </a:r>
            <a:endParaRPr lang="zh-CN" altLang="en-US" sz="2800"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306714D9-9A98-4CEB-9D9B-75E1C748DCBF}"/>
              </a:ext>
            </a:extLst>
          </p:cNvPr>
          <p:cNvSpPr txBox="1">
            <a:spLocks/>
          </p:cNvSpPr>
          <p:nvPr/>
        </p:nvSpPr>
        <p:spPr>
          <a:xfrm>
            <a:off x="1567543" y="914400"/>
            <a:ext cx="8770571" cy="1033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dirty="0">
                <a:latin typeface="楷体" panose="02010609060101010101" pitchFamily="49" charset="-122"/>
                <a:ea typeface="楷体" panose="02010609060101010101" pitchFamily="49" charset="-122"/>
                <a:cs typeface="SimSun" charset="-122"/>
              </a:rPr>
              <a:t>还是上面的问题，现在我们抹去每轮投掷时使用的硬币标记，如下图所示</a:t>
            </a:r>
            <a:r>
              <a:rPr lang="en-US" altLang="zh-CN" sz="2400" dirty="0">
                <a:latin typeface="楷体" panose="02010609060101010101" pitchFamily="49" charset="-122"/>
                <a:ea typeface="楷体" panose="02010609060101010101" pitchFamily="49" charset="-122"/>
                <a:cs typeface="SimSun" charset="-122"/>
              </a:rPr>
              <a:t>.</a:t>
            </a:r>
            <a:r>
              <a:rPr lang="zh-CN" altLang="en-US" sz="2400" dirty="0">
                <a:latin typeface="楷体" panose="02010609060101010101" pitchFamily="49" charset="-122"/>
                <a:ea typeface="楷体" panose="02010609060101010101" pitchFamily="49" charset="-122"/>
                <a:cs typeface="SimSun" charset="-122"/>
              </a:rPr>
              <a:t> 我们的目标没变，还是估计</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，要怎么做呢？</a:t>
            </a:r>
          </a:p>
        </p:txBody>
      </p:sp>
      <p:graphicFrame>
        <p:nvGraphicFramePr>
          <p:cNvPr id="7" name="表格 6">
            <a:extLst>
              <a:ext uri="{FF2B5EF4-FFF2-40B4-BE49-F238E27FC236}">
                <a16:creationId xmlns:a16="http://schemas.microsoft.com/office/drawing/2014/main" id="{727B4C3E-D4FF-4918-9E8D-F0BC9D0D2EB5}"/>
              </a:ext>
            </a:extLst>
          </p:cNvPr>
          <p:cNvGraphicFramePr>
            <a:graphicFrameLocks noGrp="1"/>
          </p:cNvGraphicFramePr>
          <p:nvPr>
            <p:extLst>
              <p:ext uri="{D42A27DB-BD31-4B8C-83A1-F6EECF244321}">
                <p14:modId xmlns:p14="http://schemas.microsoft.com/office/powerpoint/2010/main" val="1379735488"/>
              </p:ext>
            </p:extLst>
          </p:nvPr>
        </p:nvGraphicFramePr>
        <p:xfrm>
          <a:off x="1929487" y="2515435"/>
          <a:ext cx="7938198" cy="2699296"/>
        </p:xfrm>
        <a:graphic>
          <a:graphicData uri="http://schemas.openxmlformats.org/drawingml/2006/table">
            <a:tbl>
              <a:tblPr firstRow="1" bandRow="1">
                <a:tableStyleId>{073A0DAA-6AF3-43AB-8588-CEC1D06C72B9}</a:tableStyleId>
              </a:tblPr>
              <a:tblGrid>
                <a:gridCol w="2646066">
                  <a:extLst>
                    <a:ext uri="{9D8B030D-6E8A-4147-A177-3AD203B41FA5}">
                      <a16:colId xmlns:a16="http://schemas.microsoft.com/office/drawing/2014/main" val="55853290"/>
                    </a:ext>
                  </a:extLst>
                </a:gridCol>
                <a:gridCol w="2646066">
                  <a:extLst>
                    <a:ext uri="{9D8B030D-6E8A-4147-A177-3AD203B41FA5}">
                      <a16:colId xmlns:a16="http://schemas.microsoft.com/office/drawing/2014/main" val="4254979702"/>
                    </a:ext>
                  </a:extLst>
                </a:gridCol>
                <a:gridCol w="2646066">
                  <a:extLst>
                    <a:ext uri="{9D8B030D-6E8A-4147-A177-3AD203B41FA5}">
                      <a16:colId xmlns:a16="http://schemas.microsoft.com/office/drawing/2014/main" val="3500873996"/>
                    </a:ext>
                  </a:extLst>
                </a:gridCol>
              </a:tblGrid>
              <a:tr h="476346">
                <a:tc>
                  <a:txBody>
                    <a:bodyPr/>
                    <a:lstStyle/>
                    <a:p>
                      <a:pPr algn="ctr"/>
                      <a:r>
                        <a:rPr lang="en-US" altLang="zh-CN" sz="2400" dirty="0">
                          <a:latin typeface="Times New Roman" panose="02020603050405020304" pitchFamily="18" charset="0"/>
                          <a:cs typeface="Times New Roman" panose="02020603050405020304" pitchFamily="18" charset="0"/>
                        </a:rPr>
                        <a:t>Coin(Z)</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Result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Statistics</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正正反正反</a:t>
                      </a: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183819894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反反正正反</a:t>
                      </a: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83379584"/>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正反反反反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965991652"/>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dk1"/>
                          </a:solidFill>
                          <a:latin typeface="楷体" panose="02010609060101010101" pitchFamily="49" charset="-122"/>
                          <a:ea typeface="楷体" panose="02010609060101010101" pitchFamily="49" charset="-122"/>
                          <a:cs typeface="+mn-cs"/>
                        </a:rPr>
                        <a:t>正反反正正</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330486119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反正正反反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470841"/>
                  </a:ext>
                </a:extLst>
              </a:tr>
            </a:tbl>
          </a:graphicData>
        </a:graphic>
      </p:graphicFrame>
    </p:spTree>
    <p:extLst>
      <p:ext uri="{BB962C8B-B14F-4D97-AF65-F5344CB8AC3E}">
        <p14:creationId xmlns:p14="http://schemas.microsoft.com/office/powerpoint/2010/main" val="10306240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F3D2F8D5-EF28-4410-857B-4557957B01CE}"/>
              </a:ext>
            </a:extLst>
          </p:cNvPr>
          <p:cNvSpPr txBox="1">
            <a:spLocks/>
          </p:cNvSpPr>
          <p:nvPr/>
        </p:nvSpPr>
        <p:spPr>
          <a:xfrm>
            <a:off x="1844623" y="4144204"/>
            <a:ext cx="9006338" cy="24525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1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此时我们多了一个隐变量</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，就出现了以下的矛盾：</a:t>
            </a:r>
            <a:endParaRPr lang="en-US" altLang="zh-CN" sz="2400" dirty="0">
              <a:latin typeface="楷体" panose="02010609060101010101" pitchFamily="49" charset="-122"/>
              <a:ea typeface="楷体" panose="02010609060101010101" pitchFamily="49" charset="-122"/>
              <a:cs typeface="SimSun" charset="-122"/>
            </a:endParaRPr>
          </a:p>
          <a:p>
            <a:pPr indent="0">
              <a:lnSpc>
                <a:spcPct val="11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）我们必须先估计出</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，然后才能进一步估计</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a:t>
            </a:r>
            <a:endParaRPr lang="en-US" altLang="zh-CN" sz="2400" dirty="0">
              <a:latin typeface="楷体" panose="02010609060101010101" pitchFamily="49" charset="-122"/>
              <a:ea typeface="楷体" panose="02010609060101010101" pitchFamily="49" charset="-122"/>
              <a:cs typeface="SimSun" charset="-122"/>
            </a:endParaRPr>
          </a:p>
          <a:p>
            <a:pPr indent="0">
              <a:lnSpc>
                <a:spcPct val="11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）但若要估计</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，我们又得知道</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，这样我们才能用最大似然概率法则去估计</a:t>
            </a:r>
            <a:r>
              <a:rPr lang="en-US" altLang="zh-CN" sz="2400" dirty="0">
                <a:latin typeface="楷体" panose="02010609060101010101" pitchFamily="49" charset="-122"/>
                <a:ea typeface="楷体" panose="02010609060101010101" pitchFamily="49" charset="-122"/>
                <a:cs typeface="SimSun" charset="-122"/>
              </a:rPr>
              <a:t>z.</a:t>
            </a:r>
          </a:p>
          <a:p>
            <a:pPr indent="0">
              <a:lnSpc>
                <a:spcPts val="2400"/>
              </a:lnSpc>
              <a:buFont typeface="Arial" panose="020B0604020202020204" pitchFamily="34" charset="0"/>
              <a:buNone/>
            </a:pPr>
            <a:endParaRPr lang="en-US" altLang="zh-CN" sz="2400" dirty="0">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6F04AB59-00F2-46F5-9D3A-B20AB578668A}"/>
              </a:ext>
            </a:extLst>
          </p:cNvPr>
          <p:cNvGraphicFramePr>
            <a:graphicFrameLocks noGrp="1"/>
          </p:cNvGraphicFramePr>
          <p:nvPr>
            <p:extLst>
              <p:ext uri="{D42A27DB-BD31-4B8C-83A1-F6EECF244321}">
                <p14:modId xmlns:p14="http://schemas.microsoft.com/office/powerpoint/2010/main" val="4056100771"/>
              </p:ext>
            </p:extLst>
          </p:nvPr>
        </p:nvGraphicFramePr>
        <p:xfrm>
          <a:off x="2105129" y="1180355"/>
          <a:ext cx="7938198" cy="2699296"/>
        </p:xfrm>
        <a:graphic>
          <a:graphicData uri="http://schemas.openxmlformats.org/drawingml/2006/table">
            <a:tbl>
              <a:tblPr firstRow="1" bandRow="1">
                <a:tableStyleId>{073A0DAA-6AF3-43AB-8588-CEC1D06C72B9}</a:tableStyleId>
              </a:tblPr>
              <a:tblGrid>
                <a:gridCol w="2646066">
                  <a:extLst>
                    <a:ext uri="{9D8B030D-6E8A-4147-A177-3AD203B41FA5}">
                      <a16:colId xmlns:a16="http://schemas.microsoft.com/office/drawing/2014/main" val="55853290"/>
                    </a:ext>
                  </a:extLst>
                </a:gridCol>
                <a:gridCol w="2646066">
                  <a:extLst>
                    <a:ext uri="{9D8B030D-6E8A-4147-A177-3AD203B41FA5}">
                      <a16:colId xmlns:a16="http://schemas.microsoft.com/office/drawing/2014/main" val="4254979702"/>
                    </a:ext>
                  </a:extLst>
                </a:gridCol>
                <a:gridCol w="2646066">
                  <a:extLst>
                    <a:ext uri="{9D8B030D-6E8A-4147-A177-3AD203B41FA5}">
                      <a16:colId xmlns:a16="http://schemas.microsoft.com/office/drawing/2014/main" val="3500873996"/>
                    </a:ext>
                  </a:extLst>
                </a:gridCol>
              </a:tblGrid>
              <a:tr h="476346">
                <a:tc>
                  <a:txBody>
                    <a:bodyPr/>
                    <a:lstStyle/>
                    <a:p>
                      <a:pPr algn="ctr"/>
                      <a:r>
                        <a:rPr lang="en-US" altLang="zh-CN" sz="2400" dirty="0">
                          <a:latin typeface="Times New Roman" panose="02020603050405020304" pitchFamily="18" charset="0"/>
                          <a:cs typeface="Times New Roman" panose="02020603050405020304" pitchFamily="18" charset="0"/>
                        </a:rPr>
                        <a:t>Coin(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Z)</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Result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Statistics</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正正反正反</a:t>
                      </a: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183819894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反反正正反</a:t>
                      </a: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83379584"/>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正反反反反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965991652"/>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dk1"/>
                          </a:solidFill>
                          <a:latin typeface="楷体" panose="02010609060101010101" pitchFamily="49" charset="-122"/>
                          <a:ea typeface="楷体" panose="02010609060101010101" pitchFamily="49" charset="-122"/>
                          <a:cs typeface="+mn-cs"/>
                        </a:rPr>
                        <a:t>正反反正正</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330486119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反正正反反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470841"/>
                  </a:ext>
                </a:extLst>
              </a:tr>
            </a:tbl>
          </a:graphicData>
        </a:graphic>
      </p:graphicFrame>
      <p:cxnSp>
        <p:nvCxnSpPr>
          <p:cNvPr id="4" name="直接连接符 3">
            <a:extLst>
              <a:ext uri="{FF2B5EF4-FFF2-40B4-BE49-F238E27FC236}">
                <a16:creationId xmlns:a16="http://schemas.microsoft.com/office/drawing/2014/main" id="{F76F8E1D-4274-4A2F-8394-647A8C7325D6}"/>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FB361F0-E527-401C-9B6E-490391BEE8F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dirty="0">
                <a:latin typeface="黑体" panose="02010609060101010101" pitchFamily="49" charset="-122"/>
                <a:ea typeface="黑体" panose="02010609060101010101" pitchFamily="49" charset="-122"/>
              </a:rPr>
              <a:t>加入隐变量</a:t>
            </a:r>
            <a:r>
              <a:rPr lang="en-US" altLang="zh-CN" sz="2000" dirty="0">
                <a:latin typeface="黑体" panose="02010609060101010101" pitchFamily="49" charset="-122"/>
                <a:ea typeface="黑体" panose="02010609060101010101" pitchFamily="49" charset="-122"/>
              </a:rPr>
              <a:t>Z</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922366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98C4454-D4D9-4D30-8F2B-004F599B21B7}"/>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8B7BC50-E594-4935-8205-4424513513FA}"/>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初级版</a:t>
            </a:r>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解决方案</a:t>
            </a:r>
            <a:endParaRPr lang="zh-CN" altLang="en-US" sz="28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AA34A423-9E4A-4212-AD00-118A27ED975B}"/>
              </a:ext>
            </a:extLst>
          </p:cNvPr>
          <p:cNvSpPr txBox="1">
            <a:spLocks/>
          </p:cNvSpPr>
          <p:nvPr/>
        </p:nvSpPr>
        <p:spPr>
          <a:xfrm>
            <a:off x="1615716" y="1506170"/>
            <a:ext cx="9246231" cy="38456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我们的解决方案就是：</a:t>
            </a:r>
            <a:endParaRPr lang="en-US" altLang="zh-CN" sz="2400" dirty="0">
              <a:latin typeface="楷体" panose="02010609060101010101" pitchFamily="49" charset="-122"/>
              <a:ea typeface="楷体" panose="02010609060101010101" pitchFamily="49" charset="-122"/>
              <a:cs typeface="SimSun" charset="-122"/>
            </a:endParaRPr>
          </a:p>
          <a:p>
            <a:pPr>
              <a:lnSpc>
                <a:spcPct val="15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SimSun" charset="-122"/>
              </a:rPr>
              <a:t>先随机初始化一个</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，用它来估计</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a:t>
            </a:r>
            <a:endParaRPr lang="en-US" altLang="zh-CN" sz="2400" dirty="0">
              <a:latin typeface="楷体" panose="02010609060101010101" pitchFamily="49" charset="-122"/>
              <a:ea typeface="楷体" panose="02010609060101010101" pitchFamily="49" charset="-122"/>
              <a:cs typeface="SimSun" charset="-122"/>
            </a:endParaRPr>
          </a:p>
          <a:p>
            <a:pPr>
              <a:lnSpc>
                <a:spcPct val="15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SimSun" charset="-122"/>
              </a:rPr>
              <a:t>然后基于</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，按照最大似然概率法则去估计新的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p>
          <a:p>
            <a:pPr>
              <a:lnSpc>
                <a:spcPct val="15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SimSun" charset="-122"/>
              </a:rPr>
              <a:t>然后用估计的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来估计</a:t>
            </a:r>
            <a:r>
              <a:rPr lang="en-US" altLang="zh-CN" sz="2400" dirty="0">
                <a:latin typeface="楷体" panose="02010609060101010101" pitchFamily="49" charset="-122"/>
                <a:ea typeface="楷体" panose="02010609060101010101" pitchFamily="49" charset="-122"/>
                <a:cs typeface="SimSun" charset="-122"/>
              </a:rPr>
              <a:t>z.</a:t>
            </a:r>
          </a:p>
          <a:p>
            <a:pPr marL="0" indent="0">
              <a:lnSpc>
                <a:spcPct val="150000"/>
              </a:lnSpc>
              <a:buNone/>
            </a:pPr>
            <a:r>
              <a:rPr lang="en-US" altLang="zh-CN" sz="2400" dirty="0">
                <a:latin typeface="楷体" panose="02010609060101010101" pitchFamily="49" charset="-122"/>
                <a:ea typeface="楷体" panose="02010609060101010101" pitchFamily="49" charset="-122"/>
                <a:cs typeface="SimSun" charset="-122"/>
              </a:rPr>
              <a:t>……</a:t>
            </a:r>
            <a:r>
              <a:rPr lang="zh-CN" altLang="en-US" sz="2400" dirty="0">
                <a:latin typeface="楷体" panose="02010609060101010101" pitchFamily="49" charset="-122"/>
                <a:ea typeface="楷体" panose="02010609060101010101" pitchFamily="49" charset="-122"/>
                <a:cs typeface="SimSun" charset="-122"/>
              </a:rPr>
              <a:t>直至</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的值收敛</a:t>
            </a:r>
            <a:endParaRPr lang="en-US" altLang="zh-CN" sz="2400" dirty="0">
              <a:latin typeface="楷体" panose="02010609060101010101" pitchFamily="49" charset="-122"/>
              <a:ea typeface="楷体" panose="02010609060101010101" pitchFamily="49" charset="-122"/>
              <a:cs typeface="SimSun" charset="-122"/>
            </a:endParaRPr>
          </a:p>
        </p:txBody>
      </p:sp>
    </p:spTree>
    <p:extLst>
      <p:ext uri="{BB962C8B-B14F-4D97-AF65-F5344CB8AC3E}">
        <p14:creationId xmlns:p14="http://schemas.microsoft.com/office/powerpoint/2010/main" val="30094176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98C4454-D4D9-4D30-8F2B-004F599B21B7}"/>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8B7BC50-E594-4935-8205-4424513513FA}"/>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初级版</a:t>
            </a:r>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解决方案</a:t>
            </a:r>
            <a:endParaRPr lang="zh-CN" altLang="en-US" sz="2800"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AA34A423-9E4A-4212-AD00-118A27ED975B}"/>
              </a:ext>
            </a:extLst>
          </p:cNvPr>
          <p:cNvSpPr txBox="1">
            <a:spLocks/>
          </p:cNvSpPr>
          <p:nvPr/>
        </p:nvSpPr>
        <p:spPr>
          <a:xfrm>
            <a:off x="1451112" y="1294135"/>
            <a:ext cx="9246231" cy="5119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这时会出现两种情况：</a:t>
            </a:r>
            <a:endParaRPr lang="en-US" altLang="zh-CN" sz="2400" dirty="0">
              <a:latin typeface="楷体" panose="02010609060101010101" pitchFamily="49" charset="-122"/>
              <a:ea typeface="楷体" panose="02010609060101010101" pitchFamily="49" charset="-122"/>
              <a:cs typeface="SimSun" charset="-122"/>
            </a:endParaRPr>
          </a:p>
          <a:p>
            <a:pPr>
              <a:lnSpc>
                <a:spcPct val="150000"/>
              </a:lnSpc>
              <a:buNone/>
            </a:pP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新的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和我们初始化的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一样</a:t>
            </a:r>
            <a:r>
              <a:rPr lang="en-US" altLang="zh-CN" sz="2400" dirty="0">
                <a:latin typeface="楷体" panose="02010609060101010101" pitchFamily="49" charset="-122"/>
                <a:ea typeface="楷体" panose="02010609060101010101" pitchFamily="49" charset="-122"/>
                <a:cs typeface="SimSun" charset="-122"/>
              </a:rPr>
              <a:t>. </a:t>
            </a:r>
            <a:r>
              <a:rPr lang="zh-CN" altLang="en-US" sz="2400" dirty="0">
                <a:latin typeface="楷体" panose="02010609060101010101" pitchFamily="49" charset="-122"/>
                <a:ea typeface="楷体" panose="02010609060101010101" pitchFamily="49" charset="-122"/>
                <a:cs typeface="SimSun" charset="-122"/>
              </a:rPr>
              <a:t>请问这说明了什么？</a:t>
            </a:r>
          </a:p>
          <a:p>
            <a:pPr algn="ctr">
              <a:lnSpc>
                <a:spcPct val="150000"/>
              </a:lnSpc>
              <a:buNone/>
            </a:pPr>
            <a:r>
              <a:rPr lang="zh-CN" altLang="en-US" sz="2400" b="1" dirty="0">
                <a:latin typeface="楷体" panose="02010609060101010101" pitchFamily="49" charset="-122"/>
                <a:ea typeface="楷体" panose="02010609060101010101" pitchFamily="49" charset="-122"/>
                <a:cs typeface="SimSun" charset="-122"/>
              </a:rPr>
              <a:t>我们初始化的</a:t>
            </a:r>
            <a:r>
              <a:rPr lang="en-US" altLang="zh-CN" sz="2400" b="1" dirty="0">
                <a:latin typeface="楷体" panose="02010609060101010101" pitchFamily="49" charset="-122"/>
                <a:ea typeface="楷体" panose="02010609060101010101" pitchFamily="49" charset="-122"/>
                <a:cs typeface="SimSun" charset="-122"/>
              </a:rPr>
              <a:t>P1</a:t>
            </a:r>
            <a:r>
              <a:rPr lang="zh-CN" altLang="en-US" sz="2400" b="1" dirty="0">
                <a:latin typeface="楷体" panose="02010609060101010101" pitchFamily="49" charset="-122"/>
                <a:ea typeface="楷体" panose="02010609060101010101" pitchFamily="49" charset="-122"/>
                <a:cs typeface="SimSun" charset="-122"/>
              </a:rPr>
              <a:t>和</a:t>
            </a:r>
            <a:r>
              <a:rPr lang="en-US" altLang="zh-CN" sz="2400" b="1" dirty="0">
                <a:latin typeface="楷体" panose="02010609060101010101" pitchFamily="49" charset="-122"/>
                <a:ea typeface="楷体" panose="02010609060101010101" pitchFamily="49" charset="-122"/>
                <a:cs typeface="SimSun" charset="-122"/>
              </a:rPr>
              <a:t>P2</a:t>
            </a:r>
            <a:r>
              <a:rPr lang="zh-CN" altLang="en-US" sz="2400" b="1" dirty="0">
                <a:latin typeface="楷体" panose="02010609060101010101" pitchFamily="49" charset="-122"/>
                <a:ea typeface="楷体" panose="02010609060101010101" pitchFamily="49" charset="-122"/>
                <a:cs typeface="SimSun" charset="-122"/>
              </a:rPr>
              <a:t>是一个相当靠谱的估计！</a:t>
            </a:r>
          </a:p>
          <a:p>
            <a:pPr>
              <a:lnSpc>
                <a:spcPct val="150000"/>
              </a:lnSpc>
              <a:buNone/>
            </a:pP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如果新估计出来的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和我们初始化的值差别很大，怎么办？</a:t>
            </a:r>
          </a:p>
          <a:p>
            <a:pPr algn="ctr">
              <a:lnSpc>
                <a:spcPct val="150000"/>
              </a:lnSpc>
              <a:buNone/>
            </a:pPr>
            <a:r>
              <a:rPr lang="zh-CN" altLang="en-US" sz="2400" b="1" dirty="0">
                <a:latin typeface="楷体" panose="02010609060101010101" pitchFamily="49" charset="-122"/>
                <a:ea typeface="楷体" panose="02010609060101010101" pitchFamily="49" charset="-122"/>
                <a:cs typeface="SimSun" charset="-122"/>
              </a:rPr>
              <a:t>继续用新的</a:t>
            </a:r>
            <a:r>
              <a:rPr lang="en-US" altLang="zh-CN" sz="2400" b="1" dirty="0">
                <a:latin typeface="楷体" panose="02010609060101010101" pitchFamily="49" charset="-122"/>
                <a:ea typeface="楷体" panose="02010609060101010101" pitchFamily="49" charset="-122"/>
                <a:cs typeface="SimSun" charset="-122"/>
              </a:rPr>
              <a:t>P1</a:t>
            </a:r>
            <a:r>
              <a:rPr lang="zh-CN" altLang="en-US" sz="2400" b="1" dirty="0">
                <a:latin typeface="楷体" panose="02010609060101010101" pitchFamily="49" charset="-122"/>
                <a:ea typeface="楷体" panose="02010609060101010101" pitchFamily="49" charset="-122"/>
                <a:cs typeface="SimSun" charset="-122"/>
              </a:rPr>
              <a:t>和</a:t>
            </a:r>
            <a:r>
              <a:rPr lang="en-US" altLang="zh-CN" sz="2400" b="1" dirty="0">
                <a:latin typeface="楷体" panose="02010609060101010101" pitchFamily="49" charset="-122"/>
                <a:ea typeface="楷体" panose="02010609060101010101" pitchFamily="49" charset="-122"/>
                <a:cs typeface="SimSun" charset="-122"/>
              </a:rPr>
              <a:t>P2</a:t>
            </a:r>
            <a:r>
              <a:rPr lang="zh-CN" altLang="en-US" sz="2400" b="1" dirty="0">
                <a:latin typeface="楷体" panose="02010609060101010101" pitchFamily="49" charset="-122"/>
                <a:ea typeface="楷体" panose="02010609060101010101" pitchFamily="49" charset="-122"/>
                <a:cs typeface="SimSun" charset="-122"/>
              </a:rPr>
              <a:t>迭代，直至收敛</a:t>
            </a:r>
            <a:r>
              <a:rPr lang="en-US" altLang="zh-CN" sz="2400" b="1" dirty="0">
                <a:latin typeface="楷体" panose="02010609060101010101" pitchFamily="49" charset="-122"/>
                <a:ea typeface="楷体" panose="02010609060101010101" pitchFamily="49" charset="-122"/>
                <a:cs typeface="SimSun" charset="-122"/>
              </a:rPr>
              <a:t>.</a:t>
            </a:r>
          </a:p>
        </p:txBody>
      </p:sp>
    </p:spTree>
    <p:extLst>
      <p:ext uri="{BB962C8B-B14F-4D97-AF65-F5344CB8AC3E}">
        <p14:creationId xmlns:p14="http://schemas.microsoft.com/office/powerpoint/2010/main" val="8967341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0993D3D-A400-4F20-8F94-20EB9FA178AF}"/>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BC7B038-0783-4990-BA39-0006457510F1}"/>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初级版</a:t>
            </a:r>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解决方案</a:t>
            </a:r>
            <a:endParaRPr lang="zh-CN" altLang="en-US" sz="2800" dirty="0">
              <a:latin typeface="黑体" panose="02010609060101010101" pitchFamily="49" charset="-122"/>
              <a:ea typeface="黑体" panose="02010609060101010101" pitchFamily="49" charset="-122"/>
            </a:endParaRPr>
          </a:p>
        </p:txBody>
      </p:sp>
      <p:sp>
        <p:nvSpPr>
          <p:cNvPr id="6" name="内容占位符 5">
            <a:extLst>
              <a:ext uri="{FF2B5EF4-FFF2-40B4-BE49-F238E27FC236}">
                <a16:creationId xmlns:a16="http://schemas.microsoft.com/office/drawing/2014/main" id="{D7B99734-FEB0-4CDE-A8F0-A8277BDE3623}"/>
              </a:ext>
            </a:extLst>
          </p:cNvPr>
          <p:cNvSpPr txBox="1">
            <a:spLocks/>
          </p:cNvSpPr>
          <p:nvPr/>
        </p:nvSpPr>
        <p:spPr>
          <a:xfrm>
            <a:off x="1471167" y="1178614"/>
            <a:ext cx="9451044" cy="8282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mj-cs"/>
              </a:rPr>
              <a:t>我们按照初级版</a:t>
            </a:r>
            <a:r>
              <a:rPr lang="en-US" altLang="zh-CN" sz="2400" dirty="0">
                <a:latin typeface="楷体" panose="02010609060101010101" pitchFamily="49" charset="-122"/>
                <a:ea typeface="楷体" panose="02010609060101010101" pitchFamily="49" charset="-122"/>
                <a:cs typeface="+mj-cs"/>
              </a:rPr>
              <a:t>EM</a:t>
            </a:r>
            <a:r>
              <a:rPr lang="zh-CN" altLang="en-US" sz="2400" dirty="0">
                <a:latin typeface="楷体" panose="02010609060101010101" pitchFamily="49" charset="-122"/>
                <a:ea typeface="楷体" panose="02010609060101010101" pitchFamily="49" charset="-122"/>
                <a:cs typeface="+mj-cs"/>
              </a:rPr>
              <a:t>算法的思路来解决一下这个问题</a:t>
            </a:r>
            <a:r>
              <a:rPr lang="en-US" altLang="zh-CN" sz="2400" dirty="0">
                <a:latin typeface="楷体" panose="02010609060101010101" pitchFamily="49" charset="-122"/>
                <a:ea typeface="楷体" panose="02010609060101010101" pitchFamily="49" charset="-122"/>
                <a:cs typeface="+mj-cs"/>
              </a:rPr>
              <a:t>.P1</a:t>
            </a:r>
            <a:r>
              <a:rPr lang="zh-CN" altLang="en-US" sz="2400" dirty="0">
                <a:latin typeface="楷体" panose="02010609060101010101" pitchFamily="49" charset="-122"/>
                <a:ea typeface="楷体" panose="02010609060101010101" pitchFamily="49" charset="-122"/>
                <a:cs typeface="+mj-cs"/>
              </a:rPr>
              <a:t>、</a:t>
            </a:r>
            <a:r>
              <a:rPr lang="en-US" altLang="zh-CN" sz="2400" dirty="0">
                <a:latin typeface="楷体" panose="02010609060101010101" pitchFamily="49" charset="-122"/>
                <a:ea typeface="楷体" panose="02010609060101010101" pitchFamily="49" charset="-122"/>
                <a:cs typeface="+mj-cs"/>
              </a:rPr>
              <a:t>P2</a:t>
            </a:r>
            <a:r>
              <a:rPr lang="zh-CN" altLang="en-US" sz="2400" dirty="0">
                <a:latin typeface="楷体" panose="02010609060101010101" pitchFamily="49" charset="-122"/>
                <a:ea typeface="楷体" panose="02010609060101010101" pitchFamily="49" charset="-122"/>
                <a:cs typeface="+mj-cs"/>
              </a:rPr>
              <a:t>的真实值为</a:t>
            </a:r>
            <a:r>
              <a:rPr lang="en-US" altLang="zh-CN" sz="2400" dirty="0">
                <a:latin typeface="楷体" panose="02010609060101010101" pitchFamily="49" charset="-122"/>
                <a:ea typeface="楷体" panose="02010609060101010101" pitchFamily="49" charset="-122"/>
                <a:cs typeface="+mj-cs"/>
              </a:rPr>
              <a:t>0.4</a:t>
            </a:r>
            <a:r>
              <a:rPr lang="zh-CN" altLang="en-US" sz="2400" dirty="0">
                <a:latin typeface="楷体" panose="02010609060101010101" pitchFamily="49" charset="-122"/>
                <a:ea typeface="楷体" panose="02010609060101010101" pitchFamily="49" charset="-122"/>
                <a:cs typeface="+mj-cs"/>
              </a:rPr>
              <a:t>和</a:t>
            </a:r>
            <a:r>
              <a:rPr lang="en-US" altLang="zh-CN" sz="2400" dirty="0">
                <a:latin typeface="楷体" panose="02010609060101010101" pitchFamily="49" charset="-122"/>
                <a:ea typeface="楷体" panose="02010609060101010101" pitchFamily="49" charset="-122"/>
                <a:cs typeface="+mj-cs"/>
              </a:rPr>
              <a:t>0.5</a:t>
            </a:r>
            <a:r>
              <a:rPr lang="zh-CN" altLang="en-US" sz="2400" dirty="0">
                <a:latin typeface="楷体" panose="02010609060101010101" pitchFamily="49" charset="-122"/>
                <a:ea typeface="楷体" panose="02010609060101010101" pitchFamily="49" charset="-122"/>
                <a:cs typeface="+mj-cs"/>
              </a:rPr>
              <a:t>。</a:t>
            </a:r>
          </a:p>
        </p:txBody>
      </p:sp>
      <p:sp>
        <p:nvSpPr>
          <p:cNvPr id="7" name="内容占位符 2">
            <a:extLst>
              <a:ext uri="{FF2B5EF4-FFF2-40B4-BE49-F238E27FC236}">
                <a16:creationId xmlns:a16="http://schemas.microsoft.com/office/drawing/2014/main" id="{EF75A2BA-3D9F-48F0-8975-DA45DFD1C7B7}"/>
              </a:ext>
            </a:extLst>
          </p:cNvPr>
          <p:cNvSpPr txBox="1">
            <a:spLocks/>
          </p:cNvSpPr>
          <p:nvPr/>
        </p:nvSpPr>
        <p:spPr>
          <a:xfrm>
            <a:off x="1567543" y="2271081"/>
            <a:ext cx="9451044" cy="33470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zh-CN" altLang="en-US" sz="2400" dirty="0">
                <a:latin typeface="楷体" panose="02010609060101010101" pitchFamily="49" charset="-122"/>
                <a:ea typeface="楷体" panose="02010609060101010101" pitchFamily="49" charset="-122"/>
                <a:cs typeface="SimSun" charset="-122"/>
              </a:rPr>
              <a:t> 先随机给</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赋一个值，比如：</a:t>
            </a:r>
            <a:r>
              <a:rPr lang="en-US" altLang="zh-CN" sz="2400" dirty="0">
                <a:latin typeface="楷体" panose="02010609060101010101" pitchFamily="49" charset="-122"/>
                <a:ea typeface="楷体" panose="02010609060101010101" pitchFamily="49" charset="-122"/>
                <a:cs typeface="SimSun" charset="-122"/>
              </a:rPr>
              <a:t>P1 = 0.2</a:t>
            </a:r>
            <a:r>
              <a:rPr lang="zh-CN" altLang="en-US" sz="2400" dirty="0">
                <a:latin typeface="楷体" panose="02010609060101010101" pitchFamily="49" charset="-122"/>
                <a:ea typeface="楷体" panose="02010609060101010101" pitchFamily="49" charset="-122"/>
                <a:cs typeface="SimSun" charset="-122"/>
              </a:rPr>
              <a:t>，</a:t>
            </a:r>
            <a:r>
              <a:rPr lang="en-US" altLang="zh-CN" sz="2400" dirty="0">
                <a:latin typeface="楷体" panose="02010609060101010101" pitchFamily="49" charset="-122"/>
                <a:ea typeface="楷体" panose="02010609060101010101" pitchFamily="49" charset="-122"/>
                <a:cs typeface="SimSun" charset="-122"/>
              </a:rPr>
              <a:t>P2 = 0.7</a:t>
            </a:r>
          </a:p>
          <a:p>
            <a:pPr>
              <a:buFont typeface="Wingdings" panose="05000000000000000000" pitchFamily="2" charset="2"/>
              <a:buChar char="p"/>
            </a:pPr>
            <a:r>
              <a:rPr lang="zh-CN" altLang="en-US" sz="2400" dirty="0">
                <a:latin typeface="楷体" panose="02010609060101010101" pitchFamily="49" charset="-122"/>
                <a:ea typeface="楷体" panose="02010609060101010101" pitchFamily="49" charset="-122"/>
                <a:cs typeface="SimSun" charset="-122"/>
              </a:rPr>
              <a:t> 我们看看第一轮抛掷最可能是哪个硬币</a:t>
            </a:r>
            <a:r>
              <a:rPr lang="en-US" altLang="zh-CN" sz="2400" dirty="0">
                <a:latin typeface="楷体" panose="02010609060101010101" pitchFamily="49" charset="-122"/>
                <a:ea typeface="楷体" panose="02010609060101010101" pitchFamily="49" charset="-122"/>
                <a:cs typeface="SimSun" charset="-122"/>
              </a:rPr>
              <a:t>.</a:t>
            </a:r>
          </a:p>
          <a:p>
            <a:pPr marL="457200" indent="-457200" algn="ctr">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如果是硬币</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，得出</a:t>
            </a:r>
            <a:r>
              <a:rPr lang="en-US" altLang="zh-CN" sz="2400" dirty="0">
                <a:latin typeface="楷体" panose="02010609060101010101" pitchFamily="49" charset="-122"/>
                <a:ea typeface="楷体" panose="02010609060101010101" pitchFamily="49" charset="-122"/>
                <a:cs typeface="SimSun" charset="-122"/>
              </a:rPr>
              <a:t>3</a:t>
            </a:r>
            <a:r>
              <a:rPr lang="zh-CN" altLang="en-US" sz="2400" dirty="0">
                <a:latin typeface="楷体" panose="02010609060101010101" pitchFamily="49" charset="-122"/>
                <a:ea typeface="楷体" panose="02010609060101010101" pitchFamily="49" charset="-122"/>
                <a:cs typeface="SimSun" charset="-122"/>
              </a:rPr>
              <a:t>正</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反的概率为：</a:t>
            </a:r>
            <a:endParaRPr lang="en-US" altLang="zh-CN" sz="2400" dirty="0">
              <a:latin typeface="楷体" panose="02010609060101010101" pitchFamily="49" charset="-122"/>
              <a:ea typeface="楷体" panose="02010609060101010101" pitchFamily="49" charset="-122"/>
              <a:cs typeface="SimSun" charset="-122"/>
            </a:endParaRPr>
          </a:p>
          <a:p>
            <a:pPr marL="457200" indent="-457200" algn="ctr">
              <a:buFont typeface="Arial" panose="020B0604020202020204" pitchFamily="34" charset="0"/>
              <a:buNone/>
            </a:pPr>
            <a:r>
              <a:rPr lang="en-US" altLang="zh-CN" sz="2400" dirty="0">
                <a:latin typeface="楷体" panose="02010609060101010101" pitchFamily="49" charset="-122"/>
                <a:ea typeface="楷体" panose="02010609060101010101" pitchFamily="49" charset="-122"/>
                <a:cs typeface="+mj-cs"/>
              </a:rPr>
              <a:t>0.2*0.2*0.2*0.8*0.8 = 0.00512 </a:t>
            </a:r>
          </a:p>
          <a:p>
            <a:pPr marL="457200" indent="-457200" algn="ctr">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如果是硬币</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，得出</a:t>
            </a:r>
            <a:r>
              <a:rPr lang="en-US" altLang="zh-CN" sz="2400" dirty="0">
                <a:latin typeface="楷体" panose="02010609060101010101" pitchFamily="49" charset="-122"/>
                <a:ea typeface="楷体" panose="02010609060101010101" pitchFamily="49" charset="-122"/>
                <a:cs typeface="SimSun" charset="-122"/>
              </a:rPr>
              <a:t>3</a:t>
            </a:r>
            <a:r>
              <a:rPr lang="zh-CN" altLang="en-US" sz="2400" dirty="0">
                <a:latin typeface="楷体" panose="02010609060101010101" pitchFamily="49" charset="-122"/>
                <a:ea typeface="楷体" panose="02010609060101010101" pitchFamily="49" charset="-122"/>
                <a:cs typeface="SimSun" charset="-122"/>
              </a:rPr>
              <a:t>正</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反的概率为：</a:t>
            </a:r>
            <a:endParaRPr lang="en-US" altLang="zh-CN" sz="2400" dirty="0">
              <a:latin typeface="楷体" panose="02010609060101010101" pitchFamily="49" charset="-122"/>
              <a:ea typeface="楷体" panose="02010609060101010101" pitchFamily="49" charset="-122"/>
              <a:cs typeface="SimSun" charset="-122"/>
            </a:endParaRPr>
          </a:p>
          <a:p>
            <a:pPr marL="457200" indent="-457200" algn="ctr">
              <a:buFont typeface="Arial" panose="020B0604020202020204" pitchFamily="34" charset="0"/>
              <a:buNone/>
            </a:pPr>
            <a:r>
              <a:rPr lang="en-US" altLang="zh-CN" sz="2400" dirty="0">
                <a:latin typeface="楷体" panose="02010609060101010101" pitchFamily="49" charset="-122"/>
                <a:ea typeface="楷体" panose="02010609060101010101" pitchFamily="49" charset="-122"/>
                <a:cs typeface="+mj-cs"/>
              </a:rPr>
              <a:t>0.7*0.7*0.7*0.3*0.3 = 0.03087</a:t>
            </a:r>
          </a:p>
          <a:p>
            <a:pPr>
              <a:buFont typeface="Wingdings" panose="05000000000000000000" pitchFamily="2" charset="2"/>
              <a:buChar char="p"/>
            </a:pPr>
            <a:r>
              <a:rPr lang="zh-CN" altLang="en-US" sz="2400" dirty="0">
                <a:latin typeface="楷体" panose="02010609060101010101" pitchFamily="49" charset="-122"/>
                <a:ea typeface="楷体" panose="02010609060101010101" pitchFamily="49" charset="-122"/>
                <a:cs typeface="SimSun" charset="-122"/>
              </a:rPr>
              <a:t> 然后依次求出其他</a:t>
            </a:r>
            <a:r>
              <a:rPr lang="en-US" altLang="zh-CN" sz="2400" dirty="0">
                <a:latin typeface="楷体" panose="02010609060101010101" pitchFamily="49" charset="-122"/>
                <a:ea typeface="楷体" panose="02010609060101010101" pitchFamily="49" charset="-122"/>
                <a:cs typeface="SimSun" charset="-122"/>
              </a:rPr>
              <a:t>4</a:t>
            </a:r>
            <a:r>
              <a:rPr lang="zh-CN" altLang="en-US" sz="2400" dirty="0">
                <a:latin typeface="楷体" panose="02010609060101010101" pitchFamily="49" charset="-122"/>
                <a:ea typeface="楷体" panose="02010609060101010101" pitchFamily="49" charset="-122"/>
                <a:cs typeface="SimSun" charset="-122"/>
              </a:rPr>
              <a:t>轮中的相应概率</a:t>
            </a:r>
            <a:r>
              <a:rPr lang="en-US" altLang="zh-CN" sz="2400" dirty="0">
                <a:latin typeface="楷体" panose="02010609060101010101" pitchFamily="49" charset="-122"/>
                <a:ea typeface="楷体" panose="02010609060101010101" pitchFamily="49" charset="-122"/>
                <a:cs typeface="SimSun" charset="-122"/>
              </a:rPr>
              <a:t>.</a:t>
            </a:r>
            <a:endParaRPr lang="zh-CN" altLang="en-US" sz="2400" dirty="0">
              <a:latin typeface="楷体" panose="02010609060101010101" pitchFamily="49" charset="-122"/>
              <a:ea typeface="楷体" panose="02010609060101010101" pitchFamily="49" charset="-122"/>
              <a:cs typeface="SimSun" charset="-122"/>
            </a:endParaRPr>
          </a:p>
        </p:txBody>
      </p:sp>
    </p:spTree>
    <p:extLst>
      <p:ext uri="{BB962C8B-B14F-4D97-AF65-F5344CB8AC3E}">
        <p14:creationId xmlns:p14="http://schemas.microsoft.com/office/powerpoint/2010/main" val="28019757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711AA7F-134F-4669-8B59-72EEB2807A6B}"/>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39DED4F-6E1D-4791-86D7-A9E36DAB914A}"/>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初级版</a:t>
            </a:r>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解决方案</a:t>
            </a:r>
            <a:endParaRPr lang="zh-CN" altLang="en-US" sz="28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3E4AFC55-6984-4D4B-B6DF-5686709FDFC9}"/>
              </a:ext>
            </a:extLst>
          </p:cNvPr>
          <p:cNvGraphicFramePr>
            <a:graphicFrameLocks noGrp="1"/>
          </p:cNvGraphicFramePr>
          <p:nvPr>
            <p:extLst>
              <p:ext uri="{D42A27DB-BD31-4B8C-83A1-F6EECF244321}">
                <p14:modId xmlns:p14="http://schemas.microsoft.com/office/powerpoint/2010/main" val="3518907338"/>
              </p:ext>
            </p:extLst>
          </p:nvPr>
        </p:nvGraphicFramePr>
        <p:xfrm>
          <a:off x="475112" y="2091365"/>
          <a:ext cx="6760575" cy="3157944"/>
        </p:xfrm>
        <a:graphic>
          <a:graphicData uri="http://schemas.openxmlformats.org/drawingml/2006/table">
            <a:tbl>
              <a:tblPr firstRow="1" bandRow="1">
                <a:tableStyleId>{073A0DAA-6AF3-43AB-8588-CEC1D06C72B9}</a:tableStyleId>
              </a:tblPr>
              <a:tblGrid>
                <a:gridCol w="1908567">
                  <a:extLst>
                    <a:ext uri="{9D8B030D-6E8A-4147-A177-3AD203B41FA5}">
                      <a16:colId xmlns:a16="http://schemas.microsoft.com/office/drawing/2014/main" val="55853290"/>
                    </a:ext>
                  </a:extLst>
                </a:gridCol>
                <a:gridCol w="2537771">
                  <a:extLst>
                    <a:ext uri="{9D8B030D-6E8A-4147-A177-3AD203B41FA5}">
                      <a16:colId xmlns:a16="http://schemas.microsoft.com/office/drawing/2014/main" val="4254979702"/>
                    </a:ext>
                  </a:extLst>
                </a:gridCol>
                <a:gridCol w="2314237">
                  <a:extLst>
                    <a:ext uri="{9D8B030D-6E8A-4147-A177-3AD203B41FA5}">
                      <a16:colId xmlns:a16="http://schemas.microsoft.com/office/drawing/2014/main" val="3500873996"/>
                    </a:ext>
                  </a:extLst>
                </a:gridCol>
              </a:tblGrid>
              <a:tr h="557284">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轮数</a:t>
                      </a:r>
                    </a:p>
                  </a:txBody>
                  <a:tcPr anchor="ctr"/>
                </a:tc>
                <a:tc>
                  <a:txBody>
                    <a:bodyPr/>
                    <a:lstStyle/>
                    <a:p>
                      <a:pPr algn="ctr"/>
                      <a:r>
                        <a:rPr lang="zh-CN" altLang="en-US" sz="2400" dirty="0">
                          <a:latin typeface="楷体" panose="02010609060101010101" pitchFamily="49" charset="-122"/>
                          <a:ea typeface="楷体" panose="02010609060101010101" pitchFamily="49" charset="-122"/>
                          <a:cs typeface="Times New Roman" panose="02020603050405020304" pitchFamily="18" charset="0"/>
                        </a:rPr>
                        <a:t>若是硬币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1</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zh-CN" altLang="en-US" sz="2400" dirty="0">
                          <a:latin typeface="楷体" panose="02010609060101010101" pitchFamily="49" charset="-122"/>
                          <a:ea typeface="楷体" panose="02010609060101010101" pitchFamily="49" charset="-122"/>
                          <a:cs typeface="Times New Roman" panose="02020603050405020304" pitchFamily="18" charset="0"/>
                        </a:rPr>
                        <a:t>若是硬币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2</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201364245"/>
                  </a:ext>
                </a:extLst>
              </a:tr>
              <a:tr h="520132">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1</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0.00512</a:t>
                      </a:r>
                      <a:endPar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0.03087</a:t>
                      </a:r>
                      <a:endPar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838198943"/>
                  </a:ext>
                </a:extLst>
              </a:tr>
              <a:tr h="520132">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0.02048</a:t>
                      </a:r>
                      <a:endPar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0.01323</a:t>
                      </a:r>
                      <a:endParaRPr lang="zh-CN" altLang="en-US" sz="22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83379584"/>
                  </a:ext>
                </a:extLst>
              </a:tr>
              <a:tr h="520132">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3</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b="0" i="0" kern="1200" dirty="0">
                          <a:solidFill>
                            <a:srgbClr val="FF0000"/>
                          </a:solidFill>
                          <a:latin typeface="楷体" panose="02010609060101010101" pitchFamily="49" charset="-122"/>
                          <a:ea typeface="楷体" panose="02010609060101010101" pitchFamily="49" charset="-122"/>
                          <a:cs typeface="+mn-cs"/>
                        </a:rPr>
                        <a:t>0.08192</a:t>
                      </a:r>
                      <a:endParaRPr lang="zh-CN" altLang="en-US" sz="2200" b="0" dirty="0">
                        <a:solidFill>
                          <a:srgbClr val="FF0000"/>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0.00567</a:t>
                      </a:r>
                      <a:endPar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965991652"/>
                  </a:ext>
                </a:extLst>
              </a:tr>
              <a:tr h="520132">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4</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b="0" i="0" kern="1200" dirty="0">
                          <a:solidFill>
                            <a:schemeClr val="dk1"/>
                          </a:solidFill>
                          <a:latin typeface="楷体" panose="02010609060101010101" pitchFamily="49" charset="-122"/>
                          <a:ea typeface="楷体" panose="02010609060101010101" pitchFamily="49" charset="-122"/>
                          <a:cs typeface="+mn-cs"/>
                        </a:rPr>
                        <a:t>0.00512</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0.03087</a:t>
                      </a:r>
                      <a:endPar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304861193"/>
                  </a:ext>
                </a:extLst>
              </a:tr>
              <a:tr h="520132">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5</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b="0" i="0" kern="1200" dirty="0">
                          <a:solidFill>
                            <a:srgbClr val="FF0000"/>
                          </a:solidFill>
                          <a:latin typeface="楷体" panose="02010609060101010101" pitchFamily="49" charset="-122"/>
                          <a:ea typeface="楷体" panose="02010609060101010101" pitchFamily="49" charset="-122"/>
                          <a:cs typeface="+mn-cs"/>
                        </a:rPr>
                        <a:t>0.02048</a:t>
                      </a:r>
                      <a:endParaRPr lang="zh-CN" altLang="en-US" sz="2200" b="0" dirty="0">
                        <a:solidFill>
                          <a:srgbClr val="FF0000"/>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0.01323</a:t>
                      </a:r>
                      <a:endPar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470841"/>
                  </a:ext>
                </a:extLst>
              </a:tr>
            </a:tbl>
          </a:graphicData>
        </a:graphic>
      </p:graphicFrame>
      <p:sp>
        <p:nvSpPr>
          <p:cNvPr id="5" name="文本占位符 3">
            <a:extLst>
              <a:ext uri="{FF2B5EF4-FFF2-40B4-BE49-F238E27FC236}">
                <a16:creationId xmlns:a16="http://schemas.microsoft.com/office/drawing/2014/main" id="{95B60F55-4D59-47A5-B68F-8E061B84259A}"/>
              </a:ext>
            </a:extLst>
          </p:cNvPr>
          <p:cNvSpPr txBox="1">
            <a:spLocks/>
          </p:cNvSpPr>
          <p:nvPr/>
        </p:nvSpPr>
        <p:spPr>
          <a:xfrm>
            <a:off x="7654853" y="2102139"/>
            <a:ext cx="4062035" cy="31579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楷体" panose="02010609060101010101" pitchFamily="49" charset="-122"/>
                <a:ea typeface="楷体" panose="02010609060101010101" pitchFamily="49" charset="-122"/>
                <a:cs typeface="SimSun" charset="-122"/>
              </a:rPr>
              <a:t>按照最大似然法则：</a:t>
            </a:r>
            <a:endParaRPr lang="en-US" altLang="zh-CN" sz="2400" dirty="0">
              <a:latin typeface="楷体" panose="02010609060101010101" pitchFamily="49" charset="-122"/>
              <a:ea typeface="楷体" panose="02010609060101010101" pitchFamily="49" charset="-122"/>
              <a:cs typeface="SimSun" charset="-122"/>
            </a:endParaRPr>
          </a:p>
          <a:p>
            <a:pPr marL="0" indent="0">
              <a:lnSpc>
                <a:spcPct val="150000"/>
              </a:lnSpc>
              <a:buNone/>
            </a:pPr>
            <a:r>
              <a:rPr lang="zh-CN" altLang="en-US" sz="2400" dirty="0">
                <a:latin typeface="楷体" panose="02010609060101010101" pitchFamily="49" charset="-122"/>
                <a:ea typeface="楷体" panose="02010609060101010101" pitchFamily="49" charset="-122"/>
                <a:cs typeface="SimSun" charset="-122"/>
              </a:rPr>
              <a:t>第</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轮中最有可能的是硬币</a:t>
            </a:r>
            <a:r>
              <a:rPr lang="en-US" altLang="zh-CN" sz="2400" dirty="0">
                <a:latin typeface="楷体" panose="02010609060101010101" pitchFamily="49" charset="-122"/>
                <a:ea typeface="楷体" panose="02010609060101010101" pitchFamily="49" charset="-122"/>
                <a:cs typeface="SimSun" charset="-122"/>
              </a:rPr>
              <a:t>2</a:t>
            </a:r>
            <a:br>
              <a:rPr lang="zh-CN" altLang="en-US" sz="2400" dirty="0">
                <a:latin typeface="楷体" panose="02010609060101010101" pitchFamily="49" charset="-122"/>
                <a:ea typeface="楷体" panose="02010609060101010101" pitchFamily="49" charset="-122"/>
                <a:cs typeface="SimSun" charset="-122"/>
              </a:rPr>
            </a:br>
            <a:r>
              <a:rPr lang="zh-CN" altLang="en-US" sz="2400" dirty="0">
                <a:latin typeface="楷体" panose="02010609060101010101" pitchFamily="49" charset="-122"/>
                <a:ea typeface="楷体" panose="02010609060101010101" pitchFamily="49" charset="-122"/>
                <a:cs typeface="SimSun" charset="-122"/>
              </a:rPr>
              <a:t>第</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轮中最有可能的是硬币</a:t>
            </a:r>
            <a:r>
              <a:rPr lang="en-US" altLang="zh-CN" sz="2400" dirty="0">
                <a:latin typeface="楷体" panose="02010609060101010101" pitchFamily="49" charset="-122"/>
                <a:ea typeface="楷体" panose="02010609060101010101" pitchFamily="49" charset="-122"/>
                <a:cs typeface="SimSun" charset="-122"/>
              </a:rPr>
              <a:t>1</a:t>
            </a:r>
            <a:br>
              <a:rPr lang="zh-CN" altLang="en-US" sz="2400" dirty="0">
                <a:latin typeface="楷体" panose="02010609060101010101" pitchFamily="49" charset="-122"/>
                <a:ea typeface="楷体" panose="02010609060101010101" pitchFamily="49" charset="-122"/>
                <a:cs typeface="SimSun" charset="-122"/>
              </a:rPr>
            </a:br>
            <a:r>
              <a:rPr lang="zh-CN" altLang="en-US" sz="2400" dirty="0">
                <a:latin typeface="楷体" panose="02010609060101010101" pitchFamily="49" charset="-122"/>
                <a:ea typeface="楷体" panose="02010609060101010101" pitchFamily="49" charset="-122"/>
                <a:cs typeface="SimSun" charset="-122"/>
              </a:rPr>
              <a:t>第</a:t>
            </a:r>
            <a:r>
              <a:rPr lang="en-US" altLang="zh-CN" sz="2400" dirty="0">
                <a:latin typeface="楷体" panose="02010609060101010101" pitchFamily="49" charset="-122"/>
                <a:ea typeface="楷体" panose="02010609060101010101" pitchFamily="49" charset="-122"/>
                <a:cs typeface="SimSun" charset="-122"/>
              </a:rPr>
              <a:t>3</a:t>
            </a:r>
            <a:r>
              <a:rPr lang="zh-CN" altLang="en-US" sz="2400" dirty="0">
                <a:latin typeface="楷体" panose="02010609060101010101" pitchFamily="49" charset="-122"/>
                <a:ea typeface="楷体" panose="02010609060101010101" pitchFamily="49" charset="-122"/>
                <a:cs typeface="SimSun" charset="-122"/>
              </a:rPr>
              <a:t>轮中最有可能的是硬币</a:t>
            </a:r>
            <a:r>
              <a:rPr lang="en-US" altLang="zh-CN" sz="2400" dirty="0">
                <a:latin typeface="楷体" panose="02010609060101010101" pitchFamily="49" charset="-122"/>
                <a:ea typeface="楷体" panose="02010609060101010101" pitchFamily="49" charset="-122"/>
                <a:cs typeface="SimSun" charset="-122"/>
              </a:rPr>
              <a:t>1</a:t>
            </a:r>
            <a:br>
              <a:rPr lang="zh-CN" altLang="en-US" sz="2400" dirty="0">
                <a:latin typeface="楷体" panose="02010609060101010101" pitchFamily="49" charset="-122"/>
                <a:ea typeface="楷体" panose="02010609060101010101" pitchFamily="49" charset="-122"/>
                <a:cs typeface="SimSun" charset="-122"/>
              </a:rPr>
            </a:br>
            <a:r>
              <a:rPr lang="zh-CN" altLang="en-US" sz="2400" dirty="0">
                <a:latin typeface="楷体" panose="02010609060101010101" pitchFamily="49" charset="-122"/>
                <a:ea typeface="楷体" panose="02010609060101010101" pitchFamily="49" charset="-122"/>
                <a:cs typeface="SimSun" charset="-122"/>
              </a:rPr>
              <a:t>第</a:t>
            </a:r>
            <a:r>
              <a:rPr lang="en-US" altLang="zh-CN" sz="2400" dirty="0">
                <a:latin typeface="楷体" panose="02010609060101010101" pitchFamily="49" charset="-122"/>
                <a:ea typeface="楷体" panose="02010609060101010101" pitchFamily="49" charset="-122"/>
                <a:cs typeface="SimSun" charset="-122"/>
              </a:rPr>
              <a:t>4</a:t>
            </a:r>
            <a:r>
              <a:rPr lang="zh-CN" altLang="en-US" sz="2400" dirty="0">
                <a:latin typeface="楷体" panose="02010609060101010101" pitchFamily="49" charset="-122"/>
                <a:ea typeface="楷体" panose="02010609060101010101" pitchFamily="49" charset="-122"/>
                <a:cs typeface="SimSun" charset="-122"/>
              </a:rPr>
              <a:t>轮中最有可能的是硬币</a:t>
            </a:r>
            <a:r>
              <a:rPr lang="en-US" altLang="zh-CN" sz="2400" dirty="0">
                <a:latin typeface="楷体" panose="02010609060101010101" pitchFamily="49" charset="-122"/>
                <a:ea typeface="楷体" panose="02010609060101010101" pitchFamily="49" charset="-122"/>
                <a:cs typeface="SimSun" charset="-122"/>
              </a:rPr>
              <a:t>2</a:t>
            </a:r>
            <a:br>
              <a:rPr lang="zh-CN" altLang="en-US" sz="2400" dirty="0">
                <a:latin typeface="楷体" panose="02010609060101010101" pitchFamily="49" charset="-122"/>
                <a:ea typeface="楷体" panose="02010609060101010101" pitchFamily="49" charset="-122"/>
                <a:cs typeface="SimSun" charset="-122"/>
              </a:rPr>
            </a:br>
            <a:r>
              <a:rPr lang="zh-CN" altLang="en-US" sz="2400" dirty="0">
                <a:latin typeface="楷体" panose="02010609060101010101" pitchFamily="49" charset="-122"/>
                <a:ea typeface="楷体" panose="02010609060101010101" pitchFamily="49" charset="-122"/>
                <a:cs typeface="SimSun" charset="-122"/>
              </a:rPr>
              <a:t>第</a:t>
            </a:r>
            <a:r>
              <a:rPr lang="en-US" altLang="zh-CN" sz="2400" dirty="0">
                <a:latin typeface="楷体" panose="02010609060101010101" pitchFamily="49" charset="-122"/>
                <a:ea typeface="楷体" panose="02010609060101010101" pitchFamily="49" charset="-122"/>
                <a:cs typeface="SimSun" charset="-122"/>
              </a:rPr>
              <a:t>5</a:t>
            </a:r>
            <a:r>
              <a:rPr lang="zh-CN" altLang="en-US" sz="2400" dirty="0">
                <a:latin typeface="楷体" panose="02010609060101010101" pitchFamily="49" charset="-122"/>
                <a:ea typeface="楷体" panose="02010609060101010101" pitchFamily="49" charset="-122"/>
                <a:cs typeface="SimSun" charset="-122"/>
              </a:rPr>
              <a:t>轮中最有可能的是硬币</a:t>
            </a:r>
            <a:r>
              <a:rPr lang="en-US" altLang="zh-CN" sz="2400" dirty="0">
                <a:latin typeface="楷体" panose="02010609060101010101" pitchFamily="49" charset="-122"/>
                <a:ea typeface="楷体" panose="02010609060101010101" pitchFamily="49" charset="-122"/>
                <a:cs typeface="SimSun" charset="-122"/>
              </a:rPr>
              <a:t>1</a:t>
            </a:r>
            <a:endParaRPr lang="zh-CN" altLang="en-US" sz="2400" dirty="0">
              <a:latin typeface="楷体" panose="02010609060101010101" pitchFamily="49" charset="-122"/>
              <a:ea typeface="楷体" panose="02010609060101010101" pitchFamily="49" charset="-122"/>
              <a:cs typeface="SimSun" charset="-122"/>
            </a:endParaRPr>
          </a:p>
        </p:txBody>
      </p:sp>
    </p:spTree>
    <p:extLst>
      <p:ext uri="{BB962C8B-B14F-4D97-AF65-F5344CB8AC3E}">
        <p14:creationId xmlns:p14="http://schemas.microsoft.com/office/powerpoint/2010/main" val="248296038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F822326-90BD-4B9D-B7B9-25135E3C09AF}"/>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0BEEF8D-5923-4C8A-8CBC-04AEC19D241D}"/>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初级版</a:t>
            </a:r>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解决方案</a:t>
            </a:r>
            <a:endParaRPr lang="zh-CN" altLang="en-US" sz="28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F06ACD57-5C19-4D53-91F8-4BAF3F2E6B37}"/>
              </a:ext>
            </a:extLst>
          </p:cNvPr>
          <p:cNvGraphicFramePr>
            <a:graphicFrameLocks noGrp="1"/>
          </p:cNvGraphicFramePr>
          <p:nvPr>
            <p:extLst>
              <p:ext uri="{D42A27DB-BD31-4B8C-83A1-F6EECF244321}">
                <p14:modId xmlns:p14="http://schemas.microsoft.com/office/powerpoint/2010/main" val="2389123973"/>
              </p:ext>
            </p:extLst>
          </p:nvPr>
        </p:nvGraphicFramePr>
        <p:xfrm>
          <a:off x="1929487" y="2079352"/>
          <a:ext cx="7938198" cy="2699296"/>
        </p:xfrm>
        <a:graphic>
          <a:graphicData uri="http://schemas.openxmlformats.org/drawingml/2006/table">
            <a:tbl>
              <a:tblPr firstRow="1" bandRow="1">
                <a:tableStyleId>{073A0DAA-6AF3-43AB-8588-CEC1D06C72B9}</a:tableStyleId>
              </a:tblPr>
              <a:tblGrid>
                <a:gridCol w="2646066">
                  <a:extLst>
                    <a:ext uri="{9D8B030D-6E8A-4147-A177-3AD203B41FA5}">
                      <a16:colId xmlns:a16="http://schemas.microsoft.com/office/drawing/2014/main" val="55853290"/>
                    </a:ext>
                  </a:extLst>
                </a:gridCol>
                <a:gridCol w="2646066">
                  <a:extLst>
                    <a:ext uri="{9D8B030D-6E8A-4147-A177-3AD203B41FA5}">
                      <a16:colId xmlns:a16="http://schemas.microsoft.com/office/drawing/2014/main" val="4254979702"/>
                    </a:ext>
                  </a:extLst>
                </a:gridCol>
                <a:gridCol w="2646066">
                  <a:extLst>
                    <a:ext uri="{9D8B030D-6E8A-4147-A177-3AD203B41FA5}">
                      <a16:colId xmlns:a16="http://schemas.microsoft.com/office/drawing/2014/main" val="3500873996"/>
                    </a:ext>
                  </a:extLst>
                </a:gridCol>
              </a:tblGrid>
              <a:tr h="476346">
                <a:tc>
                  <a:txBody>
                    <a:bodyPr/>
                    <a:lstStyle/>
                    <a:p>
                      <a:pPr algn="ctr"/>
                      <a:r>
                        <a:rPr lang="en-US" altLang="zh-CN" sz="2400" dirty="0">
                          <a:latin typeface="Times New Roman" panose="02020603050405020304" pitchFamily="18" charset="0"/>
                          <a:cs typeface="Times New Roman" panose="02020603050405020304" pitchFamily="18" charset="0"/>
                        </a:rPr>
                        <a:t>Coin(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Z)</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Result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Statistics</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正正反正反</a:t>
                      </a: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183819894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反反正正反</a:t>
                      </a: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83379584"/>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正反反反反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965991652"/>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dk1"/>
                          </a:solidFill>
                          <a:latin typeface="楷体" panose="02010609060101010101" pitchFamily="49" charset="-122"/>
                          <a:ea typeface="楷体" panose="02010609060101010101" pitchFamily="49" charset="-122"/>
                          <a:cs typeface="+mn-cs"/>
                        </a:rPr>
                        <a:t>正反反正正</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330486119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Unknown</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反正正反反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470841"/>
                  </a:ext>
                </a:extLst>
              </a:tr>
            </a:tbl>
          </a:graphicData>
        </a:graphic>
      </p:graphicFrame>
      <p:graphicFrame>
        <p:nvGraphicFramePr>
          <p:cNvPr id="5" name="表格 4">
            <a:extLst>
              <a:ext uri="{FF2B5EF4-FFF2-40B4-BE49-F238E27FC236}">
                <a16:creationId xmlns:a16="http://schemas.microsoft.com/office/drawing/2014/main" id="{8065B2C8-096E-4A8E-809B-C7C20C72E1DA}"/>
              </a:ext>
            </a:extLst>
          </p:cNvPr>
          <p:cNvGraphicFramePr>
            <a:graphicFrameLocks noGrp="1"/>
          </p:cNvGraphicFramePr>
          <p:nvPr>
            <p:extLst>
              <p:ext uri="{D42A27DB-BD31-4B8C-83A1-F6EECF244321}">
                <p14:modId xmlns:p14="http://schemas.microsoft.com/office/powerpoint/2010/main" val="1818355024"/>
              </p:ext>
            </p:extLst>
          </p:nvPr>
        </p:nvGraphicFramePr>
        <p:xfrm>
          <a:off x="1929487" y="2079352"/>
          <a:ext cx="7938198" cy="2699296"/>
        </p:xfrm>
        <a:graphic>
          <a:graphicData uri="http://schemas.openxmlformats.org/drawingml/2006/table">
            <a:tbl>
              <a:tblPr firstRow="1" bandRow="1">
                <a:tableStyleId>{073A0DAA-6AF3-43AB-8588-CEC1D06C72B9}</a:tableStyleId>
              </a:tblPr>
              <a:tblGrid>
                <a:gridCol w="2646066">
                  <a:extLst>
                    <a:ext uri="{9D8B030D-6E8A-4147-A177-3AD203B41FA5}">
                      <a16:colId xmlns:a16="http://schemas.microsoft.com/office/drawing/2014/main" val="55853290"/>
                    </a:ext>
                  </a:extLst>
                </a:gridCol>
                <a:gridCol w="2646066">
                  <a:extLst>
                    <a:ext uri="{9D8B030D-6E8A-4147-A177-3AD203B41FA5}">
                      <a16:colId xmlns:a16="http://schemas.microsoft.com/office/drawing/2014/main" val="4254979702"/>
                    </a:ext>
                  </a:extLst>
                </a:gridCol>
                <a:gridCol w="2646066">
                  <a:extLst>
                    <a:ext uri="{9D8B030D-6E8A-4147-A177-3AD203B41FA5}">
                      <a16:colId xmlns:a16="http://schemas.microsoft.com/office/drawing/2014/main" val="3500873996"/>
                    </a:ext>
                  </a:extLst>
                </a:gridCol>
              </a:tblGrid>
              <a:tr h="476346">
                <a:tc>
                  <a:txBody>
                    <a:bodyPr/>
                    <a:lstStyle/>
                    <a:p>
                      <a:pPr algn="ctr"/>
                      <a:r>
                        <a:rPr lang="en-US" altLang="zh-CN" sz="2400" dirty="0">
                          <a:latin typeface="Times New Roman" panose="02020603050405020304" pitchFamily="18" charset="0"/>
                          <a:cs typeface="Times New Roman" panose="02020603050405020304" pitchFamily="18" charset="0"/>
                        </a:rPr>
                        <a:t>Coin(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Z)</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Result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Statistics</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2</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正正反正反</a:t>
                      </a: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1838198943"/>
                  </a:ext>
                </a:extLst>
              </a:tr>
              <a:tr h="444590">
                <a:tc>
                  <a:txBody>
                    <a:bodyPr/>
                    <a:lstStyle/>
                    <a:p>
                      <a:pPr algn="ctr"/>
                      <a:r>
                        <a:rPr lang="en-US" altLang="zh-CN" sz="2200" dirty="0">
                          <a:latin typeface="Times New Roman" panose="02020603050405020304" pitchFamily="18" charset="0"/>
                          <a:cs typeface="Times New Roman" panose="02020603050405020304" pitchFamily="18" charset="0"/>
                        </a:rPr>
                        <a:t>1</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反反正正反</a:t>
                      </a: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83379584"/>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1</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正反反反反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965991652"/>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dk1"/>
                          </a:solidFill>
                          <a:latin typeface="楷体" panose="02010609060101010101" pitchFamily="49" charset="-122"/>
                          <a:ea typeface="楷体" panose="02010609060101010101" pitchFamily="49" charset="-122"/>
                          <a:cs typeface="+mn-cs"/>
                        </a:rPr>
                        <a:t>正反反正正</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3304861193"/>
                  </a:ext>
                </a:extLst>
              </a:tr>
              <a:tr h="444590">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1</a:t>
                      </a:r>
                      <a:endParaRPr lang="zh-CN" altLang="en-US" sz="22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200" b="0" i="0" kern="1200" dirty="0">
                          <a:solidFill>
                            <a:schemeClr val="tx1"/>
                          </a:solidFill>
                          <a:latin typeface="楷体" panose="02010609060101010101" pitchFamily="49" charset="-122"/>
                          <a:ea typeface="楷体" panose="02010609060101010101" pitchFamily="49" charset="-122"/>
                          <a:cs typeface="+mn-cs"/>
                        </a:rPr>
                        <a:t>反正正反反</a:t>
                      </a:r>
                      <a:endParaRPr lang="zh-CN" altLang="en-US" sz="22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470841"/>
                  </a:ext>
                </a:extLst>
              </a:tr>
            </a:tbl>
          </a:graphicData>
        </a:graphic>
      </p:graphicFrame>
      <p:sp>
        <p:nvSpPr>
          <p:cNvPr id="6" name="标题 1">
            <a:extLst>
              <a:ext uri="{FF2B5EF4-FFF2-40B4-BE49-F238E27FC236}">
                <a16:creationId xmlns:a16="http://schemas.microsoft.com/office/drawing/2014/main" id="{27FADFCF-98F1-4902-B8B3-6058570BB10B}"/>
              </a:ext>
            </a:extLst>
          </p:cNvPr>
          <p:cNvSpPr txBox="1">
            <a:spLocks/>
          </p:cNvSpPr>
          <p:nvPr/>
        </p:nvSpPr>
        <p:spPr>
          <a:xfrm>
            <a:off x="1468581" y="1044324"/>
            <a:ext cx="9211293" cy="7140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dirty="0">
                <a:latin typeface="楷体" panose="02010609060101010101" pitchFamily="49" charset="-122"/>
                <a:ea typeface="楷体" panose="02010609060101010101" pitchFamily="49" charset="-122"/>
              </a:rPr>
              <a:t>我们将估计出的隐变量</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填入表中，然后依据这个表来更新</a:t>
            </a:r>
            <a:r>
              <a:rPr lang="en-US" altLang="zh-CN" sz="2400" dirty="0">
                <a:latin typeface="楷体" panose="02010609060101010101" pitchFamily="49" charset="-122"/>
                <a:ea typeface="楷体" panose="02010609060101010101" pitchFamily="49" charset="-122"/>
              </a:rPr>
              <a:t>P1</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P2.</a:t>
            </a:r>
            <a:endParaRPr lang="zh-CN" altLang="en-US" sz="2400" dirty="0">
              <a:latin typeface="楷体" panose="02010609060101010101" pitchFamily="49" charset="-122"/>
              <a:ea typeface="楷体" panose="02010609060101010101" pitchFamily="49" charset="-122"/>
              <a:cs typeface="+mn-cs"/>
            </a:endParaRPr>
          </a:p>
        </p:txBody>
      </p:sp>
      <p:sp>
        <p:nvSpPr>
          <p:cNvPr id="7" name="矩形 6">
            <a:extLst>
              <a:ext uri="{FF2B5EF4-FFF2-40B4-BE49-F238E27FC236}">
                <a16:creationId xmlns:a16="http://schemas.microsoft.com/office/drawing/2014/main" id="{C1445E4C-6C5C-440E-8D42-0567977D5714}"/>
              </a:ext>
            </a:extLst>
          </p:cNvPr>
          <p:cNvSpPr/>
          <p:nvPr/>
        </p:nvSpPr>
        <p:spPr>
          <a:xfrm>
            <a:off x="2850586" y="5099637"/>
            <a:ext cx="6096000" cy="1004057"/>
          </a:xfrm>
          <a:prstGeom prst="rect">
            <a:avLst/>
          </a:prstGeom>
        </p:spPr>
        <p:txBody>
          <a:bodyPr>
            <a:spAutoFit/>
          </a:bodyPr>
          <a:lstStyle/>
          <a:p>
            <a:pPr marL="320040" lvl="0" indent="-320040" algn="ctr">
              <a:lnSpc>
                <a:spcPct val="111000"/>
              </a:lnSpc>
              <a:spcBef>
                <a:spcPts val="930"/>
              </a:spcBef>
              <a:defRPr/>
            </a:pPr>
            <a:r>
              <a:rPr lang="en-US" altLang="zh-CN" sz="2400" dirty="0">
                <a:solidFill>
                  <a:srgbClr val="121316">
                    <a:lumMod val="75000"/>
                    <a:lumOff val="25000"/>
                  </a:srgbClr>
                </a:solidFill>
                <a:latin typeface="Times New Roman" panose="02020603050405020304" pitchFamily="18" charset="0"/>
                <a:cs typeface="Times New Roman" panose="02020603050405020304" pitchFamily="18" charset="0"/>
              </a:rPr>
              <a:t>P1 = (2+1+2)/</a:t>
            </a:r>
            <a:r>
              <a:rPr lang="zh-CN" altLang="en-US" sz="2400" dirty="0">
                <a:solidFill>
                  <a:srgbClr val="121316">
                    <a:lumMod val="75000"/>
                    <a:lumOff val="25000"/>
                  </a:srgbClr>
                </a:solidFill>
                <a:latin typeface="Times New Roman" panose="02020603050405020304" pitchFamily="18" charset="0"/>
                <a:cs typeface="Times New Roman" panose="02020603050405020304" pitchFamily="18" charset="0"/>
              </a:rPr>
              <a:t> </a:t>
            </a:r>
            <a:r>
              <a:rPr lang="en-US" altLang="zh-CN" sz="2400" dirty="0">
                <a:solidFill>
                  <a:srgbClr val="121316">
                    <a:lumMod val="75000"/>
                    <a:lumOff val="25000"/>
                  </a:srgbClr>
                </a:solidFill>
                <a:latin typeface="Times New Roman" panose="02020603050405020304" pitchFamily="18" charset="0"/>
                <a:cs typeface="Times New Roman" panose="02020603050405020304" pitchFamily="18" charset="0"/>
              </a:rPr>
              <a:t>15 = 0.33</a:t>
            </a:r>
          </a:p>
          <a:p>
            <a:pPr marL="320040" lvl="0" indent="-320040" algn="ctr">
              <a:lnSpc>
                <a:spcPct val="111000"/>
              </a:lnSpc>
              <a:spcBef>
                <a:spcPts val="930"/>
              </a:spcBef>
              <a:defRPr/>
            </a:pPr>
            <a:r>
              <a:rPr lang="en-US" altLang="zh-CN" sz="2400" dirty="0">
                <a:solidFill>
                  <a:srgbClr val="121316">
                    <a:lumMod val="75000"/>
                    <a:lumOff val="25000"/>
                  </a:srgbClr>
                </a:solidFill>
                <a:latin typeface="Times New Roman" panose="02020603050405020304" pitchFamily="18" charset="0"/>
                <a:cs typeface="Times New Roman" panose="02020603050405020304" pitchFamily="18" charset="0"/>
              </a:rPr>
              <a:t>P2 = (3+3)/</a:t>
            </a:r>
            <a:r>
              <a:rPr lang="zh-CN" altLang="en-US" sz="2400" dirty="0">
                <a:solidFill>
                  <a:srgbClr val="121316">
                    <a:lumMod val="75000"/>
                    <a:lumOff val="25000"/>
                  </a:srgbClr>
                </a:solidFill>
                <a:latin typeface="Times New Roman" panose="02020603050405020304" pitchFamily="18" charset="0"/>
                <a:cs typeface="Times New Roman" panose="02020603050405020304" pitchFamily="18" charset="0"/>
              </a:rPr>
              <a:t> </a:t>
            </a:r>
            <a:r>
              <a:rPr lang="en-US" altLang="zh-CN" sz="2400" dirty="0">
                <a:solidFill>
                  <a:srgbClr val="121316">
                    <a:lumMod val="75000"/>
                    <a:lumOff val="25000"/>
                  </a:srgbClr>
                </a:solidFill>
                <a:latin typeface="Times New Roman" panose="02020603050405020304" pitchFamily="18" charset="0"/>
                <a:cs typeface="Times New Roman" panose="02020603050405020304" pitchFamily="18" charset="0"/>
              </a:rPr>
              <a:t>10 = 0.6</a:t>
            </a:r>
          </a:p>
        </p:txBody>
      </p:sp>
    </p:spTree>
    <p:extLst>
      <p:ext uri="{BB962C8B-B14F-4D97-AF65-F5344CB8AC3E}">
        <p14:creationId xmlns:p14="http://schemas.microsoft.com/office/powerpoint/2010/main" val="275004835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hinkpad\Desktop\PNG\1_0002_图层-5-副本.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93314" y="3015746"/>
            <a:ext cx="2688655" cy="24866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36793" y="3683891"/>
            <a:ext cx="1581525" cy="1015663"/>
          </a:xfrm>
          <a:prstGeom prst="rect">
            <a:avLst/>
          </a:prstGeom>
          <a:noFill/>
        </p:spPr>
        <p:txBody>
          <a:bodyPr wrap="square" rtlCol="0">
            <a:spAutoFit/>
          </a:bodyPr>
          <a:lstStyle/>
          <a:p>
            <a:pPr algn="ctr">
              <a:lnSpc>
                <a:spcPct val="125000"/>
              </a:lnSpc>
            </a:pPr>
            <a:r>
              <a:rPr lang="en-US" altLang="zh-CN" sz="1600" dirty="0">
                <a:latin typeface="方正宋黑简体" pitchFamily="2" charset="-122"/>
                <a:ea typeface="方正宋黑简体" pitchFamily="2" charset="-122"/>
              </a:rPr>
              <a:t>Maximum Likelihood Estimation</a:t>
            </a:r>
            <a:endParaRPr lang="zh-CN" altLang="en-US" sz="1600" dirty="0">
              <a:latin typeface="方正宋黑简体" pitchFamily="2" charset="-122"/>
              <a:ea typeface="方正宋黑简体" pitchFamily="2" charset="-122"/>
            </a:endParaRPr>
          </a:p>
        </p:txBody>
      </p:sp>
      <p:sp>
        <p:nvSpPr>
          <p:cNvPr id="4" name="矩形 3"/>
          <p:cNvSpPr/>
          <p:nvPr/>
        </p:nvSpPr>
        <p:spPr>
          <a:xfrm>
            <a:off x="2026849" y="3141120"/>
            <a:ext cx="633122" cy="338554"/>
          </a:xfrm>
          <a:prstGeom prst="rect">
            <a:avLst/>
          </a:prstGeom>
        </p:spPr>
        <p:txBody>
          <a:bodyPr wrap="none">
            <a:spAutoFit/>
          </a:bodyPr>
          <a:lstStyle/>
          <a:p>
            <a:r>
              <a:rPr lang="en-US" altLang="zh-CN" sz="1600" b="1" dirty="0">
                <a:latin typeface="方正古隶简体" pitchFamily="65" charset="-122"/>
                <a:ea typeface="方正古隶简体" pitchFamily="65" charset="-122"/>
              </a:rPr>
              <a:t>First</a:t>
            </a:r>
            <a:endParaRPr lang="zh-CN" altLang="en-US" sz="1600" b="1" dirty="0">
              <a:latin typeface="方正古隶简体" pitchFamily="65" charset="-122"/>
              <a:ea typeface="方正古隶简体" pitchFamily="65" charset="-122"/>
            </a:endParaRPr>
          </a:p>
        </p:txBody>
      </p:sp>
      <p:pic>
        <p:nvPicPr>
          <p:cNvPr id="12" name="Picture 3" descr="C:\Users\Thinkpad\Desktop\PNG\1_0002_图层-5-副本.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38636" y="3057838"/>
            <a:ext cx="2688655" cy="248663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970714" y="3847794"/>
            <a:ext cx="1703083" cy="707886"/>
          </a:xfrm>
          <a:prstGeom prst="rect">
            <a:avLst/>
          </a:prstGeom>
          <a:noFill/>
        </p:spPr>
        <p:txBody>
          <a:bodyPr wrap="square" rtlCol="0">
            <a:spAutoFit/>
          </a:bodyPr>
          <a:lstStyle/>
          <a:p>
            <a:pPr algn="ctr">
              <a:lnSpc>
                <a:spcPct val="125000"/>
              </a:lnSpc>
            </a:pPr>
            <a:r>
              <a:rPr lang="en-US" altLang="zh-CN" sz="1600" dirty="0">
                <a:latin typeface="方正宋黑简体" pitchFamily="2" charset="-122"/>
                <a:ea typeface="方正宋黑简体" pitchFamily="2" charset="-122"/>
              </a:rPr>
              <a:t>Expectation</a:t>
            </a:r>
          </a:p>
          <a:p>
            <a:pPr algn="ctr">
              <a:lnSpc>
                <a:spcPct val="125000"/>
              </a:lnSpc>
            </a:pPr>
            <a:r>
              <a:rPr lang="en-US" altLang="zh-CN" sz="1600" dirty="0">
                <a:latin typeface="方正宋黑简体" pitchFamily="2" charset="-122"/>
                <a:ea typeface="方正宋黑简体" pitchFamily="2" charset="-122"/>
              </a:rPr>
              <a:t>Maximization</a:t>
            </a:r>
            <a:endParaRPr lang="zh-CN" altLang="en-US" sz="1600" dirty="0">
              <a:latin typeface="方正宋黑简体" pitchFamily="2" charset="-122"/>
              <a:ea typeface="方正宋黑简体" pitchFamily="2" charset="-122"/>
            </a:endParaRPr>
          </a:p>
        </p:txBody>
      </p:sp>
      <p:sp>
        <p:nvSpPr>
          <p:cNvPr id="15" name="矩形 14"/>
          <p:cNvSpPr/>
          <p:nvPr/>
        </p:nvSpPr>
        <p:spPr>
          <a:xfrm>
            <a:off x="4246244" y="3172164"/>
            <a:ext cx="938077" cy="338554"/>
          </a:xfrm>
          <a:prstGeom prst="rect">
            <a:avLst/>
          </a:prstGeom>
        </p:spPr>
        <p:txBody>
          <a:bodyPr wrap="none">
            <a:spAutoFit/>
          </a:bodyPr>
          <a:lstStyle/>
          <a:p>
            <a:r>
              <a:rPr lang="en-US" altLang="zh-CN" sz="1600" b="1" dirty="0">
                <a:latin typeface="方正古隶简体" pitchFamily="65" charset="-122"/>
                <a:ea typeface="方正古隶简体" pitchFamily="65" charset="-122"/>
              </a:rPr>
              <a:t>Second</a:t>
            </a:r>
            <a:endParaRPr lang="zh-CN" altLang="en-US" sz="1600" b="1" dirty="0">
              <a:latin typeface="方正古隶简体" pitchFamily="65" charset="-122"/>
              <a:ea typeface="方正古隶简体" pitchFamily="65" charset="-122"/>
            </a:endParaRPr>
          </a:p>
        </p:txBody>
      </p:sp>
      <p:pic>
        <p:nvPicPr>
          <p:cNvPr id="17" name="Picture 3" descr="C:\Users\Thinkpad\Desktop\PNG\1_0002_图层-5-副本.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83956" y="3042119"/>
            <a:ext cx="2688655" cy="248663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401700" y="3745230"/>
            <a:ext cx="1453165" cy="1015663"/>
          </a:xfrm>
          <a:prstGeom prst="rect">
            <a:avLst/>
          </a:prstGeom>
          <a:noFill/>
        </p:spPr>
        <p:txBody>
          <a:bodyPr wrap="square" rtlCol="0">
            <a:spAutoFit/>
          </a:bodyPr>
          <a:lstStyle/>
          <a:p>
            <a:pPr algn="ctr">
              <a:lnSpc>
                <a:spcPct val="125000"/>
              </a:lnSpc>
            </a:pPr>
            <a:r>
              <a:rPr lang="en-US" altLang="zh-CN" sz="1600" dirty="0">
                <a:latin typeface="方正宋黑简体" pitchFamily="2" charset="-122"/>
                <a:ea typeface="方正宋黑简体" pitchFamily="2" charset="-122"/>
              </a:rPr>
              <a:t>Gaussian Mixture Model</a:t>
            </a:r>
            <a:endParaRPr lang="zh-CN" altLang="en-US" sz="1600" dirty="0">
              <a:latin typeface="方正宋黑简体" pitchFamily="2" charset="-122"/>
              <a:ea typeface="方正宋黑简体" pitchFamily="2" charset="-122"/>
            </a:endParaRPr>
          </a:p>
        </p:txBody>
      </p:sp>
      <p:sp>
        <p:nvSpPr>
          <p:cNvPr id="20" name="矩形 19"/>
          <p:cNvSpPr/>
          <p:nvPr/>
        </p:nvSpPr>
        <p:spPr>
          <a:xfrm>
            <a:off x="6674834" y="3141120"/>
            <a:ext cx="728661" cy="338554"/>
          </a:xfrm>
          <a:prstGeom prst="rect">
            <a:avLst/>
          </a:prstGeom>
        </p:spPr>
        <p:txBody>
          <a:bodyPr wrap="none">
            <a:spAutoFit/>
          </a:bodyPr>
          <a:lstStyle/>
          <a:p>
            <a:r>
              <a:rPr lang="en-US" altLang="zh-CN" sz="1600" b="1" dirty="0">
                <a:latin typeface="方正古隶简体" pitchFamily="65" charset="-122"/>
                <a:ea typeface="方正古隶简体" pitchFamily="65" charset="-122"/>
              </a:rPr>
              <a:t>Third</a:t>
            </a:r>
            <a:endParaRPr lang="zh-CN" altLang="en-US" sz="1600" b="1" dirty="0">
              <a:latin typeface="方正古隶简体" pitchFamily="65" charset="-122"/>
              <a:ea typeface="方正古隶简体" pitchFamily="65" charset="-122"/>
            </a:endParaRPr>
          </a:p>
        </p:txBody>
      </p:sp>
      <p:grpSp>
        <p:nvGrpSpPr>
          <p:cNvPr id="2" name="组合 1"/>
          <p:cNvGrpSpPr/>
          <p:nvPr/>
        </p:nvGrpSpPr>
        <p:grpSpPr>
          <a:xfrm>
            <a:off x="1261071" y="1134692"/>
            <a:ext cx="6020262" cy="1573845"/>
            <a:chOff x="945803" y="915566"/>
            <a:chExt cx="4515196" cy="1180384"/>
          </a:xfrm>
        </p:grpSpPr>
        <p:pic>
          <p:nvPicPr>
            <p:cNvPr id="1026" name="Picture 2" descr="C:\Users\Thinkpad\Desktop\PNG\1_0001_图层-6.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45803" y="915566"/>
              <a:ext cx="4515196" cy="1180384"/>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696824" y="1117935"/>
              <a:ext cx="2001173" cy="698509"/>
            </a:xfrm>
            <a:prstGeom prst="rect">
              <a:avLst/>
            </a:prstGeom>
          </p:spPr>
          <p:txBody>
            <a:bodyPr wrap="none">
              <a:spAutoFit/>
            </a:bodyPr>
            <a:lstStyle/>
            <a:p>
              <a:pPr algn="ctr">
                <a:lnSpc>
                  <a:spcPct val="125000"/>
                </a:lnSpc>
              </a:pPr>
              <a:r>
                <a:rPr lang="en-US" altLang="zh-CN" sz="4800" b="1" dirty="0">
                  <a:solidFill>
                    <a:schemeClr val="bg1"/>
                  </a:solidFill>
                  <a:latin typeface="方正古隶简体" pitchFamily="65" charset="-122"/>
                  <a:ea typeface="方正古隶简体" pitchFamily="65" charset="-122"/>
                </a:rPr>
                <a:t>Content</a:t>
              </a:r>
              <a:endParaRPr lang="zh-CN" altLang="en-US" sz="4800" b="1" dirty="0">
                <a:solidFill>
                  <a:schemeClr val="bg1"/>
                </a:solidFill>
                <a:latin typeface="方正古隶简体" pitchFamily="65" charset="-122"/>
                <a:ea typeface="方正古隶简体" pitchFamily="65" charset="-122"/>
              </a:endParaRPr>
            </a:p>
          </p:txBody>
        </p:sp>
      </p:grpSp>
      <p:pic>
        <p:nvPicPr>
          <p:cNvPr id="48" name="Picture 272" descr="2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170760" y="654638"/>
            <a:ext cx="2106328" cy="160938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pic>
        <p:nvPicPr>
          <p:cNvPr id="16" name="Picture 3" descr="C:\Users\Thinkpad\Desktop\PNG\1_0002_图层-5-副本.png">
            <a:extLst>
              <a:ext uri="{FF2B5EF4-FFF2-40B4-BE49-F238E27FC236}">
                <a16:creationId xmlns:a16="http://schemas.microsoft.com/office/drawing/2014/main" id="{ED3E8019-9A5B-464F-B08D-4B435951B2F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29274" y="3009743"/>
            <a:ext cx="2688655" cy="2486636"/>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a:extLst>
              <a:ext uri="{FF2B5EF4-FFF2-40B4-BE49-F238E27FC236}">
                <a16:creationId xmlns:a16="http://schemas.microsoft.com/office/drawing/2014/main" id="{7A6BFC64-167E-4A94-8657-396859FFDEE6}"/>
              </a:ext>
            </a:extLst>
          </p:cNvPr>
          <p:cNvSpPr/>
          <p:nvPr/>
        </p:nvSpPr>
        <p:spPr>
          <a:xfrm>
            <a:off x="8971697" y="3137439"/>
            <a:ext cx="846578" cy="338554"/>
          </a:xfrm>
          <a:prstGeom prst="rect">
            <a:avLst/>
          </a:prstGeom>
        </p:spPr>
        <p:txBody>
          <a:bodyPr wrap="none">
            <a:spAutoFit/>
          </a:bodyPr>
          <a:lstStyle/>
          <a:p>
            <a:r>
              <a:rPr lang="en-US" altLang="zh-CN" sz="1600" b="1" dirty="0">
                <a:latin typeface="方正古隶简体" pitchFamily="65" charset="-122"/>
                <a:ea typeface="方正古隶简体" pitchFamily="65" charset="-122"/>
              </a:rPr>
              <a:t>fourth</a:t>
            </a:r>
            <a:endParaRPr lang="zh-CN" altLang="en-US" sz="1600" b="1" dirty="0">
              <a:latin typeface="方正古隶简体" pitchFamily="65" charset="-122"/>
              <a:ea typeface="方正古隶简体" pitchFamily="65" charset="-122"/>
            </a:endParaRPr>
          </a:p>
        </p:txBody>
      </p:sp>
      <p:sp>
        <p:nvSpPr>
          <p:cNvPr id="22" name="TextBox 18">
            <a:extLst>
              <a:ext uri="{FF2B5EF4-FFF2-40B4-BE49-F238E27FC236}">
                <a16:creationId xmlns:a16="http://schemas.microsoft.com/office/drawing/2014/main" id="{7E7AB539-5AF0-482E-8736-17E3F9D4674C}"/>
              </a:ext>
            </a:extLst>
          </p:cNvPr>
          <p:cNvSpPr txBox="1"/>
          <p:nvPr/>
        </p:nvSpPr>
        <p:spPr>
          <a:xfrm>
            <a:off x="8747020" y="4015724"/>
            <a:ext cx="1453165" cy="372025"/>
          </a:xfrm>
          <a:prstGeom prst="rect">
            <a:avLst/>
          </a:prstGeom>
          <a:noFill/>
        </p:spPr>
        <p:txBody>
          <a:bodyPr wrap="square" rtlCol="0">
            <a:spAutoFit/>
          </a:bodyPr>
          <a:lstStyle/>
          <a:p>
            <a:pPr algn="ctr">
              <a:lnSpc>
                <a:spcPct val="125000"/>
              </a:lnSpc>
            </a:pPr>
            <a:r>
              <a:rPr lang="en-US" altLang="zh-CN" sz="1600" dirty="0">
                <a:latin typeface="方正宋黑简体" pitchFamily="2" charset="-122"/>
                <a:ea typeface="方正宋黑简体" pitchFamily="2" charset="-122"/>
              </a:rPr>
              <a:t>Homework</a:t>
            </a:r>
            <a:endParaRPr lang="zh-CN" altLang="en-US" sz="1600" dirty="0">
              <a:latin typeface="方正宋黑简体" pitchFamily="2" charset="-122"/>
              <a:ea typeface="方正宋黑简体" pitchFamily="2" charset="-122"/>
            </a:endParaRPr>
          </a:p>
        </p:txBody>
      </p:sp>
    </p:spTree>
    <p:extLst>
      <p:ext uri="{BB962C8B-B14F-4D97-AF65-F5344CB8AC3E}">
        <p14:creationId xmlns:p14="http://schemas.microsoft.com/office/powerpoint/2010/main" val="383073218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1.66667E-6 -1.48148E-6 L 0.45013 -0.00787 " pathEditMode="relative" rAng="0" ptsTypes="AA">
                                      <p:cBhvr>
                                        <p:cTn id="10" dur="2000" fill="hold"/>
                                        <p:tgtEl>
                                          <p:spTgt spid="48"/>
                                        </p:tgtEl>
                                        <p:attrNameLst>
                                          <p:attrName>ppt_x</p:attrName>
                                          <p:attrName>ppt_y</p:attrName>
                                        </p:attrNameLst>
                                      </p:cBhvr>
                                      <p:rCtr x="22500" y="-394"/>
                                    </p:animMotion>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2000"/>
                                        <p:tgtEl>
                                          <p:spTgt spid="2"/>
                                        </p:tgtEl>
                                      </p:cBhvr>
                                    </p:animEffect>
                                  </p:childTnLst>
                                </p:cTn>
                              </p:par>
                            </p:childTnLst>
                          </p:cTn>
                        </p:par>
                        <p:par>
                          <p:cTn id="14" fill="hold">
                            <p:stCondLst>
                              <p:cond delay="2500"/>
                            </p:stCondLst>
                            <p:childTnLst>
                              <p:par>
                                <p:cTn id="15" presetID="10" presetClass="exit" presetSubtype="0" fill="hold" nodeType="afterEffect">
                                  <p:stCondLst>
                                    <p:cond delay="0"/>
                                  </p:stCondLst>
                                  <p:childTnLst>
                                    <p:animEffect transition="out" filter="fade">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childTnLst>
                          </p:cTn>
                        </p:par>
                        <p:par>
                          <p:cTn id="18" fill="hold">
                            <p:stCondLst>
                              <p:cond delay="3000"/>
                            </p:stCondLst>
                            <p:childTnLst>
                              <p:par>
                                <p:cTn id="19" presetID="31" presetClass="entr" presetSubtype="0" fill="hold" nodeType="afterEffect">
                                  <p:stCondLst>
                                    <p:cond delay="0"/>
                                  </p:stCondLst>
                                  <p:childTnLst>
                                    <p:set>
                                      <p:cBhvr>
                                        <p:cTn id="20" dur="1" fill="hold">
                                          <p:stCondLst>
                                            <p:cond delay="0"/>
                                          </p:stCondLst>
                                        </p:cTn>
                                        <p:tgtEl>
                                          <p:spTgt spid="1027"/>
                                        </p:tgtEl>
                                        <p:attrNameLst>
                                          <p:attrName>style.visibility</p:attrName>
                                        </p:attrNameLst>
                                      </p:cBhvr>
                                      <p:to>
                                        <p:strVal val="visible"/>
                                      </p:to>
                                    </p:set>
                                    <p:anim calcmode="lin" valueType="num">
                                      <p:cBhvr>
                                        <p:cTn id="21" dur="1000" fill="hold"/>
                                        <p:tgtEl>
                                          <p:spTgt spid="1027"/>
                                        </p:tgtEl>
                                        <p:attrNameLst>
                                          <p:attrName>ppt_w</p:attrName>
                                        </p:attrNameLst>
                                      </p:cBhvr>
                                      <p:tavLst>
                                        <p:tav tm="0">
                                          <p:val>
                                            <p:fltVal val="0"/>
                                          </p:val>
                                        </p:tav>
                                        <p:tav tm="100000">
                                          <p:val>
                                            <p:strVal val="#ppt_w"/>
                                          </p:val>
                                        </p:tav>
                                      </p:tavLst>
                                    </p:anim>
                                    <p:anim calcmode="lin" valueType="num">
                                      <p:cBhvr>
                                        <p:cTn id="22" dur="1000" fill="hold"/>
                                        <p:tgtEl>
                                          <p:spTgt spid="1027"/>
                                        </p:tgtEl>
                                        <p:attrNameLst>
                                          <p:attrName>ppt_h</p:attrName>
                                        </p:attrNameLst>
                                      </p:cBhvr>
                                      <p:tavLst>
                                        <p:tav tm="0">
                                          <p:val>
                                            <p:fltVal val="0"/>
                                          </p:val>
                                        </p:tav>
                                        <p:tav tm="100000">
                                          <p:val>
                                            <p:strVal val="#ppt_h"/>
                                          </p:val>
                                        </p:tav>
                                      </p:tavLst>
                                    </p:anim>
                                    <p:anim calcmode="lin" valueType="num">
                                      <p:cBhvr>
                                        <p:cTn id="23" dur="1000" fill="hold"/>
                                        <p:tgtEl>
                                          <p:spTgt spid="1027"/>
                                        </p:tgtEl>
                                        <p:attrNameLst>
                                          <p:attrName>style.rotation</p:attrName>
                                        </p:attrNameLst>
                                      </p:cBhvr>
                                      <p:tavLst>
                                        <p:tav tm="0">
                                          <p:val>
                                            <p:fltVal val="90"/>
                                          </p:val>
                                        </p:tav>
                                        <p:tav tm="100000">
                                          <p:val>
                                            <p:fltVal val="0"/>
                                          </p:val>
                                        </p:tav>
                                      </p:tavLst>
                                    </p:anim>
                                    <p:animEffect transition="in" filter="fade">
                                      <p:cBhvr>
                                        <p:cTn id="24" dur="1000"/>
                                        <p:tgtEl>
                                          <p:spTgt spid="1027"/>
                                        </p:tgtEl>
                                      </p:cBhvr>
                                    </p:animEffect>
                                  </p:childTnLst>
                                </p:cTn>
                              </p:par>
                            </p:childTnLst>
                          </p:cTn>
                        </p:par>
                        <p:par>
                          <p:cTn id="25" fill="hold">
                            <p:stCondLst>
                              <p:cond delay="4000"/>
                            </p:stCondLst>
                            <p:childTnLst>
                              <p:par>
                                <p:cTn id="26" presetID="5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par>
                          <p:cTn id="31" fill="hold">
                            <p:stCondLst>
                              <p:cond delay="4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childTnLst>
                                </p:cTn>
                              </p:par>
                              <p:par>
                                <p:cTn id="35" presetID="3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 calcmode="lin" valueType="num">
                                      <p:cBhvr>
                                        <p:cTn id="39" dur="1000" fill="hold"/>
                                        <p:tgtEl>
                                          <p:spTgt spid="12"/>
                                        </p:tgtEl>
                                        <p:attrNameLst>
                                          <p:attrName>style.rotation</p:attrName>
                                        </p:attrNameLst>
                                      </p:cBhvr>
                                      <p:tavLst>
                                        <p:tav tm="0">
                                          <p:val>
                                            <p:fltVal val="90"/>
                                          </p:val>
                                        </p:tav>
                                        <p:tav tm="100000">
                                          <p:val>
                                            <p:fltVal val="0"/>
                                          </p:val>
                                        </p:tav>
                                      </p:tavLst>
                                    </p:anim>
                                    <p:animEffect transition="in" filter="fade">
                                      <p:cBhvr>
                                        <p:cTn id="40" dur="1000"/>
                                        <p:tgtEl>
                                          <p:spTgt spid="12"/>
                                        </p:tgtEl>
                                      </p:cBhvr>
                                    </p:animEffect>
                                  </p:childTnLst>
                                </p:cTn>
                              </p:par>
                            </p:childTnLst>
                          </p:cTn>
                        </p:par>
                        <p:par>
                          <p:cTn id="41" fill="hold">
                            <p:stCondLst>
                              <p:cond delay="5500"/>
                            </p:stCondLst>
                            <p:childTnLst>
                              <p:par>
                                <p:cTn id="42" presetID="5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60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750"/>
                                        <p:tgtEl>
                                          <p:spTgt spid="14"/>
                                        </p:tgtEl>
                                      </p:cBhvr>
                                    </p:animEffect>
                                  </p:childTnLst>
                                </p:cTn>
                              </p:par>
                              <p:par>
                                <p:cTn id="51" presetID="3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1000" fill="hold"/>
                                        <p:tgtEl>
                                          <p:spTgt spid="17"/>
                                        </p:tgtEl>
                                        <p:attrNameLst>
                                          <p:attrName>ppt_w</p:attrName>
                                        </p:attrNameLst>
                                      </p:cBhvr>
                                      <p:tavLst>
                                        <p:tav tm="0">
                                          <p:val>
                                            <p:fltVal val="0"/>
                                          </p:val>
                                        </p:tav>
                                        <p:tav tm="100000">
                                          <p:val>
                                            <p:strVal val="#ppt_w"/>
                                          </p:val>
                                        </p:tav>
                                      </p:tavLst>
                                    </p:anim>
                                    <p:anim calcmode="lin" valueType="num">
                                      <p:cBhvr>
                                        <p:cTn id="54" dur="1000" fill="hold"/>
                                        <p:tgtEl>
                                          <p:spTgt spid="17"/>
                                        </p:tgtEl>
                                        <p:attrNameLst>
                                          <p:attrName>ppt_h</p:attrName>
                                        </p:attrNameLst>
                                      </p:cBhvr>
                                      <p:tavLst>
                                        <p:tav tm="0">
                                          <p:val>
                                            <p:fltVal val="0"/>
                                          </p:val>
                                        </p:tav>
                                        <p:tav tm="100000">
                                          <p:val>
                                            <p:strVal val="#ppt_h"/>
                                          </p:val>
                                        </p:tav>
                                      </p:tavLst>
                                    </p:anim>
                                    <p:anim calcmode="lin" valueType="num">
                                      <p:cBhvr>
                                        <p:cTn id="55" dur="1000" fill="hold"/>
                                        <p:tgtEl>
                                          <p:spTgt spid="17"/>
                                        </p:tgtEl>
                                        <p:attrNameLst>
                                          <p:attrName>style.rotation</p:attrName>
                                        </p:attrNameLst>
                                      </p:cBhvr>
                                      <p:tavLst>
                                        <p:tav tm="0">
                                          <p:val>
                                            <p:fltVal val="90"/>
                                          </p:val>
                                        </p:tav>
                                        <p:tav tm="100000">
                                          <p:val>
                                            <p:fltVal val="0"/>
                                          </p:val>
                                        </p:tav>
                                      </p:tavLst>
                                    </p:anim>
                                    <p:animEffect transition="in" filter="fade">
                                      <p:cBhvr>
                                        <p:cTn id="56" dur="1000"/>
                                        <p:tgtEl>
                                          <p:spTgt spid="17"/>
                                        </p:tgtEl>
                                      </p:cBhvr>
                                    </p:animEffect>
                                  </p:childTnLst>
                                </p:cTn>
                              </p:par>
                            </p:childTnLst>
                          </p:cTn>
                        </p:par>
                        <p:par>
                          <p:cTn id="57" fill="hold">
                            <p:stCondLst>
                              <p:cond delay="7000"/>
                            </p:stCondLst>
                            <p:childTnLst>
                              <p:par>
                                <p:cTn id="58" presetID="53" presetClass="entr" presetSubtype="16"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p:cTn id="60" dur="500" fill="hold"/>
                                        <p:tgtEl>
                                          <p:spTgt spid="20"/>
                                        </p:tgtEl>
                                        <p:attrNameLst>
                                          <p:attrName>ppt_w</p:attrName>
                                        </p:attrNameLst>
                                      </p:cBhvr>
                                      <p:tavLst>
                                        <p:tav tm="0">
                                          <p:val>
                                            <p:fltVal val="0"/>
                                          </p:val>
                                        </p:tav>
                                        <p:tav tm="100000">
                                          <p:val>
                                            <p:strVal val="#ppt_w"/>
                                          </p:val>
                                        </p:tav>
                                      </p:tavLst>
                                    </p:anim>
                                    <p:anim calcmode="lin" valueType="num">
                                      <p:cBhvr>
                                        <p:cTn id="61" dur="500" fill="hold"/>
                                        <p:tgtEl>
                                          <p:spTgt spid="20"/>
                                        </p:tgtEl>
                                        <p:attrNameLst>
                                          <p:attrName>ppt_h</p:attrName>
                                        </p:attrNameLst>
                                      </p:cBhvr>
                                      <p:tavLst>
                                        <p:tav tm="0">
                                          <p:val>
                                            <p:fltVal val="0"/>
                                          </p:val>
                                        </p:tav>
                                        <p:tav tm="100000">
                                          <p:val>
                                            <p:strVal val="#ppt_h"/>
                                          </p:val>
                                        </p:tav>
                                      </p:tavLst>
                                    </p:anim>
                                    <p:animEffect transition="in" filter="fade">
                                      <p:cBhvr>
                                        <p:cTn id="62" dur="500"/>
                                        <p:tgtEl>
                                          <p:spTgt spid="20"/>
                                        </p:tgtEl>
                                      </p:cBhvr>
                                    </p:animEffect>
                                  </p:childTnLst>
                                </p:cTn>
                              </p:par>
                            </p:childTnLst>
                          </p:cTn>
                        </p:par>
                        <p:par>
                          <p:cTn id="63" fill="hold">
                            <p:stCondLst>
                              <p:cond delay="7500"/>
                            </p:stCondLst>
                            <p:childTnLst>
                              <p:par>
                                <p:cTn id="64" presetID="10"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750"/>
                                        <p:tgtEl>
                                          <p:spTgt spid="19"/>
                                        </p:tgtEl>
                                      </p:cBhvr>
                                    </p:animEffect>
                                  </p:childTnLst>
                                </p:cTn>
                              </p:par>
                            </p:childTnLst>
                          </p:cTn>
                        </p:par>
                        <p:par>
                          <p:cTn id="67" fill="hold">
                            <p:stCondLst>
                              <p:cond delay="825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500"/>
                                        <p:tgtEl>
                                          <p:spTgt spid="18"/>
                                        </p:tgtEl>
                                      </p:cBhvr>
                                    </p:animEffect>
                                  </p:childTnLst>
                                </p:cTn>
                              </p:par>
                              <p:par>
                                <p:cTn id="71" presetID="31"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1000" fill="hold"/>
                                        <p:tgtEl>
                                          <p:spTgt spid="16"/>
                                        </p:tgtEl>
                                        <p:attrNameLst>
                                          <p:attrName>ppt_w</p:attrName>
                                        </p:attrNameLst>
                                      </p:cBhvr>
                                      <p:tavLst>
                                        <p:tav tm="0">
                                          <p:val>
                                            <p:fltVal val="0"/>
                                          </p:val>
                                        </p:tav>
                                        <p:tav tm="100000">
                                          <p:val>
                                            <p:strVal val="#ppt_w"/>
                                          </p:val>
                                        </p:tav>
                                      </p:tavLst>
                                    </p:anim>
                                    <p:anim calcmode="lin" valueType="num">
                                      <p:cBhvr>
                                        <p:cTn id="74" dur="1000" fill="hold"/>
                                        <p:tgtEl>
                                          <p:spTgt spid="16"/>
                                        </p:tgtEl>
                                        <p:attrNameLst>
                                          <p:attrName>ppt_h</p:attrName>
                                        </p:attrNameLst>
                                      </p:cBhvr>
                                      <p:tavLst>
                                        <p:tav tm="0">
                                          <p:val>
                                            <p:fltVal val="0"/>
                                          </p:val>
                                        </p:tav>
                                        <p:tav tm="100000">
                                          <p:val>
                                            <p:strVal val="#ppt_h"/>
                                          </p:val>
                                        </p:tav>
                                      </p:tavLst>
                                    </p:anim>
                                    <p:anim calcmode="lin" valueType="num">
                                      <p:cBhvr>
                                        <p:cTn id="75" dur="1000" fill="hold"/>
                                        <p:tgtEl>
                                          <p:spTgt spid="16"/>
                                        </p:tgtEl>
                                        <p:attrNameLst>
                                          <p:attrName>style.rotation</p:attrName>
                                        </p:attrNameLst>
                                      </p:cBhvr>
                                      <p:tavLst>
                                        <p:tav tm="0">
                                          <p:val>
                                            <p:fltVal val="90"/>
                                          </p:val>
                                        </p:tav>
                                        <p:tav tm="100000">
                                          <p:val>
                                            <p:fltVal val="0"/>
                                          </p:val>
                                        </p:tav>
                                      </p:tavLst>
                                    </p:anim>
                                    <p:animEffect transition="in" filter="fade">
                                      <p:cBhvr>
                                        <p:cTn id="76" dur="1000"/>
                                        <p:tgtEl>
                                          <p:spTgt spid="16"/>
                                        </p:tgtEl>
                                      </p:cBhvr>
                                    </p:animEffect>
                                  </p:childTnLst>
                                </p:cTn>
                              </p:par>
                            </p:childTnLst>
                          </p:cTn>
                        </p:par>
                        <p:par>
                          <p:cTn id="77" fill="hold">
                            <p:stCondLst>
                              <p:cond delay="925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9750"/>
                            </p:stCondLst>
                            <p:childTnLst>
                              <p:par>
                                <p:cTn id="84" presetID="10"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4" grpId="0"/>
      <p:bldP spid="15" grpId="0"/>
      <p:bldP spid="19" grpId="0"/>
      <p:bldP spid="20" grpId="0"/>
      <p:bldP spid="18"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6E7725-ADF2-47A7-80AC-638475D63B94}"/>
              </a:ext>
            </a:extLst>
          </p:cNvPr>
          <p:cNvSpPr txBox="1">
            <a:spLocks/>
          </p:cNvSpPr>
          <p:nvPr/>
        </p:nvSpPr>
        <p:spPr>
          <a:xfrm>
            <a:off x="1929487" y="2915161"/>
            <a:ext cx="9013371" cy="2924639"/>
          </a:xfrm>
          <a:prstGeom prst="rect">
            <a:avLst/>
          </a:prstGeom>
        </p:spPr>
        <p:txBody>
          <a:bodyPr vert="horz" lIns="91440" tIns="45720" rIns="91440" bIns="45720" rtlCol="0">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457200" marR="0" lvl="0" indent="-457200" algn="ctr" defTabSz="914400" rtl="0" eaLnBrk="1" fontAlgn="auto" latinLnBrk="0" hangingPunct="1">
              <a:lnSpc>
                <a:spcPct val="111000"/>
              </a:lnSpc>
              <a:spcBef>
                <a:spcPts val="930"/>
              </a:spcBef>
              <a:spcAft>
                <a:spcPts val="0"/>
              </a:spcAft>
              <a:buClrTx/>
              <a:buSzTx/>
              <a:buFont typeface="Corbel" panose="020B0503020204020204" pitchFamily="34" charset="0"/>
              <a:buNone/>
              <a:tabLst/>
              <a:defRPr/>
            </a:pPr>
            <a:r>
              <a:rPr kumimoji="0" lang="zh-CN" altLang="en-US" sz="2400" b="1"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我们估计的</a:t>
            </a:r>
            <a:r>
              <a:rPr kumimoji="0" lang="en-US" altLang="zh-CN" sz="2400" b="1"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P1</a:t>
            </a:r>
            <a:r>
              <a:rPr kumimoji="0" lang="zh-CN" altLang="en-US" sz="2400" b="1"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和</a:t>
            </a:r>
            <a:r>
              <a:rPr kumimoji="0" lang="en-US" altLang="zh-CN" sz="2400" b="1"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P2</a:t>
            </a:r>
            <a:r>
              <a:rPr kumimoji="0" lang="zh-CN" altLang="en-US" sz="2400" b="1"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相比于初始值，更接近它们的真实值了！</a:t>
            </a:r>
            <a:endParaRPr kumimoji="0" lang="en-US" altLang="zh-CN" sz="2400" b="1"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R="0" lvl="0" algn="l" defTabSz="914400" rtl="0" eaLnBrk="1" fontAlgn="auto" latinLnBrk="0" hangingPunct="1">
              <a:lnSpc>
                <a:spcPct val="111000"/>
              </a:lnSpc>
              <a:spcBef>
                <a:spcPts val="93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我们继续按照上面的思路，用估计出的</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P1</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和</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P2</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再来估计</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z</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，再用</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z</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来估计新的</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P1</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和</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P2</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，反复迭代下去，</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P1</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和</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P2</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就会</a:t>
            </a:r>
            <a:r>
              <a:rPr kumimoji="0" lang="zh-CN" altLang="en-US" sz="24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SimSun" charset="-122"/>
              </a:rPr>
              <a:t>趋于收敛</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，这个收敛值会</a:t>
            </a:r>
            <a:r>
              <a:rPr kumimoji="0" lang="zh-CN" altLang="en-US" sz="24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SimSun" charset="-122"/>
              </a:rPr>
              <a:t>接近</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真实值。</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R="0" lvl="0" algn="l" defTabSz="914400" rtl="0" eaLnBrk="1" fontAlgn="auto" latinLnBrk="0" hangingPunct="1">
              <a:lnSpc>
                <a:spcPct val="111000"/>
              </a:lnSpc>
              <a:spcBef>
                <a:spcPts val="93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此时无论怎样迭代，</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P1</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和</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P2</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的值都只会在一个</a:t>
            </a:r>
            <a:r>
              <a:rPr kumimoji="0" lang="zh-CN" altLang="en-US" sz="24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SimSun" charset="-122"/>
              </a:rPr>
              <a:t>小范围内（阈值）</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上下波动，于是，我们就找到了</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P1</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和</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P2</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的最大似然估计</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p:txBody>
      </p:sp>
      <p:graphicFrame>
        <p:nvGraphicFramePr>
          <p:cNvPr id="4" name="表格 3">
            <a:extLst>
              <a:ext uri="{FF2B5EF4-FFF2-40B4-BE49-F238E27FC236}">
                <a16:creationId xmlns:a16="http://schemas.microsoft.com/office/drawing/2014/main" id="{0D9CE3A7-2860-4E30-8540-2549FDE4A9BA}"/>
              </a:ext>
            </a:extLst>
          </p:cNvPr>
          <p:cNvGraphicFramePr>
            <a:graphicFrameLocks noGrp="1"/>
          </p:cNvGraphicFramePr>
          <p:nvPr>
            <p:extLst>
              <p:ext uri="{D42A27DB-BD31-4B8C-83A1-F6EECF244321}">
                <p14:modId xmlns:p14="http://schemas.microsoft.com/office/powerpoint/2010/main" val="2538603382"/>
              </p:ext>
            </p:extLst>
          </p:nvPr>
        </p:nvGraphicFramePr>
        <p:xfrm>
          <a:off x="1929487" y="1232018"/>
          <a:ext cx="7938200" cy="1365526"/>
        </p:xfrm>
        <a:graphic>
          <a:graphicData uri="http://schemas.openxmlformats.org/drawingml/2006/table">
            <a:tbl>
              <a:tblPr firstRow="1" bandRow="1">
                <a:tableStyleId>{073A0DAA-6AF3-43AB-8588-CEC1D06C72B9}</a:tableStyleId>
              </a:tblPr>
              <a:tblGrid>
                <a:gridCol w="1410061">
                  <a:extLst>
                    <a:ext uri="{9D8B030D-6E8A-4147-A177-3AD203B41FA5}">
                      <a16:colId xmlns:a16="http://schemas.microsoft.com/office/drawing/2014/main" val="4134099956"/>
                    </a:ext>
                  </a:extLst>
                </a:gridCol>
                <a:gridCol w="1881809">
                  <a:extLst>
                    <a:ext uri="{9D8B030D-6E8A-4147-A177-3AD203B41FA5}">
                      <a16:colId xmlns:a16="http://schemas.microsoft.com/office/drawing/2014/main" val="55853290"/>
                    </a:ext>
                  </a:extLst>
                </a:gridCol>
                <a:gridCol w="2661780">
                  <a:extLst>
                    <a:ext uri="{9D8B030D-6E8A-4147-A177-3AD203B41FA5}">
                      <a16:colId xmlns:a16="http://schemas.microsoft.com/office/drawing/2014/main" val="4254979702"/>
                    </a:ext>
                  </a:extLst>
                </a:gridCol>
                <a:gridCol w="1984550">
                  <a:extLst>
                    <a:ext uri="{9D8B030D-6E8A-4147-A177-3AD203B41FA5}">
                      <a16:colId xmlns:a16="http://schemas.microsoft.com/office/drawing/2014/main" val="3500873996"/>
                    </a:ext>
                  </a:extLst>
                </a:gridCol>
              </a:tblGrid>
              <a:tr h="476346">
                <a:tc>
                  <a:txBody>
                    <a:bodyPr/>
                    <a:lstStyle/>
                    <a:p>
                      <a:pPr algn="ct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初始值</a:t>
                      </a: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第一次估计值</a:t>
                      </a: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真实值</a:t>
                      </a:r>
                    </a:p>
                  </a:txBody>
                  <a:tcPr anchor="ctr"/>
                </a:tc>
                <a:extLst>
                  <a:ext uri="{0D108BD9-81ED-4DB2-BD59-A6C34878D82A}">
                    <a16:rowId xmlns:a16="http://schemas.microsoft.com/office/drawing/2014/main" val="3201364245"/>
                  </a:ext>
                </a:extLst>
              </a:tr>
              <a:tr h="44459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P1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0.33</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0.4</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838198943"/>
                  </a:ext>
                </a:extLst>
              </a:tr>
              <a:tr h="444590">
                <a:tc>
                  <a:txBody>
                    <a:bodyPr/>
                    <a:lstStyle/>
                    <a:p>
                      <a:pPr algn="ctr"/>
                      <a:r>
                        <a:rPr lang="en-US" altLang="zh-CN" sz="2000" dirty="0">
                          <a:latin typeface="Times New Roman" panose="02020603050405020304" pitchFamily="18" charset="0"/>
                          <a:cs typeface="Times New Roman" panose="02020603050405020304" pitchFamily="18" charset="0"/>
                        </a:rPr>
                        <a:t>P2</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0.7</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0.6</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0.5</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83379584"/>
                  </a:ext>
                </a:extLst>
              </a:tr>
            </a:tbl>
          </a:graphicData>
        </a:graphic>
      </p:graphicFrame>
      <p:cxnSp>
        <p:nvCxnSpPr>
          <p:cNvPr id="5" name="直接连接符 4">
            <a:extLst>
              <a:ext uri="{FF2B5EF4-FFF2-40B4-BE49-F238E27FC236}">
                <a16:creationId xmlns:a16="http://schemas.microsoft.com/office/drawing/2014/main" id="{FE9035BE-83D3-43E0-AF0A-709EDC3F8788}"/>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1576803-5924-4F0F-8A71-44EB446623A8}"/>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初级版</a:t>
            </a:r>
            <a:r>
              <a:rPr lang="en-US" altLang="zh-CN" sz="2800" b="1" dirty="0">
                <a:latin typeface="黑体" panose="02010609060101010101" pitchFamily="49" charset="-122"/>
                <a:ea typeface="黑体" panose="02010609060101010101" pitchFamily="49" charset="-122"/>
              </a:rPr>
              <a:t>EM</a:t>
            </a:r>
            <a:r>
              <a:rPr lang="en-US" altLang="zh-CN" sz="24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解决方案</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517576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A66B5CB-2921-45A4-B3BB-572D9FEA6E1D}"/>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413857B-DF11-4E99-90E0-2D5FBBEB9EB4}"/>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进阶版</a:t>
            </a:r>
            <a:r>
              <a:rPr lang="en-US" altLang="zh-CN" sz="2800" b="1" dirty="0">
                <a:latin typeface="黑体" panose="02010609060101010101" pitchFamily="49" charset="-122"/>
                <a:ea typeface="黑体" panose="02010609060101010101" pitchFamily="49" charset="-122"/>
              </a:rPr>
              <a:t>EM</a:t>
            </a:r>
            <a:endParaRPr lang="zh-CN" altLang="en-US" sz="2800"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80AD004B-8625-4D88-AA6B-E1C9F75802DA}"/>
              </a:ext>
            </a:extLst>
          </p:cNvPr>
          <p:cNvSpPr txBox="1">
            <a:spLocks/>
          </p:cNvSpPr>
          <p:nvPr/>
        </p:nvSpPr>
        <p:spPr>
          <a:xfrm>
            <a:off x="1358586" y="1392667"/>
            <a:ext cx="10151241" cy="4050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u"/>
            </a:pPr>
            <a:r>
              <a:rPr lang="zh-CN" altLang="en-US" sz="2400" dirty="0">
                <a:latin typeface="楷体" panose="02010609060101010101" pitchFamily="49" charset="-122"/>
                <a:ea typeface="楷体" panose="02010609060101010101" pitchFamily="49" charset="-122"/>
                <a:cs typeface="SimSun" charset="-122"/>
              </a:rPr>
              <a:t> 我们使用了一个最可能的</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值，而不是所有可能的</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a:t>
            </a:r>
            <a:r>
              <a:rPr lang="en-US" altLang="zh-CN" sz="2400" dirty="0">
                <a:latin typeface="楷体" panose="02010609060101010101" pitchFamily="49" charset="-122"/>
                <a:ea typeface="楷体" panose="02010609060101010101" pitchFamily="49" charset="-122"/>
                <a:cs typeface="SimSun" charset="-122"/>
              </a:rPr>
              <a:t>.</a:t>
            </a:r>
          </a:p>
          <a:p>
            <a:pPr>
              <a:lnSpc>
                <a:spcPct val="150000"/>
              </a:lnSpc>
              <a:buFont typeface="Wingdings" panose="05000000000000000000" pitchFamily="2" charset="2"/>
              <a:buChar char="u"/>
            </a:pPr>
            <a:r>
              <a:rPr lang="zh-CN" altLang="en-US" sz="2400" dirty="0">
                <a:latin typeface="楷体" panose="02010609060101010101" pitchFamily="49" charset="-122"/>
                <a:ea typeface="楷体" panose="02010609060101010101" pitchFamily="49" charset="-122"/>
                <a:cs typeface="SimSun" charset="-122"/>
              </a:rPr>
              <a:t> 所以一个更好的思路就是：</a:t>
            </a:r>
            <a:endParaRPr lang="en-US" altLang="zh-CN" sz="2400" dirty="0">
              <a:latin typeface="楷体" panose="02010609060101010101" pitchFamily="49" charset="-122"/>
              <a:ea typeface="楷体" panose="02010609060101010101" pitchFamily="49" charset="-122"/>
              <a:cs typeface="SimSun" charset="-122"/>
            </a:endParaRPr>
          </a:p>
          <a:p>
            <a:pPr marL="457200" indent="0">
              <a:lnSpc>
                <a:spcPct val="15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SimSun" charset="-122"/>
              </a:rPr>
              <a:t>考虑所有可能的</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值，对每一个</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值都估计出一个新的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，将每一个</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值概率大小作为权重，将所有新的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分别加权相加</a:t>
            </a:r>
            <a:r>
              <a:rPr lang="en-US" altLang="zh-CN" sz="2400" dirty="0">
                <a:latin typeface="楷体" panose="02010609060101010101" pitchFamily="49" charset="-122"/>
                <a:ea typeface="楷体" panose="02010609060101010101" pitchFamily="49" charset="-122"/>
                <a:cs typeface="SimSun" charset="-122"/>
              </a:rPr>
              <a:t>.</a:t>
            </a:r>
          </a:p>
          <a:p>
            <a:pPr>
              <a:lnSpc>
                <a:spcPct val="150000"/>
              </a:lnSpc>
              <a:buFont typeface="Wingdings" panose="05000000000000000000" pitchFamily="2" charset="2"/>
              <a:buChar char="u"/>
            </a:pPr>
            <a:r>
              <a:rPr lang="zh-CN" altLang="en-US" sz="2400" dirty="0">
                <a:latin typeface="楷体" panose="02010609060101010101" pitchFamily="49" charset="-122"/>
                <a:ea typeface="楷体" panose="02010609060101010101" pitchFamily="49" charset="-122"/>
                <a:cs typeface="SimSun" charset="-122"/>
              </a:rPr>
              <a:t> 所有的</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值有多少个呢？显然，有</a:t>
            </a:r>
            <a:r>
              <a:rPr lang="en-US" altLang="zh-CN" sz="2400" dirty="0">
                <a:latin typeface="楷体" panose="02010609060101010101" pitchFamily="49" charset="-122"/>
                <a:ea typeface="楷体" panose="02010609060101010101" pitchFamily="49" charset="-122"/>
                <a:cs typeface="SimSun" charset="-122"/>
              </a:rPr>
              <a:t>2^5=32</a:t>
            </a:r>
            <a:r>
              <a:rPr lang="zh-CN" altLang="en-US" sz="2400" dirty="0">
                <a:latin typeface="楷体" panose="02010609060101010101" pitchFamily="49" charset="-122"/>
                <a:ea typeface="楷体" panose="02010609060101010101" pitchFamily="49" charset="-122"/>
                <a:cs typeface="SimSun" charset="-122"/>
              </a:rPr>
              <a:t>种，需要我们进行</a:t>
            </a:r>
            <a:r>
              <a:rPr lang="en-US" altLang="zh-CN" sz="2400" dirty="0">
                <a:latin typeface="楷体" panose="02010609060101010101" pitchFamily="49" charset="-122"/>
                <a:ea typeface="楷体" panose="02010609060101010101" pitchFamily="49" charset="-122"/>
                <a:cs typeface="SimSun" charset="-122"/>
              </a:rPr>
              <a:t>32</a:t>
            </a:r>
            <a:r>
              <a:rPr lang="zh-CN" altLang="en-US" sz="2400" dirty="0">
                <a:latin typeface="楷体" panose="02010609060101010101" pitchFamily="49" charset="-122"/>
                <a:ea typeface="楷体" panose="02010609060101010101" pitchFamily="49" charset="-122"/>
                <a:cs typeface="SimSun" charset="-122"/>
              </a:rPr>
              <a:t>次估值</a:t>
            </a:r>
            <a:r>
              <a:rPr lang="en-US" altLang="zh-CN" sz="2400" dirty="0">
                <a:latin typeface="楷体" panose="02010609060101010101" pitchFamily="49" charset="-122"/>
                <a:ea typeface="楷体" panose="02010609060101010101" pitchFamily="49" charset="-122"/>
                <a:cs typeface="SimSun" charset="-122"/>
              </a:rPr>
              <a:t>.</a:t>
            </a:r>
          </a:p>
          <a:p>
            <a:pPr>
              <a:lnSpc>
                <a:spcPct val="150000"/>
              </a:lnSpc>
              <a:buFont typeface="Wingdings" panose="05000000000000000000" pitchFamily="2" charset="2"/>
              <a:buChar char="u"/>
            </a:pPr>
            <a:r>
              <a:rPr lang="zh-CN" altLang="en-US" sz="2400" dirty="0">
                <a:latin typeface="楷体" panose="02010609060101010101" pitchFamily="49" charset="-122"/>
                <a:ea typeface="楷体" panose="02010609060101010101" pitchFamily="49" charset="-122"/>
                <a:cs typeface="SimSun" charset="-122"/>
              </a:rPr>
              <a:t> 我们可以用期望来简化运算</a:t>
            </a:r>
            <a:r>
              <a:rPr lang="en-US" altLang="zh-CN" sz="2400" dirty="0">
                <a:latin typeface="楷体" panose="02010609060101010101" pitchFamily="49" charset="-122"/>
                <a:ea typeface="楷体" panose="02010609060101010101" pitchFamily="49" charset="-122"/>
                <a:cs typeface="SimSun" charset="-122"/>
              </a:rPr>
              <a:t>.</a:t>
            </a:r>
          </a:p>
        </p:txBody>
      </p:sp>
    </p:spTree>
    <p:extLst>
      <p:ext uri="{BB962C8B-B14F-4D97-AF65-F5344CB8AC3E}">
        <p14:creationId xmlns:p14="http://schemas.microsoft.com/office/powerpoint/2010/main" val="35223741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AC215A3-2E49-4987-9439-2F2F84D376B5}"/>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6694CD8-0BD4-4831-ACBC-38ADF9A5CA23}"/>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进阶版</a:t>
            </a:r>
            <a:r>
              <a:rPr lang="en-US" altLang="zh-CN" sz="2800" b="1" dirty="0">
                <a:latin typeface="黑体" panose="02010609060101010101" pitchFamily="49" charset="-122"/>
                <a:ea typeface="黑体" panose="02010609060101010101" pitchFamily="49" charset="-122"/>
              </a:rPr>
              <a:t>EM</a:t>
            </a:r>
            <a:endParaRPr lang="zh-CN" altLang="en-US" sz="28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0FF0AEEA-9F52-41FC-860F-FA63B7A8AD78}"/>
              </a:ext>
            </a:extLst>
          </p:cNvPr>
          <p:cNvGraphicFramePr>
            <a:graphicFrameLocks noGrp="1"/>
          </p:cNvGraphicFramePr>
          <p:nvPr>
            <p:extLst>
              <p:ext uri="{D42A27DB-BD31-4B8C-83A1-F6EECF244321}">
                <p14:modId xmlns:p14="http://schemas.microsoft.com/office/powerpoint/2010/main" val="1048781705"/>
              </p:ext>
            </p:extLst>
          </p:nvPr>
        </p:nvGraphicFramePr>
        <p:xfrm>
          <a:off x="2551393" y="1020850"/>
          <a:ext cx="5956000" cy="2408146"/>
        </p:xfrm>
        <a:graphic>
          <a:graphicData uri="http://schemas.openxmlformats.org/drawingml/2006/table">
            <a:tbl>
              <a:tblPr firstRow="1" bandRow="1">
                <a:tableStyleId>{073A0DAA-6AF3-43AB-8588-CEC1D06C72B9}</a:tableStyleId>
              </a:tblPr>
              <a:tblGrid>
                <a:gridCol w="1681429">
                  <a:extLst>
                    <a:ext uri="{9D8B030D-6E8A-4147-A177-3AD203B41FA5}">
                      <a16:colId xmlns:a16="http://schemas.microsoft.com/office/drawing/2014/main" val="55853290"/>
                    </a:ext>
                  </a:extLst>
                </a:gridCol>
                <a:gridCol w="2235751">
                  <a:extLst>
                    <a:ext uri="{9D8B030D-6E8A-4147-A177-3AD203B41FA5}">
                      <a16:colId xmlns:a16="http://schemas.microsoft.com/office/drawing/2014/main" val="4254979702"/>
                    </a:ext>
                  </a:extLst>
                </a:gridCol>
                <a:gridCol w="2038820">
                  <a:extLst>
                    <a:ext uri="{9D8B030D-6E8A-4147-A177-3AD203B41FA5}">
                      <a16:colId xmlns:a16="http://schemas.microsoft.com/office/drawing/2014/main" val="3500873996"/>
                    </a:ext>
                  </a:extLst>
                </a:gridCol>
              </a:tblGrid>
              <a:tr h="424966">
                <a:tc>
                  <a:txBody>
                    <a:bodyPr/>
                    <a:lstStyle/>
                    <a:p>
                      <a:pPr algn="ct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轮数</a:t>
                      </a: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若是硬币</a:t>
                      </a:r>
                      <a:r>
                        <a:rPr lang="en-US" altLang="zh-CN" sz="2000" dirty="0">
                          <a:latin typeface="楷体" panose="02010609060101010101" pitchFamily="49" charset="-122"/>
                          <a:ea typeface="楷体" panose="02010609060101010101" pitchFamily="49" charset="-122"/>
                          <a:cs typeface="Times New Roman" panose="02020603050405020304" pitchFamily="18" charset="0"/>
                        </a:rPr>
                        <a:t>1</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若是硬币</a:t>
                      </a:r>
                      <a:r>
                        <a:rPr lang="en-US" altLang="zh-CN" sz="2000" dirty="0">
                          <a:latin typeface="楷体" panose="02010609060101010101" pitchFamily="49" charset="-122"/>
                          <a:ea typeface="楷体" panose="02010609060101010101" pitchFamily="49" charset="-122"/>
                          <a:cs typeface="Times New Roman" panose="02020603050405020304" pitchFamily="18" charset="0"/>
                        </a:rPr>
                        <a:t>2</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201364245"/>
                  </a:ext>
                </a:extLst>
              </a:tr>
              <a:tr h="396636">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0.00512</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0.03087</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838198943"/>
                  </a:ext>
                </a:extLst>
              </a:tr>
              <a:tr h="396636">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0.02048</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0.01323</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83379584"/>
                  </a:ext>
                </a:extLst>
              </a:tr>
              <a:tr h="396636">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i="0" kern="1200" dirty="0">
                          <a:solidFill>
                            <a:schemeClr val="tx1"/>
                          </a:solidFill>
                          <a:latin typeface="楷体" panose="02010609060101010101" pitchFamily="49" charset="-122"/>
                          <a:ea typeface="楷体" panose="02010609060101010101" pitchFamily="49" charset="-122"/>
                          <a:cs typeface="+mn-cs"/>
                        </a:rPr>
                        <a:t>0.08192</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0.00567</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965991652"/>
                  </a:ext>
                </a:extLst>
              </a:tr>
              <a:tr h="396636">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i="0" kern="1200" dirty="0">
                          <a:solidFill>
                            <a:schemeClr val="dk1"/>
                          </a:solidFill>
                          <a:latin typeface="楷体" panose="02010609060101010101" pitchFamily="49" charset="-122"/>
                          <a:ea typeface="楷体" panose="02010609060101010101" pitchFamily="49" charset="-122"/>
                          <a:cs typeface="+mn-cs"/>
                        </a:rPr>
                        <a:t>0.00512</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0.03087</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304861193"/>
                  </a:ext>
                </a:extLst>
              </a:tr>
              <a:tr h="396636">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i="0" kern="1200" dirty="0">
                          <a:solidFill>
                            <a:schemeClr val="tx1"/>
                          </a:solidFill>
                          <a:latin typeface="楷体" panose="02010609060101010101" pitchFamily="49" charset="-122"/>
                          <a:ea typeface="楷体" panose="02010609060101010101" pitchFamily="49" charset="-122"/>
                          <a:cs typeface="+mn-cs"/>
                        </a:rPr>
                        <a:t>0.02048</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0.01323</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470841"/>
                  </a:ext>
                </a:extLst>
              </a:tr>
            </a:tbl>
          </a:graphicData>
        </a:graphic>
      </p:graphicFrame>
      <p:sp>
        <p:nvSpPr>
          <p:cNvPr id="5" name="内容占位符 2">
            <a:extLst>
              <a:ext uri="{FF2B5EF4-FFF2-40B4-BE49-F238E27FC236}">
                <a16:creationId xmlns:a16="http://schemas.microsoft.com/office/drawing/2014/main" id="{D0C45FA5-4EFB-44B0-B312-FC6D29560F2B}"/>
              </a:ext>
            </a:extLst>
          </p:cNvPr>
          <p:cNvSpPr txBox="1">
            <a:spLocks/>
          </p:cNvSpPr>
          <p:nvPr/>
        </p:nvSpPr>
        <p:spPr>
          <a:xfrm>
            <a:off x="633852" y="3561890"/>
            <a:ext cx="11558148" cy="26580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cs typeface="SimSun" charset="-122"/>
              </a:rPr>
              <a:t> 利用上面这个表格，我们可以算出每轮抛掷中使用硬币</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或者使用硬币</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的概率</a:t>
            </a:r>
            <a:r>
              <a:rPr lang="en-US" altLang="zh-CN" sz="2400" dirty="0">
                <a:latin typeface="楷体" panose="02010609060101010101" pitchFamily="49" charset="-122"/>
                <a:ea typeface="楷体" panose="02010609060101010101" pitchFamily="49" charset="-122"/>
                <a:cs typeface="SimSun" charset="-122"/>
              </a:rPr>
              <a:t>.</a:t>
            </a:r>
          </a:p>
          <a:p>
            <a:pPr>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cs typeface="SimSun" charset="-122"/>
              </a:rPr>
              <a:t> 以第</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轮为例，使用硬币</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的概率</a:t>
            </a:r>
            <a:endParaRPr lang="en-US" altLang="zh-CN" sz="2400" dirty="0">
              <a:latin typeface="楷体" panose="02010609060101010101" pitchFamily="49" charset="-122"/>
              <a:ea typeface="楷体" panose="02010609060101010101" pitchFamily="49" charset="-122"/>
              <a:cs typeface="SimSun" charset="-122"/>
            </a:endParaRPr>
          </a:p>
          <a:p>
            <a:pPr marL="457200" indent="-457200" algn="ctr">
              <a:buFont typeface="Arial" panose="020B0604020202020204" pitchFamily="34" charset="0"/>
              <a:buNone/>
            </a:pPr>
            <a:r>
              <a:rPr lang="en-US" altLang="zh-CN" sz="2400" dirty="0">
                <a:latin typeface="楷体" panose="02010609060101010101" pitchFamily="49" charset="-122"/>
                <a:ea typeface="楷体" panose="02010609060101010101" pitchFamily="49" charset="-122"/>
              </a:rPr>
              <a:t>0.00512/(0.00512+0.03087) = 0.14</a:t>
            </a:r>
          </a:p>
          <a:p>
            <a:pPr marL="0" indent="0">
              <a:buNone/>
            </a:pPr>
            <a:r>
              <a:rPr lang="zh-CN" altLang="en-US" sz="2400" dirty="0">
                <a:latin typeface="楷体" panose="02010609060101010101" pitchFamily="49" charset="-122"/>
                <a:ea typeface="楷体" panose="02010609060101010101" pitchFamily="49" charset="-122"/>
                <a:cs typeface="SimSun" charset="-122"/>
              </a:rPr>
              <a:t>   使用硬币</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的概率是</a:t>
            </a:r>
            <a:endParaRPr lang="en-US" altLang="zh-CN" sz="2400" dirty="0">
              <a:latin typeface="楷体" panose="02010609060101010101" pitchFamily="49" charset="-122"/>
              <a:ea typeface="楷体" panose="02010609060101010101" pitchFamily="49" charset="-122"/>
              <a:cs typeface="SimSun" charset="-122"/>
            </a:endParaRPr>
          </a:p>
          <a:p>
            <a:pPr marL="457200" indent="-457200" algn="ctr">
              <a:buFont typeface="Arial" panose="020B0604020202020204" pitchFamily="34" charset="0"/>
              <a:buNone/>
            </a:pPr>
            <a:r>
              <a:rPr lang="en-US" altLang="zh-CN" sz="2400" dirty="0">
                <a:latin typeface="楷体" panose="02010609060101010101" pitchFamily="49" charset="-122"/>
                <a:ea typeface="楷体" panose="02010609060101010101" pitchFamily="49" charset="-122"/>
              </a:rPr>
              <a:t>1 - 0.14 = 0.86</a:t>
            </a:r>
          </a:p>
        </p:txBody>
      </p:sp>
    </p:spTree>
    <p:extLst>
      <p:ext uri="{BB962C8B-B14F-4D97-AF65-F5344CB8AC3E}">
        <p14:creationId xmlns:p14="http://schemas.microsoft.com/office/powerpoint/2010/main" val="43828117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E68D5E8-45FE-486D-A804-6A7BDDB1C7B6}"/>
              </a:ext>
            </a:extLst>
          </p:cNvPr>
          <p:cNvGraphicFramePr>
            <a:graphicFrameLocks noGrp="1"/>
          </p:cNvGraphicFramePr>
          <p:nvPr>
            <p:extLst>
              <p:ext uri="{D42A27DB-BD31-4B8C-83A1-F6EECF244321}">
                <p14:modId xmlns:p14="http://schemas.microsoft.com/office/powerpoint/2010/main" val="1454908306"/>
              </p:ext>
            </p:extLst>
          </p:nvPr>
        </p:nvGraphicFramePr>
        <p:xfrm>
          <a:off x="2551393" y="1020850"/>
          <a:ext cx="5909702" cy="2408139"/>
        </p:xfrm>
        <a:graphic>
          <a:graphicData uri="http://schemas.openxmlformats.org/drawingml/2006/table">
            <a:tbl>
              <a:tblPr firstRow="1" bandRow="1">
                <a:tableStyleId>{073A0DAA-6AF3-43AB-8588-CEC1D06C72B9}</a:tableStyleId>
              </a:tblPr>
              <a:tblGrid>
                <a:gridCol w="1668359">
                  <a:extLst>
                    <a:ext uri="{9D8B030D-6E8A-4147-A177-3AD203B41FA5}">
                      <a16:colId xmlns:a16="http://schemas.microsoft.com/office/drawing/2014/main" val="55853290"/>
                    </a:ext>
                  </a:extLst>
                </a:gridCol>
                <a:gridCol w="2218372">
                  <a:extLst>
                    <a:ext uri="{9D8B030D-6E8A-4147-A177-3AD203B41FA5}">
                      <a16:colId xmlns:a16="http://schemas.microsoft.com/office/drawing/2014/main" val="4254979702"/>
                    </a:ext>
                  </a:extLst>
                </a:gridCol>
                <a:gridCol w="2022971">
                  <a:extLst>
                    <a:ext uri="{9D8B030D-6E8A-4147-A177-3AD203B41FA5}">
                      <a16:colId xmlns:a16="http://schemas.microsoft.com/office/drawing/2014/main" val="3500873996"/>
                    </a:ext>
                  </a:extLst>
                </a:gridCol>
              </a:tblGrid>
              <a:tr h="424964">
                <a:tc>
                  <a:txBody>
                    <a:bodyPr/>
                    <a:lstStyle/>
                    <a:p>
                      <a:pPr algn="ct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轮数</a:t>
                      </a: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硬币</a:t>
                      </a:r>
                      <a:r>
                        <a:rPr lang="en-US" altLang="zh-CN" sz="2000" dirty="0">
                          <a:latin typeface="楷体" panose="02010609060101010101" pitchFamily="49" charset="-122"/>
                          <a:ea typeface="楷体" panose="02010609060101010101" pitchFamily="49" charset="-122"/>
                          <a:cs typeface="Times New Roman" panose="02020603050405020304" pitchFamily="18" charset="0"/>
                        </a:rPr>
                        <a:t>1</a:t>
                      </a:r>
                      <a:r>
                        <a:rPr lang="zh-CN" altLang="en-US" sz="2000" dirty="0">
                          <a:latin typeface="楷体" panose="02010609060101010101" pitchFamily="49" charset="-122"/>
                          <a:ea typeface="楷体" panose="02010609060101010101" pitchFamily="49" charset="-122"/>
                          <a:cs typeface="Times New Roman" panose="02020603050405020304" pitchFamily="18" charset="0"/>
                        </a:rPr>
                        <a:t>的概率</a:t>
                      </a: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硬币</a:t>
                      </a:r>
                      <a:r>
                        <a:rPr lang="en-US" altLang="zh-CN" sz="2000" dirty="0">
                          <a:latin typeface="楷体" panose="02010609060101010101" pitchFamily="49" charset="-122"/>
                          <a:ea typeface="楷体" panose="02010609060101010101" pitchFamily="49" charset="-122"/>
                          <a:cs typeface="Times New Roman" panose="02020603050405020304" pitchFamily="18" charset="0"/>
                        </a:rPr>
                        <a:t>2</a:t>
                      </a:r>
                      <a:r>
                        <a:rPr lang="zh-CN" altLang="en-US" sz="2000" dirty="0">
                          <a:latin typeface="楷体" panose="02010609060101010101" pitchFamily="49" charset="-122"/>
                          <a:ea typeface="楷体" panose="02010609060101010101" pitchFamily="49" charset="-122"/>
                          <a:cs typeface="Times New Roman" panose="02020603050405020304" pitchFamily="18" charset="0"/>
                        </a:rPr>
                        <a:t>的概率</a:t>
                      </a:r>
                    </a:p>
                  </a:txBody>
                  <a:tcPr anchor="ctr"/>
                </a:tc>
                <a:extLst>
                  <a:ext uri="{0D108BD9-81ED-4DB2-BD59-A6C34878D82A}">
                    <a16:rowId xmlns:a16="http://schemas.microsoft.com/office/drawing/2014/main" val="3201364245"/>
                  </a:ext>
                </a:extLst>
              </a:tr>
              <a:tr h="396635">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0.14</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0.86</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838198943"/>
                  </a:ext>
                </a:extLst>
              </a:tr>
              <a:tr h="396635">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0.61</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0.39</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83379584"/>
                  </a:ext>
                </a:extLst>
              </a:tr>
              <a:tr h="396635">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i="0" kern="1200" dirty="0">
                          <a:solidFill>
                            <a:schemeClr val="tx1"/>
                          </a:solidFill>
                          <a:latin typeface="楷体" panose="02010609060101010101" pitchFamily="49" charset="-122"/>
                          <a:ea typeface="楷体" panose="02010609060101010101" pitchFamily="49" charset="-122"/>
                          <a:cs typeface="+mn-cs"/>
                        </a:rPr>
                        <a:t>0.94</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0.06</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965991652"/>
                  </a:ext>
                </a:extLst>
              </a:tr>
              <a:tr h="396635">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i="0" kern="1200" dirty="0">
                          <a:solidFill>
                            <a:schemeClr val="dk1"/>
                          </a:solidFill>
                          <a:latin typeface="楷体" panose="02010609060101010101" pitchFamily="49" charset="-122"/>
                          <a:ea typeface="楷体" panose="02010609060101010101" pitchFamily="49" charset="-122"/>
                          <a:cs typeface="+mn-cs"/>
                        </a:rPr>
                        <a:t>0.14</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0.86</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304861193"/>
                  </a:ext>
                </a:extLst>
              </a:tr>
              <a:tr h="396635">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i="0" kern="1200" dirty="0">
                          <a:solidFill>
                            <a:schemeClr val="tx1"/>
                          </a:solidFill>
                          <a:latin typeface="楷体" panose="02010609060101010101" pitchFamily="49" charset="-122"/>
                          <a:ea typeface="楷体" panose="02010609060101010101" pitchFamily="49" charset="-122"/>
                          <a:cs typeface="+mn-cs"/>
                        </a:rPr>
                        <a:t>0.61</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0.39</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470841"/>
                  </a:ext>
                </a:extLst>
              </a:tr>
            </a:tbl>
          </a:graphicData>
        </a:graphic>
      </p:graphicFrame>
      <p:cxnSp>
        <p:nvCxnSpPr>
          <p:cNvPr id="3" name="直接连接符 2">
            <a:extLst>
              <a:ext uri="{FF2B5EF4-FFF2-40B4-BE49-F238E27FC236}">
                <a16:creationId xmlns:a16="http://schemas.microsoft.com/office/drawing/2014/main" id="{3E34C3B2-16D5-44E3-9FAC-AC60E3F24931}"/>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FEDCFBD-AC7C-4A4E-9423-5DA261D4AD17}"/>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进阶版</a:t>
            </a:r>
            <a:r>
              <a:rPr lang="en-US" altLang="zh-CN" sz="2800" b="1" dirty="0">
                <a:latin typeface="黑体" panose="02010609060101010101" pitchFamily="49" charset="-122"/>
                <a:ea typeface="黑体" panose="02010609060101010101" pitchFamily="49" charset="-122"/>
              </a:rPr>
              <a:t>EM</a:t>
            </a:r>
            <a:endParaRPr lang="zh-CN" altLang="en-US" sz="28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612E6B64-BABE-40F8-A2E8-5AE6E836AC61}"/>
              </a:ext>
            </a:extLst>
          </p:cNvPr>
          <p:cNvSpPr txBox="1">
            <a:spLocks/>
          </p:cNvSpPr>
          <p:nvPr/>
        </p:nvSpPr>
        <p:spPr>
          <a:xfrm>
            <a:off x="754407" y="3912212"/>
            <a:ext cx="11056329" cy="21665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cs typeface="SimSun" charset="-122"/>
              </a:rPr>
              <a:t> 第一行，</a:t>
            </a:r>
            <a:r>
              <a:rPr lang="en-US" altLang="zh-CN" sz="2400" dirty="0">
                <a:latin typeface="楷体" panose="02010609060101010101" pitchFamily="49" charset="-122"/>
                <a:ea typeface="楷体" panose="02010609060101010101" pitchFamily="49" charset="-122"/>
                <a:cs typeface="SimSun" charset="-122"/>
              </a:rPr>
              <a:t>0.86</a:t>
            </a:r>
            <a:r>
              <a:rPr lang="zh-CN" altLang="en-US" sz="2400" dirty="0">
                <a:latin typeface="楷体" panose="02010609060101010101" pitchFamily="49" charset="-122"/>
                <a:ea typeface="楷体" panose="02010609060101010101" pitchFamily="49" charset="-122"/>
                <a:cs typeface="SimSun" charset="-122"/>
              </a:rPr>
              <a:t>表示从期望的角度看，这轮抛掷使用硬币</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的概率是</a:t>
            </a:r>
            <a:r>
              <a:rPr lang="en-US" altLang="zh-CN" sz="2400" dirty="0">
                <a:latin typeface="楷体" panose="02010609060101010101" pitchFamily="49" charset="-122"/>
                <a:ea typeface="楷体" panose="02010609060101010101" pitchFamily="49" charset="-122"/>
                <a:cs typeface="SimSun" charset="-122"/>
              </a:rPr>
              <a:t>0.86.</a:t>
            </a:r>
          </a:p>
          <a:p>
            <a:pPr>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cs typeface="SimSun" charset="-122"/>
              </a:rPr>
              <a:t> 此方法相比于前面的方法更加谨慎，我们只说，有</a:t>
            </a:r>
            <a:r>
              <a:rPr lang="en-US" altLang="zh-CN" sz="2400" dirty="0">
                <a:latin typeface="楷体" panose="02010609060101010101" pitchFamily="49" charset="-122"/>
                <a:ea typeface="楷体" panose="02010609060101010101" pitchFamily="49" charset="-122"/>
                <a:cs typeface="SimSun" charset="-122"/>
              </a:rPr>
              <a:t>0.14</a:t>
            </a:r>
            <a:r>
              <a:rPr lang="zh-CN" altLang="en-US" sz="2400" dirty="0">
                <a:latin typeface="楷体" panose="02010609060101010101" pitchFamily="49" charset="-122"/>
                <a:ea typeface="楷体" panose="02010609060101010101" pitchFamily="49" charset="-122"/>
                <a:cs typeface="SimSun" charset="-122"/>
              </a:rPr>
              <a:t>的可能是硬币</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，有</a:t>
            </a:r>
            <a:r>
              <a:rPr lang="en-US" altLang="zh-CN" sz="2400" dirty="0">
                <a:latin typeface="楷体" panose="02010609060101010101" pitchFamily="49" charset="-122"/>
                <a:ea typeface="楷体" panose="02010609060101010101" pitchFamily="49" charset="-122"/>
                <a:cs typeface="SimSun" charset="-122"/>
              </a:rPr>
              <a:t>0.86</a:t>
            </a:r>
            <a:r>
              <a:rPr lang="zh-CN" altLang="en-US" sz="2400" dirty="0">
                <a:latin typeface="楷体" panose="02010609060101010101" pitchFamily="49" charset="-122"/>
                <a:ea typeface="楷体" panose="02010609060101010101" pitchFamily="49" charset="-122"/>
                <a:cs typeface="SimSun" charset="-122"/>
              </a:rPr>
              <a:t>的可能是硬币</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，不再是非此即彼。</a:t>
            </a:r>
          </a:p>
        </p:txBody>
      </p:sp>
    </p:spTree>
    <p:extLst>
      <p:ext uri="{BB962C8B-B14F-4D97-AF65-F5344CB8AC3E}">
        <p14:creationId xmlns:p14="http://schemas.microsoft.com/office/powerpoint/2010/main" val="208247852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1101B07-28AA-4E89-BE36-6FBC375C9731}"/>
              </a:ext>
            </a:extLst>
          </p:cNvPr>
          <p:cNvGraphicFramePr>
            <a:graphicFrameLocks noGrp="1"/>
          </p:cNvGraphicFramePr>
          <p:nvPr>
            <p:extLst>
              <p:ext uri="{D42A27DB-BD31-4B8C-83A1-F6EECF244321}">
                <p14:modId xmlns:p14="http://schemas.microsoft.com/office/powerpoint/2010/main" val="2138191261"/>
              </p:ext>
            </p:extLst>
          </p:nvPr>
        </p:nvGraphicFramePr>
        <p:xfrm>
          <a:off x="2220686" y="1051560"/>
          <a:ext cx="7062021" cy="2377440"/>
        </p:xfrm>
        <a:graphic>
          <a:graphicData uri="http://schemas.openxmlformats.org/drawingml/2006/table">
            <a:tbl>
              <a:tblPr firstRow="1" bandRow="1">
                <a:tableStyleId>{073A0DAA-6AF3-43AB-8588-CEC1D06C72B9}</a:tableStyleId>
              </a:tblPr>
              <a:tblGrid>
                <a:gridCol w="2354007">
                  <a:extLst>
                    <a:ext uri="{9D8B030D-6E8A-4147-A177-3AD203B41FA5}">
                      <a16:colId xmlns:a16="http://schemas.microsoft.com/office/drawing/2014/main" val="55853290"/>
                    </a:ext>
                  </a:extLst>
                </a:gridCol>
                <a:gridCol w="2354007">
                  <a:extLst>
                    <a:ext uri="{9D8B030D-6E8A-4147-A177-3AD203B41FA5}">
                      <a16:colId xmlns:a16="http://schemas.microsoft.com/office/drawing/2014/main" val="4254979702"/>
                    </a:ext>
                  </a:extLst>
                </a:gridCol>
                <a:gridCol w="2354007">
                  <a:extLst>
                    <a:ext uri="{9D8B030D-6E8A-4147-A177-3AD203B41FA5}">
                      <a16:colId xmlns:a16="http://schemas.microsoft.com/office/drawing/2014/main" val="3500873996"/>
                    </a:ext>
                  </a:extLst>
                </a:gridCol>
              </a:tblGrid>
              <a:tr h="375230">
                <a:tc>
                  <a:txBody>
                    <a:bodyPr/>
                    <a:lstStyle/>
                    <a:p>
                      <a:pPr algn="ctr"/>
                      <a:r>
                        <a:rPr lang="en-US" altLang="zh-CN" sz="2000" dirty="0">
                          <a:latin typeface="Times New Roman" panose="02020603050405020304" pitchFamily="18" charset="0"/>
                          <a:cs typeface="Times New Roman" panose="02020603050405020304" pitchFamily="18" charset="0"/>
                        </a:rPr>
                        <a:t>Coin(</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Z)</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Result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a:latin typeface="Times New Roman" panose="02020603050405020304" pitchFamily="18" charset="0"/>
                          <a:cs typeface="Times New Roman" panose="02020603050405020304" pitchFamily="18" charset="0"/>
                        </a:rPr>
                        <a:t>Statistics</a:t>
                      </a:r>
                      <a:endParaRPr lang="zh-CN" alt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374683">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Unknown</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正正反正反</a:t>
                      </a: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1838198943"/>
                  </a:ext>
                </a:extLst>
              </a:tr>
              <a:tr h="374683">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Unknown</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反反正正反</a:t>
                      </a: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2</a:t>
                      </a:r>
                      <a:r>
                        <a:rPr lang="zh-CN" altLang="en-US" sz="20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000" dirty="0">
                          <a:latin typeface="楷体" panose="02010609060101010101" pitchFamily="49" charset="-122"/>
                          <a:ea typeface="楷体" panose="02010609060101010101" pitchFamily="49" charset="-122"/>
                          <a:cs typeface="Times New Roman" panose="02020603050405020304" pitchFamily="18" charset="0"/>
                        </a:rPr>
                        <a:t>-3</a:t>
                      </a:r>
                      <a:r>
                        <a:rPr lang="zh-CN" altLang="en-US" sz="20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83379584"/>
                  </a:ext>
                </a:extLst>
              </a:tr>
              <a:tr h="374683">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Unknown</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b="0" i="0" kern="1200" dirty="0">
                          <a:solidFill>
                            <a:schemeClr val="tx1"/>
                          </a:solidFill>
                          <a:latin typeface="楷体" panose="02010609060101010101" pitchFamily="49" charset="-122"/>
                          <a:ea typeface="楷体" panose="02010609060101010101" pitchFamily="49" charset="-122"/>
                          <a:cs typeface="+mn-cs"/>
                        </a:rPr>
                        <a:t>正反反反反</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965991652"/>
                  </a:ext>
                </a:extLst>
              </a:tr>
              <a:tr h="374683">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Unknown</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b="0" i="0" kern="1200" dirty="0">
                          <a:solidFill>
                            <a:schemeClr val="dk1"/>
                          </a:solidFill>
                          <a:latin typeface="楷体" panose="02010609060101010101" pitchFamily="49" charset="-122"/>
                          <a:ea typeface="楷体" panose="02010609060101010101" pitchFamily="49" charset="-122"/>
                          <a:cs typeface="+mn-cs"/>
                        </a:rPr>
                        <a:t>正反反正正</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3</a:t>
                      </a:r>
                      <a:r>
                        <a:rPr lang="zh-CN" altLang="en-US" sz="2000" dirty="0">
                          <a:latin typeface="楷体" panose="02010609060101010101" pitchFamily="49" charset="-122"/>
                          <a:ea typeface="楷体" panose="02010609060101010101" pitchFamily="49" charset="-122"/>
                          <a:cs typeface="Times New Roman" panose="02020603050405020304" pitchFamily="18" charset="0"/>
                        </a:rPr>
                        <a:t>正</a:t>
                      </a:r>
                      <a:r>
                        <a:rPr lang="en-US" altLang="zh-CN" sz="2000" dirty="0">
                          <a:latin typeface="楷体" panose="02010609060101010101" pitchFamily="49" charset="-122"/>
                          <a:ea typeface="楷体" panose="02010609060101010101" pitchFamily="49" charset="-122"/>
                          <a:cs typeface="Times New Roman" panose="02020603050405020304" pitchFamily="18" charset="0"/>
                        </a:rPr>
                        <a:t>-2</a:t>
                      </a:r>
                      <a:r>
                        <a:rPr lang="zh-CN" altLang="en-US" sz="2000" dirty="0">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3304861193"/>
                  </a:ext>
                </a:extLst>
              </a:tr>
              <a:tr h="374683">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Unknown</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b="0" i="0" kern="1200" dirty="0">
                          <a:solidFill>
                            <a:schemeClr val="tx1"/>
                          </a:solidFill>
                          <a:latin typeface="楷体" panose="02010609060101010101" pitchFamily="49" charset="-122"/>
                          <a:ea typeface="楷体" panose="02010609060101010101" pitchFamily="49" charset="-122"/>
                          <a:cs typeface="+mn-cs"/>
                        </a:rPr>
                        <a:t>反正正反反</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正</a:t>
                      </a: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反</a:t>
                      </a:r>
                    </a:p>
                  </a:txBody>
                  <a:tcPr anchor="ctr"/>
                </a:tc>
                <a:extLst>
                  <a:ext uri="{0D108BD9-81ED-4DB2-BD59-A6C34878D82A}">
                    <a16:rowId xmlns:a16="http://schemas.microsoft.com/office/drawing/2014/main" val="40470841"/>
                  </a:ext>
                </a:extLst>
              </a:tr>
            </a:tbl>
          </a:graphicData>
        </a:graphic>
      </p:graphicFrame>
      <p:cxnSp>
        <p:nvCxnSpPr>
          <p:cNvPr id="3" name="直接连接符 2">
            <a:extLst>
              <a:ext uri="{FF2B5EF4-FFF2-40B4-BE49-F238E27FC236}">
                <a16:creationId xmlns:a16="http://schemas.microsoft.com/office/drawing/2014/main" id="{6A5CF88D-6C14-4F17-BD8A-289B1E2D1CD8}"/>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BBDE1C0-F149-4E13-80C8-0AA045B79583}"/>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进阶版</a:t>
            </a:r>
            <a:r>
              <a:rPr lang="en-US" altLang="zh-CN" sz="2800" b="1" dirty="0">
                <a:latin typeface="黑体" panose="02010609060101010101" pitchFamily="49" charset="-122"/>
                <a:ea typeface="黑体" panose="02010609060101010101" pitchFamily="49" charset="-122"/>
              </a:rPr>
              <a:t>EM</a:t>
            </a:r>
            <a:endParaRPr lang="zh-CN" altLang="en-US" sz="2800"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9F708C0B-1304-4B96-8107-101FF4147329}"/>
              </a:ext>
            </a:extLst>
          </p:cNvPr>
          <p:cNvSpPr txBox="1">
            <a:spLocks/>
          </p:cNvSpPr>
          <p:nvPr/>
        </p:nvSpPr>
        <p:spPr>
          <a:xfrm>
            <a:off x="1472761" y="3423834"/>
            <a:ext cx="9638935" cy="33155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ü"/>
            </a:pPr>
            <a:r>
              <a:rPr lang="zh-CN" altLang="en-US" sz="2400" dirty="0">
                <a:latin typeface="楷体" panose="02010609060101010101" pitchFamily="49" charset="-122"/>
                <a:ea typeface="楷体" panose="02010609060101010101" pitchFamily="49" charset="-122"/>
                <a:cs typeface="SimSun" charset="-122"/>
              </a:rPr>
              <a:t> 结合上表，我们按照期望最大似然概率的法则来估计新的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p>
          <a:p>
            <a:pPr>
              <a:lnSpc>
                <a:spcPct val="150000"/>
              </a:lnSpc>
              <a:buFont typeface="Wingdings" panose="05000000000000000000" pitchFamily="2" charset="2"/>
              <a:buChar char="ü"/>
            </a:pPr>
            <a:r>
              <a:rPr lang="zh-CN" altLang="en-US" sz="2400" dirty="0">
                <a:latin typeface="楷体" panose="02010609060101010101" pitchFamily="49" charset="-122"/>
                <a:ea typeface="楷体" panose="02010609060101010101" pitchFamily="49" charset="-122"/>
                <a:cs typeface="SimSun" charset="-122"/>
              </a:rPr>
              <a:t> 以对</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的估计为例，第</a:t>
            </a:r>
            <a:r>
              <a:rPr lang="en-US" altLang="zh-CN" sz="2400" dirty="0">
                <a:latin typeface="楷体" panose="02010609060101010101" pitchFamily="49" charset="-122"/>
                <a:ea typeface="楷体" panose="02010609060101010101" pitchFamily="49" charset="-122"/>
                <a:cs typeface="SimSun" charset="-122"/>
              </a:rPr>
              <a:t>1</a:t>
            </a:r>
            <a:r>
              <a:rPr lang="zh-CN" altLang="en-US" sz="2400" dirty="0">
                <a:latin typeface="楷体" panose="02010609060101010101" pitchFamily="49" charset="-122"/>
                <a:ea typeface="楷体" panose="02010609060101010101" pitchFamily="49" charset="-122"/>
                <a:cs typeface="SimSun" charset="-122"/>
              </a:rPr>
              <a:t>轮的采用硬币</a:t>
            </a:r>
            <a:r>
              <a:rPr lang="en-US" altLang="zh-CN" sz="2400" dirty="0">
                <a:latin typeface="楷体" panose="02010609060101010101" pitchFamily="49" charset="-122"/>
                <a:ea typeface="楷体" panose="02010609060101010101" pitchFamily="49" charset="-122"/>
                <a:cs typeface="SimSun" charset="-122"/>
              </a:rPr>
              <a:t>1 </a:t>
            </a:r>
            <a:r>
              <a:rPr lang="zh-CN" altLang="en-US" sz="2400" dirty="0">
                <a:latin typeface="楷体" panose="02010609060101010101" pitchFamily="49" charset="-122"/>
                <a:ea typeface="楷体" panose="02010609060101010101" pitchFamily="49" charset="-122"/>
                <a:cs typeface="SimSun" charset="-122"/>
              </a:rPr>
              <a:t>掷出</a:t>
            </a:r>
            <a:r>
              <a:rPr lang="en-US" altLang="zh-CN" sz="2400" dirty="0">
                <a:latin typeface="楷体" panose="02010609060101010101" pitchFamily="49" charset="-122"/>
                <a:ea typeface="楷体" panose="02010609060101010101" pitchFamily="49" charset="-122"/>
                <a:cs typeface="SimSun" charset="-122"/>
              </a:rPr>
              <a:t>3</a:t>
            </a:r>
            <a:r>
              <a:rPr lang="zh-CN" altLang="en-US" sz="2400" dirty="0">
                <a:latin typeface="楷体" panose="02010609060101010101" pitchFamily="49" charset="-122"/>
                <a:ea typeface="楷体" panose="02010609060101010101" pitchFamily="49" charset="-122"/>
                <a:cs typeface="SimSun" charset="-122"/>
              </a:rPr>
              <a:t>正</a:t>
            </a:r>
            <a:r>
              <a:rPr lang="en-US" altLang="zh-CN" sz="2400" dirty="0">
                <a:latin typeface="楷体" panose="02010609060101010101" pitchFamily="49" charset="-122"/>
                <a:ea typeface="楷体" panose="02010609060101010101" pitchFamily="49" charset="-122"/>
                <a:cs typeface="SimSun" charset="-122"/>
              </a:rPr>
              <a:t>2</a:t>
            </a:r>
            <a:r>
              <a:rPr lang="zh-CN" altLang="en-US" sz="2400" dirty="0">
                <a:latin typeface="楷体" panose="02010609060101010101" pitchFamily="49" charset="-122"/>
                <a:ea typeface="楷体" panose="02010609060101010101" pitchFamily="49" charset="-122"/>
                <a:cs typeface="SimSun" charset="-122"/>
              </a:rPr>
              <a:t>反相当于</a:t>
            </a:r>
            <a:endParaRPr lang="en-US" altLang="zh-CN" sz="2400" dirty="0">
              <a:latin typeface="楷体" panose="02010609060101010101" pitchFamily="49" charset="-122"/>
              <a:ea typeface="楷体" panose="02010609060101010101" pitchFamily="49" charset="-122"/>
              <a:cs typeface="SimSun" charset="-122"/>
            </a:endParaRPr>
          </a:p>
          <a:p>
            <a:pPr algn="ctr">
              <a:lnSpc>
                <a:spcPct val="15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mj-cs"/>
              </a:rPr>
              <a:t>正</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0.14*3=0.42 </a:t>
            </a:r>
            <a:endParaRPr lang="en-US" altLang="zh-CN" sz="2400" dirty="0">
              <a:latin typeface="楷体" panose="02010609060101010101" pitchFamily="49" charset="-122"/>
              <a:ea typeface="楷体" panose="02010609060101010101" pitchFamily="49" charset="-122"/>
              <a:cs typeface="+mj-cs"/>
            </a:endParaRPr>
          </a:p>
          <a:p>
            <a:pPr algn="ctr">
              <a:lnSpc>
                <a:spcPct val="150000"/>
              </a:lnSpc>
              <a:buFont typeface="Arial" panose="020B0604020202020204" pitchFamily="34" charset="0"/>
              <a:buNone/>
            </a:pPr>
            <a:r>
              <a:rPr lang="zh-CN" altLang="en-US" sz="2400" dirty="0">
                <a:latin typeface="楷体" panose="02010609060101010101" pitchFamily="49" charset="-122"/>
                <a:ea typeface="楷体" panose="02010609060101010101" pitchFamily="49" charset="-122"/>
                <a:cs typeface="+mj-cs"/>
              </a:rPr>
              <a:t>反 </a:t>
            </a:r>
            <a:r>
              <a:rPr lang="en-US" altLang="zh-CN" sz="2400" dirty="0">
                <a:latin typeface="楷体" panose="02010609060101010101" pitchFamily="49" charset="-122"/>
                <a:ea typeface="楷体" panose="02010609060101010101" pitchFamily="49" charset="-122"/>
              </a:rPr>
              <a:t>0.14*2=0.28</a:t>
            </a:r>
            <a:endParaRPr lang="en-US" altLang="zh-CN" sz="2400" dirty="0">
              <a:latin typeface="楷体" panose="02010609060101010101" pitchFamily="49" charset="-122"/>
              <a:ea typeface="楷体" panose="02010609060101010101" pitchFamily="49" charset="-122"/>
              <a:cs typeface="+mj-cs"/>
            </a:endParaRPr>
          </a:p>
          <a:p>
            <a:pPr>
              <a:lnSpc>
                <a:spcPct val="150000"/>
              </a:lnSpc>
              <a:buFont typeface="Wingdings" panose="05000000000000000000" pitchFamily="2" charset="2"/>
              <a:buChar char="ü"/>
            </a:pPr>
            <a:r>
              <a:rPr lang="zh-CN" altLang="en-US" sz="2400" dirty="0">
                <a:latin typeface="楷体" panose="02010609060101010101" pitchFamily="49" charset="-122"/>
                <a:ea typeface="楷体" panose="02010609060101010101" pitchFamily="49" charset="-122"/>
                <a:cs typeface="SimSun" charset="-122"/>
              </a:rPr>
              <a:t> 依次算出其他四轮的期望</a:t>
            </a:r>
            <a:r>
              <a:rPr lang="en-US" altLang="zh-CN" sz="2400" dirty="0">
                <a:latin typeface="楷体" panose="02010609060101010101" pitchFamily="49" charset="-122"/>
                <a:ea typeface="楷体" panose="02010609060101010101" pitchFamily="49" charset="-122"/>
                <a:cs typeface="SimSun" charset="-122"/>
              </a:rPr>
              <a:t>.</a:t>
            </a:r>
            <a:endParaRPr lang="zh-CN" altLang="en-US" sz="2400" dirty="0">
              <a:latin typeface="楷体" panose="02010609060101010101" pitchFamily="49" charset="-122"/>
              <a:ea typeface="楷体" panose="02010609060101010101" pitchFamily="49" charset="-122"/>
              <a:cs typeface="SimSun" charset="-122"/>
            </a:endParaRPr>
          </a:p>
        </p:txBody>
      </p:sp>
    </p:spTree>
    <p:extLst>
      <p:ext uri="{BB962C8B-B14F-4D97-AF65-F5344CB8AC3E}">
        <p14:creationId xmlns:p14="http://schemas.microsoft.com/office/powerpoint/2010/main" val="25637820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94664205-4F83-4B04-950C-6CB64BBB0C96}"/>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F8076C6-6C6A-4E3B-AB59-EC3601419175}"/>
              </a:ext>
            </a:extLst>
          </p:cNvPr>
          <p:cNvSpPr txBox="1"/>
          <p:nvPr/>
        </p:nvSpPr>
        <p:spPr>
          <a:xfrm>
            <a:off x="2220686" y="261257"/>
            <a:ext cx="7355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进阶版</a:t>
            </a:r>
            <a:r>
              <a:rPr lang="en-US" altLang="zh-CN" sz="2800" b="1" dirty="0">
                <a:latin typeface="黑体" panose="02010609060101010101" pitchFamily="49" charset="-122"/>
                <a:ea typeface="黑体" panose="02010609060101010101" pitchFamily="49" charset="-122"/>
              </a:rPr>
              <a:t>EM</a:t>
            </a:r>
            <a:endParaRPr lang="zh-CN" altLang="en-US" sz="28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DC5C208B-2089-4D37-B6CE-D94ECC7791C0}"/>
              </a:ext>
            </a:extLst>
          </p:cNvPr>
          <p:cNvGraphicFramePr>
            <a:graphicFrameLocks noGrp="1"/>
          </p:cNvGraphicFramePr>
          <p:nvPr>
            <p:extLst>
              <p:ext uri="{D42A27DB-BD31-4B8C-83A1-F6EECF244321}">
                <p14:modId xmlns:p14="http://schemas.microsoft.com/office/powerpoint/2010/main" val="716226232"/>
              </p:ext>
            </p:extLst>
          </p:nvPr>
        </p:nvGraphicFramePr>
        <p:xfrm>
          <a:off x="2831112" y="1019345"/>
          <a:ext cx="6529776" cy="2407920"/>
        </p:xfrm>
        <a:graphic>
          <a:graphicData uri="http://schemas.openxmlformats.org/drawingml/2006/table">
            <a:tbl>
              <a:tblPr firstRow="1" bandRow="1">
                <a:tableStyleId>{073A0DAA-6AF3-43AB-8588-CEC1D06C72B9}</a:tableStyleId>
              </a:tblPr>
              <a:tblGrid>
                <a:gridCol w="2176592">
                  <a:extLst>
                    <a:ext uri="{9D8B030D-6E8A-4147-A177-3AD203B41FA5}">
                      <a16:colId xmlns:a16="http://schemas.microsoft.com/office/drawing/2014/main" val="55853290"/>
                    </a:ext>
                  </a:extLst>
                </a:gridCol>
                <a:gridCol w="2176592">
                  <a:extLst>
                    <a:ext uri="{9D8B030D-6E8A-4147-A177-3AD203B41FA5}">
                      <a16:colId xmlns:a16="http://schemas.microsoft.com/office/drawing/2014/main" val="4254979702"/>
                    </a:ext>
                  </a:extLst>
                </a:gridCol>
                <a:gridCol w="2176592">
                  <a:extLst>
                    <a:ext uri="{9D8B030D-6E8A-4147-A177-3AD203B41FA5}">
                      <a16:colId xmlns:a16="http://schemas.microsoft.com/office/drawing/2014/main" val="3500873996"/>
                    </a:ext>
                  </a:extLst>
                </a:gridCol>
              </a:tblGrid>
              <a:tr h="371576">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轮数</a:t>
                      </a: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正面</a:t>
                      </a:r>
                    </a:p>
                  </a:txBody>
                  <a:tcPr anchor="ctr"/>
                </a:tc>
                <a:tc>
                  <a:txBody>
                    <a:bodyPr/>
                    <a:lstStyle/>
                    <a:p>
                      <a:pPr algn="ctr"/>
                      <a:r>
                        <a:rPr lang="zh-CN" altLang="en-US" sz="2200" dirty="0">
                          <a:latin typeface="楷体" panose="02010609060101010101" pitchFamily="49" charset="-122"/>
                          <a:ea typeface="楷体" panose="02010609060101010101" pitchFamily="49" charset="-122"/>
                          <a:cs typeface="Times New Roman" panose="02020603050405020304" pitchFamily="18" charset="0"/>
                        </a:rPr>
                        <a:t>反面</a:t>
                      </a:r>
                    </a:p>
                  </a:txBody>
                  <a:tcPr anchor="ctr"/>
                </a:tc>
                <a:extLst>
                  <a:ext uri="{0D108BD9-81ED-4DB2-BD59-A6C34878D82A}">
                    <a16:rowId xmlns:a16="http://schemas.microsoft.com/office/drawing/2014/main" val="3201364245"/>
                  </a:ext>
                </a:extLst>
              </a:tr>
              <a:tr h="345035">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0.42</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0.28</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838198943"/>
                  </a:ext>
                </a:extLst>
              </a:tr>
              <a:tr h="345035">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2</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1.22</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1.83</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83379584"/>
                  </a:ext>
                </a:extLst>
              </a:tr>
              <a:tr h="345035">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b="0" i="0" kern="1200" dirty="0">
                          <a:solidFill>
                            <a:schemeClr val="tx1"/>
                          </a:solidFill>
                          <a:latin typeface="楷体" panose="02010609060101010101" pitchFamily="49" charset="-122"/>
                          <a:ea typeface="楷体" panose="02010609060101010101" pitchFamily="49" charset="-122"/>
                          <a:cs typeface="+mn-cs"/>
                        </a:rPr>
                        <a:t>0.94</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3.76</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965991652"/>
                  </a:ext>
                </a:extLst>
              </a:tr>
              <a:tr h="345035">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4</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b="0" i="0" kern="1200" dirty="0">
                          <a:solidFill>
                            <a:schemeClr val="dk1"/>
                          </a:solidFill>
                          <a:latin typeface="楷体" panose="02010609060101010101" pitchFamily="49" charset="-122"/>
                          <a:ea typeface="楷体" panose="02010609060101010101" pitchFamily="49" charset="-122"/>
                          <a:cs typeface="+mn-cs"/>
                        </a:rPr>
                        <a:t>0.42</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0.28</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304861193"/>
                  </a:ext>
                </a:extLst>
              </a:tr>
              <a:tr h="345035">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5</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tc>
                  <a:txBody>
                    <a:bodyPr/>
                    <a:lstStyle/>
                    <a:p>
                      <a:pPr algn="ctr"/>
                      <a:r>
                        <a:rPr lang="en-US" altLang="zh-CN" sz="2000" b="0" i="0" kern="1200" dirty="0">
                          <a:solidFill>
                            <a:schemeClr val="tx1"/>
                          </a:solidFill>
                          <a:latin typeface="楷体" panose="02010609060101010101" pitchFamily="49" charset="-122"/>
                          <a:ea typeface="楷体" panose="02010609060101010101" pitchFamily="49" charset="-122"/>
                          <a:cs typeface="+mn-cs"/>
                        </a:rPr>
                        <a:t>1.22</a:t>
                      </a:r>
                      <a:endParaRPr lang="zh-CN" altLang="en-US" sz="2000" b="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1.83</a:t>
                      </a:r>
                      <a:endPar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470841"/>
                  </a:ext>
                </a:extLst>
              </a:tr>
            </a:tbl>
          </a:graphicData>
        </a:graphic>
      </p:graphicFrame>
      <p:sp>
        <p:nvSpPr>
          <p:cNvPr id="5" name="内容占位符 2">
            <a:extLst>
              <a:ext uri="{FF2B5EF4-FFF2-40B4-BE49-F238E27FC236}">
                <a16:creationId xmlns:a16="http://schemas.microsoft.com/office/drawing/2014/main" id="{3D1DE5F1-679E-4172-82F3-6EBD2CF140E8}"/>
              </a:ext>
            </a:extLst>
          </p:cNvPr>
          <p:cNvSpPr txBox="1">
            <a:spLocks/>
          </p:cNvSpPr>
          <p:nvPr/>
        </p:nvSpPr>
        <p:spPr>
          <a:xfrm>
            <a:off x="1160775" y="3536072"/>
            <a:ext cx="9826906" cy="29496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dirty="0">
                <a:latin typeface="楷体" panose="02010609060101010101" pitchFamily="49" charset="-122"/>
                <a:ea typeface="楷体" panose="02010609060101010101" pitchFamily="49" charset="-122"/>
              </a:rPr>
              <a:t>P1=(0.42+1.22+0.94+0.42+1.22)/(4.22+7.98)=0.35</a:t>
            </a:r>
          </a:p>
          <a:p>
            <a:pPr>
              <a:lnSpc>
                <a:spcPct val="15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SimSun" charset="-122"/>
              </a:rPr>
              <a:t> 改变了</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值的估计方法后，新估计出的</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要更加接近真实值</a:t>
            </a:r>
            <a:r>
              <a:rPr lang="en-US" altLang="zh-CN" sz="2400" dirty="0">
                <a:latin typeface="楷体" panose="02010609060101010101" pitchFamily="49" charset="-122"/>
                <a:ea typeface="楷体" panose="02010609060101010101" pitchFamily="49" charset="-122"/>
                <a:cs typeface="SimSun" charset="-122"/>
              </a:rPr>
              <a:t>0.4.</a:t>
            </a:r>
          </a:p>
          <a:p>
            <a:pPr>
              <a:lnSpc>
                <a:spcPct val="150000"/>
              </a:lnSpc>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cs typeface="SimSun" charset="-122"/>
              </a:rPr>
              <a:t> 这步中，我们根据</a:t>
            </a:r>
            <a:r>
              <a:rPr lang="en-US" altLang="zh-CN" sz="2400" dirty="0">
                <a:latin typeface="楷体" panose="02010609060101010101" pitchFamily="49" charset="-122"/>
                <a:ea typeface="楷体" panose="02010609060101010101" pitchFamily="49" charset="-122"/>
                <a:cs typeface="SimSun" charset="-122"/>
              </a:rPr>
              <a:t>E</a:t>
            </a:r>
            <a:r>
              <a:rPr lang="zh-CN" altLang="en-US" sz="2400" dirty="0">
                <a:latin typeface="楷体" panose="02010609060101010101" pitchFamily="49" charset="-122"/>
                <a:ea typeface="楷体" panose="02010609060101010101" pitchFamily="49" charset="-122"/>
                <a:cs typeface="SimSun" charset="-122"/>
              </a:rPr>
              <a:t>步中求出的</a:t>
            </a:r>
            <a:r>
              <a:rPr lang="en-US" altLang="zh-CN" sz="2400" dirty="0">
                <a:latin typeface="楷体" panose="02010609060101010101" pitchFamily="49" charset="-122"/>
                <a:ea typeface="楷体" panose="02010609060101010101" pitchFamily="49" charset="-122"/>
                <a:cs typeface="SimSun" charset="-122"/>
              </a:rPr>
              <a:t>z</a:t>
            </a:r>
            <a:r>
              <a:rPr lang="zh-CN" altLang="en-US" sz="2400" dirty="0">
                <a:latin typeface="楷体" panose="02010609060101010101" pitchFamily="49" charset="-122"/>
                <a:ea typeface="楷体" panose="02010609060101010101" pitchFamily="49" charset="-122"/>
                <a:cs typeface="SimSun" charset="-122"/>
              </a:rPr>
              <a:t>的概率分布，依据最大似然概率法则去估计</a:t>
            </a:r>
            <a:r>
              <a:rPr lang="en-US" altLang="zh-CN" sz="2400" dirty="0">
                <a:latin typeface="楷体" panose="02010609060101010101" pitchFamily="49" charset="-122"/>
                <a:ea typeface="楷体" panose="02010609060101010101" pitchFamily="49" charset="-122"/>
                <a:cs typeface="SimSun" charset="-122"/>
              </a:rPr>
              <a:t>P1</a:t>
            </a:r>
            <a:r>
              <a:rPr lang="zh-CN" altLang="en-US" sz="2400" dirty="0">
                <a:latin typeface="楷体" panose="02010609060101010101" pitchFamily="49" charset="-122"/>
                <a:ea typeface="楷体" panose="02010609060101010101" pitchFamily="49" charset="-122"/>
                <a:cs typeface="SimSun" charset="-122"/>
              </a:rPr>
              <a:t>和</a:t>
            </a:r>
            <a:r>
              <a:rPr lang="en-US" altLang="zh-CN" sz="2400" dirty="0">
                <a:latin typeface="楷体" panose="02010609060101010101" pitchFamily="49" charset="-122"/>
                <a:ea typeface="楷体" panose="02010609060101010101" pitchFamily="49" charset="-122"/>
                <a:cs typeface="SimSun" charset="-122"/>
              </a:rPr>
              <a:t>P2</a:t>
            </a:r>
            <a:r>
              <a:rPr lang="zh-CN" altLang="en-US" sz="2400" dirty="0">
                <a:latin typeface="楷体" panose="02010609060101010101" pitchFamily="49" charset="-122"/>
                <a:ea typeface="楷体" panose="02010609060101010101" pitchFamily="49" charset="-122"/>
                <a:cs typeface="SimSun" charset="-122"/>
              </a:rPr>
              <a:t>，被称作</a:t>
            </a:r>
            <a:r>
              <a:rPr lang="en-US" altLang="zh-CN" sz="2400" dirty="0">
                <a:latin typeface="楷体" panose="02010609060101010101" pitchFamily="49" charset="-122"/>
                <a:ea typeface="楷体" panose="02010609060101010101" pitchFamily="49" charset="-122"/>
                <a:cs typeface="SimSun" charset="-122"/>
              </a:rPr>
              <a:t>M</a:t>
            </a:r>
            <a:r>
              <a:rPr lang="zh-CN" altLang="en-US" sz="2400" dirty="0">
                <a:latin typeface="楷体" panose="02010609060101010101" pitchFamily="49" charset="-122"/>
                <a:ea typeface="楷体" panose="02010609060101010101" pitchFamily="49" charset="-122"/>
                <a:cs typeface="SimSun" charset="-122"/>
              </a:rPr>
              <a:t>步</a:t>
            </a:r>
            <a:r>
              <a:rPr lang="en-US" altLang="zh-CN" sz="2400" dirty="0">
                <a:latin typeface="楷体" panose="02010609060101010101" pitchFamily="49" charset="-122"/>
                <a:ea typeface="楷体" panose="02010609060101010101" pitchFamily="49" charset="-122"/>
                <a:cs typeface="SimSun" charset="-122"/>
              </a:rPr>
              <a:t>.</a:t>
            </a:r>
          </a:p>
          <a:p>
            <a:pPr>
              <a:lnSpc>
                <a:spcPct val="150000"/>
              </a:lnSpc>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cs typeface="SimSun" charset="-122"/>
              </a:rPr>
              <a:t> E</a:t>
            </a:r>
            <a:r>
              <a:rPr lang="zh-CN" altLang="en-US" sz="2400" dirty="0">
                <a:latin typeface="楷体" panose="02010609060101010101" pitchFamily="49" charset="-122"/>
                <a:ea typeface="楷体" panose="02010609060101010101" pitchFamily="49" charset="-122"/>
                <a:cs typeface="SimSun" charset="-122"/>
              </a:rPr>
              <a:t>步和</a:t>
            </a:r>
            <a:r>
              <a:rPr lang="en-US" altLang="zh-CN" sz="2400" dirty="0">
                <a:latin typeface="楷体" panose="02010609060101010101" pitchFamily="49" charset="-122"/>
                <a:ea typeface="楷体" panose="02010609060101010101" pitchFamily="49" charset="-122"/>
                <a:cs typeface="SimSun" charset="-122"/>
              </a:rPr>
              <a:t>M</a:t>
            </a:r>
            <a:r>
              <a:rPr lang="zh-CN" altLang="en-US" sz="2400" dirty="0">
                <a:latin typeface="楷体" panose="02010609060101010101" pitchFamily="49" charset="-122"/>
                <a:ea typeface="楷体" panose="02010609060101010101" pitchFamily="49" charset="-122"/>
                <a:cs typeface="SimSun" charset="-122"/>
              </a:rPr>
              <a:t>步共同构成了</a:t>
            </a:r>
            <a:r>
              <a:rPr lang="en-US" altLang="zh-CN" sz="2400" dirty="0">
                <a:latin typeface="楷体" panose="02010609060101010101" pitchFamily="49" charset="-122"/>
                <a:ea typeface="楷体" panose="02010609060101010101" pitchFamily="49" charset="-122"/>
                <a:cs typeface="SimSun" charset="-122"/>
              </a:rPr>
              <a:t>EM</a:t>
            </a:r>
            <a:r>
              <a:rPr lang="zh-CN" altLang="en-US" sz="2400" dirty="0">
                <a:latin typeface="楷体" panose="02010609060101010101" pitchFamily="49" charset="-122"/>
                <a:ea typeface="楷体" panose="02010609060101010101" pitchFamily="49" charset="-122"/>
                <a:cs typeface="SimSun" charset="-122"/>
              </a:rPr>
              <a:t>算法</a:t>
            </a:r>
            <a:r>
              <a:rPr lang="en-US" altLang="zh-CN" sz="2400" dirty="0">
                <a:latin typeface="楷体" panose="02010609060101010101" pitchFamily="49" charset="-122"/>
                <a:ea typeface="楷体" panose="02010609060101010101" pitchFamily="49" charset="-122"/>
                <a:cs typeface="SimSun" charset="-122"/>
              </a:rPr>
              <a:t>.</a:t>
            </a:r>
            <a:endParaRPr lang="zh-CN" altLang="en-US" sz="2400" dirty="0">
              <a:latin typeface="楷体" panose="02010609060101010101" pitchFamily="49" charset="-122"/>
              <a:ea typeface="楷体" panose="02010609060101010101" pitchFamily="49" charset="-122"/>
              <a:cs typeface="SimSun" charset="-122"/>
            </a:endParaRPr>
          </a:p>
        </p:txBody>
      </p:sp>
    </p:spTree>
    <p:extLst>
      <p:ext uri="{BB962C8B-B14F-4D97-AF65-F5344CB8AC3E}">
        <p14:creationId xmlns:p14="http://schemas.microsoft.com/office/powerpoint/2010/main" val="343015710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889ACE-572E-4530-ACFB-1EB351A7369E}"/>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8E09419-E103-4887-9C02-5929C370B4E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zh-CN" altLang="en-US" sz="2800" b="1" dirty="0">
                <a:latin typeface="黑体" panose="02010609060101010101" pitchFamily="49" charset="-122"/>
                <a:ea typeface="黑体" panose="02010609060101010101" pitchFamily="49" charset="-122"/>
              </a:rPr>
              <a:t>算法的数学解释</a:t>
            </a:r>
            <a:endParaRPr lang="zh-CN" altLang="en-US" sz="2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57C409D6-EAEE-4805-9E77-337A618CA3B6}"/>
              </a:ext>
            </a:extLst>
          </p:cNvPr>
          <p:cNvSpPr txBox="1"/>
          <p:nvPr/>
        </p:nvSpPr>
        <p:spPr>
          <a:xfrm>
            <a:off x="1567543" y="1088682"/>
            <a:ext cx="7326775" cy="461665"/>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Jensen</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不等式</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3AC54E-637C-46E6-B7E5-3236C313CC55}"/>
                  </a:ext>
                </a:extLst>
              </p:cNvPr>
              <p:cNvSpPr txBox="1"/>
              <p:nvPr/>
            </p:nvSpPr>
            <p:spPr>
              <a:xfrm>
                <a:off x="1759352" y="1714351"/>
                <a:ext cx="9688010" cy="1617174"/>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f</a:t>
                </a:r>
                <a:r>
                  <a:rPr lang="zh-CN" altLang="en-US" sz="2400" dirty="0">
                    <a:latin typeface="楷体" panose="02010609060101010101" pitchFamily="49" charset="-122"/>
                    <a:ea typeface="楷体" panose="02010609060101010101" pitchFamily="49" charset="-122"/>
                  </a:rPr>
                  <a:t>是定义域为实数的函数，假设对于全部的实数</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，若</a:t>
                </a:r>
                <a14:m>
                  <m:oMath xmlns:m="http://schemas.openxmlformats.org/officeDocument/2006/math">
                    <m:sSup>
                      <m:sSupPr>
                        <m:ctrlPr>
                          <a:rPr lang="en-US" altLang="zh-CN" sz="2400" b="0" i="1" smtClean="0">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𝑓</m:t>
                        </m:r>
                      </m:e>
                      <m:sup>
                        <m:r>
                          <a:rPr lang="en-US" altLang="zh-CN" sz="2400" b="0" i="1" smtClean="0">
                            <a:latin typeface="Cambria Math" panose="02040503050406030204" pitchFamily="18" charset="0"/>
                            <a:ea typeface="楷体" panose="02010609060101010101" pitchFamily="49" charset="-122"/>
                          </a:rPr>
                          <m:t>′′</m:t>
                        </m:r>
                      </m:sup>
                    </m:sSup>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𝑋</m:t>
                    </m:r>
                    <m:r>
                      <a:rPr lang="en-US" altLang="zh-CN" sz="2400" b="0" i="1" smtClean="0">
                        <a:latin typeface="Cambria Math" panose="02040503050406030204" pitchFamily="18" charset="0"/>
                        <a:ea typeface="楷体" panose="02010609060101010101" pitchFamily="49" charset="-122"/>
                      </a:rPr>
                      <m:t>)≥0</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那么</a:t>
                </a:r>
                <a:r>
                  <a:rPr lang="en-US" altLang="zh-CN" sz="2400" dirty="0">
                    <a:latin typeface="楷体" panose="02010609060101010101" pitchFamily="49" charset="-122"/>
                    <a:ea typeface="楷体" panose="02010609060101010101" pitchFamily="49" charset="-122"/>
                  </a:rPr>
                  <a:t>f</a:t>
                </a:r>
                <a:r>
                  <a:rPr lang="zh-CN" altLang="en-US" sz="2400" dirty="0">
                    <a:latin typeface="楷体" panose="02010609060101010101" pitchFamily="49" charset="-122"/>
                    <a:ea typeface="楷体" panose="02010609060101010101" pitchFamily="49" charset="-122"/>
                  </a:rPr>
                  <a:t>是凹函数。则</a:t>
                </a:r>
                <a:endParaRPr lang="en-US" altLang="zh-CN" sz="2400"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𝐸</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𝑓</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𝑋</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𝑋</m:t>
                      </m:r>
                      <m:r>
                        <a:rPr lang="en-US" altLang="zh-CN" sz="2400" b="0" i="1" smtClean="0">
                          <a:latin typeface="Cambria Math" panose="02040503050406030204" pitchFamily="18" charset="0"/>
                          <a:ea typeface="Cambria Math" panose="02040503050406030204" pitchFamily="18" charset="0"/>
                        </a:rPr>
                        <m:t>])</m:t>
                      </m:r>
                    </m:oMath>
                  </m:oMathPara>
                </a14:m>
                <a:endParaRPr lang="en-US" altLang="zh-CN" sz="2400" dirty="0">
                  <a:latin typeface="楷体" panose="02010609060101010101" pitchFamily="49" charset="-122"/>
                  <a:ea typeface="楷体" panose="02010609060101010101" pitchFamily="49" charset="-122"/>
                </a:endParaRPr>
              </a:p>
              <a:p>
                <a:pPr algn="ctr"/>
                <a:r>
                  <a:rPr lang="zh-CN" altLang="en-US" sz="2400" dirty="0">
                    <a:latin typeface="楷体" panose="02010609060101010101" pitchFamily="49" charset="-122"/>
                    <a:ea typeface="楷体" panose="02010609060101010101" pitchFamily="49" charset="-122"/>
                  </a:rPr>
                  <a:t>当且仅当</a:t>
                </a:r>
                <a:r>
                  <a:rPr lang="en-US" altLang="zh-CN" sz="2400" dirty="0">
                    <a:latin typeface="楷体" panose="02010609060101010101" pitchFamily="49" charset="-122"/>
                    <a:ea typeface="楷体" panose="02010609060101010101" pitchFamily="49" charset="-122"/>
                  </a:rPr>
                  <a:t>X</a:t>
                </a:r>
                <a14:m>
                  <m:oMath xmlns:m="http://schemas.openxmlformats.org/officeDocument/2006/math">
                    <m:r>
                      <a:rPr lang="zh-CN" altLang="en-US" sz="2400" i="1">
                        <a:latin typeface="Cambria Math" panose="02040503050406030204" pitchFamily="18" charset="0"/>
                        <a:ea typeface="楷体" panose="02010609060101010101" pitchFamily="49" charset="-122"/>
                      </a:rPr>
                      <m:t>是</m:t>
                    </m:r>
                    <m:r>
                      <a:rPr lang="zh-CN" altLang="en-US" sz="2400" i="1" smtClean="0">
                        <a:latin typeface="Cambria Math" panose="02040503050406030204" pitchFamily="18" charset="0"/>
                        <a:ea typeface="楷体" panose="02010609060101010101" pitchFamily="49" charset="-122"/>
                      </a:rPr>
                      <m:t>常量</m:t>
                    </m:r>
                  </m:oMath>
                </a14:m>
                <a:r>
                  <a:rPr lang="zh-CN" altLang="en-US" sz="2400" dirty="0">
                    <a:latin typeface="楷体" panose="02010609060101010101" pitchFamily="49" charset="-122"/>
                    <a:ea typeface="楷体" panose="02010609060101010101" pitchFamily="49" charset="-122"/>
                  </a:rPr>
                  <a:t>，等号成立。</a:t>
                </a:r>
              </a:p>
            </p:txBody>
          </p:sp>
        </mc:Choice>
        <mc:Fallback xmlns="">
          <p:sp>
            <p:nvSpPr>
              <p:cNvPr id="5" name="文本框 4">
                <a:extLst>
                  <a:ext uri="{FF2B5EF4-FFF2-40B4-BE49-F238E27FC236}">
                    <a16:creationId xmlns:a16="http://schemas.microsoft.com/office/drawing/2014/main" id="{D73AC54E-637C-46E6-B7E5-3236C313CC55}"/>
                  </a:ext>
                </a:extLst>
              </p:cNvPr>
              <p:cNvSpPr txBox="1">
                <a:spLocks noRot="1" noChangeAspect="1" noMove="1" noResize="1" noEditPoints="1" noAdjustHandles="1" noChangeArrowheads="1" noChangeShapeType="1" noTextEdit="1"/>
              </p:cNvSpPr>
              <p:nvPr/>
            </p:nvSpPr>
            <p:spPr>
              <a:xfrm>
                <a:off x="1759352" y="1714351"/>
                <a:ext cx="9688010" cy="1617174"/>
              </a:xfrm>
              <a:prstGeom prst="rect">
                <a:avLst/>
              </a:prstGeom>
              <a:blipFill>
                <a:blip r:embed="rId2"/>
                <a:stretch>
                  <a:fillRect l="-1007" t="-4135" r="-503" b="-3383"/>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624C6AAF-8D82-4C69-B51D-A87FE68CB6C2}"/>
              </a:ext>
            </a:extLst>
          </p:cNvPr>
          <p:cNvGrpSpPr/>
          <p:nvPr/>
        </p:nvGrpSpPr>
        <p:grpSpPr>
          <a:xfrm>
            <a:off x="1567543" y="2843934"/>
            <a:ext cx="4785775" cy="3505504"/>
            <a:chOff x="1567543" y="2843934"/>
            <a:chExt cx="4785775" cy="3505504"/>
          </a:xfrm>
        </p:grpSpPr>
        <p:pic>
          <p:nvPicPr>
            <p:cNvPr id="6" name="图片 5">
              <a:extLst>
                <a:ext uri="{FF2B5EF4-FFF2-40B4-BE49-F238E27FC236}">
                  <a16:creationId xmlns:a16="http://schemas.microsoft.com/office/drawing/2014/main" id="{F9ABC8DC-D8D7-4AC2-8257-F61D4F6D957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67543" y="2843934"/>
              <a:ext cx="4785775" cy="3505504"/>
            </a:xfrm>
            <a:prstGeom prst="rect">
              <a:avLst/>
            </a:prstGeom>
          </p:spPr>
        </p:pic>
        <p:grpSp>
          <p:nvGrpSpPr>
            <p:cNvPr id="12" name="组合 11">
              <a:extLst>
                <a:ext uri="{FF2B5EF4-FFF2-40B4-BE49-F238E27FC236}">
                  <a16:creationId xmlns:a16="http://schemas.microsoft.com/office/drawing/2014/main" id="{81A65E4D-E210-4ECA-98F7-08EABDA1269A}"/>
                </a:ext>
              </a:extLst>
            </p:cNvPr>
            <p:cNvGrpSpPr/>
            <p:nvPr/>
          </p:nvGrpSpPr>
          <p:grpSpPr>
            <a:xfrm>
              <a:off x="3960430" y="4826643"/>
              <a:ext cx="138933" cy="927906"/>
              <a:chOff x="3960430" y="4826643"/>
              <a:chExt cx="138933" cy="927906"/>
            </a:xfrm>
          </p:grpSpPr>
          <p:sp>
            <p:nvSpPr>
              <p:cNvPr id="7" name="椭圆 6">
                <a:extLst>
                  <a:ext uri="{FF2B5EF4-FFF2-40B4-BE49-F238E27FC236}">
                    <a16:creationId xmlns:a16="http://schemas.microsoft.com/office/drawing/2014/main" id="{FB799949-07A0-4263-A651-1A5B56E311F9}"/>
                  </a:ext>
                </a:extLst>
              </p:cNvPr>
              <p:cNvSpPr/>
              <p:nvPr/>
            </p:nvSpPr>
            <p:spPr>
              <a:xfrm>
                <a:off x="3960430" y="4826643"/>
                <a:ext cx="125433" cy="13889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C8A7802-51B0-4BEC-9EFA-F32BAC16E289}"/>
                  </a:ext>
                </a:extLst>
              </p:cNvPr>
              <p:cNvSpPr/>
              <p:nvPr/>
            </p:nvSpPr>
            <p:spPr>
              <a:xfrm>
                <a:off x="3973930" y="5615653"/>
                <a:ext cx="125433" cy="13889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文本框 9">
            <a:extLst>
              <a:ext uri="{FF2B5EF4-FFF2-40B4-BE49-F238E27FC236}">
                <a16:creationId xmlns:a16="http://schemas.microsoft.com/office/drawing/2014/main" id="{D14BB025-7EB0-4E16-9EBB-722BD5676AD3}"/>
              </a:ext>
            </a:extLst>
          </p:cNvPr>
          <p:cNvSpPr txBox="1"/>
          <p:nvPr/>
        </p:nvSpPr>
        <p:spPr>
          <a:xfrm>
            <a:off x="6603357" y="3576048"/>
            <a:ext cx="5017625"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图中，</a:t>
            </a:r>
            <a:r>
              <a:rPr lang="en-US" altLang="zh-CN" sz="2400" dirty="0">
                <a:latin typeface="楷体" panose="02010609060101010101" pitchFamily="49" charset="-122"/>
                <a:ea typeface="楷体" panose="02010609060101010101" pitchFamily="49" charset="-122"/>
              </a:rPr>
              <a:t>f</a:t>
            </a:r>
            <a:r>
              <a:rPr lang="zh-CN" altLang="en-US" sz="2400" dirty="0">
                <a:latin typeface="楷体" panose="02010609060101010101" pitchFamily="49" charset="-122"/>
                <a:ea typeface="楷体" panose="02010609060101010101" pitchFamily="49" charset="-122"/>
              </a:rPr>
              <a:t>是凸函数，</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是随机变量，有</a:t>
            </a:r>
            <a:r>
              <a:rPr lang="en-US" altLang="zh-CN" sz="2400" dirty="0">
                <a:latin typeface="楷体" panose="02010609060101010101" pitchFamily="49" charset="-122"/>
                <a:ea typeface="楷体" panose="02010609060101010101" pitchFamily="49" charset="-122"/>
              </a:rPr>
              <a:t>0.5</a:t>
            </a:r>
            <a:r>
              <a:rPr lang="zh-CN" altLang="en-US" sz="2400" dirty="0">
                <a:latin typeface="楷体" panose="02010609060101010101" pitchFamily="49" charset="-122"/>
                <a:ea typeface="楷体" panose="02010609060101010101" pitchFamily="49" charset="-122"/>
              </a:rPr>
              <a:t>的概率是</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，有</a:t>
            </a:r>
            <a:r>
              <a:rPr lang="en-US" altLang="zh-CN" sz="2400" dirty="0">
                <a:latin typeface="楷体" panose="02010609060101010101" pitchFamily="49" charset="-122"/>
                <a:ea typeface="楷体" panose="02010609060101010101" pitchFamily="49" charset="-122"/>
              </a:rPr>
              <a:t>0.5</a:t>
            </a:r>
            <a:r>
              <a:rPr lang="zh-CN" altLang="en-US" sz="2400" dirty="0">
                <a:latin typeface="楷体" panose="02010609060101010101" pitchFamily="49" charset="-122"/>
                <a:ea typeface="楷体" panose="02010609060101010101" pitchFamily="49" charset="-122"/>
              </a:rPr>
              <a:t>的概率是</a:t>
            </a:r>
            <a:r>
              <a:rPr lang="en-US" altLang="zh-CN" sz="2400" dirty="0">
                <a:latin typeface="楷体" panose="02010609060101010101" pitchFamily="49" charset="-122"/>
                <a:ea typeface="楷体" panose="02010609060101010101" pitchFamily="49" charset="-122"/>
              </a:rPr>
              <a:t>b.</a:t>
            </a:r>
            <a:endParaRPr lang="zh-CN" altLang="en-US" sz="24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9206544-69E4-43D5-B804-8068B6C799F7}"/>
                  </a:ext>
                </a:extLst>
              </p:cNvPr>
              <p:cNvSpPr txBox="1"/>
              <p:nvPr/>
            </p:nvSpPr>
            <p:spPr>
              <a:xfrm>
                <a:off x="6591190" y="4896091"/>
                <a:ext cx="4618299" cy="1200329"/>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相反，若</a:t>
                </a:r>
                <a:r>
                  <a:rPr lang="en-US" altLang="zh-CN" sz="2400" dirty="0">
                    <a:latin typeface="楷体" panose="02010609060101010101" pitchFamily="49" charset="-122"/>
                    <a:ea typeface="楷体" panose="02010609060101010101" pitchFamily="49" charset="-122"/>
                  </a:rPr>
                  <a:t>f</a:t>
                </a:r>
                <a:r>
                  <a:rPr lang="zh-CN" altLang="en-US" sz="2400" dirty="0">
                    <a:latin typeface="楷体" panose="02010609060101010101" pitchFamily="49" charset="-122"/>
                    <a:ea typeface="楷体" panose="02010609060101010101" pitchFamily="49" charset="-122"/>
                  </a:rPr>
                  <a:t>是凸函数，则</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𝐸</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𝑋</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𝐸</m:t>
                      </m:r>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𝑓</m:t>
                      </m:r>
                      <m:r>
                        <a:rPr lang="en-US" altLang="zh-CN" sz="2400" i="1">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𝑋</m:t>
                      </m:r>
                      <m:r>
                        <a:rPr lang="en-US" altLang="zh-CN" sz="2400" i="1">
                          <a:latin typeface="Cambria Math" panose="02040503050406030204" pitchFamily="18" charset="0"/>
                          <a:ea typeface="楷体" panose="02010609060101010101" pitchFamily="49" charset="-122"/>
                        </a:rPr>
                        <m:t>)]</m:t>
                      </m:r>
                    </m:oMath>
                  </m:oMathPara>
                </a14:m>
                <a:endParaRPr lang="zh-CN" altLang="en-US" sz="2400" dirty="0">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49206544-69E4-43D5-B804-8068B6C799F7}"/>
                  </a:ext>
                </a:extLst>
              </p:cNvPr>
              <p:cNvSpPr txBox="1">
                <a:spLocks noRot="1" noChangeAspect="1" noMove="1" noResize="1" noEditPoints="1" noAdjustHandles="1" noChangeArrowheads="1" noChangeShapeType="1" noTextEdit="1"/>
              </p:cNvSpPr>
              <p:nvPr/>
            </p:nvSpPr>
            <p:spPr>
              <a:xfrm>
                <a:off x="6591190" y="4896091"/>
                <a:ext cx="4618299" cy="1200329"/>
              </a:xfrm>
              <a:prstGeom prst="rect">
                <a:avLst/>
              </a:prstGeom>
              <a:blipFill>
                <a:blip r:embed="rId4"/>
                <a:stretch>
                  <a:fillRect l="-1979" t="-4061"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67962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889ACE-572E-4530-ACFB-1EB351A7369E}"/>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8E09419-E103-4887-9C02-5929C370B4E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zh-CN" altLang="en-US" sz="2800" b="1" dirty="0">
                <a:latin typeface="黑体" panose="02010609060101010101" pitchFamily="49" charset="-122"/>
                <a:ea typeface="黑体" panose="02010609060101010101" pitchFamily="49" charset="-122"/>
              </a:rPr>
              <a:t>算法的数学解释</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20F7028-C66F-403A-BCA1-83D5790B2B46}"/>
                  </a:ext>
                </a:extLst>
              </p:cNvPr>
              <p:cNvSpPr txBox="1"/>
              <p:nvPr/>
            </p:nvSpPr>
            <p:spPr>
              <a:xfrm>
                <a:off x="1952265" y="2067700"/>
                <a:ext cx="7585640" cy="1131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𝜃</m:t>
                          </m:r>
                        </m:e>
                      </m:d>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sup>
                              </m:sSup>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𝜃</m:t>
                              </m:r>
                              <m:r>
                                <a:rPr lang="en-US" altLang="zh-CN" sz="2400" b="0" i="1" smtClean="0">
                                  <a:latin typeface="Cambria Math" panose="02040503050406030204" pitchFamily="18" charset="0"/>
                                </a:rPr>
                                <m:t>)</m:t>
                              </m:r>
                            </m:e>
                          </m:func>
                        </m:e>
                      </m:nary>
                      <m:r>
                        <a:rPr lang="en-US" altLang="zh-CN" sz="2400" b="0"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sub>
                        <m:sup/>
                        <m:e>
                          <m:r>
                            <a:rPr lang="en-US" altLang="zh-CN" sz="2400" b="0" i="1" smtClean="0">
                              <a:latin typeface="Cambria Math" panose="02040503050406030204" pitchFamily="18" charset="0"/>
                            </a:rPr>
                            <m:t>𝑙𝑜𝑔</m:t>
                          </m:r>
                          <m:nary>
                            <m:naryPr>
                              <m:chr m:val="∑"/>
                              <m:supHide m:val="on"/>
                              <m:ctrlPr>
                                <a:rPr lang="en-US" altLang="zh-CN" sz="2400" i="1" smtClean="0">
                                  <a:latin typeface="Cambria Math" panose="02040503050406030204" pitchFamily="18" charset="0"/>
                                </a:rPr>
                              </m:ctrlPr>
                            </m:naryPr>
                            <m: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𝑗</m:t>
                                  </m:r>
                                </m:sup>
                              </m:sSup>
                            </m:sub>
                            <m:sup/>
                            <m:e>
                              <m:func>
                                <m:funcPr>
                                  <m:ctrlPr>
                                    <a:rPr lang="en-US" altLang="zh-CN" sz="2400" i="1">
                                      <a:latin typeface="Cambria Math" panose="02040503050406030204" pitchFamily="18" charset="0"/>
                                    </a:rPr>
                                  </m:ctrlPr>
                                </m:funcPr>
                                <m:fNa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sup>
                                  </m:sSup>
                                  <m:r>
                                    <a:rPr lang="en-US" altLang="zh-CN" sz="2400" i="1">
                                      <a:latin typeface="Cambria Math" panose="02040503050406030204" pitchFamily="18" charset="0"/>
                                    </a:rPr>
                                    <m:t>;</m:t>
                                  </m:r>
                                  <m:r>
                                    <a:rPr lang="zh-CN" altLang="en-US" sz="2400" i="1">
                                      <a:latin typeface="Cambria Math" panose="02040503050406030204" pitchFamily="18" charset="0"/>
                                    </a:rPr>
                                    <m:t>𝜃</m:t>
                                  </m:r>
                                  <m:r>
                                    <a:rPr lang="en-US" altLang="zh-CN" sz="2400" b="0" i="1" smtClean="0">
                                      <a:latin typeface="Cambria Math" panose="02040503050406030204" pitchFamily="18" charset="0"/>
                                    </a:rPr>
                                    <m:t>)</m:t>
                                  </m:r>
                                </m:fName>
                                <m:e/>
                              </m:func>
                            </m:e>
                          </m:nary>
                        </m:e>
                      </m:nary>
                    </m:oMath>
                  </m:oMathPara>
                </a14:m>
                <a:endParaRPr lang="zh-CN" altLang="en-US" dirty="0"/>
              </a:p>
            </p:txBody>
          </p:sp>
        </mc:Choice>
        <mc:Fallback xmlns="">
          <p:sp>
            <p:nvSpPr>
              <p:cNvPr id="5" name="文本框 4">
                <a:extLst>
                  <a:ext uri="{FF2B5EF4-FFF2-40B4-BE49-F238E27FC236}">
                    <a16:creationId xmlns:a16="http://schemas.microsoft.com/office/drawing/2014/main" id="{A20F7028-C66F-403A-BCA1-83D5790B2B46}"/>
                  </a:ext>
                </a:extLst>
              </p:cNvPr>
              <p:cNvSpPr txBox="1">
                <a:spLocks noRot="1" noChangeAspect="1" noMove="1" noResize="1" noEditPoints="1" noAdjustHandles="1" noChangeArrowheads="1" noChangeShapeType="1" noTextEdit="1"/>
              </p:cNvSpPr>
              <p:nvPr/>
            </p:nvSpPr>
            <p:spPr>
              <a:xfrm>
                <a:off x="1952265" y="2067700"/>
                <a:ext cx="7585640" cy="11310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B31931C-3442-4509-9424-6C1650F81E2E}"/>
                  </a:ext>
                </a:extLst>
              </p:cNvPr>
              <p:cNvSpPr txBox="1"/>
              <p:nvPr/>
            </p:nvSpPr>
            <p:spPr>
              <a:xfrm>
                <a:off x="1567542" y="1091587"/>
                <a:ext cx="9220063" cy="85651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假设我们有一个样本集</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m:t>
                    </m:r>
                    <m:sSup>
                      <m:sSupPr>
                        <m:ctrlPr>
                          <a:rPr lang="en-US" altLang="zh-CN" sz="2400" b="0" i="1" smtClean="0">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𝑥</m:t>
                        </m:r>
                      </m:e>
                      <m:sup>
                        <m:d>
                          <m:dPr>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1</m:t>
                            </m:r>
                          </m:e>
                        </m:d>
                      </m:sup>
                    </m:sSup>
                    <m:r>
                      <a:rPr lang="en-US" altLang="zh-CN" sz="2400" b="0" i="1" smtClean="0">
                        <a:latin typeface="Cambria Math" panose="02040503050406030204" pitchFamily="18" charset="0"/>
                        <a:ea typeface="楷体" panose="02010609060101010101" pitchFamily="49" charset="-122"/>
                      </a:rPr>
                      <m:t>,…,</m:t>
                    </m:r>
                    <m:sSup>
                      <m:sSupPr>
                        <m:ctrlPr>
                          <a:rPr lang="en-US" altLang="zh-CN" sz="2400" i="1">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𝑥</m:t>
                        </m:r>
                      </m:e>
                      <m:sup>
                        <m:d>
                          <m:dPr>
                            <m:ctrlPr>
                              <a:rPr lang="en-US" altLang="zh-CN" sz="2400" i="1">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𝑚</m:t>
                            </m:r>
                          </m:e>
                        </m:d>
                      </m:sup>
                    </m:sSup>
                    <m:r>
                      <a:rPr lang="en-US" altLang="zh-CN" sz="2400" b="0" i="1" smtClean="0">
                        <a:latin typeface="Cambria Math" panose="02040503050406030204" pitchFamily="18" charset="0"/>
                        <a:ea typeface="楷体" panose="02010609060101010101" pitchFamily="49" charset="-122"/>
                      </a:rPr>
                      <m:t>}</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每一个样本</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𝑖</m:t>
                    </m:r>
                  </m:oMath>
                </a14:m>
                <a:r>
                  <a:rPr lang="zh-CN" altLang="en-US" sz="2400" dirty="0">
                    <a:latin typeface="楷体" panose="02010609060101010101" pitchFamily="49" charset="-122"/>
                    <a:ea typeface="楷体" panose="02010609060101010101" pitchFamily="49" charset="-122"/>
                  </a:rPr>
                  <a:t>相应的类别</a:t>
                </a:r>
                <a14:m>
                  <m:oMath xmlns:m="http://schemas.openxmlformats.org/officeDocument/2006/math">
                    <m:sSup>
                      <m:sSupPr>
                        <m:ctrlPr>
                          <a:rPr lang="en-US" altLang="zh-CN" sz="2400" i="1">
                            <a:latin typeface="Cambria Math" panose="02040503050406030204" pitchFamily="18" charset="0"/>
                            <a:ea typeface="楷体" panose="02010609060101010101" pitchFamily="49" charset="-122"/>
                          </a:rPr>
                        </m:ctrlPr>
                      </m:sSupPr>
                      <m:e>
                        <m:r>
                          <a:rPr lang="en-US" altLang="zh-CN" sz="2400" b="0" i="1" smtClean="0">
                            <a:latin typeface="Cambria Math" panose="02040503050406030204" pitchFamily="18" charset="0"/>
                            <a:ea typeface="楷体" panose="02010609060101010101" pitchFamily="49" charset="-122"/>
                          </a:rPr>
                          <m:t>𝑧</m:t>
                        </m:r>
                      </m:e>
                      <m:sup>
                        <m:d>
                          <m:dPr>
                            <m:ctrlPr>
                              <a:rPr lang="en-US" altLang="zh-CN" sz="2400" i="1">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𝑖</m:t>
                            </m:r>
                          </m:e>
                        </m:d>
                      </m:sup>
                    </m:sSup>
                  </m:oMath>
                </a14:m>
                <a:r>
                  <a:rPr lang="zh-CN" altLang="en-US" sz="2400" dirty="0">
                    <a:latin typeface="楷体" panose="02010609060101010101" pitchFamily="49" charset="-122"/>
                    <a:ea typeface="楷体" panose="02010609060101010101" pitchFamily="49" charset="-122"/>
                  </a:rPr>
                  <a:t>是未知的</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即隐变量。故我</a:t>
                </a:r>
                <a:r>
                  <a:rPr lang="zh-CN" altLang="en-US" sz="2400">
                    <a:latin typeface="楷体" panose="02010609060101010101" pitchFamily="49" charset="-122"/>
                    <a:ea typeface="楷体" panose="02010609060101010101" pitchFamily="49" charset="-122"/>
                  </a:rPr>
                  <a:t>们需要估计</a:t>
                </a:r>
                <a:r>
                  <a:rPr lang="zh-CN" altLang="en-US" sz="2400" dirty="0">
                    <a:latin typeface="楷体" panose="02010609060101010101" pitchFamily="49" charset="-122"/>
                    <a:ea typeface="楷体" panose="02010609060101010101" pitchFamily="49" charset="-122"/>
                  </a:rPr>
                  <a:t>概率模型</a:t>
                </a: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oMath>
                </a14:m>
                <a:r>
                  <a:rPr lang="zh-CN" altLang="en-US" sz="2400" dirty="0">
                    <a:latin typeface="楷体" panose="02010609060101010101" pitchFamily="49" charset="-122"/>
                    <a:ea typeface="楷体" panose="02010609060101010101" pitchFamily="49" charset="-122"/>
                  </a:rPr>
                  <a:t>的参数</a:t>
                </a:r>
                <a:r>
                  <a:rPr lang="en-US" altLang="zh-CN" sz="2400" dirty="0">
                    <a:latin typeface="楷体" panose="02010609060101010101" pitchFamily="49" charset="-122"/>
                    <a:ea typeface="楷体" panose="02010609060101010101" pitchFamily="49" charset="-122"/>
                  </a:rPr>
                  <a:t>θ</a:t>
                </a:r>
                <a:r>
                  <a:rPr lang="zh-CN" altLang="en-US" sz="2400" dirty="0">
                    <a:latin typeface="楷体" panose="02010609060101010101" pitchFamily="49" charset="-122"/>
                    <a:ea typeface="楷体" panose="02010609060101010101" pitchFamily="49" charset="-122"/>
                  </a:rPr>
                  <a:t>，</a:t>
                </a:r>
              </a:p>
            </p:txBody>
          </p:sp>
        </mc:Choice>
        <mc:Fallback xmlns="">
          <p:sp>
            <p:nvSpPr>
              <p:cNvPr id="7" name="文本框 6">
                <a:extLst>
                  <a:ext uri="{FF2B5EF4-FFF2-40B4-BE49-F238E27FC236}">
                    <a16:creationId xmlns:a16="http://schemas.microsoft.com/office/drawing/2014/main" id="{FB31931C-3442-4509-9424-6C1650F81E2E}"/>
                  </a:ext>
                </a:extLst>
              </p:cNvPr>
              <p:cNvSpPr txBox="1">
                <a:spLocks noRot="1" noChangeAspect="1" noMove="1" noResize="1" noEditPoints="1" noAdjustHandles="1" noChangeArrowheads="1" noChangeShapeType="1" noTextEdit="1"/>
              </p:cNvSpPr>
              <p:nvPr/>
            </p:nvSpPr>
            <p:spPr>
              <a:xfrm>
                <a:off x="1567542" y="1091587"/>
                <a:ext cx="9220063" cy="856517"/>
              </a:xfrm>
              <a:prstGeom prst="rect">
                <a:avLst/>
              </a:prstGeom>
              <a:blipFill>
                <a:blip r:embed="rId3"/>
                <a:stretch>
                  <a:fillRect l="-991" t="-4965" b="-13475"/>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7DFF4D12-BD85-4438-857C-F15366B18474}"/>
              </a:ext>
            </a:extLst>
          </p:cNvPr>
          <p:cNvGrpSpPr/>
          <p:nvPr/>
        </p:nvGrpSpPr>
        <p:grpSpPr>
          <a:xfrm>
            <a:off x="4145672" y="2125290"/>
            <a:ext cx="4872940" cy="1131079"/>
            <a:chOff x="2974694" y="2125290"/>
            <a:chExt cx="4872940" cy="1131079"/>
          </a:xfrm>
        </p:grpSpPr>
        <p:sp>
          <p:nvSpPr>
            <p:cNvPr id="8" name="矩形 7">
              <a:extLst>
                <a:ext uri="{FF2B5EF4-FFF2-40B4-BE49-F238E27FC236}">
                  <a16:creationId xmlns:a16="http://schemas.microsoft.com/office/drawing/2014/main" id="{3138CD6E-5C47-4A87-AC30-93E668A2D154}"/>
                </a:ext>
              </a:extLst>
            </p:cNvPr>
            <p:cNvSpPr/>
            <p:nvPr/>
          </p:nvSpPr>
          <p:spPr>
            <a:xfrm>
              <a:off x="2974694" y="2291787"/>
              <a:ext cx="1284790" cy="6829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FD24FE8-A483-49C3-B7B6-42CEEDF9A5E7}"/>
                </a:ext>
              </a:extLst>
            </p:cNvPr>
            <p:cNvSpPr/>
            <p:nvPr/>
          </p:nvSpPr>
          <p:spPr>
            <a:xfrm>
              <a:off x="5535177" y="2125290"/>
              <a:ext cx="2312457" cy="1131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4398DFE-9233-483B-8EC8-9C5972F10D77}"/>
                  </a:ext>
                </a:extLst>
              </p:cNvPr>
              <p:cNvSpPr txBox="1"/>
              <p:nvPr/>
            </p:nvSpPr>
            <p:spPr>
              <a:xfrm>
                <a:off x="1567541" y="3480456"/>
                <a:ext cx="9220063" cy="85651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对于每一个样例</a:t>
                </a:r>
                <a14:m>
                  <m:oMath xmlns:m="http://schemas.openxmlformats.org/officeDocument/2006/math">
                    <m:r>
                      <a:rPr lang="en-US" altLang="zh-CN" sz="2400" i="1">
                        <a:latin typeface="Cambria Math" panose="02040503050406030204" pitchFamily="18" charset="0"/>
                        <a:ea typeface="楷体" panose="02010609060101010101" pitchFamily="49" charset="-122"/>
                      </a:rPr>
                      <m:t>𝑖</m:t>
                    </m:r>
                    <m:r>
                      <a:rPr lang="en-US" altLang="zh-CN" sz="2400" i="1">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dirty="0" smtClean="0">
                            <a:latin typeface="Cambria Math" panose="02040503050406030204" pitchFamily="18" charset="0"/>
                            <a:ea typeface="楷体" panose="02010609060101010101" pitchFamily="49" charset="-122"/>
                          </a:rPr>
                        </m:ctrlPr>
                      </m:sSubPr>
                      <m:e>
                        <m:r>
                          <a:rPr lang="en-US" altLang="zh-CN" sz="2400" b="0" i="1" dirty="0" smtClean="0">
                            <a:latin typeface="Cambria Math" panose="02040503050406030204" pitchFamily="18" charset="0"/>
                            <a:ea typeface="楷体" panose="02010609060101010101" pitchFamily="49" charset="-122"/>
                          </a:rPr>
                          <m:t>𝑄</m:t>
                        </m:r>
                      </m:e>
                      <m:sub>
                        <m:r>
                          <a:rPr lang="en-US" altLang="zh-CN" sz="2400" b="0" i="1" dirty="0" smtClean="0">
                            <a:latin typeface="Cambria Math" panose="02040503050406030204" pitchFamily="18" charset="0"/>
                            <a:ea typeface="楷体" panose="02010609060101010101" pitchFamily="49" charset="-122"/>
                          </a:rPr>
                          <m:t>𝑖</m:t>
                        </m:r>
                      </m:sub>
                    </m:sSub>
                  </m:oMath>
                </a14:m>
                <a:r>
                  <a:rPr lang="zh-CN" altLang="en-US" sz="2400" dirty="0">
                    <a:latin typeface="楷体" panose="02010609060101010101" pitchFamily="49" charset="-122"/>
                    <a:ea typeface="楷体" panose="02010609060101010101" pitchFamily="49" charset="-122"/>
                  </a:rPr>
                  <a:t>表示该样例隐含变量</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的某种分布的概率，</a:t>
                </a:r>
                <a:r>
                  <a:rPr lang="en-US" altLang="zh-CN" sz="2400" dirty="0">
                    <a:ea typeface="楷体" panose="02010609060101010101" pitchFamily="49" charset="-122"/>
                  </a:rPr>
                  <a:t>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rPr>
                        </m:ctrlPr>
                      </m:sSubPr>
                      <m:e>
                        <m:r>
                          <a:rPr lang="en-US" altLang="zh-CN" sz="2400" i="1" dirty="0">
                            <a:latin typeface="Cambria Math" panose="02040503050406030204" pitchFamily="18" charset="0"/>
                            <a:ea typeface="楷体" panose="02010609060101010101" pitchFamily="49" charset="-122"/>
                          </a:rPr>
                          <m:t>𝑄</m:t>
                        </m:r>
                      </m:e>
                      <m:sub>
                        <m:r>
                          <a:rPr lang="en-US" altLang="zh-CN" sz="2400" i="1" dirty="0">
                            <a:latin typeface="Cambria Math" panose="02040503050406030204" pitchFamily="18" charset="0"/>
                            <a:ea typeface="楷体" panose="02010609060101010101" pitchFamily="49" charset="-122"/>
                          </a:rPr>
                          <m:t>𝑖</m:t>
                        </m:r>
                      </m:sub>
                    </m:sSub>
                  </m:oMath>
                </a14:m>
                <a:r>
                  <a:rPr lang="zh-CN" altLang="en-US" sz="2400" dirty="0">
                    <a:latin typeface="楷体" panose="02010609060101010101" pitchFamily="49" charset="-122"/>
                    <a:ea typeface="楷体" panose="02010609060101010101" pitchFamily="49" charset="-122"/>
                  </a:rPr>
                  <a:t>满足的条件是</a:t>
                </a:r>
                <a14:m>
                  <m:oMath xmlns:m="http://schemas.openxmlformats.org/officeDocument/2006/math">
                    <m:nary>
                      <m:naryPr>
                        <m:chr m:val="∑"/>
                        <m:supHide m:val="on"/>
                        <m:ctrlPr>
                          <a:rPr lang="zh-CN" altLang="en-US" sz="2400" i="1" smtClean="0">
                            <a:latin typeface="Cambria Math" panose="02040503050406030204" pitchFamily="18" charset="0"/>
                            <a:ea typeface="楷体" panose="02010609060101010101" pitchFamily="49" charset="-122"/>
                          </a:rPr>
                        </m:ctrlPr>
                      </m:naryPr>
                      <m:sub>
                        <m:r>
                          <m:rPr>
                            <m:brk m:alnAt="7"/>
                          </m:rPr>
                          <a:rPr lang="en-US" altLang="zh-CN" sz="2400" b="0" i="1" smtClean="0">
                            <a:latin typeface="Cambria Math" panose="02040503050406030204" pitchFamily="18" charset="0"/>
                            <a:ea typeface="楷体" panose="02010609060101010101" pitchFamily="49" charset="-122"/>
                          </a:rPr>
                          <m:t>𝑧</m:t>
                        </m:r>
                      </m:sub>
                      <m:sup/>
                      <m:e>
                        <m:sSub>
                          <m:sSubPr>
                            <m:ctrlPr>
                              <a:rPr lang="en-US" altLang="zh-CN" sz="2400" i="1" dirty="0">
                                <a:latin typeface="Cambria Math" panose="02040503050406030204" pitchFamily="18" charset="0"/>
                                <a:ea typeface="楷体" panose="02010609060101010101" pitchFamily="49" charset="-122"/>
                              </a:rPr>
                            </m:ctrlPr>
                          </m:sSubPr>
                          <m:e>
                            <m:r>
                              <a:rPr lang="en-US" altLang="zh-CN" sz="2400" i="1" dirty="0">
                                <a:latin typeface="Cambria Math" panose="02040503050406030204" pitchFamily="18" charset="0"/>
                                <a:ea typeface="楷体" panose="02010609060101010101" pitchFamily="49" charset="-122"/>
                              </a:rPr>
                              <m:t>𝑄</m:t>
                            </m:r>
                          </m:e>
                          <m:sub>
                            <m:r>
                              <a:rPr lang="en-US" altLang="zh-CN" sz="2400" i="1" dirty="0">
                                <a:latin typeface="Cambria Math" panose="02040503050406030204" pitchFamily="18" charset="0"/>
                                <a:ea typeface="楷体" panose="02010609060101010101" pitchFamily="49" charset="-122"/>
                              </a:rPr>
                              <m:t>𝑖</m:t>
                            </m:r>
                          </m:sub>
                        </m:sSub>
                      </m:e>
                    </m:nary>
                    <m:d>
                      <m:dPr>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𝑧</m:t>
                        </m:r>
                      </m:e>
                    </m:d>
                    <m:r>
                      <a:rPr lang="en-US" altLang="zh-CN" sz="2400" b="0" i="1" smtClean="0">
                        <a:latin typeface="Cambria Math" panose="02040503050406030204" pitchFamily="18" charset="0"/>
                        <a:ea typeface="楷体" panose="02010609060101010101" pitchFamily="49" charset="-122"/>
                      </a:rPr>
                      <m:t>=1,</m:t>
                    </m:r>
                  </m:oMath>
                </a14:m>
                <a:r>
                  <a:rPr lang="en-US" altLang="zh-CN" sz="2400" dirty="0">
                    <a:ea typeface="楷体" panose="02010609060101010101" pitchFamily="49" charset="-122"/>
                  </a:rPr>
                  <a:t>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rPr>
                        </m:ctrlPr>
                      </m:sSubPr>
                      <m:e>
                        <m:r>
                          <a:rPr lang="en-US" altLang="zh-CN" sz="2400" i="1" dirty="0">
                            <a:latin typeface="Cambria Math" panose="02040503050406030204" pitchFamily="18" charset="0"/>
                            <a:ea typeface="楷体" panose="02010609060101010101" pitchFamily="49" charset="-122"/>
                          </a:rPr>
                          <m:t>𝑄</m:t>
                        </m:r>
                      </m:e>
                      <m:sub>
                        <m:r>
                          <a:rPr lang="en-US" altLang="zh-CN" sz="2400" i="1" dirty="0">
                            <a:latin typeface="Cambria Math" panose="02040503050406030204" pitchFamily="18" charset="0"/>
                            <a:ea typeface="楷体" panose="02010609060101010101" pitchFamily="49" charset="-122"/>
                          </a:rPr>
                          <m:t>𝑖</m:t>
                        </m:r>
                      </m:sub>
                    </m:sSub>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0.</m:t>
                    </m:r>
                  </m:oMath>
                </a14:m>
                <a:endParaRPr lang="zh-CN" altLang="en-US" sz="2400" dirty="0">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24398DFE-9233-483B-8EC8-9C5972F10D77}"/>
                  </a:ext>
                </a:extLst>
              </p:cNvPr>
              <p:cNvSpPr txBox="1">
                <a:spLocks noRot="1" noChangeAspect="1" noMove="1" noResize="1" noEditPoints="1" noAdjustHandles="1" noChangeArrowheads="1" noChangeShapeType="1" noTextEdit="1"/>
              </p:cNvSpPr>
              <p:nvPr/>
            </p:nvSpPr>
            <p:spPr>
              <a:xfrm>
                <a:off x="1567541" y="3480456"/>
                <a:ext cx="9220063" cy="856517"/>
              </a:xfrm>
              <a:prstGeom prst="rect">
                <a:avLst/>
              </a:prstGeom>
              <a:blipFill>
                <a:blip r:embed="rId4"/>
                <a:stretch>
                  <a:fillRect l="-991" t="-27143" b="-10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4D9DA5D-EED7-45C0-BF52-55E37407215F}"/>
                  </a:ext>
                </a:extLst>
              </p:cNvPr>
              <p:cNvSpPr txBox="1"/>
              <p:nvPr/>
            </p:nvSpPr>
            <p:spPr>
              <a:xfrm>
                <a:off x="1990846" y="4561060"/>
                <a:ext cx="7585640" cy="1669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𝜃</m:t>
                          </m:r>
                        </m:e>
                      </m:d>
                      <m:r>
                        <a:rPr lang="en-US" altLang="zh-CN" sz="2400" b="0" i="1" smtClean="0">
                          <a:latin typeface="Cambria Math" panose="02040503050406030204" pitchFamily="18" charset="0"/>
                        </a:rPr>
                        <m:t>= </m:t>
                      </m:r>
                      <m:nary>
                        <m:naryPr>
                          <m:chr m:val="∑"/>
                          <m:supHide m:val="on"/>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sub>
                        <m:sup/>
                        <m:e>
                          <m:r>
                            <a:rPr lang="en-US" altLang="zh-CN" sz="2400" b="0" i="1" smtClean="0">
                              <a:latin typeface="Cambria Math" panose="02040503050406030204" pitchFamily="18" charset="0"/>
                            </a:rPr>
                            <m:t>𝑙𝑜𝑔</m:t>
                          </m:r>
                          <m:nary>
                            <m:naryPr>
                              <m:chr m:val="∑"/>
                              <m:supHide m:val="on"/>
                              <m:ctrlPr>
                                <a:rPr lang="en-US" altLang="zh-CN" sz="2400" i="1" smtClean="0">
                                  <a:latin typeface="Cambria Math" panose="02040503050406030204" pitchFamily="18" charset="0"/>
                                </a:rPr>
                              </m:ctrlPr>
                            </m:naryPr>
                            <m: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up>
                              </m:sSup>
                            </m:sub>
                            <m:sup/>
                            <m:e>
                              <m:func>
                                <m:funcPr>
                                  <m:ctrlPr>
                                    <a:rPr lang="en-US" altLang="zh-CN" sz="2400" i="1">
                                      <a:latin typeface="Cambria Math" panose="02040503050406030204" pitchFamily="18" charset="0"/>
                                    </a:rPr>
                                  </m:ctrlPr>
                                </m:funcPr>
                                <m:fNa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sup>
                                  </m:sSup>
                                  <m:r>
                                    <a:rPr lang="en-US" altLang="zh-CN" sz="2400" i="1">
                                      <a:latin typeface="Cambria Math" panose="02040503050406030204" pitchFamily="18" charset="0"/>
                                    </a:rPr>
                                    <m:t>;</m:t>
                                  </m:r>
                                  <m:r>
                                    <a:rPr lang="zh-CN" altLang="en-US" sz="2400" i="1">
                                      <a:latin typeface="Cambria Math" panose="02040503050406030204" pitchFamily="18" charset="0"/>
                                    </a:rPr>
                                    <m:t>𝜃</m:t>
                                  </m:r>
                                  <m:r>
                                    <a:rPr lang="en-US" altLang="zh-CN" sz="2400" b="0" i="1" smtClean="0">
                                      <a:latin typeface="Cambria Math" panose="02040503050406030204" pitchFamily="18" charset="0"/>
                                    </a:rPr>
                                    <m:t>)</m:t>
                                  </m:r>
                                </m:fName>
                                <m:e/>
                              </m:func>
                            </m:e>
                          </m:nary>
                        </m:e>
                      </m:nary>
                    </m:oMath>
                  </m:oMathPara>
                </a14:m>
                <a:endParaRPr lang="en-US" altLang="zh-CN" dirty="0"/>
              </a:p>
              <a:p>
                <a:r>
                  <a:rPr lang="en-US" altLang="zh-CN" dirty="0"/>
                  <a:t>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sub>
                      <m:sup/>
                      <m:e>
                        <m:r>
                          <a:rPr lang="en-US" altLang="zh-CN" sz="2400" i="1">
                            <a:latin typeface="Cambria Math" panose="02040503050406030204" pitchFamily="18" charset="0"/>
                          </a:rPr>
                          <m:t>𝑙𝑜𝑔</m:t>
                        </m:r>
                        <m:nary>
                          <m:naryPr>
                            <m:chr m:val="∑"/>
                            <m:supHide m:val="on"/>
                            <m:ctrlPr>
                              <a:rPr lang="en-US" altLang="zh-CN" sz="2400" i="1">
                                <a:latin typeface="Cambria Math" panose="02040503050406030204" pitchFamily="18" charset="0"/>
                              </a:rPr>
                            </m:ctrlPr>
                          </m:naryPr>
                          <m: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up>
                            </m:sSup>
                          </m:sub>
                          <m:sup/>
                          <m:e>
                            <m:func>
                              <m:funcPr>
                                <m:ctrlPr>
                                  <a:rPr lang="en-US" altLang="zh-CN" sz="2400" i="1">
                                    <a:latin typeface="Cambria Math" panose="02040503050406030204" pitchFamily="18" charset="0"/>
                                  </a:rPr>
                                </m:ctrlPr>
                              </m:funcPr>
                              <m:fNa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𝑗</m:t>
                                    </m:r>
                                  </m:sup>
                                </m:sSup>
                                <m:r>
                                  <a:rPr lang="en-US" altLang="zh-CN" sz="2400" b="0" i="1" smtClean="0">
                                    <a:latin typeface="Cambria Math" panose="02040503050406030204" pitchFamily="18" charset="0"/>
                                  </a:rPr>
                                  <m:t>)</m:t>
                                </m:r>
                              </m:fName>
                              <m:e>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𝑝</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sup>
                                    </m:sSup>
                                    <m:r>
                                      <a:rPr lang="en-US" altLang="zh-CN" sz="2400" i="1">
                                        <a:latin typeface="Cambria Math" panose="02040503050406030204" pitchFamily="18" charset="0"/>
                                      </a:rPr>
                                      <m:t>;</m:t>
                                    </m:r>
                                    <m:r>
                                      <a:rPr lang="zh-CN" altLang="en-US" sz="2400" i="1">
                                        <a:latin typeface="Cambria Math" panose="02040503050406030204" pitchFamily="18" charset="0"/>
                                      </a:rPr>
                                      <m:t>𝜃</m:t>
                                    </m:r>
                                    <m:r>
                                      <a:rPr lang="en-US" altLang="zh-CN" sz="2400" i="1">
                                        <a:latin typeface="Cambria Math" panose="02040503050406030204" pitchFamily="18" charset="0"/>
                                      </a:rPr>
                                      <m:t>)</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𝑗</m:t>
                                        </m:r>
                                      </m:sup>
                                    </m:sSup>
                                    <m:r>
                                      <a:rPr lang="en-US" altLang="zh-CN" sz="2400" i="1">
                                        <a:latin typeface="Cambria Math" panose="02040503050406030204" pitchFamily="18" charset="0"/>
                                      </a:rPr>
                                      <m:t>)</m:t>
                                    </m:r>
                                  </m:den>
                                </m:f>
                              </m:e>
                            </m:func>
                          </m:e>
                        </m:nary>
                      </m:e>
                    </m:nary>
                  </m:oMath>
                </a14:m>
                <a:endParaRPr lang="zh-CN" altLang="en-US" dirty="0"/>
              </a:p>
            </p:txBody>
          </p:sp>
        </mc:Choice>
        <mc:Fallback xmlns="">
          <p:sp>
            <p:nvSpPr>
              <p:cNvPr id="12" name="文本框 11">
                <a:extLst>
                  <a:ext uri="{FF2B5EF4-FFF2-40B4-BE49-F238E27FC236}">
                    <a16:creationId xmlns:a16="http://schemas.microsoft.com/office/drawing/2014/main" id="{04D9DA5D-EED7-45C0-BF52-55E37407215F}"/>
                  </a:ext>
                </a:extLst>
              </p:cNvPr>
              <p:cNvSpPr txBox="1">
                <a:spLocks noRot="1" noChangeAspect="1" noMove="1" noResize="1" noEditPoints="1" noAdjustHandles="1" noChangeArrowheads="1" noChangeShapeType="1" noTextEdit="1"/>
              </p:cNvSpPr>
              <p:nvPr/>
            </p:nvSpPr>
            <p:spPr>
              <a:xfrm>
                <a:off x="1990846" y="4561060"/>
                <a:ext cx="7585640" cy="166988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41452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889ACE-572E-4530-ACFB-1EB351A7369E}"/>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8E09419-E103-4887-9C02-5929C370B4E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zh-CN" altLang="en-US" sz="2800" b="1" dirty="0">
                <a:latin typeface="黑体" panose="02010609060101010101" pitchFamily="49" charset="-122"/>
                <a:ea typeface="黑体" panose="02010609060101010101" pitchFamily="49" charset="-122"/>
              </a:rPr>
              <a:t>算法的数学解释</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165FFFD-2522-4597-B12A-8D4F0E69F85F}"/>
                  </a:ext>
                </a:extLst>
              </p:cNvPr>
              <p:cNvSpPr/>
              <p:nvPr/>
            </p:nvSpPr>
            <p:spPr>
              <a:xfrm>
                <a:off x="1365819" y="680304"/>
                <a:ext cx="10139423" cy="59056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anose="02010609060101010101" pitchFamily="49" charset="-122"/>
                    <a:ea typeface="楷体" panose="02010609060101010101" pitchFamily="49" charset="-122"/>
                  </a:rPr>
                  <a:t>设</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𝑓</m:t>
                    </m:r>
                    <m:d>
                      <m:dPr>
                        <m:ctrlPr>
                          <a:rPr lang="en-US" altLang="zh-CN" sz="2400" i="1">
                            <a:solidFill>
                              <a:schemeClr val="tx1"/>
                            </a:solidFill>
                            <a:latin typeface="Cambria Math" panose="02040503050406030204" pitchFamily="18" charset="0"/>
                            <a:ea typeface="楷体" panose="02010609060101010101" pitchFamily="49" charset="-122"/>
                          </a:rPr>
                        </m:ctrlPr>
                      </m:dPr>
                      <m:e>
                        <m:r>
                          <a:rPr lang="en-US" altLang="zh-CN" sz="2400" i="1">
                            <a:solidFill>
                              <a:schemeClr val="tx1"/>
                            </a:solidFill>
                            <a:latin typeface="Cambria Math" panose="02040503050406030204" pitchFamily="18" charset="0"/>
                            <a:ea typeface="楷体" panose="02010609060101010101" pitchFamily="49" charset="-122"/>
                          </a:rPr>
                          <m:t>𝑥</m:t>
                        </m:r>
                      </m:e>
                    </m:d>
                    <m:r>
                      <a:rPr lang="en-US" altLang="zh-CN" sz="2400" i="1">
                        <a:solidFill>
                          <a:schemeClr val="tx1"/>
                        </a:solidFill>
                        <a:latin typeface="Cambria Math" panose="02040503050406030204" pitchFamily="18" charset="0"/>
                        <a:ea typeface="楷体" panose="02010609060101010101" pitchFamily="49" charset="-122"/>
                      </a:rPr>
                      <m:t>=</m:t>
                    </m:r>
                    <m:func>
                      <m:funcPr>
                        <m:ctrlPr>
                          <a:rPr lang="en-US" altLang="zh-CN" sz="2400" i="1">
                            <a:solidFill>
                              <a:schemeClr val="tx1"/>
                            </a:solidFill>
                            <a:latin typeface="Cambria Math" panose="02040503050406030204" pitchFamily="18" charset="0"/>
                            <a:ea typeface="楷体" panose="02010609060101010101" pitchFamily="49" charset="-122"/>
                          </a:rPr>
                        </m:ctrlPr>
                      </m:funcPr>
                      <m:fName>
                        <m:r>
                          <m:rPr>
                            <m:sty m:val="p"/>
                          </m:rPr>
                          <a:rPr lang="en-US" altLang="zh-CN" sz="2400">
                            <a:solidFill>
                              <a:schemeClr val="tx1"/>
                            </a:solidFill>
                            <a:latin typeface="Cambria Math" panose="02040503050406030204" pitchFamily="18" charset="0"/>
                            <a:ea typeface="楷体" panose="02010609060101010101" pitchFamily="49" charset="-122"/>
                          </a:rPr>
                          <m:t>log</m:t>
                        </m:r>
                      </m:fName>
                      <m:e>
                        <m:r>
                          <a:rPr lang="en-US" altLang="zh-CN" sz="2400" i="1">
                            <a:solidFill>
                              <a:schemeClr val="tx1"/>
                            </a:solidFill>
                            <a:latin typeface="Cambria Math" panose="02040503050406030204" pitchFamily="18" charset="0"/>
                            <a:ea typeface="楷体" panose="02010609060101010101" pitchFamily="49" charset="-122"/>
                          </a:rPr>
                          <m:t>𝑥</m:t>
                        </m:r>
                      </m:e>
                    </m:func>
                  </m:oMath>
                </a14:m>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则</a:t>
                </a:r>
                <a14:m>
                  <m:oMath xmlns:m="http://schemas.openxmlformats.org/officeDocument/2006/math">
                    <m:sSup>
                      <m:sSupPr>
                        <m:ctrlPr>
                          <a:rPr lang="en-US" altLang="zh-CN" sz="2400" i="1">
                            <a:solidFill>
                              <a:schemeClr val="tx1"/>
                            </a:solidFill>
                            <a:latin typeface="Cambria Math" panose="02040503050406030204" pitchFamily="18" charset="0"/>
                            <a:ea typeface="楷体" panose="02010609060101010101" pitchFamily="49" charset="-122"/>
                          </a:rPr>
                        </m:ctrlPr>
                      </m:sSupPr>
                      <m:e>
                        <m:r>
                          <a:rPr lang="en-US" altLang="zh-CN" sz="2400" i="1">
                            <a:solidFill>
                              <a:schemeClr val="tx1"/>
                            </a:solidFill>
                            <a:latin typeface="Cambria Math" panose="02040503050406030204" pitchFamily="18" charset="0"/>
                            <a:ea typeface="楷体" panose="02010609060101010101" pitchFamily="49" charset="-122"/>
                          </a:rPr>
                          <m:t>𝑓</m:t>
                        </m:r>
                      </m:e>
                      <m:sup>
                        <m:r>
                          <a:rPr lang="en-US" altLang="zh-CN" sz="2400" i="1">
                            <a:solidFill>
                              <a:schemeClr val="tx1"/>
                            </a:solidFill>
                            <a:latin typeface="Cambria Math" panose="02040503050406030204" pitchFamily="18" charset="0"/>
                            <a:ea typeface="楷体" panose="02010609060101010101" pitchFamily="49" charset="-122"/>
                          </a:rPr>
                          <m:t>′′</m:t>
                        </m:r>
                      </m:sup>
                    </m:sSup>
                    <m:d>
                      <m:dPr>
                        <m:ctrlPr>
                          <a:rPr lang="en-US" altLang="zh-CN" sz="2400" i="1">
                            <a:solidFill>
                              <a:schemeClr val="tx1"/>
                            </a:solidFill>
                            <a:latin typeface="Cambria Math" panose="02040503050406030204" pitchFamily="18" charset="0"/>
                            <a:ea typeface="楷体" panose="02010609060101010101" pitchFamily="49" charset="-122"/>
                          </a:rPr>
                        </m:ctrlPr>
                      </m:dPr>
                      <m:e>
                        <m:r>
                          <a:rPr lang="en-US" altLang="zh-CN" sz="2400" i="1">
                            <a:solidFill>
                              <a:schemeClr val="tx1"/>
                            </a:solidFill>
                            <a:latin typeface="Cambria Math" panose="02040503050406030204" pitchFamily="18" charset="0"/>
                            <a:ea typeface="楷体" panose="02010609060101010101" pitchFamily="49" charset="-122"/>
                          </a:rPr>
                          <m:t>𝑥</m:t>
                        </m:r>
                      </m:e>
                    </m:d>
                    <m:r>
                      <a:rPr lang="en-US" altLang="zh-CN" sz="2400" i="1">
                        <a:solidFill>
                          <a:schemeClr val="tx1"/>
                        </a:solidFill>
                        <a:latin typeface="Cambria Math" panose="02040503050406030204" pitchFamily="18" charset="0"/>
                        <a:ea typeface="楷体" panose="02010609060101010101" pitchFamily="49" charset="-122"/>
                      </a:rPr>
                      <m:t> =−</m:t>
                    </m:r>
                    <m:f>
                      <m:fPr>
                        <m:ctrlPr>
                          <a:rPr lang="en-US" altLang="zh-CN" sz="2400" i="1">
                            <a:solidFill>
                              <a:schemeClr val="tx1"/>
                            </a:solidFill>
                            <a:latin typeface="Cambria Math" panose="02040503050406030204" pitchFamily="18" charset="0"/>
                            <a:ea typeface="楷体" panose="02010609060101010101" pitchFamily="49" charset="-122"/>
                          </a:rPr>
                        </m:ctrlPr>
                      </m:fPr>
                      <m:num>
                        <m:r>
                          <a:rPr lang="en-US" altLang="zh-CN" sz="2400" i="1">
                            <a:solidFill>
                              <a:schemeClr val="tx1"/>
                            </a:solidFill>
                            <a:latin typeface="Cambria Math" panose="02040503050406030204" pitchFamily="18" charset="0"/>
                            <a:ea typeface="楷体" panose="02010609060101010101" pitchFamily="49" charset="-122"/>
                          </a:rPr>
                          <m:t>1</m:t>
                        </m:r>
                      </m:num>
                      <m:den>
                        <m:sSup>
                          <m:sSupPr>
                            <m:ctrlPr>
                              <a:rPr lang="en-US" altLang="zh-CN" sz="2400" i="1">
                                <a:solidFill>
                                  <a:schemeClr val="tx1"/>
                                </a:solidFill>
                                <a:latin typeface="Cambria Math" panose="02040503050406030204" pitchFamily="18" charset="0"/>
                                <a:ea typeface="楷体" panose="02010609060101010101" pitchFamily="49" charset="-122"/>
                              </a:rPr>
                            </m:ctrlPr>
                          </m:sSupPr>
                          <m:e>
                            <m:r>
                              <a:rPr lang="en-US" altLang="zh-CN" sz="2400" i="1">
                                <a:solidFill>
                                  <a:schemeClr val="tx1"/>
                                </a:solidFill>
                                <a:latin typeface="Cambria Math" panose="02040503050406030204" pitchFamily="18" charset="0"/>
                                <a:ea typeface="楷体" panose="02010609060101010101" pitchFamily="49" charset="-122"/>
                              </a:rPr>
                              <m:t>𝑥</m:t>
                            </m:r>
                          </m:e>
                          <m:sup>
                            <m:r>
                              <a:rPr lang="en-US" altLang="zh-CN" sz="2400" i="1">
                                <a:solidFill>
                                  <a:schemeClr val="tx1"/>
                                </a:solidFill>
                                <a:latin typeface="Cambria Math" panose="02040503050406030204" pitchFamily="18" charset="0"/>
                                <a:ea typeface="楷体" panose="02010609060101010101" pitchFamily="49" charset="-122"/>
                              </a:rPr>
                              <m:t>2</m:t>
                            </m:r>
                          </m:sup>
                        </m:sSup>
                      </m:den>
                    </m:f>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楷体" panose="02010609060101010101" pitchFamily="49" charset="-122"/>
                      </a:rPr>
                      <m:t>0</m:t>
                    </m:r>
                  </m:oMath>
                </a14:m>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所以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𝑓</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𝐸</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𝑥</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楷体" panose="02010609060101010101" pitchFamily="49" charset="-122"/>
                      </a:rPr>
                      <m:t>𝐸</m:t>
                    </m:r>
                    <m:r>
                      <a:rPr lang="en-US" altLang="zh-CN" sz="2400" i="1">
                        <a:solidFill>
                          <a:schemeClr val="tx1"/>
                        </a:solidFill>
                        <a:latin typeface="Cambria Math" panose="02040503050406030204" pitchFamily="18" charset="0"/>
                        <a:ea typeface="楷体" panose="02010609060101010101" pitchFamily="49" charset="-122"/>
                      </a:rPr>
                      <m:t>[</m:t>
                    </m:r>
                    <m:r>
                      <a:rPr lang="en-US" altLang="zh-CN" sz="2400" i="1">
                        <a:solidFill>
                          <a:schemeClr val="tx1"/>
                        </a:solidFill>
                        <a:latin typeface="Cambria Math" panose="02040503050406030204" pitchFamily="18" charset="0"/>
                        <a:ea typeface="楷体" panose="02010609060101010101" pitchFamily="49" charset="-122"/>
                      </a:rPr>
                      <m:t>𝑓</m:t>
                    </m:r>
                    <m:r>
                      <a:rPr lang="en-US" altLang="zh-CN" sz="2400" i="1">
                        <a:solidFill>
                          <a:schemeClr val="tx1"/>
                        </a:solidFill>
                        <a:latin typeface="Cambria Math" panose="02040503050406030204" pitchFamily="18" charset="0"/>
                        <a:ea typeface="楷体" panose="02010609060101010101" pitchFamily="49" charset="-122"/>
                      </a:rPr>
                      <m:t>(</m:t>
                    </m:r>
                    <m:r>
                      <a:rPr lang="en-US" altLang="zh-CN" sz="2400" i="1">
                        <a:solidFill>
                          <a:schemeClr val="tx1"/>
                        </a:solidFill>
                        <a:latin typeface="Cambria Math" panose="02040503050406030204" pitchFamily="18" charset="0"/>
                        <a:ea typeface="楷体" panose="02010609060101010101" pitchFamily="49" charset="-122"/>
                      </a:rPr>
                      <m:t>𝑥</m:t>
                    </m:r>
                    <m:r>
                      <a:rPr lang="en-US" altLang="zh-CN" sz="2400" i="1">
                        <a:solidFill>
                          <a:schemeClr val="tx1"/>
                        </a:solidFill>
                        <a:latin typeface="Cambria Math" panose="02040503050406030204" pitchFamily="18" charset="0"/>
                        <a:ea typeface="楷体" panose="02010609060101010101" pitchFamily="49" charset="-122"/>
                      </a:rPr>
                      <m:t>)]</m:t>
                    </m:r>
                  </m:oMath>
                </a14:m>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令</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𝑥</m:t>
                    </m:r>
                    <m:r>
                      <a:rPr lang="en-US" altLang="zh-CN" sz="2400" i="1">
                        <a:solidFill>
                          <a:schemeClr val="tx1"/>
                        </a:solidFill>
                        <a:latin typeface="Cambria Math" panose="02040503050406030204" pitchFamily="18" charset="0"/>
                        <a:ea typeface="楷体" panose="02010609060101010101" pitchFamily="49" charset="-122"/>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oMath>
                </a14:m>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ea typeface="楷体" panose="02010609060101010101" pitchFamily="49" charset="-122"/>
                  </a:rPr>
                  <a:t> </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𝑓</m:t>
                    </m:r>
                    <m:d>
                      <m:dPr>
                        <m:ctrlPr>
                          <a:rPr lang="en-US" altLang="zh-CN" sz="2400" i="1">
                            <a:solidFill>
                              <a:schemeClr val="tx1"/>
                            </a:solidFill>
                            <a:latin typeface="Cambria Math" panose="02040503050406030204" pitchFamily="18" charset="0"/>
                            <a:ea typeface="楷体" panose="02010609060101010101" pitchFamily="49" charset="-122"/>
                          </a:rPr>
                        </m:ctrlPr>
                      </m:dPr>
                      <m:e>
                        <m:r>
                          <a:rPr lang="en-US" altLang="zh-CN" sz="2400" i="1">
                            <a:solidFill>
                              <a:schemeClr val="tx1"/>
                            </a:solidFill>
                            <a:latin typeface="Cambria Math" panose="02040503050406030204" pitchFamily="18" charset="0"/>
                            <a:ea typeface="楷体" panose="02010609060101010101" pitchFamily="49" charset="-122"/>
                          </a:rPr>
                          <m:t>𝑥</m:t>
                        </m:r>
                      </m:e>
                    </m:d>
                    <m:r>
                      <a:rPr lang="en-US" altLang="zh-CN" sz="2400" i="1">
                        <a:solidFill>
                          <a:schemeClr val="tx1"/>
                        </a:solidFill>
                        <a:latin typeface="Cambria Math" panose="02040503050406030204" pitchFamily="18" charset="0"/>
                        <a:ea typeface="楷体" panose="02010609060101010101" pitchFamily="49" charset="-122"/>
                      </a:rPr>
                      <m:t>=</m:t>
                    </m:r>
                    <m:func>
                      <m:funcPr>
                        <m:ctrlPr>
                          <a:rPr lang="en-US" altLang="zh-CN" sz="2400" i="1">
                            <a:solidFill>
                              <a:schemeClr val="tx1"/>
                            </a:solidFill>
                            <a:latin typeface="Cambria Math" panose="02040503050406030204" pitchFamily="18" charset="0"/>
                            <a:ea typeface="楷体" panose="02010609060101010101" pitchFamily="49" charset="-122"/>
                          </a:rPr>
                        </m:ctrlPr>
                      </m:funcPr>
                      <m:fName>
                        <m:r>
                          <m:rPr>
                            <m:sty m:val="p"/>
                          </m:rPr>
                          <a:rPr lang="en-US" altLang="zh-CN" sz="2400">
                            <a:solidFill>
                              <a:schemeClr val="tx1"/>
                            </a:solidFill>
                            <a:latin typeface="Cambria Math" panose="02040503050406030204" pitchFamily="18" charset="0"/>
                            <a:ea typeface="楷体" panose="02010609060101010101" pitchFamily="49" charset="-122"/>
                          </a:rPr>
                          <m:t>log</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oMath>
                </a14:m>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rPr>
                  <a:t> </a:t>
                </a:r>
                <a14:m>
                  <m:oMath xmlns:m="http://schemas.openxmlformats.org/officeDocument/2006/math">
                    <m:r>
                      <m:rPr>
                        <m:sty m:val="p"/>
                      </m:rPr>
                      <a:rPr lang="en-US" altLang="zh-CN" sz="2400">
                        <a:solidFill>
                          <a:schemeClr val="tx1"/>
                        </a:solidFill>
                        <a:latin typeface="Cambria Math" panose="02040503050406030204" pitchFamily="18" charset="0"/>
                      </a:rPr>
                      <m:t>E</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ea typeface="楷体" panose="02010609060101010101" pitchFamily="49" charset="-122"/>
                      </a:rPr>
                      <m:t>𝑥</m:t>
                    </m:r>
                    <m:r>
                      <a:rPr lang="en-US" altLang="zh-CN" sz="2400">
                        <a:solidFill>
                          <a:schemeClr val="tx1"/>
                        </a:solidFill>
                        <a:latin typeface="Cambria Math" panose="02040503050406030204" pitchFamily="18" charset="0"/>
                        <a:ea typeface="楷体" panose="02010609060101010101" pitchFamily="49" charset="-122"/>
                      </a:rPr>
                      <m:t>]</m:t>
                    </m:r>
                    <m:r>
                      <a:rPr lang="en-US" altLang="zh-CN" sz="2400">
                        <a:solidFill>
                          <a:schemeClr val="tx1"/>
                        </a:solidFill>
                        <a:latin typeface="Cambria Math" panose="02040503050406030204" pitchFamily="18" charset="0"/>
                      </a:rPr>
                      <m:t>= </m:t>
                    </m:r>
                    <m:nary>
                      <m:naryPr>
                        <m:chr m:val="∑"/>
                        <m:supHide m:val="on"/>
                        <m:ctrlPr>
                          <a:rPr lang="en-US" altLang="zh-CN" sz="2400" i="1">
                            <a:solidFill>
                              <a:schemeClr val="tx1"/>
                            </a:solidFill>
                            <a:latin typeface="Cambria Math" panose="02040503050406030204" pitchFamily="18" charset="0"/>
                          </a:rPr>
                        </m:ctrlPr>
                      </m:naryPr>
                      <m: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i="1">
                                <a:solidFill>
                                  <a:schemeClr val="tx1"/>
                                </a:solidFill>
                                <a:latin typeface="Cambria Math" panose="02040503050406030204" pitchFamily="18" charset="0"/>
                              </a:rPr>
                              <m:t>)</m:t>
                            </m:r>
                          </m:sup>
                        </m:sSup>
                      </m:sub>
                      <m:sup/>
                      <m:e>
                        <m:func>
                          <m:funcPr>
                            <m:ctrlPr>
                              <a:rPr lang="en-US" altLang="zh-CN" sz="2400" i="1">
                                <a:solidFill>
                                  <a:schemeClr val="tx1"/>
                                </a:solidFill>
                                <a:latin typeface="Cambria Math" panose="02040503050406030204" pitchFamily="18" charset="0"/>
                              </a:rPr>
                            </m:ctrlPr>
                          </m:funcPr>
                          <m:fNa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e>
                    </m:nary>
                  </m:oMath>
                </a14:m>
                <a:r>
                  <a:rPr lang="en-US" altLang="zh-CN"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ea typeface="Cambria Math" panose="02040503050406030204" pitchFamily="18" charset="0"/>
                  </a:rPr>
                  <a:t> </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𝑓</m:t>
                    </m:r>
                    <m:d>
                      <m:dPr>
                        <m:ctrlPr>
                          <a:rPr lang="en-US" altLang="zh-CN" sz="2400" i="1">
                            <a:solidFill>
                              <a:schemeClr val="tx1"/>
                            </a:solidFill>
                            <a:latin typeface="Cambria Math" panose="02040503050406030204" pitchFamily="18" charset="0"/>
                            <a:ea typeface="Cambria Math" panose="02040503050406030204" pitchFamily="18" charset="0"/>
                          </a:rPr>
                        </m:ctrlPr>
                      </m:dPr>
                      <m:e>
                        <m:r>
                          <a:rPr lang="en-US" altLang="zh-CN" sz="2400" i="1">
                            <a:solidFill>
                              <a:schemeClr val="tx1"/>
                            </a:solidFill>
                            <a:latin typeface="Cambria Math" panose="02040503050406030204" pitchFamily="18" charset="0"/>
                            <a:ea typeface="Cambria Math" panose="02040503050406030204" pitchFamily="18" charset="0"/>
                          </a:rPr>
                          <m:t>𝐸</m:t>
                        </m:r>
                        <m:d>
                          <m:dPr>
                            <m:begChr m:val="["/>
                            <m:endChr m:val="]"/>
                            <m:ctrlPr>
                              <a:rPr lang="en-US" altLang="zh-CN" sz="2400" i="1">
                                <a:solidFill>
                                  <a:schemeClr val="tx1"/>
                                </a:solidFill>
                                <a:latin typeface="Cambria Math" panose="02040503050406030204" pitchFamily="18" charset="0"/>
                                <a:ea typeface="Cambria Math" panose="02040503050406030204" pitchFamily="18" charset="0"/>
                              </a:rPr>
                            </m:ctrlPr>
                          </m:dPr>
                          <m:e>
                            <m:r>
                              <a:rPr lang="en-US" altLang="zh-CN" sz="2400" i="1">
                                <a:solidFill>
                                  <a:schemeClr val="tx1"/>
                                </a:solidFill>
                                <a:latin typeface="Cambria Math" panose="02040503050406030204" pitchFamily="18" charset="0"/>
                                <a:ea typeface="Cambria Math" panose="02040503050406030204" pitchFamily="18" charset="0"/>
                              </a:rPr>
                              <m:t>𝑥</m:t>
                            </m:r>
                          </m:e>
                        </m:d>
                      </m:e>
                    </m:d>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𝑙𝑜𝑔</m:t>
                    </m:r>
                    <m:nary>
                      <m:naryPr>
                        <m:chr m:val="∑"/>
                        <m:supHide m:val="on"/>
                        <m:ctrlPr>
                          <a:rPr lang="en-US" altLang="zh-CN" sz="2400" i="1">
                            <a:solidFill>
                              <a:schemeClr val="tx1"/>
                            </a:solidFill>
                            <a:latin typeface="Cambria Math" panose="02040503050406030204" pitchFamily="18" charset="0"/>
                          </a:rPr>
                        </m:ctrlPr>
                      </m:naryPr>
                      <m: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i="1">
                                <a:solidFill>
                                  <a:schemeClr val="tx1"/>
                                </a:solidFill>
                                <a:latin typeface="Cambria Math" panose="02040503050406030204" pitchFamily="18" charset="0"/>
                              </a:rPr>
                              <m:t>)</m:t>
                            </m:r>
                          </m:sup>
                        </m:sSup>
                      </m:sub>
                      <m:sup/>
                      <m:e>
                        <m:func>
                          <m:funcPr>
                            <m:ctrlPr>
                              <a:rPr lang="en-US" altLang="zh-CN" sz="2400" i="1">
                                <a:solidFill>
                                  <a:schemeClr val="tx1"/>
                                </a:solidFill>
                                <a:latin typeface="Cambria Math" panose="02040503050406030204" pitchFamily="18" charset="0"/>
                              </a:rPr>
                            </m:ctrlPr>
                          </m:funcPr>
                          <m:fNa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e>
                    </m:nary>
                  </m:oMath>
                </a14:m>
                <a:endParaRPr lang="en-US" altLang="zh-CN" sz="2400" dirty="0">
                  <a:solidFill>
                    <a:schemeClr val="tx1"/>
                  </a:solidFill>
                  <a:latin typeface="楷体" panose="02010609060101010101" pitchFamily="49" charset="-122"/>
                  <a:ea typeface="楷体" panose="02010609060101010101" pitchFamily="49" charset="-122"/>
                </a:endParaRPr>
              </a:p>
              <a:p>
                <a:pPr/>
                <a14:m>
                  <m:oMathPara xmlns:m="http://schemas.openxmlformats.org/officeDocument/2006/math">
                    <m:oMathParaPr>
                      <m:jc m:val="left"/>
                    </m:oMathParaPr>
                    <m:oMath xmlns:m="http://schemas.openxmlformats.org/officeDocument/2006/math">
                      <m:r>
                        <m:rPr>
                          <m:sty m:val="p"/>
                        </m:rPr>
                        <a:rPr lang="en-US" altLang="zh-CN" sz="2400" i="1" dirty="0">
                          <a:solidFill>
                            <a:schemeClr val="tx1"/>
                          </a:solidFill>
                          <a:latin typeface="Cambria Math" panose="02040503050406030204" pitchFamily="18" charset="0"/>
                          <a:ea typeface="楷体" panose="02010609060101010101" pitchFamily="49" charset="-122"/>
                        </a:rPr>
                        <m:t>E</m:t>
                      </m:r>
                      <m:d>
                        <m:dPr>
                          <m:begChr m:val="["/>
                          <m:endChr m:val="]"/>
                          <m:ctrlPr>
                            <a:rPr lang="en-US" altLang="zh-CN" sz="2400" i="1" dirty="0">
                              <a:solidFill>
                                <a:schemeClr val="tx1"/>
                              </a:solidFill>
                              <a:latin typeface="Cambria Math" panose="02040503050406030204" pitchFamily="18" charset="0"/>
                              <a:ea typeface="楷体" panose="02010609060101010101" pitchFamily="49" charset="-122"/>
                            </a:rPr>
                          </m:ctrlPr>
                        </m:dPr>
                        <m:e>
                          <m:r>
                            <a:rPr lang="en-US" altLang="zh-CN" sz="2400" i="1">
                              <a:solidFill>
                                <a:schemeClr val="tx1"/>
                              </a:solidFill>
                              <a:latin typeface="Cambria Math" panose="02040503050406030204" pitchFamily="18" charset="0"/>
                              <a:ea typeface="楷体" panose="02010609060101010101" pitchFamily="49" charset="-122"/>
                            </a:rPr>
                            <m:t>𝑓</m:t>
                          </m:r>
                          <m:d>
                            <m:dPr>
                              <m:ctrlPr>
                                <a:rPr lang="en-US" altLang="zh-CN" sz="2400" i="1">
                                  <a:solidFill>
                                    <a:schemeClr val="tx1"/>
                                  </a:solidFill>
                                  <a:latin typeface="Cambria Math" panose="02040503050406030204" pitchFamily="18" charset="0"/>
                                  <a:ea typeface="楷体" panose="02010609060101010101" pitchFamily="49" charset="-122"/>
                                </a:rPr>
                              </m:ctrlPr>
                            </m:dPr>
                            <m:e>
                              <m:r>
                                <a:rPr lang="en-US" altLang="zh-CN" sz="2400" i="1">
                                  <a:solidFill>
                                    <a:schemeClr val="tx1"/>
                                  </a:solidFill>
                                  <a:latin typeface="Cambria Math" panose="02040503050406030204" pitchFamily="18" charset="0"/>
                                  <a:ea typeface="楷体" panose="02010609060101010101" pitchFamily="49" charset="-122"/>
                                </a:rPr>
                                <m:t>𝑥</m:t>
                              </m:r>
                            </m:e>
                          </m:d>
                        </m:e>
                      </m:d>
                      <m:r>
                        <a:rPr lang="en-US" altLang="zh-CN" sz="2400" i="1">
                          <a:solidFill>
                            <a:schemeClr val="tx1"/>
                          </a:solidFill>
                          <a:latin typeface="Cambria Math" panose="02040503050406030204" pitchFamily="18" charset="0"/>
                          <a:ea typeface="楷体" panose="02010609060101010101" pitchFamily="49" charset="-122"/>
                        </a:rPr>
                        <m:t>=</m:t>
                      </m:r>
                      <m:nary>
                        <m:naryPr>
                          <m:chr m:val="∑"/>
                          <m:supHide m:val="on"/>
                          <m:ctrlPr>
                            <a:rPr lang="en-US" altLang="zh-CN" sz="2400" i="1">
                              <a:solidFill>
                                <a:schemeClr val="tx1"/>
                              </a:solidFill>
                              <a:latin typeface="Cambria Math" panose="02040503050406030204" pitchFamily="18" charset="0"/>
                            </a:rPr>
                          </m:ctrlPr>
                        </m:naryPr>
                        <m: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i="1">
                                  <a:solidFill>
                                    <a:schemeClr val="tx1"/>
                                  </a:solidFill>
                                  <a:latin typeface="Cambria Math" panose="02040503050406030204" pitchFamily="18" charset="0"/>
                                </a:rPr>
                                <m:t>)</m:t>
                              </m:r>
                            </m:sup>
                          </m:sSup>
                        </m:sub>
                        <m:sup/>
                        <m:e>
                          <m:func>
                            <m:funcPr>
                              <m:ctrlPr>
                                <a:rPr lang="en-US" altLang="zh-CN" sz="2400" i="1">
                                  <a:solidFill>
                                    <a:schemeClr val="tx1"/>
                                  </a:solidFill>
                                  <a:latin typeface="Cambria Math" panose="02040503050406030204" pitchFamily="18" charset="0"/>
                                </a:rPr>
                              </m:ctrlPr>
                            </m:funcPr>
                            <m:fNa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d>
                                <m:dPr>
                                  <m:ctrlPr>
                                    <a:rPr lang="en-US" altLang="zh-CN" sz="2400" i="1">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e>
                              </m:d>
                              <m:r>
                                <a:rPr lang="en-US" altLang="zh-CN" sz="2400" i="1">
                                  <a:solidFill>
                                    <a:schemeClr val="tx1"/>
                                  </a:solidFill>
                                  <a:latin typeface="Cambria Math" panose="02040503050406030204" pitchFamily="18" charset="0"/>
                                </a:rPr>
                                <m:t>𝑙𝑜𝑔</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e>
                      </m:nary>
                    </m:oMath>
                  </m:oMathPara>
                </a14:m>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所以</a:t>
                </a:r>
                <a:endParaRPr lang="en-US" altLang="zh-CN" sz="2400" dirty="0">
                  <a:solidFill>
                    <a:schemeClr val="tx1"/>
                  </a:solidFill>
                  <a:latin typeface="楷体" panose="02010609060101010101" pitchFamily="49" charset="-122"/>
                  <a:ea typeface="楷体" panose="02010609060101010101" pitchFamily="49" charset="-122"/>
                </a:endParaRPr>
              </a:p>
              <a:p>
                <a:pPr/>
                <a14:m>
                  <m:oMathPara xmlns:m="http://schemas.openxmlformats.org/officeDocument/2006/math">
                    <m:oMathParaPr>
                      <m:jc m:val="left"/>
                    </m:oMathParaPr>
                    <m:oMath xmlns:m="http://schemas.openxmlformats.org/officeDocument/2006/math">
                      <m:r>
                        <a:rPr lang="en-US" altLang="zh-CN" sz="2400" i="1">
                          <a:solidFill>
                            <a:schemeClr val="tx1"/>
                          </a:solidFill>
                          <a:latin typeface="Cambria Math" panose="02040503050406030204" pitchFamily="18" charset="0"/>
                        </a:rPr>
                        <m:t>𝐻</m:t>
                      </m:r>
                      <m:d>
                        <m:dPr>
                          <m:ctrlPr>
                            <a:rPr lang="en-US" altLang="zh-CN"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𝜃</m:t>
                          </m:r>
                        </m:e>
                      </m:d>
                      <m:r>
                        <a:rPr lang="en-US" altLang="zh-CN" sz="2400" i="1">
                          <a:solidFill>
                            <a:schemeClr val="tx1"/>
                          </a:solidFill>
                          <a:latin typeface="Cambria Math" panose="02040503050406030204" pitchFamily="18" charset="0"/>
                        </a:rPr>
                        <m:t>=</m:t>
                      </m:r>
                      <m:nary>
                        <m:naryPr>
                          <m:chr m:val="∑"/>
                          <m:supHide m:val="on"/>
                          <m:ctrlPr>
                            <a:rPr lang="en-US" altLang="zh-CN" sz="2400" i="1">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𝑖</m:t>
                          </m:r>
                        </m:sub>
                        <m:sup/>
                        <m:e>
                          <m:r>
                            <a:rPr lang="en-US" altLang="zh-CN" sz="2400" i="1">
                              <a:solidFill>
                                <a:schemeClr val="tx1"/>
                              </a:solidFill>
                              <a:latin typeface="Cambria Math" panose="02040503050406030204" pitchFamily="18" charset="0"/>
                            </a:rPr>
                            <m:t>𝑙𝑜𝑔</m:t>
                          </m:r>
                          <m:nary>
                            <m:naryPr>
                              <m:chr m:val="∑"/>
                              <m:supHide m:val="on"/>
                              <m:ctrlPr>
                                <a:rPr lang="en-US" altLang="zh-CN" sz="2400" i="1">
                                  <a:solidFill>
                                    <a:schemeClr val="tx1"/>
                                  </a:solidFill>
                                  <a:latin typeface="Cambria Math" panose="02040503050406030204" pitchFamily="18" charset="0"/>
                                </a:rPr>
                              </m:ctrlPr>
                            </m:naryPr>
                            <m: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i="1">
                                      <a:solidFill>
                                        <a:schemeClr val="tx1"/>
                                      </a:solidFill>
                                      <a:latin typeface="Cambria Math" panose="02040503050406030204" pitchFamily="18" charset="0"/>
                                    </a:rPr>
                                    <m:t>)</m:t>
                                  </m:r>
                                </m:sup>
                              </m:sSup>
                            </m:sub>
                            <m:sup/>
                            <m:e>
                              <m:func>
                                <m:funcPr>
                                  <m:ctrlPr>
                                    <a:rPr lang="en-US" altLang="zh-CN" sz="2400" i="1">
                                      <a:solidFill>
                                        <a:schemeClr val="tx1"/>
                                      </a:solidFill>
                                      <a:latin typeface="Cambria Math" panose="02040503050406030204" pitchFamily="18" charset="0"/>
                                    </a:rPr>
                                  </m:ctrlPr>
                                </m:funcPr>
                                <m:fNa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e>
                          </m:nary>
                        </m:e>
                      </m:nary>
                      <m:r>
                        <a:rPr lang="en-US" altLang="zh-CN" sz="2400" i="1">
                          <a:solidFill>
                            <a:schemeClr val="tx1"/>
                          </a:solidFill>
                          <a:latin typeface="Cambria Math" panose="02040503050406030204" pitchFamily="18" charset="0"/>
                          <a:ea typeface="Cambria Math" panose="02040503050406030204" pitchFamily="18" charset="0"/>
                        </a:rPr>
                        <m:t>≥</m:t>
                      </m:r>
                      <m:nary>
                        <m:naryPr>
                          <m:chr m:val="∑"/>
                          <m:supHide m:val="on"/>
                          <m:ctrlPr>
                            <a:rPr lang="en-US" altLang="zh-CN" sz="2400" i="1">
                              <a:solidFill>
                                <a:schemeClr val="tx1"/>
                              </a:solidFill>
                              <a:latin typeface="Cambria Math" panose="02040503050406030204" pitchFamily="18" charset="0"/>
                              <a:ea typeface="Cambria Math" panose="02040503050406030204" pitchFamily="18" charset="0"/>
                            </a:rPr>
                          </m:ctrlPr>
                        </m:naryPr>
                        <m:sub>
                          <m:r>
                            <m:rPr>
                              <m:brk m:alnAt="7"/>
                            </m:rPr>
                            <a:rPr lang="en-US" altLang="zh-CN" sz="2400" i="1">
                              <a:solidFill>
                                <a:schemeClr val="tx1"/>
                              </a:solidFill>
                              <a:latin typeface="Cambria Math" panose="02040503050406030204" pitchFamily="18" charset="0"/>
                              <a:ea typeface="Cambria Math" panose="02040503050406030204" pitchFamily="18" charset="0"/>
                            </a:rPr>
                            <m:t>𝑖</m:t>
                          </m:r>
                        </m:sub>
                        <m:sup/>
                        <m:e>
                          <m:nary>
                            <m:naryPr>
                              <m:chr m:val="∑"/>
                              <m:supHide m:val="on"/>
                              <m:ctrlPr>
                                <a:rPr lang="en-US" altLang="zh-CN" sz="2400" i="1">
                                  <a:solidFill>
                                    <a:schemeClr val="tx1"/>
                                  </a:solidFill>
                                  <a:latin typeface="Cambria Math" panose="02040503050406030204" pitchFamily="18" charset="0"/>
                                </a:rPr>
                              </m:ctrlPr>
                            </m:naryPr>
                            <m: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i="1">
                                      <a:solidFill>
                                        <a:schemeClr val="tx1"/>
                                      </a:solidFill>
                                      <a:latin typeface="Cambria Math" panose="02040503050406030204" pitchFamily="18" charset="0"/>
                                    </a:rPr>
                                    <m:t>)</m:t>
                                  </m:r>
                                </m:sup>
                              </m:sSup>
                            </m:sub>
                            <m:sup/>
                            <m:e>
                              <m:func>
                                <m:funcPr>
                                  <m:ctrlPr>
                                    <a:rPr lang="en-US" altLang="zh-CN" sz="2400" i="1">
                                      <a:solidFill>
                                        <a:schemeClr val="tx1"/>
                                      </a:solidFill>
                                      <a:latin typeface="Cambria Math" panose="02040503050406030204" pitchFamily="18" charset="0"/>
                                    </a:rPr>
                                  </m:ctrlPr>
                                </m:funcPr>
                                <m:fNa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d>
                                    <m:dPr>
                                      <m:ctrlPr>
                                        <a:rPr lang="en-US" altLang="zh-CN" sz="2400" i="1">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e>
                                  </m:d>
                                  <m:r>
                                    <a:rPr lang="en-US" altLang="zh-CN" sz="2400" i="1">
                                      <a:solidFill>
                                        <a:schemeClr val="tx1"/>
                                      </a:solidFill>
                                      <a:latin typeface="Cambria Math" panose="02040503050406030204" pitchFamily="18" charset="0"/>
                                    </a:rPr>
                                    <m:t>𝑙𝑜𝑔</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e>
                          </m:nary>
                        </m:e>
                      </m:nary>
                    </m:oMath>
                  </m:oMathPara>
                </a14:m>
                <a:endParaRPr lang="zh-CN" altLang="en-US" sz="2400" b="1" dirty="0">
                  <a:solidFill>
                    <a:schemeClr val="tx1"/>
                  </a:solidFill>
                  <a:latin typeface="楷体" panose="02010609060101010101" pitchFamily="49" charset="-122"/>
                  <a:ea typeface="楷体" panose="02010609060101010101" pitchFamily="49" charset="-122"/>
                </a:endParaRPr>
              </a:p>
              <a:p>
                <a:pPr algn="ctr"/>
                <a:endParaRPr lang="zh-CN" altLang="en-US" sz="2400" dirty="0">
                  <a:solidFill>
                    <a:schemeClr val="tx1"/>
                  </a:solidFill>
                </a:endParaRPr>
              </a:p>
            </p:txBody>
          </p:sp>
        </mc:Choice>
        <mc:Fallback xmlns="">
          <p:sp>
            <p:nvSpPr>
              <p:cNvPr id="4" name="矩形 3">
                <a:extLst>
                  <a:ext uri="{FF2B5EF4-FFF2-40B4-BE49-F238E27FC236}">
                    <a16:creationId xmlns:a16="http://schemas.microsoft.com/office/drawing/2014/main" id="{0165FFFD-2522-4597-B12A-8D4F0E69F85F}"/>
                  </a:ext>
                </a:extLst>
              </p:cNvPr>
              <p:cNvSpPr>
                <a:spLocks noRot="1" noChangeAspect="1" noMove="1" noResize="1" noEditPoints="1" noAdjustHandles="1" noChangeArrowheads="1" noChangeShapeType="1" noTextEdit="1"/>
              </p:cNvSpPr>
              <p:nvPr/>
            </p:nvSpPr>
            <p:spPr>
              <a:xfrm>
                <a:off x="1365819" y="680304"/>
                <a:ext cx="10139423" cy="5905689"/>
              </a:xfrm>
              <a:prstGeom prst="rect">
                <a:avLst/>
              </a:prstGeom>
              <a:blipFill>
                <a:blip r:embed="rId2"/>
                <a:stretch>
                  <a:fillRect l="-902"/>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51548E1-D892-42EA-91AE-CD9F96C125A3}"/>
              </a:ext>
            </a:extLst>
          </p:cNvPr>
          <p:cNvSpPr/>
          <p:nvPr/>
        </p:nvSpPr>
        <p:spPr>
          <a:xfrm>
            <a:off x="7048991" y="1469984"/>
            <a:ext cx="1099594" cy="4247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5DA1FCE-5DD6-4ED9-B716-019A1A0E8D16}"/>
              </a:ext>
            </a:extLst>
          </p:cNvPr>
          <p:cNvSpPr/>
          <p:nvPr/>
        </p:nvSpPr>
        <p:spPr>
          <a:xfrm>
            <a:off x="6967967" y="2568738"/>
            <a:ext cx="3622876" cy="6829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BDA7AFF-799C-4430-B4CE-E926C57C5635}"/>
              </a:ext>
            </a:extLst>
          </p:cNvPr>
          <p:cNvSpPr/>
          <p:nvPr/>
        </p:nvSpPr>
        <p:spPr>
          <a:xfrm>
            <a:off x="2939977" y="4456252"/>
            <a:ext cx="3669174" cy="10857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460DD6E-B668-4674-9906-8AF164C3E513}"/>
              </a:ext>
            </a:extLst>
          </p:cNvPr>
          <p:cNvSpPr/>
          <p:nvPr/>
        </p:nvSpPr>
        <p:spPr>
          <a:xfrm>
            <a:off x="8513789" y="1449286"/>
            <a:ext cx="1099594" cy="4247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0141644-EDF9-49AF-91B4-031D5F0B793D}"/>
              </a:ext>
            </a:extLst>
          </p:cNvPr>
          <p:cNvSpPr/>
          <p:nvPr/>
        </p:nvSpPr>
        <p:spPr>
          <a:xfrm>
            <a:off x="2772745" y="3237578"/>
            <a:ext cx="3864013" cy="994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649CADD-719B-4E95-B183-BCAA1CDC42F7}"/>
              </a:ext>
            </a:extLst>
          </p:cNvPr>
          <p:cNvSpPr/>
          <p:nvPr/>
        </p:nvSpPr>
        <p:spPr>
          <a:xfrm>
            <a:off x="7440601" y="4547016"/>
            <a:ext cx="3864013" cy="9949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D8C03B2-F6C3-4167-9C1E-7F6849552FDE}"/>
              </a:ext>
            </a:extLst>
          </p:cNvPr>
          <p:cNvSpPr/>
          <p:nvPr/>
        </p:nvSpPr>
        <p:spPr>
          <a:xfrm>
            <a:off x="1373536" y="4547016"/>
            <a:ext cx="1534114" cy="101234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F4AC5982-DC67-4D2A-9036-F9D1EB9A3C1B}"/>
              </a:ext>
            </a:extLst>
          </p:cNvPr>
          <p:cNvSpPr/>
          <p:nvPr/>
        </p:nvSpPr>
        <p:spPr>
          <a:xfrm>
            <a:off x="6646271" y="4495636"/>
            <a:ext cx="771180" cy="108574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544269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6" grpId="0" animBg="1"/>
      <p:bldP spid="6" grpId="1" animBg="1"/>
      <p:bldP spid="7" grpId="0" animBg="1"/>
      <p:bldP spid="7" grpId="1" animBg="1"/>
      <p:bldP spid="11" grpId="0" animBg="1"/>
      <p:bldP spid="12" grpId="0" animBg="1"/>
      <p:bldP spid="13" grpId="0" animBg="1"/>
      <p:bldP spid="14" grpId="0" animBg="1"/>
      <p:bldP spid="14" grpId="1" animBg="1"/>
      <p:bldP spid="15" grpId="0" animBg="1"/>
      <p:bldP spid="1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889ACE-572E-4530-ACFB-1EB351A7369E}"/>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8E09419-E103-4887-9C02-5929C370B4E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zh-CN" altLang="en-US" sz="2800" b="1" dirty="0">
                <a:latin typeface="黑体" panose="02010609060101010101" pitchFamily="49" charset="-122"/>
                <a:ea typeface="黑体" panose="02010609060101010101" pitchFamily="49" charset="-122"/>
              </a:rPr>
              <a:t>算法的数学解释</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B8F4C0E3-4F48-4FFC-BAA6-F897B727E0EF}"/>
                  </a:ext>
                </a:extLst>
              </p:cNvPr>
              <p:cNvSpPr/>
              <p:nvPr/>
            </p:nvSpPr>
            <p:spPr>
              <a:xfrm>
                <a:off x="6464637" y="2873783"/>
                <a:ext cx="5194923" cy="34579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anose="02010609060101010101" pitchFamily="49" charset="-122"/>
                    <a:ea typeface="楷体" panose="02010609060101010101" pitchFamily="49" charset="-122"/>
                  </a:rPr>
                  <a:t>我们固定</a:t>
                </a:r>
                <a14:m>
                  <m:oMath xmlns:m="http://schemas.openxmlformats.org/officeDocument/2006/math">
                    <m:r>
                      <a:rPr lang="zh-CN" altLang="en-US" sz="2400" i="1" smtClean="0">
                        <a:solidFill>
                          <a:schemeClr val="tx1"/>
                        </a:solidFill>
                        <a:latin typeface="Cambria Math" panose="02040503050406030204" pitchFamily="18" charset="0"/>
                      </a:rPr>
                      <m:t>𝜃</m:t>
                    </m:r>
                  </m:oMath>
                </a14:m>
                <a:r>
                  <a:rPr lang="zh-CN" altLang="el-GR"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调整</a:t>
                </a:r>
                <a14:m>
                  <m:oMath xmlns:m="http://schemas.openxmlformats.org/officeDocument/2006/math">
                    <m:r>
                      <a:rPr lang="en-US" altLang="zh-CN" sz="2400" b="0" i="1" smtClean="0">
                        <a:solidFill>
                          <a:schemeClr val="tx1"/>
                        </a:solidFill>
                        <a:latin typeface="Cambria Math" panose="02040503050406030204" pitchFamily="18" charset="0"/>
                        <a:ea typeface="楷体" panose="02010609060101010101" pitchFamily="49" charset="-122"/>
                      </a:rPr>
                      <m:t>𝑄</m:t>
                    </m:r>
                    <m:r>
                      <a:rPr lang="en-US" altLang="zh-CN" sz="2400" b="0" i="1" smtClean="0">
                        <a:solidFill>
                          <a:schemeClr val="tx1"/>
                        </a:solidFill>
                        <a:latin typeface="Cambria Math" panose="02040503050406030204" pitchFamily="18" charset="0"/>
                        <a:ea typeface="楷体" panose="02010609060101010101" pitchFamily="49" charset="-122"/>
                      </a:rPr>
                      <m:t>(</m:t>
                    </m:r>
                    <m:r>
                      <a:rPr lang="en-US" altLang="zh-CN" sz="2400" b="0" i="1" smtClean="0">
                        <a:solidFill>
                          <a:schemeClr val="tx1"/>
                        </a:solidFill>
                        <a:latin typeface="Cambria Math" panose="02040503050406030204" pitchFamily="18" charset="0"/>
                        <a:ea typeface="楷体" panose="02010609060101010101" pitchFamily="49" charset="-122"/>
                      </a:rPr>
                      <m:t>𝑧</m:t>
                    </m:r>
                    <m:r>
                      <a:rPr lang="en-US" altLang="zh-CN" sz="2400" b="0" i="1" smtClean="0">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使下界</a:t>
                </a:r>
                <a14:m>
                  <m:oMath xmlns:m="http://schemas.openxmlformats.org/officeDocument/2006/math">
                    <m:r>
                      <a:rPr lang="en-US" altLang="zh-CN" sz="2400" i="1" dirty="0" smtClean="0">
                        <a:solidFill>
                          <a:schemeClr val="tx1"/>
                        </a:solidFill>
                        <a:latin typeface="Cambria Math" panose="02040503050406030204" pitchFamily="18" charset="0"/>
                        <a:ea typeface="楷体" panose="02010609060101010101" pitchFamily="49" charset="-122"/>
                      </a:rPr>
                      <m:t>𝐽</m:t>
                    </m:r>
                    <m:r>
                      <a:rPr lang="en-US" altLang="zh-CN" sz="2400" i="1" dirty="0" smtClean="0">
                        <a:solidFill>
                          <a:schemeClr val="tx1"/>
                        </a:solidFill>
                        <a:latin typeface="Cambria Math" panose="02040503050406030204" pitchFamily="18" charset="0"/>
                        <a:ea typeface="楷体" panose="02010609060101010101" pitchFamily="49" charset="-122"/>
                      </a:rPr>
                      <m:t>(</m:t>
                    </m:r>
                    <m:r>
                      <a:rPr lang="en-US" altLang="zh-CN" sz="2400" i="1" dirty="0" err="1" smtClean="0">
                        <a:solidFill>
                          <a:schemeClr val="tx1"/>
                        </a:solidFill>
                        <a:latin typeface="Cambria Math" panose="02040503050406030204" pitchFamily="18" charset="0"/>
                        <a:ea typeface="楷体" panose="02010609060101010101" pitchFamily="49" charset="-122"/>
                      </a:rPr>
                      <m:t>𝑧</m:t>
                    </m:r>
                    <m:r>
                      <a:rPr lang="en-US" altLang="zh-CN" sz="2400" i="1" dirty="0" err="1" smtClean="0">
                        <a:solidFill>
                          <a:schemeClr val="tx1"/>
                        </a:solidFill>
                        <a:latin typeface="Cambria Math" panose="02040503050406030204" pitchFamily="18" charset="0"/>
                        <a:ea typeface="楷体" panose="02010609060101010101" pitchFamily="49" charset="-122"/>
                      </a:rPr>
                      <m:t>,</m:t>
                    </m:r>
                    <m:r>
                      <a:rPr lang="en-US" altLang="zh-CN" sz="2400" i="1" dirty="0" err="1" smtClean="0">
                        <a:solidFill>
                          <a:schemeClr val="tx1"/>
                        </a:solidFill>
                        <a:latin typeface="Cambria Math" panose="02040503050406030204" pitchFamily="18" charset="0"/>
                        <a:ea typeface="楷体" panose="02010609060101010101" pitchFamily="49" charset="-122"/>
                      </a:rPr>
                      <m:t>𝑄</m:t>
                    </m:r>
                    <m:r>
                      <a:rPr lang="en-US" altLang="zh-CN" sz="2400" i="1" dirty="0" smtClean="0">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上升至与</a:t>
                </a:r>
                <a14:m>
                  <m:oMath xmlns:m="http://schemas.openxmlformats.org/officeDocument/2006/math">
                    <m:r>
                      <a:rPr lang="en-US" altLang="zh-CN" sz="2400" b="0" i="1" smtClean="0">
                        <a:solidFill>
                          <a:schemeClr val="tx1"/>
                        </a:solidFill>
                        <a:latin typeface="Cambria Math" panose="02040503050406030204" pitchFamily="18" charset="0"/>
                        <a:ea typeface="楷体" panose="02010609060101010101" pitchFamily="49" charset="-122"/>
                      </a:rPr>
                      <m:t>𝐻</m:t>
                    </m:r>
                    <m:r>
                      <a:rPr lang="en-US" altLang="zh-CN" sz="2400" b="0" i="1" smtClean="0">
                        <a:solidFill>
                          <a:schemeClr val="tx1"/>
                        </a:solidFill>
                        <a:latin typeface="Cambria Math" panose="02040503050406030204" pitchFamily="18" charset="0"/>
                        <a:ea typeface="楷体" panose="02010609060101010101" pitchFamily="49" charset="-122"/>
                      </a:rPr>
                      <m:t>(</m:t>
                    </m:r>
                    <m:r>
                      <a:rPr lang="zh-CN" altLang="en-US" sz="2400" b="0" i="1" smtClean="0">
                        <a:solidFill>
                          <a:schemeClr val="tx1"/>
                        </a:solidFill>
                        <a:latin typeface="Cambria Math" panose="02040503050406030204" pitchFamily="18" charset="0"/>
                        <a:ea typeface="楷体" panose="02010609060101010101" pitchFamily="49" charset="-122"/>
                      </a:rPr>
                      <m:t>𝜃</m:t>
                    </m:r>
                    <m:r>
                      <a:rPr lang="en-US" altLang="zh-CN" sz="2400" b="0" i="1" smtClean="0">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在此点</a:t>
                </a:r>
                <a14:m>
                  <m:oMath xmlns:m="http://schemas.openxmlformats.org/officeDocument/2006/math">
                    <m:r>
                      <a:rPr lang="zh-CN" altLang="en-US" sz="2400" i="1">
                        <a:solidFill>
                          <a:schemeClr val="tx1"/>
                        </a:solidFill>
                        <a:latin typeface="Cambria Math" panose="02040503050406030204" pitchFamily="18" charset="0"/>
                      </a:rPr>
                      <m:t>𝜃</m:t>
                    </m:r>
                  </m:oMath>
                </a14:m>
                <a:r>
                  <a:rPr lang="zh-CN" altLang="en-US" sz="2400" dirty="0">
                    <a:solidFill>
                      <a:schemeClr val="tx1"/>
                    </a:solidFill>
                    <a:latin typeface="楷体" panose="02010609060101010101" pitchFamily="49" charset="-122"/>
                    <a:ea typeface="楷体" panose="02010609060101010101" pitchFamily="49" charset="-122"/>
                  </a:rPr>
                  <a:t>处相等（绿色曲线到蓝色曲线），</a:t>
                </a:r>
                <a:endParaRPr lang="en-US" altLang="zh-CN" sz="2400" dirty="0">
                  <a:solidFill>
                    <a:schemeClr val="tx1"/>
                  </a:solidFill>
                  <a:latin typeface="楷体" panose="02010609060101010101" pitchFamily="49" charset="-122"/>
                  <a:ea typeface="楷体" panose="02010609060101010101" pitchFamily="49" charset="-122"/>
                </a:endParaRPr>
              </a:p>
              <a:p>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然后固定</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𝑄</m:t>
                    </m:r>
                    <m:r>
                      <a:rPr lang="en-US" altLang="zh-CN" sz="2400" i="1">
                        <a:solidFill>
                          <a:schemeClr val="tx1"/>
                        </a:solidFill>
                        <a:latin typeface="Cambria Math" panose="02040503050406030204" pitchFamily="18" charset="0"/>
                        <a:ea typeface="楷体" panose="02010609060101010101" pitchFamily="49" charset="-122"/>
                      </a:rPr>
                      <m:t>(</m:t>
                    </m:r>
                    <m:r>
                      <a:rPr lang="en-US" altLang="zh-CN" sz="2400" i="1">
                        <a:solidFill>
                          <a:schemeClr val="tx1"/>
                        </a:solidFill>
                        <a:latin typeface="Cambria Math" panose="02040503050406030204" pitchFamily="18" charset="0"/>
                        <a:ea typeface="楷体" panose="02010609060101010101" pitchFamily="49" charset="-122"/>
                      </a:rPr>
                      <m:t>𝑧</m:t>
                    </m:r>
                    <m:r>
                      <a:rPr lang="en-US" altLang="zh-CN" sz="2400" i="1">
                        <a:solidFill>
                          <a:schemeClr val="tx1"/>
                        </a:solidFill>
                        <a:latin typeface="Cambria Math" panose="02040503050406030204" pitchFamily="18" charset="0"/>
                        <a:ea typeface="楷体" panose="02010609060101010101" pitchFamily="49" charset="-122"/>
                      </a:rPr>
                      <m:t>) </m:t>
                    </m:r>
                  </m:oMath>
                </a14:m>
                <a:r>
                  <a:rPr lang="zh-CN" altLang="en-US" sz="2400" dirty="0">
                    <a:solidFill>
                      <a:schemeClr val="tx1"/>
                    </a:solidFill>
                    <a:latin typeface="楷体" panose="02010609060101010101" pitchFamily="49" charset="-122"/>
                    <a:ea typeface="楷体" panose="02010609060101010101" pitchFamily="49" charset="-122"/>
                  </a:rPr>
                  <a:t>，调整</a:t>
                </a:r>
                <a14:m>
                  <m:oMath xmlns:m="http://schemas.openxmlformats.org/officeDocument/2006/math">
                    <m:r>
                      <a:rPr lang="zh-CN" altLang="en-US" sz="2400" i="1">
                        <a:solidFill>
                          <a:schemeClr val="tx1"/>
                        </a:solidFill>
                        <a:latin typeface="Cambria Math" panose="02040503050406030204" pitchFamily="18" charset="0"/>
                      </a:rPr>
                      <m:t>𝜃</m:t>
                    </m:r>
                  </m:oMath>
                </a14:m>
                <a:r>
                  <a:rPr lang="zh-CN" altLang="en-US" sz="2400" dirty="0">
                    <a:solidFill>
                      <a:schemeClr val="tx1"/>
                    </a:solidFill>
                    <a:latin typeface="楷体" panose="02010609060101010101" pitchFamily="49" charset="-122"/>
                    <a:ea typeface="楷体" panose="02010609060101010101" pitchFamily="49" charset="-122"/>
                  </a:rPr>
                  <a:t>使下界</a:t>
                </a:r>
                <a14:m>
                  <m:oMath xmlns:m="http://schemas.openxmlformats.org/officeDocument/2006/math">
                    <m:r>
                      <a:rPr lang="en-US" altLang="zh-CN" sz="2400" i="1" dirty="0" smtClean="0">
                        <a:solidFill>
                          <a:schemeClr val="tx1"/>
                        </a:solidFill>
                        <a:latin typeface="Cambria Math" panose="02040503050406030204" pitchFamily="18" charset="0"/>
                        <a:ea typeface="楷体" panose="02010609060101010101" pitchFamily="49" charset="-122"/>
                      </a:rPr>
                      <m:t>𝐽</m:t>
                    </m:r>
                    <m:r>
                      <a:rPr lang="en-US" altLang="zh-CN" sz="2400" i="1" dirty="0" smtClean="0">
                        <a:solidFill>
                          <a:schemeClr val="tx1"/>
                        </a:solidFill>
                        <a:latin typeface="Cambria Math" panose="02040503050406030204" pitchFamily="18" charset="0"/>
                        <a:ea typeface="楷体" panose="02010609060101010101" pitchFamily="49" charset="-122"/>
                      </a:rPr>
                      <m:t>(</m:t>
                    </m:r>
                    <m:r>
                      <a:rPr lang="en-US" altLang="zh-CN" sz="2400" i="1" dirty="0" err="1" smtClean="0">
                        <a:solidFill>
                          <a:schemeClr val="tx1"/>
                        </a:solidFill>
                        <a:latin typeface="Cambria Math" panose="02040503050406030204" pitchFamily="18" charset="0"/>
                        <a:ea typeface="楷体" panose="02010609060101010101" pitchFamily="49" charset="-122"/>
                      </a:rPr>
                      <m:t>𝑧</m:t>
                    </m:r>
                    <m:r>
                      <a:rPr lang="en-US" altLang="zh-CN" sz="2400" i="1" dirty="0" err="1" smtClean="0">
                        <a:solidFill>
                          <a:schemeClr val="tx1"/>
                        </a:solidFill>
                        <a:latin typeface="Cambria Math" panose="02040503050406030204" pitchFamily="18" charset="0"/>
                        <a:ea typeface="楷体" panose="02010609060101010101" pitchFamily="49" charset="-122"/>
                      </a:rPr>
                      <m:t>,</m:t>
                    </m:r>
                    <m:r>
                      <a:rPr lang="en-US" altLang="zh-CN" sz="2400" i="1" dirty="0" err="1" smtClean="0">
                        <a:solidFill>
                          <a:schemeClr val="tx1"/>
                        </a:solidFill>
                        <a:latin typeface="Cambria Math" panose="02040503050406030204" pitchFamily="18" charset="0"/>
                        <a:ea typeface="楷体" panose="02010609060101010101" pitchFamily="49" charset="-122"/>
                      </a:rPr>
                      <m:t>𝑄</m:t>
                    </m:r>
                    <m:r>
                      <a:rPr lang="en-US" altLang="zh-CN" sz="2400" i="1" dirty="0" smtClean="0">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达到最大值（</a:t>
                </a:r>
                <a:r>
                  <a:rPr lang="en-US" altLang="zh-CN" sz="2400" dirty="0">
                    <a:solidFill>
                      <a:schemeClr val="tx1"/>
                    </a:solidFill>
                    <a:ea typeface="楷体" panose="02010609060101010101" pitchFamily="49" charset="-122"/>
                  </a:rPr>
                  <a:t> </a:t>
                </a:r>
                <a14:m>
                  <m:oMath xmlns:m="http://schemas.openxmlformats.org/officeDocument/2006/math">
                    <m:sSup>
                      <m:sSupPr>
                        <m:ctrlPr>
                          <a:rPr lang="en-US" altLang="zh-CN" sz="2400" i="1">
                            <a:solidFill>
                              <a:schemeClr val="tx1"/>
                            </a:solidFill>
                            <a:latin typeface="Cambria Math" panose="02040503050406030204" pitchFamily="18" charset="0"/>
                            <a:ea typeface="楷体" panose="02010609060101010101" pitchFamily="49" charset="-122"/>
                          </a:rPr>
                        </m:ctrlPr>
                      </m:sSupPr>
                      <m:e>
                        <m:r>
                          <a:rPr lang="zh-CN" altLang="en-US" sz="2400" i="1">
                            <a:solidFill>
                              <a:schemeClr val="tx1"/>
                            </a:solidFill>
                            <a:latin typeface="Cambria Math" panose="02040503050406030204" pitchFamily="18" charset="0"/>
                            <a:ea typeface="楷体" panose="02010609060101010101" pitchFamily="49" charset="-122"/>
                          </a:rPr>
                          <m:t>𝜃</m:t>
                        </m:r>
                      </m:e>
                      <m:sup>
                        <m:r>
                          <a:rPr lang="en-US" altLang="zh-CN" sz="2400" b="0" i="1" smtClean="0">
                            <a:solidFill>
                              <a:schemeClr val="tx1"/>
                            </a:solidFill>
                            <a:latin typeface="Cambria Math" panose="02040503050406030204" pitchFamily="18" charset="0"/>
                            <a:ea typeface="楷体" panose="02010609060101010101" pitchFamily="49" charset="-122"/>
                          </a:rPr>
                          <m:t>𝑡</m:t>
                        </m:r>
                      </m:sup>
                    </m:sSup>
                  </m:oMath>
                </a14:m>
                <a:r>
                  <a:rPr lang="zh-CN" altLang="en-US" sz="2400" dirty="0">
                    <a:solidFill>
                      <a:schemeClr val="tx1"/>
                    </a:solidFill>
                    <a:latin typeface="楷体" panose="02010609060101010101" pitchFamily="49" charset="-122"/>
                    <a:ea typeface="楷体" panose="02010609060101010101" pitchFamily="49" charset="-122"/>
                  </a:rPr>
                  <a:t>到</a:t>
                </a:r>
                <a14:m>
                  <m:oMath xmlns:m="http://schemas.openxmlformats.org/officeDocument/2006/math">
                    <m:sSup>
                      <m:sSupPr>
                        <m:ctrlPr>
                          <a:rPr lang="en-US" altLang="zh-CN" sz="2400" i="1">
                            <a:solidFill>
                              <a:schemeClr val="tx1"/>
                            </a:solidFill>
                            <a:latin typeface="Cambria Math" panose="02040503050406030204" pitchFamily="18" charset="0"/>
                            <a:ea typeface="楷体" panose="02010609060101010101" pitchFamily="49" charset="-122"/>
                          </a:rPr>
                        </m:ctrlPr>
                      </m:sSupPr>
                      <m:e>
                        <m:r>
                          <a:rPr lang="zh-CN" altLang="en-US" sz="2400" i="1">
                            <a:solidFill>
                              <a:schemeClr val="tx1"/>
                            </a:solidFill>
                            <a:latin typeface="Cambria Math" panose="02040503050406030204" pitchFamily="18" charset="0"/>
                            <a:ea typeface="楷体" panose="02010609060101010101" pitchFamily="49" charset="-122"/>
                          </a:rPr>
                          <m:t>𝜃</m:t>
                        </m:r>
                      </m:e>
                      <m:sup>
                        <m:r>
                          <a:rPr lang="en-US" altLang="zh-CN" sz="2400" b="0" i="1" smtClean="0">
                            <a:solidFill>
                              <a:schemeClr val="tx1"/>
                            </a:solidFill>
                            <a:latin typeface="Cambria Math" panose="02040503050406030204" pitchFamily="18" charset="0"/>
                            <a:ea typeface="楷体" panose="02010609060101010101" pitchFamily="49" charset="-122"/>
                          </a:rPr>
                          <m:t>𝑡</m:t>
                        </m:r>
                        <m:r>
                          <a:rPr lang="en-US" altLang="zh-CN" sz="2400" b="0" i="1" smtClean="0">
                            <a:solidFill>
                              <a:schemeClr val="tx1"/>
                            </a:solidFill>
                            <a:latin typeface="Cambria Math" panose="02040503050406030204" pitchFamily="18" charset="0"/>
                            <a:ea typeface="楷体" panose="02010609060101010101" pitchFamily="49" charset="-122"/>
                          </a:rPr>
                          <m:t>+1</m:t>
                        </m:r>
                      </m:sup>
                    </m:sSup>
                    <m:r>
                      <a:rPr lang="en-US" altLang="zh-CN" sz="2400" i="1">
                        <a:solidFill>
                          <a:schemeClr val="tx1"/>
                        </a:solidFill>
                        <a:latin typeface="Cambria Math" panose="02040503050406030204" pitchFamily="18" charset="0"/>
                        <a:ea typeface="楷体" panose="02010609060101010101" pitchFamily="49" charset="-122"/>
                      </a:rPr>
                      <m:t> </m:t>
                    </m:r>
                  </m:oMath>
                </a14:m>
                <a:r>
                  <a:rPr lang="zh-CN" altLang="en-US"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a:p>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然后再固定</a:t>
                </a:r>
                <a14:m>
                  <m:oMath xmlns:m="http://schemas.openxmlformats.org/officeDocument/2006/math">
                    <m:r>
                      <a:rPr lang="zh-CN" altLang="en-US" sz="2400" i="1">
                        <a:solidFill>
                          <a:schemeClr val="tx1"/>
                        </a:solidFill>
                        <a:latin typeface="Cambria Math" panose="02040503050406030204" pitchFamily="18" charset="0"/>
                      </a:rPr>
                      <m:t>𝜃</m:t>
                    </m:r>
                  </m:oMath>
                </a14:m>
                <a:r>
                  <a:rPr lang="zh-CN" altLang="el-GR"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调整</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𝑄</m:t>
                    </m:r>
                    <m:r>
                      <a:rPr lang="en-US" altLang="zh-CN" sz="2400" i="1">
                        <a:solidFill>
                          <a:schemeClr val="tx1"/>
                        </a:solidFill>
                        <a:latin typeface="Cambria Math" panose="02040503050406030204" pitchFamily="18" charset="0"/>
                        <a:ea typeface="楷体" panose="02010609060101010101" pitchFamily="49" charset="-122"/>
                      </a:rPr>
                      <m:t>(</m:t>
                    </m:r>
                    <m:r>
                      <a:rPr lang="en-US" altLang="zh-CN" sz="2400" i="1">
                        <a:solidFill>
                          <a:schemeClr val="tx1"/>
                        </a:solidFill>
                        <a:latin typeface="Cambria Math" panose="02040503050406030204" pitchFamily="18" charset="0"/>
                        <a:ea typeface="楷体" panose="02010609060101010101" pitchFamily="49" charset="-122"/>
                      </a:rPr>
                      <m:t>𝑧</m:t>
                    </m:r>
                    <m:r>
                      <a:rPr lang="en-US" altLang="zh-CN" sz="2400" i="1">
                        <a:solidFill>
                          <a:schemeClr val="tx1"/>
                        </a:solidFill>
                        <a:latin typeface="Cambria Math" panose="02040503050406030204" pitchFamily="18" charset="0"/>
                        <a:ea typeface="楷体" panose="02010609060101010101" pitchFamily="49" charset="-122"/>
                      </a:rPr>
                      <m:t>) </m:t>
                    </m:r>
                  </m:oMath>
                </a14:m>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直到收敛到似然函数</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𝐻</m:t>
                    </m:r>
                    <m:r>
                      <a:rPr lang="en-US" altLang="zh-CN" sz="2400" i="1">
                        <a:solidFill>
                          <a:schemeClr val="tx1"/>
                        </a:solidFill>
                        <a:latin typeface="Cambria Math" panose="02040503050406030204" pitchFamily="18" charset="0"/>
                        <a:ea typeface="楷体" panose="02010609060101010101" pitchFamily="49" charset="-122"/>
                      </a:rPr>
                      <m:t>(</m:t>
                    </m:r>
                    <m:r>
                      <a:rPr lang="zh-CN" altLang="en-US" sz="2400" i="1">
                        <a:solidFill>
                          <a:schemeClr val="tx1"/>
                        </a:solidFill>
                        <a:latin typeface="Cambria Math" panose="02040503050406030204" pitchFamily="18" charset="0"/>
                        <a:ea typeface="楷体" panose="02010609060101010101" pitchFamily="49" charset="-122"/>
                      </a:rPr>
                      <m:t>𝜃</m:t>
                    </m:r>
                    <m:r>
                      <a:rPr lang="en-US" altLang="zh-CN" sz="2400" i="1">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的最大值处的</a:t>
                </a:r>
                <a14:m>
                  <m:oMath xmlns:m="http://schemas.openxmlformats.org/officeDocument/2006/math">
                    <m:sSup>
                      <m:sSupPr>
                        <m:ctrlPr>
                          <a:rPr lang="en-US" altLang="zh-CN" sz="2400" i="1" smtClean="0">
                            <a:solidFill>
                              <a:schemeClr val="tx1"/>
                            </a:solidFill>
                            <a:latin typeface="Cambria Math" panose="02040503050406030204" pitchFamily="18" charset="0"/>
                            <a:ea typeface="楷体" panose="02010609060101010101" pitchFamily="49" charset="-122"/>
                          </a:rPr>
                        </m:ctrlPr>
                      </m:sSupPr>
                      <m:e>
                        <m:r>
                          <a:rPr lang="zh-CN" altLang="en-US" sz="2400" i="1" smtClean="0">
                            <a:solidFill>
                              <a:schemeClr val="tx1"/>
                            </a:solidFill>
                            <a:latin typeface="Cambria Math" panose="02040503050406030204" pitchFamily="18" charset="0"/>
                            <a:ea typeface="楷体" panose="02010609060101010101" pitchFamily="49" charset="-122"/>
                          </a:rPr>
                          <m:t>𝜃</m:t>
                        </m:r>
                      </m:e>
                      <m:sup>
                        <m:r>
                          <a:rPr lang="en-US" altLang="zh-CN" sz="2400" b="0" i="1" smtClean="0">
                            <a:solidFill>
                              <a:schemeClr val="tx1"/>
                            </a:solidFill>
                            <a:latin typeface="Cambria Math" panose="02040503050406030204" pitchFamily="18" charset="0"/>
                            <a:ea typeface="楷体" panose="02010609060101010101" pitchFamily="49" charset="-122"/>
                          </a:rPr>
                          <m:t>∗</m:t>
                        </m:r>
                      </m:sup>
                    </m:sSup>
                  </m:oMath>
                </a14:m>
                <a:endParaRPr lang="zh-CN" altLang="en-US" sz="2400" dirty="0">
                  <a:solidFill>
                    <a:schemeClr val="tx1"/>
                  </a:solidFill>
                </a:endParaRPr>
              </a:p>
            </p:txBody>
          </p:sp>
        </mc:Choice>
        <mc:Fallback xmlns="">
          <p:sp>
            <p:nvSpPr>
              <p:cNvPr id="60" name="矩形 59">
                <a:extLst>
                  <a:ext uri="{FF2B5EF4-FFF2-40B4-BE49-F238E27FC236}">
                    <a16:creationId xmlns:a16="http://schemas.microsoft.com/office/drawing/2014/main" id="{B8F4C0E3-4F48-4FFC-BAA6-F897B727E0EF}"/>
                  </a:ext>
                </a:extLst>
              </p:cNvPr>
              <p:cNvSpPr>
                <a:spLocks noRot="1" noChangeAspect="1" noMove="1" noResize="1" noEditPoints="1" noAdjustHandles="1" noChangeArrowheads="1" noChangeShapeType="1" noTextEdit="1"/>
              </p:cNvSpPr>
              <p:nvPr/>
            </p:nvSpPr>
            <p:spPr>
              <a:xfrm>
                <a:off x="6464637" y="2873783"/>
                <a:ext cx="5194923" cy="3457991"/>
              </a:xfrm>
              <a:prstGeom prst="rect">
                <a:avLst/>
              </a:prstGeom>
              <a:blipFill>
                <a:blip r:embed="rId2"/>
                <a:stretch>
                  <a:fillRect l="-1636" t="-525" b="-1926"/>
                </a:stretch>
              </a:blipFill>
              <a:ln w="19050">
                <a:solidFill>
                  <a:srgbClr val="FF0000"/>
                </a:solidFill>
              </a:ln>
            </p:spPr>
            <p:txBody>
              <a:bodyPr/>
              <a:lstStyle/>
              <a:p>
                <a:r>
                  <a:rPr lang="zh-CN" altLang="en-US">
                    <a:noFill/>
                  </a:rPr>
                  <a:t> </a:t>
                </a:r>
              </a:p>
            </p:txBody>
          </p:sp>
        </mc:Fallback>
      </mc:AlternateContent>
      <p:grpSp>
        <p:nvGrpSpPr>
          <p:cNvPr id="73" name="组合 72">
            <a:extLst>
              <a:ext uri="{FF2B5EF4-FFF2-40B4-BE49-F238E27FC236}">
                <a16:creationId xmlns:a16="http://schemas.microsoft.com/office/drawing/2014/main" id="{C90E68B8-64A4-40BB-A0A4-4A74316C7E85}"/>
              </a:ext>
            </a:extLst>
          </p:cNvPr>
          <p:cNvGrpSpPr/>
          <p:nvPr/>
        </p:nvGrpSpPr>
        <p:grpSpPr>
          <a:xfrm>
            <a:off x="532436" y="2372810"/>
            <a:ext cx="5891512" cy="4039565"/>
            <a:chOff x="532436" y="2372810"/>
            <a:chExt cx="5891512" cy="4039565"/>
          </a:xfrm>
        </p:grpSpPr>
        <p:grpSp>
          <p:nvGrpSpPr>
            <p:cNvPr id="61" name="组合 60">
              <a:extLst>
                <a:ext uri="{FF2B5EF4-FFF2-40B4-BE49-F238E27FC236}">
                  <a16:creationId xmlns:a16="http://schemas.microsoft.com/office/drawing/2014/main" id="{9B3C6323-ECEB-48E5-986A-646D4B331715}"/>
                </a:ext>
              </a:extLst>
            </p:cNvPr>
            <p:cNvGrpSpPr/>
            <p:nvPr/>
          </p:nvGrpSpPr>
          <p:grpSpPr>
            <a:xfrm>
              <a:off x="532436" y="2372810"/>
              <a:ext cx="5891512" cy="4039565"/>
              <a:chOff x="1770927" y="1446835"/>
              <a:chExt cx="5891512" cy="4039565"/>
            </a:xfrm>
          </p:grpSpPr>
          <p:cxnSp>
            <p:nvCxnSpPr>
              <p:cNvPr id="6" name="直接箭头连接符 5">
                <a:extLst>
                  <a:ext uri="{FF2B5EF4-FFF2-40B4-BE49-F238E27FC236}">
                    <a16:creationId xmlns:a16="http://schemas.microsoft.com/office/drawing/2014/main" id="{CE2F4F19-9EEC-4DC9-AB4B-360AD666C49E}"/>
                  </a:ext>
                </a:extLst>
              </p:cNvPr>
              <p:cNvCxnSpPr/>
              <p:nvPr/>
            </p:nvCxnSpPr>
            <p:spPr>
              <a:xfrm>
                <a:off x="1770927" y="4502552"/>
                <a:ext cx="531277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F92401F-88AE-4CAF-BEBF-B3CD0D61ED48}"/>
                  </a:ext>
                </a:extLst>
              </p:cNvPr>
              <p:cNvCxnSpPr/>
              <p:nvPr/>
            </p:nvCxnSpPr>
            <p:spPr>
              <a:xfrm flipV="1">
                <a:off x="2303362" y="1446835"/>
                <a:ext cx="0" cy="40395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任意多边形: 形状 10">
                <a:extLst>
                  <a:ext uri="{FF2B5EF4-FFF2-40B4-BE49-F238E27FC236}">
                    <a16:creationId xmlns:a16="http://schemas.microsoft.com/office/drawing/2014/main" id="{8F068C8B-57C7-4E14-B16A-D28C10B76164}"/>
                  </a:ext>
                </a:extLst>
              </p:cNvPr>
              <p:cNvSpPr/>
              <p:nvPr/>
            </p:nvSpPr>
            <p:spPr>
              <a:xfrm>
                <a:off x="2569580" y="1793353"/>
                <a:ext cx="4375230" cy="1933695"/>
              </a:xfrm>
              <a:custGeom>
                <a:avLst/>
                <a:gdLst>
                  <a:gd name="connsiteX0" fmla="*/ 0 w 4375230"/>
                  <a:gd name="connsiteY0" fmla="*/ 1933695 h 1933695"/>
                  <a:gd name="connsiteX1" fmla="*/ 706055 w 4375230"/>
                  <a:gd name="connsiteY1" fmla="*/ 1551731 h 1933695"/>
                  <a:gd name="connsiteX2" fmla="*/ 1226916 w 4375230"/>
                  <a:gd name="connsiteY2" fmla="*/ 903548 h 1933695"/>
                  <a:gd name="connsiteX3" fmla="*/ 1689904 w 4375230"/>
                  <a:gd name="connsiteY3" fmla="*/ 220642 h 1933695"/>
                  <a:gd name="connsiteX4" fmla="*/ 2187615 w 4375230"/>
                  <a:gd name="connsiteY4" fmla="*/ 12298 h 1933695"/>
                  <a:gd name="connsiteX5" fmla="*/ 2824223 w 4375230"/>
                  <a:gd name="connsiteY5" fmla="*/ 521584 h 1933695"/>
                  <a:gd name="connsiteX6" fmla="*/ 3240911 w 4375230"/>
                  <a:gd name="connsiteY6" fmla="*/ 1088743 h 1933695"/>
                  <a:gd name="connsiteX7" fmla="*/ 4027990 w 4375230"/>
                  <a:gd name="connsiteY7" fmla="*/ 1354961 h 1933695"/>
                  <a:gd name="connsiteX8" fmla="*/ 4375230 w 4375230"/>
                  <a:gd name="connsiteY8" fmla="*/ 1378110 h 1933695"/>
                  <a:gd name="connsiteX9" fmla="*/ 4375230 w 4375230"/>
                  <a:gd name="connsiteY9" fmla="*/ 1378110 h 193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5230" h="1933695">
                    <a:moveTo>
                      <a:pt x="0" y="1933695"/>
                    </a:moveTo>
                    <a:cubicBezTo>
                      <a:pt x="250784" y="1828558"/>
                      <a:pt x="501569" y="1723422"/>
                      <a:pt x="706055" y="1551731"/>
                    </a:cubicBezTo>
                    <a:cubicBezTo>
                      <a:pt x="910541" y="1380040"/>
                      <a:pt x="1062941" y="1125396"/>
                      <a:pt x="1226916" y="903548"/>
                    </a:cubicBezTo>
                    <a:cubicBezTo>
                      <a:pt x="1390891" y="681700"/>
                      <a:pt x="1529788" y="369184"/>
                      <a:pt x="1689904" y="220642"/>
                    </a:cubicBezTo>
                    <a:cubicBezTo>
                      <a:pt x="1850020" y="72100"/>
                      <a:pt x="1998562" y="-37859"/>
                      <a:pt x="2187615" y="12298"/>
                    </a:cubicBezTo>
                    <a:cubicBezTo>
                      <a:pt x="2376668" y="62455"/>
                      <a:pt x="2648674" y="342176"/>
                      <a:pt x="2824223" y="521584"/>
                    </a:cubicBezTo>
                    <a:cubicBezTo>
                      <a:pt x="2999772" y="700991"/>
                      <a:pt x="3040283" y="949847"/>
                      <a:pt x="3240911" y="1088743"/>
                    </a:cubicBezTo>
                    <a:cubicBezTo>
                      <a:pt x="3441539" y="1227639"/>
                      <a:pt x="3838937" y="1306733"/>
                      <a:pt x="4027990" y="1354961"/>
                    </a:cubicBezTo>
                    <a:cubicBezTo>
                      <a:pt x="4217043" y="1403189"/>
                      <a:pt x="4375230" y="1378110"/>
                      <a:pt x="4375230" y="1378110"/>
                    </a:cubicBezTo>
                    <a:lnTo>
                      <a:pt x="4375230" y="1378110"/>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7E281021-5D3A-4184-828A-23AFB1F140CD}"/>
                  </a:ext>
                </a:extLst>
              </p:cNvPr>
              <p:cNvSpPr/>
              <p:nvPr/>
            </p:nvSpPr>
            <p:spPr>
              <a:xfrm>
                <a:off x="3090439" y="3135558"/>
                <a:ext cx="896871" cy="437996"/>
              </a:xfrm>
              <a:custGeom>
                <a:avLst/>
                <a:gdLst>
                  <a:gd name="connsiteX0" fmla="*/ 0 w 896871"/>
                  <a:gd name="connsiteY0" fmla="*/ 431419 h 437996"/>
                  <a:gd name="connsiteX1" fmla="*/ 231493 w 896871"/>
                  <a:gd name="connsiteY1" fmla="*/ 269374 h 437996"/>
                  <a:gd name="connsiteX2" fmla="*/ 381964 w 896871"/>
                  <a:gd name="connsiteY2" fmla="*/ 26306 h 437996"/>
                  <a:gd name="connsiteX3" fmla="*/ 578734 w 896871"/>
                  <a:gd name="connsiteY3" fmla="*/ 37880 h 437996"/>
                  <a:gd name="connsiteX4" fmla="*/ 752354 w 896871"/>
                  <a:gd name="connsiteY4" fmla="*/ 304098 h 437996"/>
                  <a:gd name="connsiteX5" fmla="*/ 891250 w 896871"/>
                  <a:gd name="connsiteY5" fmla="*/ 431419 h 437996"/>
                  <a:gd name="connsiteX6" fmla="*/ 856526 w 896871"/>
                  <a:gd name="connsiteY6" fmla="*/ 408270 h 43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6871" h="437996">
                    <a:moveTo>
                      <a:pt x="0" y="431419"/>
                    </a:moveTo>
                    <a:cubicBezTo>
                      <a:pt x="83916" y="384156"/>
                      <a:pt x="167832" y="336893"/>
                      <a:pt x="231493" y="269374"/>
                    </a:cubicBezTo>
                    <a:cubicBezTo>
                      <a:pt x="295154" y="201855"/>
                      <a:pt x="324091" y="64888"/>
                      <a:pt x="381964" y="26306"/>
                    </a:cubicBezTo>
                    <a:cubicBezTo>
                      <a:pt x="439838" y="-12276"/>
                      <a:pt x="517002" y="-8419"/>
                      <a:pt x="578734" y="37880"/>
                    </a:cubicBezTo>
                    <a:cubicBezTo>
                      <a:pt x="640466" y="84179"/>
                      <a:pt x="700268" y="238508"/>
                      <a:pt x="752354" y="304098"/>
                    </a:cubicBezTo>
                    <a:cubicBezTo>
                      <a:pt x="804440" y="369688"/>
                      <a:pt x="873888" y="414057"/>
                      <a:pt x="891250" y="431419"/>
                    </a:cubicBezTo>
                    <a:cubicBezTo>
                      <a:pt x="908612" y="448781"/>
                      <a:pt x="882569" y="428525"/>
                      <a:pt x="856526" y="408270"/>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C8342831-C4A0-4761-982E-1B580F513D44}"/>
                  </a:ext>
                </a:extLst>
              </p:cNvPr>
              <p:cNvSpPr/>
              <p:nvPr/>
            </p:nvSpPr>
            <p:spPr>
              <a:xfrm>
                <a:off x="3090439" y="3676804"/>
                <a:ext cx="896871" cy="437996"/>
              </a:xfrm>
              <a:custGeom>
                <a:avLst/>
                <a:gdLst>
                  <a:gd name="connsiteX0" fmla="*/ 0 w 896871"/>
                  <a:gd name="connsiteY0" fmla="*/ 431419 h 437996"/>
                  <a:gd name="connsiteX1" fmla="*/ 231493 w 896871"/>
                  <a:gd name="connsiteY1" fmla="*/ 269374 h 437996"/>
                  <a:gd name="connsiteX2" fmla="*/ 381964 w 896871"/>
                  <a:gd name="connsiteY2" fmla="*/ 26306 h 437996"/>
                  <a:gd name="connsiteX3" fmla="*/ 578734 w 896871"/>
                  <a:gd name="connsiteY3" fmla="*/ 37880 h 437996"/>
                  <a:gd name="connsiteX4" fmla="*/ 752354 w 896871"/>
                  <a:gd name="connsiteY4" fmla="*/ 304098 h 437996"/>
                  <a:gd name="connsiteX5" fmla="*/ 891250 w 896871"/>
                  <a:gd name="connsiteY5" fmla="*/ 431419 h 437996"/>
                  <a:gd name="connsiteX6" fmla="*/ 856526 w 896871"/>
                  <a:gd name="connsiteY6" fmla="*/ 408270 h 43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6871" h="437996">
                    <a:moveTo>
                      <a:pt x="0" y="431419"/>
                    </a:moveTo>
                    <a:cubicBezTo>
                      <a:pt x="83916" y="384156"/>
                      <a:pt x="167832" y="336893"/>
                      <a:pt x="231493" y="269374"/>
                    </a:cubicBezTo>
                    <a:cubicBezTo>
                      <a:pt x="295154" y="201855"/>
                      <a:pt x="324091" y="64888"/>
                      <a:pt x="381964" y="26306"/>
                    </a:cubicBezTo>
                    <a:cubicBezTo>
                      <a:pt x="439838" y="-12276"/>
                      <a:pt x="517002" y="-8419"/>
                      <a:pt x="578734" y="37880"/>
                    </a:cubicBezTo>
                    <a:cubicBezTo>
                      <a:pt x="640466" y="84179"/>
                      <a:pt x="700268" y="238508"/>
                      <a:pt x="752354" y="304098"/>
                    </a:cubicBezTo>
                    <a:cubicBezTo>
                      <a:pt x="804440" y="369688"/>
                      <a:pt x="873888" y="414057"/>
                      <a:pt x="891250" y="431419"/>
                    </a:cubicBezTo>
                    <a:cubicBezTo>
                      <a:pt x="908612" y="448781"/>
                      <a:pt x="882569" y="428525"/>
                      <a:pt x="856526" y="408270"/>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DB6B2526-25B1-429C-A82C-391DE4B07A5F}"/>
                  </a:ext>
                </a:extLst>
              </p:cNvPr>
              <p:cNvCxnSpPr>
                <a:stCxn id="13" idx="2"/>
              </p:cNvCxnSpPr>
              <p:nvPr/>
            </p:nvCxnSpPr>
            <p:spPr>
              <a:xfrm flipH="1">
                <a:off x="3460830" y="3161864"/>
                <a:ext cx="11573" cy="1340688"/>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E6D8B78-E871-49D7-92CF-4FFBA110F7AF}"/>
                  </a:ext>
                </a:extLst>
              </p:cNvPr>
              <p:cNvCxnSpPr>
                <a:cxnSpLocks/>
              </p:cNvCxnSpPr>
              <p:nvPr/>
            </p:nvCxnSpPr>
            <p:spPr>
              <a:xfrm flipV="1">
                <a:off x="3553431" y="3135558"/>
                <a:ext cx="0" cy="1366995"/>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EA3AE56-BF40-470A-B78C-62AE44026137}"/>
                  </a:ext>
                </a:extLst>
              </p:cNvPr>
              <p:cNvCxnSpPr/>
              <p:nvPr/>
            </p:nvCxnSpPr>
            <p:spPr>
              <a:xfrm>
                <a:off x="4641448" y="1793353"/>
                <a:ext cx="0" cy="270919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7FE1654-D604-41DC-88DB-274AEA9F80F8}"/>
                  </a:ext>
                </a:extLst>
              </p:cNvPr>
              <p:cNvCxnSpPr>
                <a:cxnSpLocks/>
              </p:cNvCxnSpPr>
              <p:nvPr/>
            </p:nvCxnSpPr>
            <p:spPr>
              <a:xfrm flipV="1">
                <a:off x="5729465" y="2127140"/>
                <a:ext cx="891251" cy="4514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6418BD2-C1D0-42E0-B24B-70B495A2BD74}"/>
                      </a:ext>
                    </a:extLst>
                  </p:cNvPr>
                  <p:cNvSpPr txBox="1"/>
                  <p:nvPr/>
                </p:nvSpPr>
                <p:spPr>
                  <a:xfrm>
                    <a:off x="6667025" y="4490977"/>
                    <a:ext cx="99541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rgbClr val="FF0000"/>
                              </a:solidFill>
                              <a:latin typeface="Cambria Math" panose="02040503050406030204" pitchFamily="18" charset="0"/>
                            </a:rPr>
                            <m:t>𝜃</m:t>
                          </m:r>
                        </m:oMath>
                      </m:oMathPara>
                    </a14:m>
                    <a:endParaRPr lang="zh-CN" altLang="en-US" dirty="0"/>
                  </a:p>
                </p:txBody>
              </p:sp>
            </mc:Choice>
            <mc:Fallback xmlns="">
              <p:sp>
                <p:nvSpPr>
                  <p:cNvPr id="21" name="文本框 20">
                    <a:extLst>
                      <a:ext uri="{FF2B5EF4-FFF2-40B4-BE49-F238E27FC236}">
                        <a16:creationId xmlns:a16="http://schemas.microsoft.com/office/drawing/2014/main" id="{C6418BD2-C1D0-42E0-B24B-70B495A2BD74}"/>
                      </a:ext>
                    </a:extLst>
                  </p:cNvPr>
                  <p:cNvSpPr txBox="1">
                    <a:spLocks noRot="1" noChangeAspect="1" noMove="1" noResize="1" noEditPoints="1" noAdjustHandles="1" noChangeArrowheads="1" noChangeShapeType="1" noTextEdit="1"/>
                  </p:cNvSpPr>
                  <p:nvPr/>
                </p:nvSpPr>
                <p:spPr>
                  <a:xfrm>
                    <a:off x="6667025" y="4490977"/>
                    <a:ext cx="995414"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4A9640F-27D3-4DAD-A7CF-D6A20D4494AF}"/>
                      </a:ext>
                    </a:extLst>
                  </p:cNvPr>
                  <p:cNvSpPr txBox="1"/>
                  <p:nvPr/>
                </p:nvSpPr>
                <p:spPr>
                  <a:xfrm>
                    <a:off x="6555139" y="1816873"/>
                    <a:ext cx="99541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pitchFamily="18" charset="0"/>
                            </a:rPr>
                            <m:t>𝐻</m:t>
                          </m:r>
                          <m:r>
                            <a:rPr lang="en-US" altLang="zh-CN" sz="2800" b="0" i="1" smtClean="0">
                              <a:solidFill>
                                <a:srgbClr val="FF0000"/>
                              </a:solidFill>
                              <a:latin typeface="Cambria Math" panose="02040503050406030204" pitchFamily="18" charset="0"/>
                            </a:rPr>
                            <m:t>(</m:t>
                          </m:r>
                          <m:r>
                            <a:rPr lang="zh-CN" altLang="en-US" sz="2800" i="1" smtClean="0">
                              <a:solidFill>
                                <a:srgbClr val="FF0000"/>
                              </a:solidFill>
                              <a:latin typeface="Cambria Math" panose="02040503050406030204" pitchFamily="18" charset="0"/>
                            </a:rPr>
                            <m:t>𝜃</m:t>
                          </m:r>
                          <m:r>
                            <a:rPr lang="en-US" altLang="zh-CN" sz="2800" b="0" i="1" smtClean="0">
                              <a:solidFill>
                                <a:srgbClr val="FF0000"/>
                              </a:solidFill>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14A9640F-27D3-4DAD-A7CF-D6A20D4494AF}"/>
                      </a:ext>
                    </a:extLst>
                  </p:cNvPr>
                  <p:cNvSpPr txBox="1">
                    <a:spLocks noRot="1" noChangeAspect="1" noMove="1" noResize="1" noEditPoints="1" noAdjustHandles="1" noChangeArrowheads="1" noChangeShapeType="1" noTextEdit="1"/>
                  </p:cNvSpPr>
                  <p:nvPr/>
                </p:nvSpPr>
                <p:spPr>
                  <a:xfrm>
                    <a:off x="6555139" y="1816873"/>
                    <a:ext cx="995414" cy="523220"/>
                  </a:xfrm>
                  <a:prstGeom prst="rect">
                    <a:avLst/>
                  </a:prstGeom>
                  <a:blipFill>
                    <a:blip r:embed="rId4"/>
                    <a:stretch>
                      <a:fillRect/>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6D650F79-B1C3-43AB-9BB0-496168493A7C}"/>
                  </a:ext>
                </a:extLst>
              </p:cNvPr>
              <p:cNvCxnSpPr>
                <a:cxnSpLocks/>
              </p:cNvCxnSpPr>
              <p:nvPr/>
            </p:nvCxnSpPr>
            <p:spPr>
              <a:xfrm flipV="1">
                <a:off x="3879284" y="3181196"/>
                <a:ext cx="999276" cy="1852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DEDD801-444B-4269-B9F4-3E9DA6546E5B}"/>
                      </a:ext>
                    </a:extLst>
                  </p:cNvPr>
                  <p:cNvSpPr txBox="1"/>
                  <p:nvPr/>
                </p:nvSpPr>
                <p:spPr>
                  <a:xfrm>
                    <a:off x="4731159" y="2886342"/>
                    <a:ext cx="5960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pitchFamily="18" charset="0"/>
                            </a:rPr>
                            <m:t>𝐽</m:t>
                          </m:r>
                        </m:oMath>
                      </m:oMathPara>
                    </a14:m>
                    <a:endParaRPr lang="zh-CN" altLang="en-US" dirty="0"/>
                  </a:p>
                </p:txBody>
              </p:sp>
            </mc:Choice>
            <mc:Fallback xmlns="">
              <p:sp>
                <p:nvSpPr>
                  <p:cNvPr id="26" name="文本框 25">
                    <a:extLst>
                      <a:ext uri="{FF2B5EF4-FFF2-40B4-BE49-F238E27FC236}">
                        <a16:creationId xmlns:a16="http://schemas.microsoft.com/office/drawing/2014/main" id="{1DEDD801-444B-4269-B9F4-3E9DA6546E5B}"/>
                      </a:ext>
                    </a:extLst>
                  </p:cNvPr>
                  <p:cNvSpPr txBox="1">
                    <a:spLocks noRot="1" noChangeAspect="1" noMove="1" noResize="1" noEditPoints="1" noAdjustHandles="1" noChangeArrowheads="1" noChangeShapeType="1" noTextEdit="1"/>
                  </p:cNvSpPr>
                  <p:nvPr/>
                </p:nvSpPr>
                <p:spPr>
                  <a:xfrm>
                    <a:off x="4731159" y="2886342"/>
                    <a:ext cx="596080" cy="523220"/>
                  </a:xfrm>
                  <a:prstGeom prst="rect">
                    <a:avLst/>
                  </a:prstGeom>
                  <a:blipFill>
                    <a:blip r:embed="rId5"/>
                    <a:stretch>
                      <a:fillRect/>
                    </a:stretch>
                  </a:blipFill>
                </p:spPr>
                <p:txBody>
                  <a:bodyPr/>
                  <a:lstStyle/>
                  <a:p>
                    <a:r>
                      <a:rPr lang="zh-CN" altLang="en-US">
                        <a:noFill/>
                      </a:rPr>
                      <a:t> </a:t>
                    </a:r>
                  </a:p>
                </p:txBody>
              </p:sp>
            </mc:Fallback>
          </mc:AlternateContent>
          <p:sp>
            <p:nvSpPr>
              <p:cNvPr id="56" name="箭头: 下弧形 55">
                <a:extLst>
                  <a:ext uri="{FF2B5EF4-FFF2-40B4-BE49-F238E27FC236}">
                    <a16:creationId xmlns:a16="http://schemas.microsoft.com/office/drawing/2014/main" id="{B928468D-9858-4537-BC41-6CCDA3258112}"/>
                  </a:ext>
                </a:extLst>
              </p:cNvPr>
              <p:cNvSpPr/>
              <p:nvPr/>
            </p:nvSpPr>
            <p:spPr>
              <a:xfrm rot="16543104">
                <a:off x="4040091" y="3718144"/>
                <a:ext cx="554865" cy="328312"/>
              </a:xfrm>
              <a:prstGeom prst="curvedUp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8" name="直接箭头连接符 57">
                <a:extLst>
                  <a:ext uri="{FF2B5EF4-FFF2-40B4-BE49-F238E27FC236}">
                    <a16:creationId xmlns:a16="http://schemas.microsoft.com/office/drawing/2014/main" id="{CF11BAE2-609B-4A46-8CA6-B839925C8801}"/>
                  </a:ext>
                </a:extLst>
              </p:cNvPr>
              <p:cNvCxnSpPr>
                <a:stCxn id="56" idx="3"/>
              </p:cNvCxnSpPr>
              <p:nvPr/>
            </p:nvCxnSpPr>
            <p:spPr>
              <a:xfrm flipV="1">
                <a:off x="4478818" y="3727048"/>
                <a:ext cx="3071735" cy="19202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6286369A-6146-48BD-A77A-D44993E335DE}"/>
                    </a:ext>
                  </a:extLst>
                </p:cNvPr>
                <p:cNvSpPr/>
                <p:nvPr/>
              </p:nvSpPr>
              <p:spPr>
                <a:xfrm>
                  <a:off x="1567543" y="5624253"/>
                  <a:ext cx="6392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solidFill>
                                  <a:srgbClr val="FF0000"/>
                                </a:solidFill>
                                <a:latin typeface="Cambria Math" panose="02040503050406030204" pitchFamily="18" charset="0"/>
                                <a:ea typeface="楷体" panose="02010609060101010101" pitchFamily="49" charset="-122"/>
                              </a:rPr>
                            </m:ctrlPr>
                          </m:sSupPr>
                          <m:e>
                            <m:r>
                              <a:rPr lang="zh-CN" altLang="en-US" sz="2800" i="1">
                                <a:solidFill>
                                  <a:srgbClr val="FF0000"/>
                                </a:solidFill>
                                <a:latin typeface="Cambria Math" panose="02040503050406030204" pitchFamily="18" charset="0"/>
                                <a:ea typeface="楷体" panose="02010609060101010101" pitchFamily="49" charset="-122"/>
                              </a:rPr>
                              <m:t>𝜃</m:t>
                            </m:r>
                          </m:e>
                          <m:sup>
                            <m:r>
                              <a:rPr lang="en-US" altLang="zh-CN" sz="2800" i="1">
                                <a:solidFill>
                                  <a:srgbClr val="FF0000"/>
                                </a:solidFill>
                                <a:latin typeface="Cambria Math" panose="02040503050406030204" pitchFamily="18" charset="0"/>
                                <a:ea typeface="楷体" panose="02010609060101010101" pitchFamily="49" charset="-122"/>
                              </a:rPr>
                              <m:t>𝑡</m:t>
                            </m:r>
                          </m:sup>
                        </m:sSup>
                      </m:oMath>
                    </m:oMathPara>
                  </a14:m>
                  <a:endParaRPr lang="zh-CN" altLang="en-US" sz="2800" dirty="0">
                    <a:solidFill>
                      <a:srgbClr val="FF0000"/>
                    </a:solidFill>
                  </a:endParaRPr>
                </a:p>
              </p:txBody>
            </p:sp>
          </mc:Choice>
          <mc:Fallback xmlns="">
            <p:sp>
              <p:nvSpPr>
                <p:cNvPr id="62" name="矩形 61">
                  <a:extLst>
                    <a:ext uri="{FF2B5EF4-FFF2-40B4-BE49-F238E27FC236}">
                      <a16:creationId xmlns:a16="http://schemas.microsoft.com/office/drawing/2014/main" id="{6286369A-6146-48BD-A77A-D44993E335DE}"/>
                    </a:ext>
                  </a:extLst>
                </p:cNvPr>
                <p:cNvSpPr>
                  <a:spLocks noRot="1" noChangeAspect="1" noMove="1" noResize="1" noEditPoints="1" noAdjustHandles="1" noChangeArrowheads="1" noChangeShapeType="1" noTextEdit="1"/>
                </p:cNvSpPr>
                <p:nvPr/>
              </p:nvSpPr>
              <p:spPr>
                <a:xfrm>
                  <a:off x="1567543" y="5624253"/>
                  <a:ext cx="639278"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9DE19D85-CF46-48A6-B111-D80636550699}"/>
                    </a:ext>
                  </a:extLst>
                </p:cNvPr>
                <p:cNvSpPr/>
                <p:nvPr/>
              </p:nvSpPr>
              <p:spPr>
                <a:xfrm>
                  <a:off x="2289715" y="5624253"/>
                  <a:ext cx="98232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solidFill>
                                  <a:srgbClr val="FF0000"/>
                                </a:solidFill>
                                <a:latin typeface="Cambria Math" panose="02040503050406030204" pitchFamily="18" charset="0"/>
                                <a:ea typeface="楷体" panose="02010609060101010101" pitchFamily="49" charset="-122"/>
                              </a:rPr>
                            </m:ctrlPr>
                          </m:sSupPr>
                          <m:e>
                            <m:r>
                              <a:rPr lang="zh-CN" altLang="en-US" sz="2800" i="1">
                                <a:solidFill>
                                  <a:srgbClr val="FF0000"/>
                                </a:solidFill>
                                <a:latin typeface="Cambria Math" panose="02040503050406030204" pitchFamily="18" charset="0"/>
                                <a:ea typeface="楷体" panose="02010609060101010101" pitchFamily="49" charset="-122"/>
                              </a:rPr>
                              <m:t>𝜃</m:t>
                            </m:r>
                          </m:e>
                          <m:sup>
                            <m:r>
                              <a:rPr lang="en-US" altLang="zh-CN" sz="2800" i="1">
                                <a:solidFill>
                                  <a:srgbClr val="FF0000"/>
                                </a:solidFill>
                                <a:latin typeface="Cambria Math" panose="02040503050406030204" pitchFamily="18" charset="0"/>
                                <a:ea typeface="楷体" panose="02010609060101010101" pitchFamily="49" charset="-122"/>
                              </a:rPr>
                              <m:t>𝑡</m:t>
                            </m:r>
                            <m:r>
                              <a:rPr lang="en-US" altLang="zh-CN" sz="2800" i="1">
                                <a:solidFill>
                                  <a:srgbClr val="FF0000"/>
                                </a:solidFill>
                                <a:latin typeface="Cambria Math" panose="02040503050406030204" pitchFamily="18" charset="0"/>
                                <a:ea typeface="楷体" panose="02010609060101010101" pitchFamily="49" charset="-122"/>
                              </a:rPr>
                              <m:t>+1</m:t>
                            </m:r>
                          </m:sup>
                        </m:sSup>
                      </m:oMath>
                    </m:oMathPara>
                  </a14:m>
                  <a:endParaRPr lang="zh-CN" altLang="en-US" sz="2800" dirty="0">
                    <a:solidFill>
                      <a:srgbClr val="FF0000"/>
                    </a:solidFill>
                  </a:endParaRPr>
                </a:p>
              </p:txBody>
            </p:sp>
          </mc:Choice>
          <mc:Fallback xmlns="">
            <p:sp>
              <p:nvSpPr>
                <p:cNvPr id="63" name="矩形 62">
                  <a:extLst>
                    <a:ext uri="{FF2B5EF4-FFF2-40B4-BE49-F238E27FC236}">
                      <a16:creationId xmlns:a16="http://schemas.microsoft.com/office/drawing/2014/main" id="{9DE19D85-CF46-48A6-B111-D80636550699}"/>
                    </a:ext>
                  </a:extLst>
                </p:cNvPr>
                <p:cNvSpPr>
                  <a:spLocks noRot="1" noChangeAspect="1" noMove="1" noResize="1" noEditPoints="1" noAdjustHandles="1" noChangeArrowheads="1" noChangeShapeType="1" noTextEdit="1"/>
                </p:cNvSpPr>
                <p:nvPr/>
              </p:nvSpPr>
              <p:spPr>
                <a:xfrm>
                  <a:off x="2289715" y="5624253"/>
                  <a:ext cx="982320"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E0276DC0-504C-4CA2-B692-7C8610EA1FA2}"/>
                    </a:ext>
                  </a:extLst>
                </p:cNvPr>
                <p:cNvSpPr/>
                <p:nvPr/>
              </p:nvSpPr>
              <p:spPr>
                <a:xfrm>
                  <a:off x="3518704" y="5620553"/>
                  <a:ext cx="64344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solidFill>
                                  <a:srgbClr val="FF0000"/>
                                </a:solidFill>
                                <a:latin typeface="Cambria Math" panose="02040503050406030204" pitchFamily="18" charset="0"/>
                                <a:ea typeface="楷体" panose="02010609060101010101" pitchFamily="49" charset="-122"/>
                              </a:rPr>
                            </m:ctrlPr>
                          </m:sSupPr>
                          <m:e>
                            <m:r>
                              <a:rPr lang="zh-CN" altLang="en-US" sz="2800" i="1">
                                <a:solidFill>
                                  <a:srgbClr val="FF0000"/>
                                </a:solidFill>
                                <a:latin typeface="Cambria Math" panose="02040503050406030204" pitchFamily="18" charset="0"/>
                                <a:ea typeface="楷体" panose="02010609060101010101" pitchFamily="49" charset="-122"/>
                              </a:rPr>
                              <m:t>𝜃</m:t>
                            </m:r>
                          </m:e>
                          <m:sup>
                            <m:r>
                              <a:rPr lang="en-US" altLang="zh-CN" sz="2800" i="1">
                                <a:solidFill>
                                  <a:srgbClr val="FF0000"/>
                                </a:solidFill>
                                <a:latin typeface="Cambria Math" panose="02040503050406030204" pitchFamily="18" charset="0"/>
                                <a:ea typeface="楷体" panose="02010609060101010101" pitchFamily="49" charset="-122"/>
                              </a:rPr>
                              <m:t>∗</m:t>
                            </m:r>
                          </m:sup>
                        </m:sSup>
                      </m:oMath>
                    </m:oMathPara>
                  </a14:m>
                  <a:endParaRPr lang="zh-CN" altLang="en-US" sz="2800" dirty="0">
                    <a:solidFill>
                      <a:srgbClr val="FF0000"/>
                    </a:solidFill>
                  </a:endParaRPr>
                </a:p>
              </p:txBody>
            </p:sp>
          </mc:Choice>
          <mc:Fallback xmlns="">
            <p:sp>
              <p:nvSpPr>
                <p:cNvPr id="64" name="矩形 63">
                  <a:extLst>
                    <a:ext uri="{FF2B5EF4-FFF2-40B4-BE49-F238E27FC236}">
                      <a16:creationId xmlns:a16="http://schemas.microsoft.com/office/drawing/2014/main" id="{E0276DC0-504C-4CA2-B692-7C8610EA1FA2}"/>
                    </a:ext>
                  </a:extLst>
                </p:cNvPr>
                <p:cNvSpPr>
                  <a:spLocks noRot="1" noChangeAspect="1" noMove="1" noResize="1" noEditPoints="1" noAdjustHandles="1" noChangeArrowheads="1" noChangeShapeType="1" noTextEdit="1"/>
                </p:cNvSpPr>
                <p:nvPr/>
              </p:nvSpPr>
              <p:spPr>
                <a:xfrm>
                  <a:off x="3518704" y="5620553"/>
                  <a:ext cx="643445" cy="523220"/>
                </a:xfrm>
                <a:prstGeom prst="rect">
                  <a:avLst/>
                </a:prstGeom>
                <a:blipFill>
                  <a:blip r:embed="rId8"/>
                  <a:stretch>
                    <a:fillRect/>
                  </a:stretch>
                </a:blipFill>
              </p:spPr>
              <p:txBody>
                <a:bodyPr/>
                <a:lstStyle/>
                <a:p>
                  <a:r>
                    <a:rPr lang="zh-CN" altLang="en-US">
                      <a:noFill/>
                    </a:rPr>
                    <a:t> </a:t>
                  </a:r>
                </a:p>
              </p:txBody>
            </p:sp>
          </mc:Fallback>
        </mc:AlternateContent>
        <p:cxnSp>
          <p:nvCxnSpPr>
            <p:cNvPr id="66" name="直接箭头连接符 65">
              <a:extLst>
                <a:ext uri="{FF2B5EF4-FFF2-40B4-BE49-F238E27FC236}">
                  <a16:creationId xmlns:a16="http://schemas.microsoft.com/office/drawing/2014/main" id="{8F74290A-9A44-4DC6-832C-635374A98676}"/>
                </a:ext>
              </a:extLst>
            </p:cNvPr>
            <p:cNvCxnSpPr/>
            <p:nvPr/>
          </p:nvCxnSpPr>
          <p:spPr>
            <a:xfrm>
              <a:off x="2314940" y="5428527"/>
              <a:ext cx="325853" cy="2500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EE9648E7-19DB-48ED-A26A-265D89733E04}"/>
                </a:ext>
              </a:extLst>
            </p:cNvPr>
            <p:cNvCxnSpPr/>
            <p:nvPr/>
          </p:nvCxnSpPr>
          <p:spPr>
            <a:xfrm flipH="1">
              <a:off x="2013995" y="5428527"/>
              <a:ext cx="192826" cy="192026"/>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C687027-3E7A-4230-827A-6420F2041C11}"/>
                </a:ext>
              </a:extLst>
            </p:cNvPr>
            <p:cNvCxnSpPr>
              <a:cxnSpLocks/>
            </p:cNvCxnSpPr>
            <p:nvPr/>
          </p:nvCxnSpPr>
          <p:spPr>
            <a:xfrm>
              <a:off x="3391379" y="5432579"/>
              <a:ext cx="343648" cy="289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2" name="矩形 71">
                <a:extLst>
                  <a:ext uri="{FF2B5EF4-FFF2-40B4-BE49-F238E27FC236}">
                    <a16:creationId xmlns:a16="http://schemas.microsoft.com/office/drawing/2014/main" id="{859A8D44-648D-4FCE-913D-1449778A0294}"/>
                  </a:ext>
                </a:extLst>
              </p:cNvPr>
              <p:cNvSpPr/>
              <p:nvPr/>
            </p:nvSpPr>
            <p:spPr>
              <a:xfrm>
                <a:off x="1567543" y="1085472"/>
                <a:ext cx="8826523" cy="743152"/>
              </a:xfrm>
              <a:prstGeom prst="rect">
                <a:avLst/>
              </a:prstGeom>
            </p:spPr>
            <p:txBody>
              <a:bodyPr wrap="square">
                <a:spAutoFit/>
              </a:bodyPr>
              <a:lstStyle/>
              <a:p>
                <a:r>
                  <a:rPr lang="zh-CN" altLang="en-US" sz="2400" dirty="0">
                    <a:ea typeface="Cambria Math" panose="02040503050406030204" pitchFamily="18" charset="0"/>
                  </a:rPr>
                  <a:t>令</a:t>
                </a:r>
                <a14:m>
                  <m:oMath xmlns:m="http://schemas.openxmlformats.org/officeDocument/2006/math">
                    <m:r>
                      <a:rPr lang="en-US" altLang="zh-CN" sz="2400" i="1" dirty="0">
                        <a:latin typeface="Cambria Math" panose="02040503050406030204" pitchFamily="18" charset="0"/>
                        <a:ea typeface="楷体" panose="02010609060101010101" pitchFamily="49" charset="-122"/>
                      </a:rPr>
                      <m:t>𝐽</m:t>
                    </m:r>
                    <m:d>
                      <m:dPr>
                        <m:ctrlPr>
                          <a:rPr lang="en-US" altLang="zh-CN" sz="2400" i="1" dirty="0">
                            <a:latin typeface="Cambria Math" panose="02040503050406030204" pitchFamily="18" charset="0"/>
                            <a:ea typeface="楷体" panose="02010609060101010101" pitchFamily="49" charset="-122"/>
                          </a:rPr>
                        </m:ctrlPr>
                      </m:dPr>
                      <m:e>
                        <m:r>
                          <a:rPr lang="en-US" altLang="zh-CN" sz="2400" i="1" dirty="0" err="1">
                            <a:latin typeface="Cambria Math" panose="02040503050406030204" pitchFamily="18" charset="0"/>
                            <a:ea typeface="楷体" panose="02010609060101010101" pitchFamily="49" charset="-122"/>
                          </a:rPr>
                          <m:t>𝑧</m:t>
                        </m:r>
                        <m:r>
                          <a:rPr lang="en-US" altLang="zh-CN" sz="2400" i="1" dirty="0" err="1">
                            <a:latin typeface="Cambria Math" panose="02040503050406030204" pitchFamily="18" charset="0"/>
                            <a:ea typeface="楷体" panose="02010609060101010101" pitchFamily="49" charset="-122"/>
                          </a:rPr>
                          <m:t>,</m:t>
                        </m:r>
                        <m:r>
                          <a:rPr lang="en-US" altLang="zh-CN" sz="2400" i="1" dirty="0" err="1">
                            <a:latin typeface="Cambria Math" panose="02040503050406030204" pitchFamily="18" charset="0"/>
                            <a:ea typeface="楷体" panose="02010609060101010101" pitchFamily="49" charset="-122"/>
                          </a:rPr>
                          <m:t>𝑄</m:t>
                        </m:r>
                      </m:e>
                    </m:d>
                    <m:r>
                      <a:rPr lang="en-US" altLang="zh-CN" sz="2400" i="1" dirty="0" err="1" smtClean="0">
                        <a:latin typeface="Cambria Math" panose="02040503050406030204" pitchFamily="18" charset="0"/>
                        <a:ea typeface="楷体" panose="02010609060101010101" pitchFamily="49" charset="-122"/>
                      </a:rPr>
                      <m:t>=</m:t>
                    </m:r>
                    <m:nary>
                      <m:naryPr>
                        <m:chr m:val="∑"/>
                        <m:supHide m:val="on"/>
                        <m:ctrlPr>
                          <a:rPr lang="en-US" altLang="zh-CN" sz="2400" i="1">
                            <a:latin typeface="Cambria Math" panose="02040503050406030204" pitchFamily="18" charset="0"/>
                            <a:ea typeface="Cambria Math" panose="02040503050406030204" pitchFamily="18" charset="0"/>
                          </a:rPr>
                        </m:ctrlPr>
                      </m:naryPr>
                      <m:sub>
                        <m:r>
                          <m:rPr>
                            <m:brk m:alnAt="7"/>
                          </m:rPr>
                          <a:rPr lang="en-US" altLang="zh-CN" sz="2400" i="1">
                            <a:latin typeface="Cambria Math" panose="02040503050406030204" pitchFamily="18" charset="0"/>
                            <a:ea typeface="Cambria Math" panose="02040503050406030204" pitchFamily="18" charset="0"/>
                          </a:rPr>
                          <m:t>𝑖</m:t>
                        </m:r>
                      </m:sub>
                      <m:sup/>
                      <m:e>
                        <m:nary>
                          <m:naryPr>
                            <m:chr m:val="∑"/>
                            <m:supHide m:val="on"/>
                            <m:ctrlPr>
                              <a:rPr lang="en-US" altLang="zh-CN" sz="2400" i="1">
                                <a:latin typeface="Cambria Math" panose="02040503050406030204" pitchFamily="18" charset="0"/>
                              </a:rPr>
                            </m:ctrlPr>
                          </m:naryPr>
                          <m: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up>
                            </m:sSup>
                          </m:sub>
                          <m:sup/>
                          <m:e>
                            <m:func>
                              <m:funcPr>
                                <m:ctrlPr>
                                  <a:rPr lang="en-US" altLang="zh-CN" sz="2400" i="1">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𝑗</m:t>
                                        </m:r>
                                      </m:sup>
                                    </m:sSup>
                                  </m:e>
                                </m:d>
                                <m:r>
                                  <a:rPr lang="en-US" altLang="zh-CN" sz="2400" i="1">
                                    <a:latin typeface="Cambria Math" panose="02040503050406030204" pitchFamily="18" charset="0"/>
                                  </a:rPr>
                                  <m:t>𝑙𝑜𝑔</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sup>
                                    </m:sSup>
                                    <m:r>
                                      <a:rPr lang="en-US" altLang="zh-CN" sz="2400" i="1">
                                        <a:latin typeface="Cambria Math" panose="02040503050406030204" pitchFamily="18" charset="0"/>
                                      </a:rPr>
                                      <m:t>;</m:t>
                                    </m:r>
                                    <m:r>
                                      <a:rPr lang="zh-CN" altLang="en-US" sz="2400" i="1">
                                        <a:latin typeface="Cambria Math" panose="02040503050406030204" pitchFamily="18" charset="0"/>
                                      </a:rPr>
                                      <m:t>𝜃</m:t>
                                    </m:r>
                                    <m:r>
                                      <a:rPr lang="en-US" altLang="zh-CN" sz="2400" i="1">
                                        <a:latin typeface="Cambria Math" panose="02040503050406030204" pitchFamily="18" charset="0"/>
                                      </a:rPr>
                                      <m:t>)</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𝑗</m:t>
                                        </m:r>
                                      </m:sup>
                                    </m:sSup>
                                    <m:r>
                                      <a:rPr lang="en-US" altLang="zh-CN" sz="2400" i="1">
                                        <a:latin typeface="Cambria Math" panose="02040503050406030204" pitchFamily="18" charset="0"/>
                                      </a:rPr>
                                      <m:t>)</m:t>
                                    </m:r>
                                  </m:den>
                                </m:f>
                              </m:e>
                            </m:func>
                          </m:e>
                        </m:nary>
                      </m:e>
                    </m:nary>
                  </m:oMath>
                </a14:m>
                <a:r>
                  <a:rPr lang="zh-CN" altLang="en-US" sz="2400" dirty="0"/>
                  <a:t>，</a:t>
                </a:r>
                <a:r>
                  <a:rPr lang="zh-CN" altLang="en-US" sz="2400" dirty="0">
                    <a:latin typeface="楷体" panose="02010609060101010101" pitchFamily="49" charset="-122"/>
                    <a:ea typeface="楷体" panose="02010609060101010101" pitchFamily="49" charset="-122"/>
                  </a:rPr>
                  <a:t>则</a:t>
                </a:r>
                <a14:m>
                  <m:oMath xmlns:m="http://schemas.openxmlformats.org/officeDocument/2006/math">
                    <m:r>
                      <a:rPr lang="en-US" altLang="zh-CN" sz="2400" i="1">
                        <a:latin typeface="Cambria Math" panose="02040503050406030204" pitchFamily="18" charset="0"/>
                        <a:ea typeface="楷体" panose="02010609060101010101" pitchFamily="49" charset="-122"/>
                      </a:rPr>
                      <m:t>𝐻</m:t>
                    </m:r>
                    <m:r>
                      <a:rPr lang="en-US" altLang="zh-CN" sz="2400" i="1">
                        <a:latin typeface="Cambria Math" panose="02040503050406030204" pitchFamily="18" charset="0"/>
                        <a:ea typeface="楷体" panose="02010609060101010101" pitchFamily="49" charset="-122"/>
                      </a:rPr>
                      <m:t>(</m:t>
                    </m:r>
                    <m:r>
                      <a:rPr lang="zh-CN" altLang="en-US" sz="2400" i="1">
                        <a:latin typeface="Cambria Math" panose="02040503050406030204" pitchFamily="18" charset="0"/>
                        <a:ea typeface="楷体" panose="02010609060101010101" pitchFamily="49" charset="-122"/>
                      </a:rPr>
                      <m:t>𝜃</m:t>
                    </m:r>
                    <m:r>
                      <a:rPr lang="en-US" altLang="zh-CN" sz="2400" i="1">
                        <a:latin typeface="Cambria Math" panose="02040503050406030204" pitchFamily="18" charset="0"/>
                        <a:ea typeface="楷体" panose="02010609060101010101" pitchFamily="49" charset="-122"/>
                      </a:rPr>
                      <m:t>)</m:t>
                    </m:r>
                    <m:r>
                      <a:rPr lang="en-US" altLang="zh-CN" sz="2400"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楷体" panose="02010609060101010101" pitchFamily="49" charset="-122"/>
                      </a:rPr>
                      <m:t>𝐽</m:t>
                    </m:r>
                    <m:r>
                      <a:rPr lang="en-US" altLang="zh-CN" sz="2400" i="1" dirty="0">
                        <a:latin typeface="Cambria Math" panose="02040503050406030204" pitchFamily="18" charset="0"/>
                        <a:ea typeface="楷体" panose="02010609060101010101" pitchFamily="49" charset="-122"/>
                      </a:rPr>
                      <m:t>(</m:t>
                    </m:r>
                    <m:r>
                      <a:rPr lang="en-US" altLang="zh-CN" sz="2400" i="1" dirty="0" err="1">
                        <a:latin typeface="Cambria Math" panose="02040503050406030204" pitchFamily="18" charset="0"/>
                        <a:ea typeface="楷体" panose="02010609060101010101" pitchFamily="49" charset="-122"/>
                      </a:rPr>
                      <m:t>𝑧</m:t>
                    </m:r>
                    <m:r>
                      <a:rPr lang="en-US" altLang="zh-CN" sz="2400" i="1" dirty="0" err="1">
                        <a:latin typeface="Cambria Math" panose="02040503050406030204" pitchFamily="18" charset="0"/>
                        <a:ea typeface="楷体" panose="02010609060101010101" pitchFamily="49" charset="-122"/>
                      </a:rPr>
                      <m:t>,</m:t>
                    </m:r>
                    <m:r>
                      <a:rPr lang="en-US" altLang="zh-CN" sz="2400" i="1" dirty="0" err="1">
                        <a:latin typeface="Cambria Math" panose="02040503050406030204" pitchFamily="18" charset="0"/>
                        <a:ea typeface="楷体" panose="02010609060101010101" pitchFamily="49" charset="-122"/>
                      </a:rPr>
                      <m:t>𝑄</m:t>
                    </m:r>
                    <m:r>
                      <a:rPr lang="en-US" altLang="zh-CN" sz="2400" i="1" dirty="0">
                        <a:latin typeface="Cambria Math" panose="02040503050406030204" pitchFamily="18" charset="0"/>
                        <a:ea typeface="楷体" panose="02010609060101010101" pitchFamily="49" charset="-122"/>
                      </a:rPr>
                      <m:t>)</m:t>
                    </m:r>
                  </m:oMath>
                </a14:m>
                <a:endParaRPr lang="zh-CN" altLang="en-US" sz="2400" dirty="0">
                  <a:latin typeface="楷体" panose="02010609060101010101" pitchFamily="49" charset="-122"/>
                  <a:ea typeface="楷体" panose="02010609060101010101" pitchFamily="49" charset="-122"/>
                </a:endParaRPr>
              </a:p>
            </p:txBody>
          </p:sp>
        </mc:Choice>
        <mc:Fallback xmlns="">
          <p:sp>
            <p:nvSpPr>
              <p:cNvPr id="72" name="矩形 71">
                <a:extLst>
                  <a:ext uri="{FF2B5EF4-FFF2-40B4-BE49-F238E27FC236}">
                    <a16:creationId xmlns:a16="http://schemas.microsoft.com/office/drawing/2014/main" id="{859A8D44-648D-4FCE-913D-1449778A0294}"/>
                  </a:ext>
                </a:extLst>
              </p:cNvPr>
              <p:cNvSpPr>
                <a:spLocks noRot="1" noChangeAspect="1" noMove="1" noResize="1" noEditPoints="1" noAdjustHandles="1" noChangeArrowheads="1" noChangeShapeType="1" noTextEdit="1"/>
              </p:cNvSpPr>
              <p:nvPr/>
            </p:nvSpPr>
            <p:spPr>
              <a:xfrm>
                <a:off x="1567543" y="1085472"/>
                <a:ext cx="8826523" cy="743152"/>
              </a:xfrm>
              <a:prstGeom prst="rect">
                <a:avLst/>
              </a:prstGeom>
              <a:blipFill>
                <a:blip r:embed="rId9"/>
                <a:stretch>
                  <a:fillRect l="-1036" b="-1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09303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xEl>
                                              <p:pRg st="2" end="2"/>
                                            </p:txEl>
                                          </p:spTgt>
                                        </p:tgtEl>
                                        <p:attrNameLst>
                                          <p:attrName>style.visibility</p:attrName>
                                        </p:attrNameLst>
                                      </p:cBhvr>
                                      <p:to>
                                        <p:strVal val="visible"/>
                                      </p:to>
                                    </p:set>
                                    <p:anim calcmode="lin" valueType="num">
                                      <p:cBhvr additive="base">
                                        <p:cTn id="13" dur="500" fill="hold"/>
                                        <p:tgtEl>
                                          <p:spTgt spid="6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xEl>
                                              <p:pRg st="4" end="4"/>
                                            </p:txEl>
                                          </p:spTgt>
                                        </p:tgtEl>
                                        <p:attrNameLst>
                                          <p:attrName>style.visibility</p:attrName>
                                        </p:attrNameLst>
                                      </p:cBhvr>
                                      <p:to>
                                        <p:strVal val="visible"/>
                                      </p:to>
                                    </p:set>
                                    <p:anim calcmode="lin" valueType="num">
                                      <p:cBhvr additive="base">
                                        <p:cTn id="19" dur="500" fill="hold"/>
                                        <p:tgtEl>
                                          <p:spTgt spid="6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p:blipFill>
        <p:spPr bwMode="auto">
          <a:xfrm>
            <a:off x="2735627" y="740701"/>
            <a:ext cx="6528725" cy="38148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3821429" y="1726392"/>
            <a:ext cx="4590171" cy="1446550"/>
          </a:xfrm>
          <a:prstGeom prst="rect">
            <a:avLst/>
          </a:prstGeom>
        </p:spPr>
        <p:txBody>
          <a:bodyPr wrap="square">
            <a:spAutoFit/>
          </a:bodyPr>
          <a:lstStyle/>
          <a:p>
            <a:pPr algn="ctr"/>
            <a:r>
              <a:rPr lang="en-US" altLang="zh-CN" sz="8800" spc="-400" dirty="0">
                <a:latin typeface="方正吕建德字体" pitchFamily="2" charset="-122"/>
                <a:ea typeface="方正吕建德字体" pitchFamily="2" charset="-122"/>
              </a:rPr>
              <a:t>First</a:t>
            </a:r>
            <a:endParaRPr lang="zh-CN" altLang="en-US" sz="8800" spc="-400" dirty="0">
              <a:latin typeface="方正吕建德字体" pitchFamily="2" charset="-122"/>
              <a:ea typeface="方正吕建德字体" pitchFamily="2" charset="-122"/>
            </a:endParaRPr>
          </a:p>
        </p:txBody>
      </p:sp>
      <p:sp>
        <p:nvSpPr>
          <p:cNvPr id="12" name="矩形 11"/>
          <p:cNvSpPr/>
          <p:nvPr/>
        </p:nvSpPr>
        <p:spPr>
          <a:xfrm>
            <a:off x="1770494" y="4664302"/>
            <a:ext cx="8643414" cy="830997"/>
          </a:xfrm>
          <a:prstGeom prst="rect">
            <a:avLst/>
          </a:prstGeom>
        </p:spPr>
        <p:txBody>
          <a:bodyPr wrap="square">
            <a:spAutoFit/>
          </a:bodyPr>
          <a:lstStyle/>
          <a:p>
            <a:pPr algn="ctr"/>
            <a:r>
              <a:rPr lang="en-US" altLang="zh-CN" sz="4800" spc="-400" dirty="0">
                <a:latin typeface="方正华隶简体" pitchFamily="65" charset="-122"/>
                <a:ea typeface="方正华隶简体" pitchFamily="65" charset="-122"/>
              </a:rPr>
              <a:t>Maximum likelihood estimation</a:t>
            </a:r>
            <a:endParaRPr lang="zh-CN" altLang="en-US" sz="4800" spc="-400" dirty="0">
              <a:latin typeface="方正华隶简体" pitchFamily="65" charset="-122"/>
              <a:ea typeface="方正华隶简体" pitchFamily="65" charset="-122"/>
            </a:endParaRPr>
          </a:p>
        </p:txBody>
      </p:sp>
      <p:pic>
        <p:nvPicPr>
          <p:cNvPr id="13" name="Picture 4" descr="E:\PPT\PPT中国风元素\水墨祥云\水墨祥云\011.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6172" y="4824164"/>
            <a:ext cx="1076891" cy="67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毛笔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40493" y="3282641"/>
            <a:ext cx="3006357" cy="2103881"/>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41" descr="C_108.jpg"/>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88571" y="5495299"/>
            <a:ext cx="10334172" cy="31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7599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anim calcmode="lin" valueType="num">
                                      <p:cBhvr>
                                        <p:cTn id="8" dur="500" fill="hold"/>
                                        <p:tgtEl>
                                          <p:spTgt spid="25602"/>
                                        </p:tgtEl>
                                        <p:attrNameLst>
                                          <p:attrName>ppt_x</p:attrName>
                                        </p:attrNameLst>
                                      </p:cBhvr>
                                      <p:tavLst>
                                        <p:tav tm="0">
                                          <p:val>
                                            <p:strVal val="#ppt_x"/>
                                          </p:val>
                                        </p:tav>
                                        <p:tav tm="100000">
                                          <p:val>
                                            <p:strVal val="#ppt_x"/>
                                          </p:val>
                                        </p:tav>
                                      </p:tavLst>
                                    </p:anim>
                                    <p:anim calcmode="lin" valueType="num">
                                      <p:cBhvr>
                                        <p:cTn id="9" dur="500" fill="hold"/>
                                        <p:tgtEl>
                                          <p:spTgt spid="2560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fltVal val="0"/>
                                          </p:val>
                                        </p:tav>
                                        <p:tav tm="100000">
                                          <p:val>
                                            <p:strVal val="#ppt_w"/>
                                          </p:val>
                                        </p:tav>
                                      </p:tavLst>
                                    </p:anim>
                                    <p:anim calcmode="lin" valueType="num">
                                      <p:cBhvr>
                                        <p:cTn id="14" dur="750" fill="hold"/>
                                        <p:tgtEl>
                                          <p:spTgt spid="11"/>
                                        </p:tgtEl>
                                        <p:attrNameLst>
                                          <p:attrName>ppt_h</p:attrName>
                                        </p:attrNameLst>
                                      </p:cBhvr>
                                      <p:tavLst>
                                        <p:tav tm="0">
                                          <p:val>
                                            <p:fltVal val="0"/>
                                          </p:val>
                                        </p:tav>
                                        <p:tav tm="100000">
                                          <p:val>
                                            <p:strVal val="#ppt_h"/>
                                          </p:val>
                                        </p:tav>
                                      </p:tavLst>
                                    </p:anim>
                                    <p:animEffect transition="in" filter="fade">
                                      <p:cBhvr>
                                        <p:cTn id="15" dur="750"/>
                                        <p:tgtEl>
                                          <p:spTgt spid="11"/>
                                        </p:tgtEl>
                                      </p:cBhvr>
                                    </p:animEffect>
                                  </p:childTnLst>
                                </p:cTn>
                              </p:par>
                            </p:childTnLst>
                          </p:cTn>
                        </p:par>
                        <p:par>
                          <p:cTn id="16" fill="hold">
                            <p:stCondLst>
                              <p:cond delay="1250"/>
                            </p:stCondLst>
                            <p:childTnLst>
                              <p:par>
                                <p:cTn id="17" presetID="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2000"/>
                                        <p:tgtEl>
                                          <p:spTgt spid="12"/>
                                        </p:tgtEl>
                                      </p:cBhvr>
                                    </p:animEffect>
                                  </p:childTnLst>
                                </p:cTn>
                              </p:par>
                              <p:par>
                                <p:cTn id="32" presetID="0" presetClass="path" presetSubtype="0" accel="50000" decel="50000" fill="hold" nodeType="withEffect">
                                  <p:stCondLst>
                                    <p:cond delay="750"/>
                                  </p:stCondLst>
                                  <p:childTnLst>
                                    <p:animMotion origin="layout" path="M 6.25E-7 -4.44444E-6 C 0.00247 0.01852 6.25E-7 0.02408 0.01393 0.03056 C 0.0263 0.02616 0.03099 0.025 0.0401 0.01389 C 0.04375 0.0095 0.05065 -4.44444E-6 0.05065 0.00024 C 0.04687 0.01482 0.0457 0.025 0.03867 0.03959 C 0.03737 0.04213 0.03372 0.04491 0.03503 0.04676 C 0.03542 0.04746 0.05104 0.04028 0.0526 0.03959 C 0.05768 0.03264 0.0625 0.02894 0.06654 0.02084 C 0.06445 0.0301 0.06224 0.03287 0.07539 0.02547 C 0.0832 0.0213 0.09023 0.0125 0.09648 0.00463 C 0.09713 0.00139 0.09831 -0.00787 0.09831 -0.00463 C 0.09831 0.00278 0.09557 0.01621 0.09297 0.02338 C 0.09206 0.02593 0.0875 0.02894 0.08945 0.03056 C 0.09102 0.03172 0.10078 0.02686 0.10338 0.02547 C 0.10768 0.00973 0.10755 0.02871 0.10872 0.03496 C 0.11146 0.08079 0.10729 0.06644 0.11927 0.05139 C 0.12187 0.04028 0.13021 0.03287 0.13854 0.03056 C 0.14479 0.02176 0.14479 0.01598 0.15078 0.02801 C 0.1526 0.02709 0.15456 0.02408 0.15612 0.02547 C 0.16094 0.02987 0.16445 0.05232 0.16836 0.06065 C 0.19297 0.05811 0.1931 0.06343 0.20325 0.03959 C 0.20273 0.03426 0.20182 0.02894 0.20182 0.02338 C 0.20182 0.01875 0.20182 0.03287 0.20325 0.03727 C 0.20417 0.03959 0.20677 0.04028 0.20872 0.0419 C 0.21159 0.04028 0.21497 0.03959 0.21745 0.03727 C 0.22161 0.03311 0.22122 0.02639 0.22279 0.02084 C 0.22578 0.01042 0.22539 0.0125 0.23164 0.00695 C 0.24219 0.01042 0.25104 0.01852 0.26107 0.02338 C 0.26667 0.0338 0.26862 0.0419 0.25768 0.04676 C 0.25182 0.05857 0.2569 0.05325 0.25065 0.04676 C 0.24935 0.04514 0.24727 0.04514 0.24557 0.04422 C 0.23958 0.04514 0.23346 0.04422 0.22786 0.04676 C 0.22565 0.04769 0.23594 0.04584 0.23503 0.04885 C 0.23307 0.05487 0.22565 0.05162 0.22083 0.05348 C 0.21979 0.05602 0.21602 0.05857 0.21745 0.06065 C 0.22005 0.06412 0.22435 0.06343 0.22786 0.0632 C 0.2362 0.0625 0.24427 0.05996 0.25273 0.05811 C 0.25794 0.05695 0.26849 0.05348 0.26849 0.05394 C 0.27578 0.04862 0.28125 0.04653 0.28945 0.04422 C 0.29687 0.0595 0.30456 0.05579 0.31732 0.05348 C 0.32122 0.04607 0.32331 0.03843 0.3263 0.03056 C 0.32682 0.02732 0.32695 0.02408 0.32773 0.02084 C 0.32878 0.01806 0.33099 0.01112 0.33151 0.01389 C 0.34167 0.04977 0.325 0.03264 0.33867 0.04422 C 0.33997 0.04306 0.34935 0.0345 0.35078 0.03496 C 0.35312 0.03635 0.35195 0.04121 0.3526 0.04422 C 0.35404 0.06366 0.35143 0.07616 0.36497 0.05811 C 0.3681 0.04491 0.36393 0.05718 0.37187 0.04676 C 0.37331 0.04491 0.37539 0.03959 0.37539 0.04005 C 0.37643 0.03727 0.37786 0.03496 0.37878 0.03264 C 0.37969 0.03056 0.37878 0.02547 0.3806 0.02547 C 0.38437 0.02547 0.38125 0.03635 0.38411 0.03959 C 0.38802 0.04468 0.3944 0.04306 0.39987 0.04422 C 0.41107 0.04121 0.41654 0.03658 0.42435 0.02547 C 0.425 0.02338 0.42435 0.01875 0.42617 0.01875 C 0.42838 0.01875 0.42852 0.02338 0.42969 0.02547 C 0.43372 0.03195 0.43372 0.03079 0.44023 0.03496 C 0.44661 0.03426 0.45378 0.02894 0.45963 0.03264 C 0.47786 0.04468 0.44987 0.05348 0.46654 0.04676 C 0.48203 0.03264 0.4638 0.04584 0.47344 0.04885 C 0.47812 0.05047 0.48307 0.04746 0.4875 0.04676 C 0.49505 0.03681 0.5013 0.02616 0.50872 0.01621 C 0.51458 0.02825 0.51393 0.0301 0.52435 0.02338 C 0.52852 0.01505 0.52956 0.0095 0.53463 0.00232 C 0.54336 0.01343 0.54792 0.02176 0.5595 0.02547 C 0.56888 0.02315 0.57682 0.02362 0.58581 0.02801 C 0.59245 0.03496 0.59922 0.03681 0.60169 0.04676 C 0.59336 0.05116 0.58437 0.05116 0.5875 0.06528 C 0.59141 0.06505 0.6276 0.072 0.62279 0.05139 C 0.6276 0.04422 0.63659 0.02338 0.6207 0.03056 C 0.61706 0.04746 0.62747 0.03426 0.63138 0.03056 C 0.63607 0.04862 0.64062 0.05602 0.65417 0.06528 C 0.65521 0.06274 0.65612 0.05996 0.65768 0.05811 C 0.66458 0.05047 0.66784 0.05718 0.66107 0.04885 C 0.66302 0.04838 0.6651 0.04862 0.66654 0.04676 C 0.67591 0.03426 0.67005 0.02801 0.67526 0.03496 L 0.68594 0.01621 " pathEditMode="relative" rAng="0" ptsTypes="AAAAAAAAAAAAAAAAAAAAAAAAAAAAAAAAAAAAAAAAAAAAAAAAAAAAAAAAAAAAAAAAAAAAAAAAAAAAA">
                                      <p:cBhvr>
                                        <p:cTn id="33" dur="2000" fill="hold"/>
                                        <p:tgtEl>
                                          <p:spTgt spid="14"/>
                                        </p:tgtEl>
                                        <p:attrNameLst>
                                          <p:attrName>ppt_x</p:attrName>
                                          <p:attrName>ppt_y</p:attrName>
                                        </p:attrNameLst>
                                      </p:cBhvr>
                                      <p:rCtr x="34297" y="3056"/>
                                    </p:animMotion>
                                  </p:childTnLst>
                                </p:cTn>
                              </p:par>
                            </p:childTnLst>
                          </p:cTn>
                        </p:par>
                        <p:par>
                          <p:cTn id="34" fill="hold">
                            <p:stCondLst>
                              <p:cond delay="7000"/>
                            </p:stCondLst>
                            <p:childTnLst>
                              <p:par>
                                <p:cTn id="35" presetID="10" presetClass="exit" presetSubtype="0" fill="hold" nodeType="after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par>
                          <p:cTn id="38" fill="hold">
                            <p:stCondLst>
                              <p:cond delay="75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889ACE-572E-4530-ACFB-1EB351A7369E}"/>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8E09419-E103-4887-9C02-5929C370B4E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zh-CN" altLang="en-US" sz="2800" b="1" dirty="0">
                <a:latin typeface="黑体" panose="02010609060101010101" pitchFamily="49" charset="-122"/>
                <a:ea typeface="黑体" panose="02010609060101010101" pitchFamily="49" charset="-122"/>
              </a:rPr>
              <a:t>算法的数学解释</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CC511AF-AB0B-4ADE-B98A-5EA543B9FB7D}"/>
                  </a:ext>
                </a:extLst>
              </p:cNvPr>
              <p:cNvSpPr/>
              <p:nvPr/>
            </p:nvSpPr>
            <p:spPr>
              <a:xfrm>
                <a:off x="1786359" y="784477"/>
                <a:ext cx="8838098" cy="5812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楷体" panose="02010609060101010101" pitchFamily="49" charset="-122"/>
                    <a:ea typeface="楷体" panose="02010609060101010101" pitchFamily="49" charset="-122"/>
                  </a:rPr>
                  <a:t>什么时候下界</a:t>
                </a:r>
                <a14:m>
                  <m:oMath xmlns:m="http://schemas.openxmlformats.org/officeDocument/2006/math">
                    <m:r>
                      <a:rPr lang="en-US" altLang="zh-CN" sz="2800" b="1" i="1" dirty="0">
                        <a:solidFill>
                          <a:schemeClr val="tx1"/>
                        </a:solidFill>
                        <a:latin typeface="Cambria Math" panose="02040503050406030204" pitchFamily="18" charset="0"/>
                        <a:ea typeface="楷体" panose="02010609060101010101" pitchFamily="49" charset="-122"/>
                      </a:rPr>
                      <m:t>𝑱</m:t>
                    </m:r>
                    <m:r>
                      <a:rPr lang="en-US" altLang="zh-CN" sz="2800" b="1" i="1" dirty="0">
                        <a:solidFill>
                          <a:schemeClr val="tx1"/>
                        </a:solidFill>
                        <a:latin typeface="Cambria Math" panose="02040503050406030204" pitchFamily="18" charset="0"/>
                        <a:ea typeface="楷体" panose="02010609060101010101" pitchFamily="49" charset="-122"/>
                      </a:rPr>
                      <m:t>(</m:t>
                    </m:r>
                    <m:r>
                      <a:rPr lang="en-US" altLang="zh-CN" sz="2800" b="1" i="1" dirty="0" err="1">
                        <a:solidFill>
                          <a:schemeClr val="tx1"/>
                        </a:solidFill>
                        <a:latin typeface="Cambria Math" panose="02040503050406030204" pitchFamily="18" charset="0"/>
                        <a:ea typeface="楷体" panose="02010609060101010101" pitchFamily="49" charset="-122"/>
                      </a:rPr>
                      <m:t>𝒛</m:t>
                    </m:r>
                    <m:r>
                      <a:rPr lang="en-US" altLang="zh-CN" sz="2800" b="1" i="1" dirty="0" err="1">
                        <a:solidFill>
                          <a:schemeClr val="tx1"/>
                        </a:solidFill>
                        <a:latin typeface="Cambria Math" panose="02040503050406030204" pitchFamily="18" charset="0"/>
                        <a:ea typeface="楷体" panose="02010609060101010101" pitchFamily="49" charset="-122"/>
                      </a:rPr>
                      <m:t>,</m:t>
                    </m:r>
                    <m:r>
                      <a:rPr lang="en-US" altLang="zh-CN" sz="2800" b="1" i="1" dirty="0" err="1">
                        <a:solidFill>
                          <a:schemeClr val="tx1"/>
                        </a:solidFill>
                        <a:latin typeface="Cambria Math" panose="02040503050406030204" pitchFamily="18" charset="0"/>
                        <a:ea typeface="楷体" panose="02010609060101010101" pitchFamily="49" charset="-122"/>
                      </a:rPr>
                      <m:t>𝑸</m:t>
                    </m:r>
                    <m:r>
                      <a:rPr lang="en-US" altLang="zh-CN" sz="2800" b="1" i="1" dirty="0">
                        <a:solidFill>
                          <a:schemeClr val="tx1"/>
                        </a:solidFill>
                        <a:latin typeface="Cambria Math" panose="02040503050406030204" pitchFamily="18" charset="0"/>
                        <a:ea typeface="楷体" panose="02010609060101010101" pitchFamily="49" charset="-122"/>
                      </a:rPr>
                      <m:t>)</m:t>
                    </m:r>
                  </m:oMath>
                </a14:m>
                <a:r>
                  <a:rPr lang="zh-CN" altLang="en-US" sz="2800" b="1" dirty="0">
                    <a:solidFill>
                      <a:schemeClr val="tx1"/>
                    </a:solidFill>
                    <a:latin typeface="楷体" panose="02010609060101010101" pitchFamily="49" charset="-122"/>
                    <a:ea typeface="楷体" panose="02010609060101010101" pitchFamily="49" charset="-122"/>
                  </a:rPr>
                  <a:t>与</a:t>
                </a:r>
                <a14:m>
                  <m:oMath xmlns:m="http://schemas.openxmlformats.org/officeDocument/2006/math">
                    <m:r>
                      <a:rPr lang="en-US" altLang="zh-CN" sz="2800" b="1" i="1" smtClean="0">
                        <a:solidFill>
                          <a:schemeClr val="tx1"/>
                        </a:solidFill>
                        <a:latin typeface="Cambria Math" panose="02040503050406030204" pitchFamily="18" charset="0"/>
                        <a:ea typeface="楷体" panose="02010609060101010101" pitchFamily="49" charset="-122"/>
                      </a:rPr>
                      <m:t>𝑯</m:t>
                    </m:r>
                    <m:r>
                      <a:rPr lang="en-US" altLang="zh-CN" sz="2800" b="1" i="1" smtClean="0">
                        <a:solidFill>
                          <a:schemeClr val="tx1"/>
                        </a:solidFill>
                        <a:latin typeface="Cambria Math" panose="02040503050406030204" pitchFamily="18" charset="0"/>
                        <a:ea typeface="楷体" panose="02010609060101010101" pitchFamily="49" charset="-122"/>
                      </a:rPr>
                      <m:t>(</m:t>
                    </m:r>
                    <m:r>
                      <a:rPr lang="zh-CN" altLang="en-US" sz="2800" b="1" i="1">
                        <a:solidFill>
                          <a:schemeClr val="tx1"/>
                        </a:solidFill>
                        <a:latin typeface="Cambria Math" panose="02040503050406030204" pitchFamily="18" charset="0"/>
                        <a:ea typeface="楷体" panose="02010609060101010101" pitchFamily="49" charset="-122"/>
                      </a:rPr>
                      <m:t>𝜽</m:t>
                    </m:r>
                    <m:r>
                      <a:rPr lang="en-US" altLang="zh-CN" sz="2800" b="1" i="1">
                        <a:solidFill>
                          <a:schemeClr val="tx1"/>
                        </a:solidFill>
                        <a:latin typeface="Cambria Math" panose="02040503050406030204" pitchFamily="18" charset="0"/>
                        <a:ea typeface="楷体" panose="02010609060101010101" pitchFamily="49" charset="-122"/>
                      </a:rPr>
                      <m:t>)</m:t>
                    </m:r>
                  </m:oMath>
                </a14:m>
                <a:r>
                  <a:rPr lang="zh-CN" altLang="en-US" sz="2800" b="1" dirty="0">
                    <a:solidFill>
                      <a:schemeClr val="tx1"/>
                    </a:solidFill>
                    <a:latin typeface="楷体" panose="02010609060101010101" pitchFamily="49" charset="-122"/>
                    <a:ea typeface="楷体" panose="02010609060101010101" pitchFamily="49" charset="-122"/>
                  </a:rPr>
                  <a:t>在此点</a:t>
                </a:r>
                <a:r>
                  <a:rPr lang="el-GR" altLang="zh-CN" sz="2800" b="1" dirty="0">
                    <a:solidFill>
                      <a:schemeClr val="tx1"/>
                    </a:solidFill>
                    <a:latin typeface="楷体" panose="02010609060101010101" pitchFamily="49" charset="-122"/>
                    <a:ea typeface="楷体" panose="02010609060101010101" pitchFamily="49" charset="-122"/>
                  </a:rPr>
                  <a:t>θ</a:t>
                </a:r>
                <a:r>
                  <a:rPr lang="zh-CN" altLang="en-US" sz="2800" b="1" dirty="0">
                    <a:solidFill>
                      <a:schemeClr val="tx1"/>
                    </a:solidFill>
                    <a:latin typeface="楷体" panose="02010609060101010101" pitchFamily="49" charset="-122"/>
                    <a:ea typeface="楷体" panose="02010609060101010101" pitchFamily="49" charset="-122"/>
                  </a:rPr>
                  <a:t>处相等？</a:t>
                </a:r>
                <a:endParaRPr lang="en-US" altLang="zh-CN" sz="2800" b="1" dirty="0">
                  <a:solidFill>
                    <a:schemeClr val="tx1"/>
                  </a:solidFill>
                  <a:latin typeface="楷体" panose="02010609060101010101" pitchFamily="49" charset="-122"/>
                  <a:ea typeface="楷体" panose="02010609060101010101" pitchFamily="49" charset="-122"/>
                </a:endParaRPr>
              </a:p>
              <a:p>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令</a:t>
                </a:r>
                <a14:m>
                  <m:oMath xmlns:m="http://schemas.openxmlformats.org/officeDocument/2006/math">
                    <m:r>
                      <m:rPr>
                        <m:sty m:val="p"/>
                      </m:rPr>
                      <a:rPr lang="en-US" altLang="zh-CN" sz="2400" b="0" i="0" smtClean="0">
                        <a:solidFill>
                          <a:schemeClr val="tx1"/>
                        </a:solidFill>
                        <a:latin typeface="Cambria Math" panose="02040503050406030204" pitchFamily="18" charset="0"/>
                      </a:rPr>
                      <m:t>x</m:t>
                    </m:r>
                    <m:r>
                      <a:rPr lang="en-US" altLang="zh-CN" sz="2400" b="0" i="0" smtClean="0">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b="0" i="1" smtClean="0">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b="0" i="1" smtClean="0">
                                <a:solidFill>
                                  <a:schemeClr val="tx1"/>
                                </a:solidFill>
                                <a:latin typeface="Cambria Math" panose="02040503050406030204" pitchFamily="18" charset="0"/>
                              </a:rPr>
                              <m:t>)</m:t>
                            </m:r>
                          </m:sup>
                        </m:sSup>
                        <m:r>
                          <a:rPr lang="en-US" altLang="zh-CN" sz="2400" i="1">
                            <a:solidFill>
                              <a:schemeClr val="tx1"/>
                            </a:solidFill>
                            <a:latin typeface="Cambria Math" panose="02040503050406030204" pitchFamily="18" charset="0"/>
                          </a:rPr>
                          <m:t>)</m:t>
                        </m:r>
                      </m:den>
                    </m:f>
                    <m:r>
                      <a:rPr lang="en-US" altLang="zh-CN" sz="2400" b="0" i="0" smtClean="0">
                        <a:solidFill>
                          <a:schemeClr val="tx1"/>
                        </a:solidFill>
                        <a:latin typeface="Cambria Math" panose="02040503050406030204" pitchFamily="18" charset="0"/>
                      </a:rPr>
                      <m:t>=</m:t>
                    </m:r>
                    <m:r>
                      <m:rPr>
                        <m:sty m:val="p"/>
                      </m:rPr>
                      <a:rPr lang="en-US" altLang="zh-CN" sz="2400" b="0" i="0" smtClean="0">
                        <a:solidFill>
                          <a:schemeClr val="tx1"/>
                        </a:solidFill>
                        <a:latin typeface="Cambria Math" panose="02040503050406030204" pitchFamily="18" charset="0"/>
                      </a:rPr>
                      <m:t>c</m:t>
                    </m:r>
                  </m:oMath>
                </a14:m>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不等式</a:t>
                </a:r>
                <a14:m>
                  <m:oMath xmlns:m="http://schemas.openxmlformats.org/officeDocument/2006/math">
                    <m:r>
                      <a:rPr lang="en-US" altLang="zh-CN" sz="2400" i="1" smtClean="0">
                        <a:solidFill>
                          <a:schemeClr val="tx1"/>
                        </a:solidFill>
                        <a:latin typeface="Cambria Math" panose="02040503050406030204" pitchFamily="18" charset="0"/>
                        <a:ea typeface="楷体" panose="02010609060101010101" pitchFamily="49" charset="-122"/>
                      </a:rPr>
                      <m:t>𝐻</m:t>
                    </m:r>
                    <m:r>
                      <a:rPr lang="en-US" altLang="zh-CN" sz="2400" i="1" smtClean="0">
                        <a:solidFill>
                          <a:schemeClr val="tx1"/>
                        </a:solidFill>
                        <a:latin typeface="Cambria Math" panose="02040503050406030204" pitchFamily="18" charset="0"/>
                        <a:ea typeface="楷体" panose="02010609060101010101" pitchFamily="49" charset="-122"/>
                      </a:rPr>
                      <m:t>(</m:t>
                    </m:r>
                    <m:r>
                      <a:rPr lang="zh-CN" altLang="en-US" sz="2400" i="1">
                        <a:solidFill>
                          <a:schemeClr val="tx1"/>
                        </a:solidFill>
                        <a:latin typeface="Cambria Math" panose="02040503050406030204" pitchFamily="18" charset="0"/>
                        <a:ea typeface="楷体" panose="02010609060101010101" pitchFamily="49" charset="-122"/>
                      </a:rPr>
                      <m:t>𝜃</m:t>
                    </m:r>
                    <m:r>
                      <a:rPr lang="en-US" altLang="zh-CN" sz="2400" i="1">
                        <a:solidFill>
                          <a:schemeClr val="tx1"/>
                        </a:solidFill>
                        <a:latin typeface="Cambria Math" panose="02040503050406030204" pitchFamily="18" charset="0"/>
                        <a:ea typeface="楷体" panose="02010609060101010101" pitchFamily="49" charset="-122"/>
                      </a:rPr>
                      <m:t>)</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dirty="0">
                        <a:solidFill>
                          <a:schemeClr val="tx1"/>
                        </a:solidFill>
                        <a:latin typeface="Cambria Math" panose="02040503050406030204" pitchFamily="18" charset="0"/>
                        <a:ea typeface="楷体" panose="02010609060101010101" pitchFamily="49" charset="-122"/>
                      </a:rPr>
                      <m:t>𝐽</m:t>
                    </m:r>
                    <m:r>
                      <a:rPr lang="en-US" altLang="zh-CN" sz="2400" i="1" dirty="0">
                        <a:solidFill>
                          <a:schemeClr val="tx1"/>
                        </a:solidFill>
                        <a:latin typeface="Cambria Math" panose="02040503050406030204" pitchFamily="18" charset="0"/>
                        <a:ea typeface="楷体" panose="02010609060101010101" pitchFamily="49" charset="-122"/>
                      </a:rPr>
                      <m:t>(</m:t>
                    </m:r>
                    <m:r>
                      <a:rPr lang="en-US" altLang="zh-CN" sz="2400" i="1" dirty="0" err="1">
                        <a:solidFill>
                          <a:schemeClr val="tx1"/>
                        </a:solidFill>
                        <a:latin typeface="Cambria Math" panose="02040503050406030204" pitchFamily="18" charset="0"/>
                        <a:ea typeface="楷体" panose="02010609060101010101" pitchFamily="49" charset="-122"/>
                      </a:rPr>
                      <m:t>𝑧</m:t>
                    </m:r>
                    <m:r>
                      <a:rPr lang="en-US" altLang="zh-CN" sz="2400" i="1" dirty="0" err="1">
                        <a:solidFill>
                          <a:schemeClr val="tx1"/>
                        </a:solidFill>
                        <a:latin typeface="Cambria Math" panose="02040503050406030204" pitchFamily="18" charset="0"/>
                        <a:ea typeface="楷体" panose="02010609060101010101" pitchFamily="49" charset="-122"/>
                      </a:rPr>
                      <m:t>,</m:t>
                    </m:r>
                    <m:r>
                      <a:rPr lang="en-US" altLang="zh-CN" sz="2400" i="1" dirty="0" err="1">
                        <a:solidFill>
                          <a:schemeClr val="tx1"/>
                        </a:solidFill>
                        <a:latin typeface="Cambria Math" panose="02040503050406030204" pitchFamily="18" charset="0"/>
                        <a:ea typeface="楷体" panose="02010609060101010101" pitchFamily="49" charset="-122"/>
                      </a:rPr>
                      <m:t>𝑄</m:t>
                    </m:r>
                    <m:r>
                      <a:rPr lang="en-US" altLang="zh-CN" sz="2400" i="1" dirty="0">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的等号成立，</a:t>
                </a:r>
                <a:endParaRPr lang="en-US" altLang="zh-CN" sz="2400" dirty="0">
                  <a:solidFill>
                    <a:schemeClr val="tx1"/>
                  </a:solidFill>
                  <a:latin typeface="楷体" panose="02010609060101010101" pitchFamily="49" charset="-122"/>
                  <a:ea typeface="楷体" panose="02010609060101010101" pitchFamily="49" charset="-122"/>
                </a:endParaRPr>
              </a:p>
              <a:p>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因为</a:t>
                </a:r>
                <a:r>
                  <a:rPr lang="zh-CN" altLang="en-US" sz="2400" dirty="0">
                    <a:solidFill>
                      <a:schemeClr val="tx1"/>
                    </a:solidFill>
                    <a:ea typeface="楷体" panose="02010609060101010101" pitchFamily="49" charset="-122"/>
                  </a:rPr>
                  <a:t> </a:t>
                </a:r>
                <a14:m>
                  <m:oMath xmlns:m="http://schemas.openxmlformats.org/officeDocument/2006/math">
                    <m:nary>
                      <m:naryPr>
                        <m:chr m:val="∑"/>
                        <m:supHide m:val="on"/>
                        <m:ctrlPr>
                          <a:rPr lang="zh-CN" altLang="en-US" sz="2400" i="1">
                            <a:solidFill>
                              <a:schemeClr val="tx1"/>
                            </a:solidFill>
                            <a:latin typeface="Cambria Math" panose="02040503050406030204" pitchFamily="18" charset="0"/>
                            <a:ea typeface="楷体" panose="02010609060101010101" pitchFamily="49" charset="-122"/>
                          </a:rPr>
                        </m:ctrlPr>
                      </m:naryPr>
                      <m:sub>
                        <m:r>
                          <m:rPr>
                            <m:brk m:alnAt="7"/>
                          </m:rPr>
                          <a:rPr lang="en-US" altLang="zh-CN" sz="2400" i="1">
                            <a:solidFill>
                              <a:schemeClr val="tx1"/>
                            </a:solidFill>
                            <a:latin typeface="Cambria Math" panose="02040503050406030204" pitchFamily="18" charset="0"/>
                            <a:ea typeface="楷体" panose="02010609060101010101" pitchFamily="49" charset="-122"/>
                          </a:rPr>
                          <m:t>𝑧</m:t>
                        </m:r>
                      </m:sub>
                      <m:sup/>
                      <m:e>
                        <m:sSub>
                          <m:sSubPr>
                            <m:ctrlPr>
                              <a:rPr lang="en-US" altLang="zh-CN" sz="2400" i="1" dirty="0">
                                <a:solidFill>
                                  <a:schemeClr val="tx1"/>
                                </a:solidFill>
                                <a:latin typeface="Cambria Math" panose="02040503050406030204" pitchFamily="18" charset="0"/>
                                <a:ea typeface="楷体" panose="02010609060101010101" pitchFamily="49" charset="-122"/>
                              </a:rPr>
                            </m:ctrlPr>
                          </m:sSubPr>
                          <m:e>
                            <m:r>
                              <a:rPr lang="en-US" altLang="zh-CN" sz="2400" i="1" dirty="0">
                                <a:solidFill>
                                  <a:schemeClr val="tx1"/>
                                </a:solidFill>
                                <a:latin typeface="Cambria Math" panose="02040503050406030204" pitchFamily="18" charset="0"/>
                                <a:ea typeface="楷体" panose="02010609060101010101" pitchFamily="49" charset="-122"/>
                              </a:rPr>
                              <m:t>𝑄</m:t>
                            </m:r>
                          </m:e>
                          <m:sub>
                            <m:r>
                              <a:rPr lang="en-US" altLang="zh-CN" sz="2400" i="1" dirty="0">
                                <a:solidFill>
                                  <a:schemeClr val="tx1"/>
                                </a:solidFill>
                                <a:latin typeface="Cambria Math" panose="02040503050406030204" pitchFamily="18" charset="0"/>
                                <a:ea typeface="楷体" panose="02010609060101010101" pitchFamily="49" charset="-122"/>
                              </a:rPr>
                              <m:t>𝑖</m:t>
                            </m:r>
                          </m:sub>
                        </m:sSub>
                      </m:e>
                    </m:nary>
                    <m:d>
                      <m:dPr>
                        <m:ctrlPr>
                          <a:rPr lang="en-US" altLang="zh-CN" sz="2400" i="1">
                            <a:solidFill>
                              <a:schemeClr val="tx1"/>
                            </a:solidFill>
                            <a:latin typeface="Cambria Math" panose="02040503050406030204" pitchFamily="18" charset="0"/>
                            <a:ea typeface="楷体" panose="02010609060101010101" pitchFamily="49" charset="-122"/>
                          </a:rPr>
                        </m:ctrlPr>
                      </m:dPr>
                      <m:e>
                        <m:r>
                          <a:rPr lang="en-US" altLang="zh-CN" sz="2400" i="1">
                            <a:solidFill>
                              <a:schemeClr val="tx1"/>
                            </a:solidFill>
                            <a:latin typeface="Cambria Math" panose="02040503050406030204" pitchFamily="18" charset="0"/>
                            <a:ea typeface="楷体" panose="02010609060101010101" pitchFamily="49" charset="-122"/>
                          </a:rPr>
                          <m:t>𝑧</m:t>
                        </m:r>
                      </m:e>
                    </m:d>
                    <m:r>
                      <a:rPr lang="en-US" altLang="zh-CN" sz="2400" i="1">
                        <a:solidFill>
                          <a:schemeClr val="tx1"/>
                        </a:solidFill>
                        <a:latin typeface="Cambria Math" panose="02040503050406030204" pitchFamily="18" charset="0"/>
                        <a:ea typeface="楷体" panose="02010609060101010101" pitchFamily="49" charset="-122"/>
                      </a:rPr>
                      <m:t>=1</m:t>
                    </m:r>
                    <m:r>
                      <a:rPr lang="zh-CN" altLang="en-US" sz="2400" i="1" smtClean="0">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所以</a:t>
                </a:r>
                <a14:m>
                  <m:oMath xmlns:m="http://schemas.openxmlformats.org/officeDocument/2006/math">
                    <m:nary>
                      <m:naryPr>
                        <m:chr m:val="∑"/>
                        <m:supHide m:val="on"/>
                        <m:ctrlPr>
                          <a:rPr lang="en-US" altLang="zh-CN" sz="2400" i="1" smtClean="0">
                            <a:solidFill>
                              <a:schemeClr val="tx1"/>
                            </a:solidFill>
                            <a:latin typeface="Cambria Math" panose="02040503050406030204" pitchFamily="18" charset="0"/>
                            <a:ea typeface="楷体" panose="02010609060101010101" pitchFamily="49" charset="-122"/>
                          </a:rPr>
                        </m:ctrlPr>
                      </m:naryPr>
                      <m:sub>
                        <m:r>
                          <m:rPr>
                            <m:brk m:alnAt="7"/>
                          </m:rPr>
                          <a:rPr lang="en-US" altLang="zh-CN" sz="2400" b="0" i="1" smtClean="0">
                            <a:solidFill>
                              <a:schemeClr val="tx1"/>
                            </a:solidFill>
                            <a:latin typeface="Cambria Math" panose="02040503050406030204" pitchFamily="18" charset="0"/>
                            <a:ea typeface="楷体" panose="02010609060101010101" pitchFamily="49" charset="-122"/>
                          </a:rPr>
                          <m:t>𝑧</m:t>
                        </m:r>
                      </m:sub>
                      <m:sup/>
                      <m:e>
                        <m:r>
                          <a:rPr lang="en-US" altLang="zh-CN" sz="2400" b="0" i="1" smtClean="0">
                            <a:solidFill>
                              <a:schemeClr val="tx1"/>
                            </a:solidFill>
                            <a:latin typeface="Cambria Math" panose="02040503050406030204" pitchFamily="18" charset="0"/>
                            <a:ea typeface="楷体" panose="02010609060101010101" pitchFamily="49" charset="-122"/>
                          </a:rPr>
                          <m:t>𝑝</m:t>
                        </m:r>
                        <m:r>
                          <a:rPr lang="en-US" altLang="zh-CN" sz="2400" b="0" i="1" smtClean="0">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𝑧</m:t>
                        </m:r>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b="0" i="1" smtClean="0">
                            <a:solidFill>
                              <a:schemeClr val="tx1"/>
                            </a:solidFill>
                            <a:latin typeface="Cambria Math" panose="02040503050406030204" pitchFamily="18" charset="0"/>
                            <a:ea typeface="楷体" panose="02010609060101010101" pitchFamily="49" charset="-122"/>
                          </a:rPr>
                          <m:t>)</m:t>
                        </m:r>
                      </m:e>
                    </m:nary>
                    <m:r>
                      <a:rPr lang="en-US" altLang="zh-CN" sz="2400" i="1">
                        <a:solidFill>
                          <a:schemeClr val="tx1"/>
                        </a:solidFill>
                        <a:latin typeface="Cambria Math" panose="02040503050406030204" pitchFamily="18" charset="0"/>
                        <a:ea typeface="楷体" panose="02010609060101010101" pitchFamily="49" charset="-122"/>
                      </a:rPr>
                      <m:t>=</m:t>
                    </m:r>
                    <m:r>
                      <a:rPr lang="en-US" altLang="zh-CN" sz="2400" b="0" i="1" smtClean="0">
                        <a:solidFill>
                          <a:schemeClr val="tx1"/>
                        </a:solidFill>
                        <a:latin typeface="Cambria Math" panose="02040503050406030204" pitchFamily="18" charset="0"/>
                        <a:ea typeface="楷体" panose="02010609060101010101" pitchFamily="49" charset="-122"/>
                      </a:rPr>
                      <m:t>𝑐</m:t>
                    </m:r>
                  </m:oMath>
                </a14:m>
                <a:r>
                  <a:rPr lang="en-US" altLang="zh-CN" sz="2400" dirty="0">
                    <a:solidFill>
                      <a:schemeClr val="tx1"/>
                    </a:solidFill>
                    <a:latin typeface="楷体" panose="02010609060101010101" pitchFamily="49" charset="-122"/>
                    <a:ea typeface="楷体" panose="02010609060101010101" pitchFamily="49" charset="-122"/>
                  </a:rPr>
                  <a:t>,</a:t>
                </a:r>
              </a:p>
              <a:p>
                <a:endParaRPr lang="en-US" altLang="zh-CN" sz="2400" dirty="0">
                  <a:solidFill>
                    <a:schemeClr val="tx1"/>
                  </a:solidFill>
                  <a:latin typeface="楷体" panose="02010609060101010101" pitchFamily="49" charset="-122"/>
                  <a:ea typeface="楷体" panose="02010609060101010101" pitchFamily="49" charset="-122"/>
                </a:endParaRPr>
              </a:p>
              <a:p>
                <a:pPr/>
                <a14:m>
                  <m:oMathPara xmlns:m="http://schemas.openxmlformats.org/officeDocument/2006/math">
                    <m:oMathParaPr>
                      <m:jc m:val="left"/>
                    </m:oMathParaPr>
                    <m:oMath xmlns:m="http://schemas.openxmlformats.org/officeDocument/2006/math">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d>
                        <m:dPr>
                          <m:ctrlPr>
                            <a:rPr lang="en-US" altLang="zh-CN" sz="2400" i="1">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e>
                      </m:d>
                      <m:r>
                        <a:rPr lang="en-US" altLang="zh-CN" sz="2400" b="0" i="0" smtClean="0">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r>
                            <a:rPr lang="en-US" altLang="zh-CN" sz="2400" b="0" i="1" smtClean="0">
                              <a:solidFill>
                                <a:schemeClr val="tx1"/>
                              </a:solidFill>
                              <a:latin typeface="Cambria Math" panose="02040503050406030204" pitchFamily="18" charset="0"/>
                            </a:rPr>
                            <m:t>𝑐</m:t>
                          </m:r>
                        </m:den>
                      </m:f>
                    </m:oMath>
                  </m:oMathPara>
                </a14:m>
                <a:endParaRPr lang="en-US" altLang="zh-CN" sz="2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rPr>
                        <m:t>                 =</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nary>
                            <m:naryPr>
                              <m:chr m:val="∑"/>
                              <m:supHide m:val="on"/>
                              <m:ctrlPr>
                                <a:rPr lang="en-US" altLang="zh-CN" sz="2400" i="1">
                                  <a:solidFill>
                                    <a:schemeClr val="tx1"/>
                                  </a:solidFill>
                                  <a:latin typeface="Cambria Math" panose="02040503050406030204" pitchFamily="18" charset="0"/>
                                  <a:ea typeface="楷体" panose="02010609060101010101" pitchFamily="49" charset="-122"/>
                                </a:rPr>
                              </m:ctrlPr>
                            </m:naryPr>
                            <m:sub>
                              <m:r>
                                <m:rPr>
                                  <m:brk m:alnAt="7"/>
                                </m:rPr>
                                <a:rPr lang="en-US" altLang="zh-CN" sz="2400" i="1">
                                  <a:solidFill>
                                    <a:schemeClr val="tx1"/>
                                  </a:solidFill>
                                  <a:latin typeface="Cambria Math" panose="02040503050406030204" pitchFamily="18" charset="0"/>
                                  <a:ea typeface="楷体" panose="02010609060101010101" pitchFamily="49" charset="-122"/>
                                </a:rPr>
                                <m:t>𝑧</m:t>
                              </m:r>
                            </m:sub>
                            <m:sup/>
                            <m:e>
                              <m:r>
                                <a:rPr lang="en-US" altLang="zh-CN" sz="2400" i="1">
                                  <a:solidFill>
                                    <a:schemeClr val="tx1"/>
                                  </a:solidFill>
                                  <a:latin typeface="Cambria Math" panose="02040503050406030204" pitchFamily="18" charset="0"/>
                                  <a:ea typeface="楷体" panose="02010609060101010101" pitchFamily="49" charset="-122"/>
                                </a:rPr>
                                <m:t>𝑝</m:t>
                              </m:r>
                              <m:r>
                                <a:rPr lang="en-US" altLang="zh-CN" sz="2400" i="1">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𝑧</m:t>
                              </m:r>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ea typeface="楷体" panose="02010609060101010101" pitchFamily="49" charset="-122"/>
                                </a:rPr>
                                <m:t>)</m:t>
                              </m:r>
                            </m:e>
                          </m:nary>
                        </m:den>
                      </m:f>
                    </m:oMath>
                  </m:oMathPara>
                </a14:m>
                <a:endParaRPr lang="en-US" altLang="zh-CN" sz="2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rPr>
                        <m:t>                 =</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r>
                            <a:rPr lang="en-US" altLang="zh-CN" sz="2400" i="1">
                              <a:solidFill>
                                <a:schemeClr val="tx1"/>
                              </a:solidFill>
                              <a:latin typeface="Cambria Math" panose="02040503050406030204" pitchFamily="18" charset="0"/>
                              <a:ea typeface="楷体" panose="02010609060101010101" pitchFamily="49" charset="-122"/>
                            </a:rPr>
                            <m:t>𝑝</m:t>
                          </m:r>
                          <m:r>
                            <a:rPr lang="en-US" altLang="zh-CN" sz="2400" i="1">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b="0" i="1" smtClean="0">
                              <a:solidFill>
                                <a:schemeClr val="tx1"/>
                              </a:solidFill>
                              <a:latin typeface="Cambria Math" panose="02040503050406030204" pitchFamily="18" charset="0"/>
                            </a:rPr>
                            <m:t>)</m:t>
                          </m:r>
                        </m:den>
                      </m:f>
                    </m:oMath>
                  </m:oMathPara>
                </a14:m>
                <a:endParaRPr lang="en-US" altLang="zh-CN" sz="2400" i="1" dirty="0">
                  <a:solidFill>
                    <a:schemeClr val="tx1"/>
                  </a:solidFill>
                  <a:latin typeface="Cambria Math" panose="02040503050406030204" pitchFamily="18" charset="0"/>
                  <a:ea typeface="楷体" panose="02010609060101010101" pitchFamily="49" charset="-122"/>
                </a:endParaRPr>
              </a:p>
              <a:p>
                <a:pPr/>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ea typeface="楷体" panose="02010609060101010101" pitchFamily="49" charset="-122"/>
                        </a:rPr>
                        <m:t>                 =</m:t>
                      </m:r>
                      <m:r>
                        <a:rPr lang="en-US" altLang="zh-CN" sz="2400" i="1">
                          <a:solidFill>
                            <a:schemeClr val="tx1"/>
                          </a:solidFill>
                          <a:latin typeface="Cambria Math" panose="02040503050406030204" pitchFamily="18" charset="0"/>
                          <a:ea typeface="楷体" panose="02010609060101010101" pitchFamily="49" charset="-122"/>
                        </a:rPr>
                        <m:t>𝑝</m:t>
                      </m:r>
                      <m:r>
                        <a:rPr lang="en-US" altLang="zh-CN" sz="2400" i="1">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smtClean="0">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oMath>
                  </m:oMathPara>
                </a14:m>
                <a:endParaRPr lang="zh-CN" altLang="en-US" sz="2400" dirty="0">
                  <a:solidFill>
                    <a:schemeClr val="tx1"/>
                  </a:solidFill>
                  <a:latin typeface="楷体" panose="02010609060101010101" pitchFamily="49" charset="-122"/>
                  <a:ea typeface="楷体" panose="02010609060101010101" pitchFamily="49" charset="-122"/>
                </a:endParaRPr>
              </a:p>
            </p:txBody>
          </p:sp>
        </mc:Choice>
        <mc:Fallback xmlns="">
          <p:sp>
            <p:nvSpPr>
              <p:cNvPr id="4" name="矩形 3">
                <a:extLst>
                  <a:ext uri="{FF2B5EF4-FFF2-40B4-BE49-F238E27FC236}">
                    <a16:creationId xmlns:a16="http://schemas.microsoft.com/office/drawing/2014/main" id="{9CC511AF-AB0B-4ADE-B98A-5EA543B9FB7D}"/>
                  </a:ext>
                </a:extLst>
              </p:cNvPr>
              <p:cNvSpPr>
                <a:spLocks noRot="1" noChangeAspect="1" noMove="1" noResize="1" noEditPoints="1" noAdjustHandles="1" noChangeArrowheads="1" noChangeShapeType="1" noTextEdit="1"/>
              </p:cNvSpPr>
              <p:nvPr/>
            </p:nvSpPr>
            <p:spPr>
              <a:xfrm>
                <a:off x="1786359" y="784477"/>
                <a:ext cx="8838098" cy="5812265"/>
              </a:xfrm>
              <a:prstGeom prst="rect">
                <a:avLst/>
              </a:prstGeom>
              <a:blipFill>
                <a:blip r:embed="rId2"/>
                <a:stretch>
                  <a:fillRect l="-137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4062600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889ACE-572E-4530-ACFB-1EB351A7369E}"/>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8E09419-E103-4887-9C02-5929C370B4E7}"/>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EM</a:t>
            </a:r>
            <a:r>
              <a:rPr lang="zh-CN" altLang="en-US" sz="2800" b="1" dirty="0">
                <a:latin typeface="黑体" panose="02010609060101010101" pitchFamily="49" charset="-122"/>
                <a:ea typeface="黑体" panose="02010609060101010101" pitchFamily="49" charset="-122"/>
              </a:rPr>
              <a:t>算法的数学解释</a:t>
            </a:r>
            <a:endParaRPr lang="zh-CN" altLang="en-US" sz="2800" dirty="0">
              <a:latin typeface="黑体" panose="02010609060101010101" pitchFamily="49" charset="-122"/>
              <a:ea typeface="黑体" panose="02010609060101010101" pitchFamily="49" charset="-122"/>
            </a:endParaRPr>
          </a:p>
        </p:txBody>
      </p:sp>
      <p:grpSp>
        <p:nvGrpSpPr>
          <p:cNvPr id="6" name="组合 5">
            <a:extLst>
              <a:ext uri="{FF2B5EF4-FFF2-40B4-BE49-F238E27FC236}">
                <a16:creationId xmlns:a16="http://schemas.microsoft.com/office/drawing/2014/main" id="{574FBC03-FD36-4CA4-86A3-FF6803E3ED4E}"/>
              </a:ext>
            </a:extLst>
          </p:cNvPr>
          <p:cNvGrpSpPr/>
          <p:nvPr/>
        </p:nvGrpSpPr>
        <p:grpSpPr>
          <a:xfrm>
            <a:off x="1728801" y="1096712"/>
            <a:ext cx="9393683" cy="5512151"/>
            <a:chOff x="1728801" y="1096712"/>
            <a:chExt cx="9393683" cy="5512151"/>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55BF5FB-340C-4AE0-9F0C-C576B88DC822}"/>
                    </a:ext>
                  </a:extLst>
                </p:cNvPr>
                <p:cNvSpPr/>
                <p:nvPr/>
              </p:nvSpPr>
              <p:spPr>
                <a:xfrm>
                  <a:off x="1728801" y="1096712"/>
                  <a:ext cx="9393683" cy="5512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楷体" panose="02010609060101010101" pitchFamily="49" charset="-122"/>
                      <a:ea typeface="楷体" panose="02010609060101010101" pitchFamily="49" charset="-122"/>
                    </a:rPr>
                    <a:t>EM</a:t>
                  </a:r>
                  <a:r>
                    <a:rPr lang="zh-CN" altLang="en-US" sz="2800" b="1" dirty="0">
                      <a:solidFill>
                        <a:schemeClr val="tx1"/>
                      </a:solidFill>
                      <a:latin typeface="楷体" panose="02010609060101010101" pitchFamily="49" charset="-122"/>
                      <a:ea typeface="楷体" panose="02010609060101010101" pitchFamily="49" charset="-122"/>
                    </a:rPr>
                    <a:t>的算法流程：</a:t>
                  </a:r>
                  <a:endParaRPr lang="en-US" altLang="zh-CN" sz="2800" b="1" dirty="0">
                    <a:solidFill>
                      <a:schemeClr val="tx1"/>
                    </a:solidFill>
                    <a:latin typeface="楷体" panose="02010609060101010101" pitchFamily="49" charset="-122"/>
                    <a:ea typeface="楷体" panose="02010609060101010101" pitchFamily="49" charset="-122"/>
                  </a:endParaRPr>
                </a:p>
                <a:p>
                  <a:endParaRPr lang="en-US" altLang="zh-CN" sz="2800" b="1"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、初始化分布参数</a:t>
                  </a:r>
                  <a14:m>
                    <m:oMath xmlns:m="http://schemas.openxmlformats.org/officeDocument/2006/math">
                      <m:r>
                        <a:rPr lang="zh-CN" altLang="en-US" sz="2400" i="1">
                          <a:solidFill>
                            <a:schemeClr val="tx1"/>
                          </a:solidFill>
                          <a:latin typeface="Cambria Math" panose="02040503050406030204" pitchFamily="18" charset="0"/>
                        </a:rPr>
                        <m:t>𝜃</m:t>
                      </m:r>
                    </m:oMath>
                  </a14:m>
                  <a:r>
                    <a:rPr lang="zh-CN" altLang="en-US"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、反复下面的步骤直至收敛：</a:t>
                  </a:r>
                  <a:endParaRPr lang="en-US" altLang="zh-CN" sz="2400" dirty="0">
                    <a:solidFill>
                      <a:schemeClr val="tx1"/>
                    </a:solidFill>
                    <a:latin typeface="楷体" panose="02010609060101010101" pitchFamily="49" charset="-122"/>
                    <a:ea typeface="楷体" panose="02010609060101010101" pitchFamily="49" charset="-122"/>
                  </a:endParaRPr>
                </a:p>
                <a:p>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  E</a:t>
                  </a:r>
                  <a:r>
                    <a:rPr lang="zh-CN" altLang="en-US" sz="2400" dirty="0">
                      <a:solidFill>
                        <a:schemeClr val="tx1"/>
                      </a:solidFill>
                      <a:latin typeface="楷体" panose="02010609060101010101" pitchFamily="49" charset="-122"/>
                      <a:ea typeface="楷体" panose="02010609060101010101" pitchFamily="49" charset="-122"/>
                    </a:rPr>
                    <a:t>步骤：依据参数初始值或上一次迭代的模型参数来计算出隐变量的后验概率，作为隐变量的预计值：</a:t>
                  </a:r>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d>
                        <m:dPr>
                          <m:ctrlPr>
                            <a:rPr lang="en-US" altLang="zh-CN" sz="2400" i="1">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e>
                      </m:d>
                      <m:r>
                        <a:rPr lang="en-US" altLang="zh-CN" sz="2400" i="1">
                          <a:solidFill>
                            <a:schemeClr val="tx1"/>
                          </a:solidFill>
                          <a:latin typeface="Cambria Math" panose="02040503050406030204" pitchFamily="18" charset="0"/>
                          <a:ea typeface="楷体" panose="02010609060101010101" pitchFamily="49" charset="-122"/>
                        </a:rPr>
                        <m:t>=</m:t>
                      </m:r>
                      <m:r>
                        <a:rPr lang="en-US" altLang="zh-CN" sz="2400" i="1">
                          <a:solidFill>
                            <a:schemeClr val="tx1"/>
                          </a:solidFill>
                          <a:latin typeface="Cambria Math" panose="02040503050406030204" pitchFamily="18" charset="0"/>
                          <a:ea typeface="楷体" panose="02010609060101010101" pitchFamily="49" charset="-122"/>
                        </a:rPr>
                        <m:t>𝑝</m:t>
                      </m:r>
                      <m:r>
                        <a:rPr lang="en-US" altLang="zh-CN" sz="2400" i="1">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ea typeface="楷体" panose="02010609060101010101" pitchFamily="49" charset="-122"/>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oMath>
                  </a14:m>
                  <a:endParaRPr lang="en-US" altLang="zh-CN" sz="2400" dirty="0">
                    <a:solidFill>
                      <a:schemeClr val="tx1"/>
                    </a:solidFill>
                    <a:latin typeface="楷体" panose="02010609060101010101" pitchFamily="49" charset="-122"/>
                    <a:ea typeface="楷体" panose="02010609060101010101" pitchFamily="49" charset="-122"/>
                  </a:endParaRPr>
                </a:p>
                <a:p>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  M</a:t>
                  </a:r>
                  <a:r>
                    <a:rPr lang="zh-CN" altLang="en-US" sz="2400" dirty="0">
                      <a:solidFill>
                        <a:schemeClr val="tx1"/>
                      </a:solidFill>
                      <a:latin typeface="楷体" panose="02010609060101010101" pitchFamily="49" charset="-122"/>
                      <a:ea typeface="楷体" panose="02010609060101010101" pitchFamily="49" charset="-122"/>
                    </a:rPr>
                    <a:t>步骤：将似然函数最大化以获得新的参数值：</a:t>
                  </a:r>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 </a:t>
                  </a:r>
                  <a14:m>
                    <m:oMath xmlns:m="http://schemas.openxmlformats.org/officeDocument/2006/math">
                      <m:r>
                        <a:rPr lang="en-US" altLang="zh-CN" sz="2400" b="0" i="0" smtClean="0">
                          <a:solidFill>
                            <a:schemeClr val="tx1"/>
                          </a:solidFill>
                          <a:latin typeface="Cambria Math" panose="02040503050406030204" pitchFamily="18" charset="0"/>
                          <a:ea typeface="Cambria Math" panose="02040503050406030204" pitchFamily="18" charset="0"/>
                        </a:rPr>
                        <m:t>     </m:t>
                      </m:r>
                      <m:r>
                        <m:rPr>
                          <m:sty m:val="p"/>
                        </m:rPr>
                        <a:rPr lang="el-GR" altLang="zh-CN" sz="2400" i="1" smtClean="0">
                          <a:solidFill>
                            <a:schemeClr val="tx1"/>
                          </a:solidFill>
                          <a:latin typeface="Cambria Math" panose="02040503050406030204" pitchFamily="18" charset="0"/>
                          <a:ea typeface="Cambria Math" panose="02040503050406030204" pitchFamily="18" charset="0"/>
                        </a:rPr>
                        <m:t>θ</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b="0" i="1" smtClean="0">
                          <a:solidFill>
                            <a:schemeClr val="tx1"/>
                          </a:solidFill>
                          <a:latin typeface="Cambria Math" panose="02040503050406030204" pitchFamily="18" charset="0"/>
                          <a:ea typeface="Cambria Math" panose="02040503050406030204" pitchFamily="18" charset="0"/>
                        </a:rPr>
                        <m:t>𝑎𝑟𝑔𝑚𝑎𝑥</m:t>
                      </m:r>
                      <m:nary>
                        <m:naryPr>
                          <m:chr m:val="∑"/>
                          <m:supHide m:val="on"/>
                          <m:ctrlPr>
                            <a:rPr lang="en-US" altLang="zh-CN" sz="2400" i="1" smtClean="0">
                              <a:solidFill>
                                <a:schemeClr val="tx1"/>
                              </a:solidFill>
                              <a:latin typeface="Cambria Math" panose="02040503050406030204" pitchFamily="18" charset="0"/>
                              <a:ea typeface="Cambria Math" panose="02040503050406030204" pitchFamily="18" charset="0"/>
                            </a:rPr>
                          </m:ctrlPr>
                        </m:naryPr>
                        <m:sub>
                          <m:r>
                            <m:rPr>
                              <m:brk m:alnAt="7"/>
                            </m:rPr>
                            <a:rPr lang="en-US" altLang="zh-CN" sz="2400" i="1">
                              <a:solidFill>
                                <a:schemeClr val="tx1"/>
                              </a:solidFill>
                              <a:latin typeface="Cambria Math" panose="02040503050406030204" pitchFamily="18" charset="0"/>
                              <a:ea typeface="Cambria Math" panose="02040503050406030204" pitchFamily="18" charset="0"/>
                            </a:rPr>
                            <m:t>𝑖</m:t>
                          </m:r>
                        </m:sub>
                        <m:sup/>
                        <m:e>
                          <m:nary>
                            <m:naryPr>
                              <m:chr m:val="∑"/>
                              <m:supHide m:val="on"/>
                              <m:ctrlPr>
                                <a:rPr lang="en-US" altLang="zh-CN" sz="2400" i="1">
                                  <a:solidFill>
                                    <a:schemeClr val="tx1"/>
                                  </a:solidFill>
                                  <a:latin typeface="Cambria Math" panose="02040503050406030204" pitchFamily="18" charset="0"/>
                                </a:rPr>
                              </m:ctrlPr>
                            </m:naryPr>
                            <m: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𝑗</m:t>
                                  </m:r>
                                  <m:r>
                                    <a:rPr lang="en-US" altLang="zh-CN" sz="2400" i="1">
                                      <a:solidFill>
                                        <a:schemeClr val="tx1"/>
                                      </a:solidFill>
                                      <a:latin typeface="Cambria Math" panose="02040503050406030204" pitchFamily="18" charset="0"/>
                                    </a:rPr>
                                    <m:t>)</m:t>
                                  </m:r>
                                </m:sup>
                              </m:sSup>
                            </m:sub>
                            <m:sup/>
                            <m:e>
                              <m:func>
                                <m:funcPr>
                                  <m:ctrlPr>
                                    <a:rPr lang="en-US" altLang="zh-CN" sz="2400" i="1">
                                      <a:solidFill>
                                        <a:schemeClr val="tx1"/>
                                      </a:solidFill>
                                      <a:latin typeface="Cambria Math" panose="02040503050406030204" pitchFamily="18" charset="0"/>
                                    </a:rPr>
                                  </m:ctrlPr>
                                </m:funcPr>
                                <m:fNa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d>
                                    <m:dPr>
                                      <m:ctrlPr>
                                        <a:rPr lang="en-US" altLang="zh-CN" sz="2400" i="1">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e>
                                  </m:d>
                                  <m:r>
                                    <a:rPr lang="en-US" altLang="zh-CN" sz="2400" i="1">
                                      <a:solidFill>
                                        <a:schemeClr val="tx1"/>
                                      </a:solidFill>
                                      <a:latin typeface="Cambria Math" panose="02040503050406030204" pitchFamily="18" charset="0"/>
                                    </a:rPr>
                                    <m:t>𝑙𝑜𝑔</m:t>
                                  </m:r>
                                </m:fName>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𝑝</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𝑥</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𝑖</m:t>
                                              </m:r>
                                            </m:e>
                                          </m:d>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𝑗</m:t>
                                              </m:r>
                                            </m:e>
                                          </m:d>
                                        </m:sup>
                                      </m:sSup>
                                      <m:r>
                                        <a:rPr lang="en-US" altLang="zh-CN"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𝜃</m:t>
                                      </m:r>
                                      <m:r>
                                        <a:rPr lang="en-US" altLang="zh-CN" sz="2400" i="1">
                                          <a:solidFill>
                                            <a:schemeClr val="tx1"/>
                                          </a:solidFill>
                                          <a:latin typeface="Cambria Math" panose="02040503050406030204" pitchFamily="18" charset="0"/>
                                        </a:rPr>
                                        <m:t>)</m:t>
                                      </m:r>
                                    </m:num>
                                    <m:den>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𝑄</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𝑧</m:t>
                                          </m:r>
                                        </m:e>
                                        <m:sup>
                                          <m:r>
                                            <a:rPr lang="en-US" altLang="zh-CN" sz="2400" i="1">
                                              <a:solidFill>
                                                <a:schemeClr val="tx1"/>
                                              </a:solidFill>
                                              <a:latin typeface="Cambria Math" panose="02040503050406030204" pitchFamily="18" charset="0"/>
                                            </a:rPr>
                                            <m:t>𝑗</m:t>
                                          </m:r>
                                        </m:sup>
                                      </m:sSup>
                                      <m:r>
                                        <a:rPr lang="en-US" altLang="zh-CN" sz="2400" i="1">
                                          <a:solidFill>
                                            <a:schemeClr val="tx1"/>
                                          </a:solidFill>
                                          <a:latin typeface="Cambria Math" panose="02040503050406030204" pitchFamily="18" charset="0"/>
                                        </a:rPr>
                                        <m:t>)</m:t>
                                      </m:r>
                                    </m:den>
                                  </m:f>
                                </m:e>
                              </m:func>
                            </m:e>
                          </m:nary>
                        </m:e>
                      </m:nary>
                    </m:oMath>
                  </a14:m>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solidFill>
                        <a:schemeClr val="tx1"/>
                      </a:solidFill>
                      <a:latin typeface="楷体" panose="02010609060101010101" pitchFamily="49" charset="-122"/>
                      <a:ea typeface="楷体" panose="02010609060101010101" pitchFamily="49" charset="-122"/>
                    </a:rPr>
                    <a:t>   </a:t>
                  </a:r>
                </a:p>
                <a:p>
                  <a:endParaRPr lang="en-US" altLang="zh-CN" sz="2400" dirty="0">
                    <a:solidFill>
                      <a:schemeClr val="tx1"/>
                    </a:solidFill>
                    <a:latin typeface="楷体" panose="02010609060101010101" pitchFamily="49" charset="-122"/>
                    <a:ea typeface="楷体" panose="02010609060101010101" pitchFamily="49" charset="-122"/>
                  </a:endParaRPr>
                </a:p>
              </p:txBody>
            </p:sp>
          </mc:Choice>
          <mc:Fallback xmlns="">
            <p:sp>
              <p:nvSpPr>
                <p:cNvPr id="4" name="矩形 3">
                  <a:extLst>
                    <a:ext uri="{FF2B5EF4-FFF2-40B4-BE49-F238E27FC236}">
                      <a16:creationId xmlns:a16="http://schemas.microsoft.com/office/drawing/2014/main" id="{355BF5FB-340C-4AE0-9F0C-C576B88DC822}"/>
                    </a:ext>
                  </a:extLst>
                </p:cNvPr>
                <p:cNvSpPr>
                  <a:spLocks noRot="1" noChangeAspect="1" noMove="1" noResize="1" noEditPoints="1" noAdjustHandles="1" noChangeArrowheads="1" noChangeShapeType="1" noTextEdit="1"/>
                </p:cNvSpPr>
                <p:nvPr/>
              </p:nvSpPr>
              <p:spPr>
                <a:xfrm>
                  <a:off x="1728801" y="1096712"/>
                  <a:ext cx="9393683" cy="5512151"/>
                </a:xfrm>
                <a:prstGeom prst="rect">
                  <a:avLst/>
                </a:prstGeom>
                <a:blipFill>
                  <a:blip r:embed="rId2"/>
                  <a:stretch>
                    <a:fillRect l="-13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86F8CE2-CB60-46FF-989B-BA6199339782}"/>
                    </a:ext>
                  </a:extLst>
                </p:cNvPr>
                <p:cNvSpPr/>
                <p:nvPr/>
              </p:nvSpPr>
              <p:spPr>
                <a:xfrm>
                  <a:off x="3521222" y="5488024"/>
                  <a:ext cx="3738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m:oMathPara>
                  </a14:m>
                  <a:endParaRPr lang="zh-CN" altLang="en-US" dirty="0"/>
                </a:p>
              </p:txBody>
            </p:sp>
          </mc:Choice>
          <mc:Fallback xmlns="">
            <p:sp>
              <p:nvSpPr>
                <p:cNvPr id="5" name="矩形 4">
                  <a:extLst>
                    <a:ext uri="{FF2B5EF4-FFF2-40B4-BE49-F238E27FC236}">
                      <a16:creationId xmlns:a16="http://schemas.microsoft.com/office/drawing/2014/main" id="{186F8CE2-CB60-46FF-989B-BA6199339782}"/>
                    </a:ext>
                  </a:extLst>
                </p:cNvPr>
                <p:cNvSpPr>
                  <a:spLocks noRot="1" noChangeAspect="1" noMove="1" noResize="1" noEditPoints="1" noAdjustHandles="1" noChangeArrowheads="1" noChangeShapeType="1" noTextEdit="1"/>
                </p:cNvSpPr>
                <p:nvPr/>
              </p:nvSpPr>
              <p:spPr>
                <a:xfrm>
                  <a:off x="3521222" y="5488024"/>
                  <a:ext cx="373820" cy="369332"/>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0031395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p:blipFill>
        <p:spPr bwMode="auto">
          <a:xfrm>
            <a:off x="2735627" y="740701"/>
            <a:ext cx="6528725" cy="38148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3821429" y="1726392"/>
            <a:ext cx="4590171" cy="1446550"/>
          </a:xfrm>
          <a:prstGeom prst="rect">
            <a:avLst/>
          </a:prstGeom>
        </p:spPr>
        <p:txBody>
          <a:bodyPr wrap="square">
            <a:spAutoFit/>
          </a:bodyPr>
          <a:lstStyle/>
          <a:p>
            <a:pPr algn="ctr"/>
            <a:r>
              <a:rPr lang="en-US" altLang="zh-CN" sz="8800" spc="-400" dirty="0">
                <a:latin typeface="方正吕建德字体" pitchFamily="2" charset="-122"/>
                <a:ea typeface="方正吕建德字体" pitchFamily="2" charset="-122"/>
              </a:rPr>
              <a:t>Third</a:t>
            </a:r>
            <a:endParaRPr lang="zh-CN" altLang="en-US" sz="8800" spc="-400" dirty="0">
              <a:latin typeface="方正吕建德字体" pitchFamily="2" charset="-122"/>
              <a:ea typeface="方正吕建德字体" pitchFamily="2" charset="-122"/>
            </a:endParaRPr>
          </a:p>
        </p:txBody>
      </p:sp>
      <p:sp>
        <p:nvSpPr>
          <p:cNvPr id="12" name="矩形 11"/>
          <p:cNvSpPr/>
          <p:nvPr/>
        </p:nvSpPr>
        <p:spPr>
          <a:xfrm>
            <a:off x="1770494" y="4664302"/>
            <a:ext cx="8643414" cy="830997"/>
          </a:xfrm>
          <a:prstGeom prst="rect">
            <a:avLst/>
          </a:prstGeom>
        </p:spPr>
        <p:txBody>
          <a:bodyPr wrap="square">
            <a:spAutoFit/>
          </a:bodyPr>
          <a:lstStyle/>
          <a:p>
            <a:pPr algn="ctr"/>
            <a:r>
              <a:rPr lang="en-US" altLang="zh-CN" sz="4800" spc="-400" dirty="0">
                <a:latin typeface="方正华隶简体" pitchFamily="65" charset="-122"/>
                <a:ea typeface="方正华隶简体" pitchFamily="65" charset="-122"/>
              </a:rPr>
              <a:t>Gaussian Mixture Model</a:t>
            </a:r>
            <a:endParaRPr lang="zh-CN" altLang="en-US" sz="4800" spc="-400" dirty="0">
              <a:latin typeface="方正华隶简体" pitchFamily="65" charset="-122"/>
              <a:ea typeface="方正华隶简体" pitchFamily="65" charset="-122"/>
            </a:endParaRPr>
          </a:p>
        </p:txBody>
      </p:sp>
      <p:pic>
        <p:nvPicPr>
          <p:cNvPr id="13" name="Picture 4" descr="E:\PPT\PPT中国风元素\水墨祥云\水墨祥云\011.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6172" y="4824164"/>
            <a:ext cx="1076891" cy="67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毛笔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37537" y="3282641"/>
            <a:ext cx="3006357" cy="2103881"/>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41" descr="C_108.jpg"/>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13811" y="5495299"/>
            <a:ext cx="7808494" cy="31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27645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anim calcmode="lin" valueType="num">
                                      <p:cBhvr>
                                        <p:cTn id="8" dur="500" fill="hold"/>
                                        <p:tgtEl>
                                          <p:spTgt spid="25602"/>
                                        </p:tgtEl>
                                        <p:attrNameLst>
                                          <p:attrName>ppt_x</p:attrName>
                                        </p:attrNameLst>
                                      </p:cBhvr>
                                      <p:tavLst>
                                        <p:tav tm="0">
                                          <p:val>
                                            <p:strVal val="#ppt_x"/>
                                          </p:val>
                                        </p:tav>
                                        <p:tav tm="100000">
                                          <p:val>
                                            <p:strVal val="#ppt_x"/>
                                          </p:val>
                                        </p:tav>
                                      </p:tavLst>
                                    </p:anim>
                                    <p:anim calcmode="lin" valueType="num">
                                      <p:cBhvr>
                                        <p:cTn id="9" dur="500" fill="hold"/>
                                        <p:tgtEl>
                                          <p:spTgt spid="2560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fltVal val="0"/>
                                          </p:val>
                                        </p:tav>
                                        <p:tav tm="100000">
                                          <p:val>
                                            <p:strVal val="#ppt_w"/>
                                          </p:val>
                                        </p:tav>
                                      </p:tavLst>
                                    </p:anim>
                                    <p:anim calcmode="lin" valueType="num">
                                      <p:cBhvr>
                                        <p:cTn id="14" dur="750" fill="hold"/>
                                        <p:tgtEl>
                                          <p:spTgt spid="11"/>
                                        </p:tgtEl>
                                        <p:attrNameLst>
                                          <p:attrName>ppt_h</p:attrName>
                                        </p:attrNameLst>
                                      </p:cBhvr>
                                      <p:tavLst>
                                        <p:tav tm="0">
                                          <p:val>
                                            <p:fltVal val="0"/>
                                          </p:val>
                                        </p:tav>
                                        <p:tav tm="100000">
                                          <p:val>
                                            <p:strVal val="#ppt_h"/>
                                          </p:val>
                                        </p:tav>
                                      </p:tavLst>
                                    </p:anim>
                                    <p:animEffect transition="in" filter="fade">
                                      <p:cBhvr>
                                        <p:cTn id="15" dur="750"/>
                                        <p:tgtEl>
                                          <p:spTgt spid="11"/>
                                        </p:tgtEl>
                                      </p:cBhvr>
                                    </p:animEffect>
                                  </p:childTnLst>
                                </p:cTn>
                              </p:par>
                            </p:childTnLst>
                          </p:cTn>
                        </p:par>
                        <p:par>
                          <p:cTn id="16" fill="hold">
                            <p:stCondLst>
                              <p:cond delay="1250"/>
                            </p:stCondLst>
                            <p:childTnLst>
                              <p:par>
                                <p:cTn id="17" presetID="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2000"/>
                                        <p:tgtEl>
                                          <p:spTgt spid="12"/>
                                        </p:tgtEl>
                                      </p:cBhvr>
                                    </p:animEffect>
                                  </p:childTnLst>
                                </p:cTn>
                              </p:par>
                              <p:par>
                                <p:cTn id="32" presetID="0" presetClass="path" presetSubtype="0" accel="50000" decel="50000" fill="hold" nodeType="withEffect">
                                  <p:stCondLst>
                                    <p:cond delay="750"/>
                                  </p:stCondLst>
                                  <p:childTnLst>
                                    <p:animMotion origin="layout" path="M -1.45833E-6 -4.44444E-6 C 0.00195 0.01852 -1.45833E-6 0.02408 0.01185 0.03056 C 0.02279 0.02616 0.02669 0.025 0.03477 0.01389 C 0.03789 0.0095 0.04388 -4.44444E-6 0.04388 0.00024 C 0.04076 0.01482 0.03958 0.025 0.03333 0.03959 C 0.03229 0.04213 0.02917 0.04491 0.03034 0.04676 C 0.0306 0.04746 0.04427 0.04028 0.04557 0.03959 C 0.05 0.03264 0.05417 0.02894 0.05768 0.02084 C 0.05599 0.0301 0.05391 0.03287 0.0655 0.02547 C 0.07227 0.0213 0.07839 0.0125 0.08386 0.00463 C 0.08451 0.00139 0.08542 -0.00787 0.08542 -0.00463 C 0.08542 0.00278 0.08307 0.01621 0.08073 0.02338 C 0.07995 0.02593 0.07591 0.02894 0.07774 0.03056 C 0.07904 0.03172 0.0875 0.02686 0.08985 0.02547 C 0.09349 0.00973 0.09349 0.02871 0.09453 0.03496 C 0.09688 0.08079 0.09336 0.06644 0.10365 0.05139 C 0.10599 0.04028 0.11315 0.03287 0.12031 0.03056 C 0.12578 0.02176 0.12578 0.01598 0.13112 0.02801 C 0.13268 0.02709 0.13438 0.02408 0.13568 0.02547 C 0.13998 0.02987 0.14297 0.05232 0.14636 0.06065 C 0.16771 0.05811 0.16784 0.06343 0.17669 0.03959 C 0.17643 0.03426 0.17539 0.02894 0.17539 0.02338 C 0.17539 0.01875 0.17539 0.03287 0.17669 0.03727 C 0.17761 0.03959 0.17982 0.04028 0.18151 0.0419 C 0.18399 0.04028 0.18698 0.03959 0.18919 0.03727 C 0.19271 0.03311 0.19245 0.02639 0.19375 0.02084 C 0.19636 0.01042 0.19597 0.0125 0.20143 0.00695 C 0.21068 0.01042 0.21836 0.01852 0.22708 0.02338 C 0.23177 0.0338 0.2336 0.0419 0.22409 0.04676 C 0.21901 0.05857 0.22344 0.05325 0.21797 0.04676 C 0.21693 0.04514 0.21511 0.04514 0.21367 0.04422 C 0.20847 0.04514 0.203 0.04422 0.19831 0.04676 C 0.19623 0.04769 0.20521 0.04584 0.20443 0.04885 C 0.20274 0.05487 0.19623 0.05162 0.19219 0.05348 C 0.19102 0.05602 0.18789 0.05857 0.18919 0.06065 C 0.19128 0.06412 0.19518 0.06343 0.19831 0.0632 C 0.20547 0.0625 0.2125 0.05996 0.21992 0.05811 C 0.22435 0.05695 0.23347 0.05348 0.23347 0.05394 C 0.23985 0.04862 0.24466 0.04653 0.25182 0.04422 C 0.2582 0.0595 0.26498 0.05579 0.27604 0.05348 C 0.27943 0.04607 0.28125 0.03843 0.28386 0.03056 C 0.28425 0.02732 0.28438 0.02408 0.28516 0.02084 C 0.28594 0.01806 0.28802 0.01112 0.28841 0.01389 C 0.29727 0.04977 0.28281 0.03264 0.29466 0.04422 C 0.29583 0.04306 0.30391 0.0345 0.30508 0.03496 C 0.30729 0.03635 0.30612 0.04121 0.30677 0.04422 C 0.30794 0.06366 0.30573 0.07616 0.31758 0.05811 C 0.32018 0.04491 0.31667 0.05718 0.32357 0.04676 C 0.32487 0.04491 0.32656 0.03959 0.32656 0.04005 C 0.32748 0.03727 0.32878 0.03496 0.32956 0.03264 C 0.33034 0.03056 0.32956 0.02547 0.33125 0.02547 C 0.33438 0.02547 0.33177 0.03635 0.33425 0.03959 C 0.33763 0.04468 0.3431 0.04306 0.34792 0.04422 C 0.35755 0.04121 0.3625 0.03658 0.36914 0.02547 C 0.36979 0.02338 0.36914 0.01875 0.3707 0.01875 C 0.37279 0.01875 0.37279 0.02338 0.37383 0.02547 C 0.37748 0.03195 0.37748 0.03079 0.38294 0.03496 C 0.38854 0.03426 0.39479 0.02894 0.39987 0.03264 C 0.41589 0.04468 0.39141 0.05348 0.40599 0.04676 C 0.4194 0.03264 0.40352 0.04584 0.41198 0.04885 C 0.41602 0.05047 0.42018 0.04746 0.42422 0.04676 C 0.43073 0.03681 0.43633 0.02616 0.44271 0.01621 C 0.44779 0.02825 0.44714 0.0301 0.45625 0.02338 C 0.4599 0.01505 0.46081 0.0095 0.46524 0.00232 C 0.47279 0.01343 0.47682 0.02176 0.48685 0.02547 C 0.49505 0.02315 0.50208 0.02362 0.50977 0.02801 C 0.5155 0.03496 0.52136 0.03681 0.5237 0.04676 C 0.51628 0.05116 0.5086 0.05116 0.5112 0.06528 C 0.51472 0.06505 0.5461 0.072 0.54193 0.05139 C 0.5461 0.04422 0.55404 0.02338 0.54011 0.03056 C 0.53698 0.04746 0.54597 0.03426 0.54948 0.03056 C 0.55339 0.04862 0.55755 0.05602 0.56914 0.06528 C 0.57018 0.06274 0.57097 0.05996 0.5724 0.05811 C 0.57826 0.05047 0.58112 0.05718 0.57513 0.04885 C 0.57695 0.04838 0.57891 0.04862 0.58008 0.04676 C 0.58815 0.03426 0.58307 0.02801 0.58763 0.03496 L 0.59714 0.01621 " pathEditMode="relative" rAng="0" ptsTypes="AAAAAAAAAAAAAAAAAAAAAAAAAAAAAAAAAAAAAAAAAAAAAAAAAAAAAAAAAAAAAAAAAAAAAAAAAAAAA">
                                      <p:cBhvr>
                                        <p:cTn id="33" dur="2000" fill="hold"/>
                                        <p:tgtEl>
                                          <p:spTgt spid="14"/>
                                        </p:tgtEl>
                                        <p:attrNameLst>
                                          <p:attrName>ppt_x</p:attrName>
                                          <p:attrName>ppt_y</p:attrName>
                                        </p:attrNameLst>
                                      </p:cBhvr>
                                      <p:rCtr x="29857" y="3056"/>
                                    </p:animMotion>
                                  </p:childTnLst>
                                </p:cTn>
                              </p:par>
                            </p:childTnLst>
                          </p:cTn>
                        </p:par>
                        <p:par>
                          <p:cTn id="34" fill="hold">
                            <p:stCondLst>
                              <p:cond delay="7000"/>
                            </p:stCondLst>
                            <p:childTnLst>
                              <p:par>
                                <p:cTn id="35" presetID="10" presetClass="exit" presetSubtype="0" fill="hold" nodeType="after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par>
                          <p:cTn id="38" fill="hold">
                            <p:stCondLst>
                              <p:cond delay="75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0911BDB-0429-4E72-8150-E67797C7D8A2}"/>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29BBE10-0283-481D-B0D4-16D4388F0B72}"/>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a:t>
            </a:r>
            <a:r>
              <a:rPr lang="en-US" altLang="zh-CN" sz="2400" dirty="0">
                <a:latin typeface="黑体" panose="02010609060101010101" pitchFamily="49" charset="-122"/>
                <a:ea typeface="黑体" panose="02010609060101010101" pitchFamily="49" charset="-122"/>
              </a:rPr>
              <a:t>—— Example</a:t>
            </a:r>
            <a:endParaRPr lang="zh-CN" altLang="en-US" sz="28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A999401D-A3A8-4147-B86F-B312F88EC8DC}"/>
              </a:ext>
            </a:extLst>
          </p:cNvPr>
          <p:cNvSpPr/>
          <p:nvPr/>
        </p:nvSpPr>
        <p:spPr>
          <a:xfrm>
            <a:off x="1260733" y="1044323"/>
            <a:ext cx="9320181" cy="1734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楷体" panose="02010609060101010101" pitchFamily="49" charset="-122"/>
                <a:ea typeface="楷体" panose="02010609060101010101" pitchFamily="49" charset="-122"/>
              </a:rPr>
              <a:t>    下表中有</a:t>
            </a:r>
            <a:r>
              <a:rPr lang="en-US" altLang="zh-CN" sz="2400" dirty="0">
                <a:solidFill>
                  <a:schemeClr val="tx1"/>
                </a:solidFill>
                <a:latin typeface="楷体" panose="02010609060101010101" pitchFamily="49" charset="-122"/>
                <a:ea typeface="楷体" panose="02010609060101010101" pitchFamily="49" charset="-122"/>
              </a:rPr>
              <a:t>30</a:t>
            </a:r>
            <a:r>
              <a:rPr lang="zh-CN" altLang="en-US" sz="2400" dirty="0">
                <a:solidFill>
                  <a:schemeClr val="tx1"/>
                </a:solidFill>
                <a:latin typeface="楷体" panose="02010609060101010101" pitchFamily="49" charset="-122"/>
                <a:ea typeface="楷体" panose="02010609060101010101" pitchFamily="49" charset="-122"/>
              </a:rPr>
              <a:t>条水果数据，包括密度和含糖率，我们需要根据其特征将将相似的水果聚集为一类。</a:t>
            </a:r>
            <a:endParaRPr lang="en-US" altLang="zh-CN" sz="2400" dirty="0">
              <a:solidFill>
                <a:schemeClr val="tx1"/>
              </a:solidFill>
              <a:latin typeface="楷体" panose="02010609060101010101" pitchFamily="49" charset="-122"/>
              <a:ea typeface="楷体" panose="02010609060101010101" pitchFamily="49" charset="-122"/>
            </a:endParaRPr>
          </a:p>
          <a:p>
            <a:r>
              <a:rPr lang="zh-CN" altLang="en-US" sz="2400" dirty="0">
                <a:solidFill>
                  <a:schemeClr val="tx1"/>
                </a:solidFill>
                <a:latin typeface="楷体" panose="02010609060101010101" pitchFamily="49" charset="-122"/>
                <a:ea typeface="楷体" panose="02010609060101010101" pitchFamily="49" charset="-122"/>
              </a:rPr>
              <a:t>    这是一个典型的聚类问题，解决这类问题的一个思路就是将其转化为参数估计问题，再采用</a:t>
            </a:r>
            <a:r>
              <a:rPr lang="en-US" altLang="zh-CN" sz="2400" dirty="0">
                <a:solidFill>
                  <a:schemeClr val="tx1"/>
                </a:solidFill>
                <a:latin typeface="楷体" panose="02010609060101010101" pitchFamily="49" charset="-122"/>
                <a:ea typeface="楷体" panose="02010609060101010101" pitchFamily="49" charset="-122"/>
              </a:rPr>
              <a:t>EM</a:t>
            </a:r>
            <a:r>
              <a:rPr lang="zh-CN" altLang="en-US" sz="2400" dirty="0">
                <a:solidFill>
                  <a:schemeClr val="tx1"/>
                </a:solidFill>
                <a:latin typeface="楷体" panose="02010609060101010101" pitchFamily="49" charset="-122"/>
                <a:ea typeface="楷体" panose="02010609060101010101" pitchFamily="49" charset="-122"/>
              </a:rPr>
              <a:t>算法求解。</a:t>
            </a:r>
          </a:p>
          <a:p>
            <a:endParaRPr lang="en-US" altLang="zh-CN" sz="2400" dirty="0">
              <a:solidFill>
                <a:schemeClr val="tx1"/>
              </a:solidFill>
              <a:latin typeface="楷体" panose="02010609060101010101" pitchFamily="49" charset="-122"/>
              <a:ea typeface="楷体" panose="02010609060101010101" pitchFamily="49" charset="-122"/>
            </a:endParaRPr>
          </a:p>
        </p:txBody>
      </p:sp>
      <p:graphicFrame>
        <p:nvGraphicFramePr>
          <p:cNvPr id="5" name="表格 4">
            <a:extLst>
              <a:ext uri="{FF2B5EF4-FFF2-40B4-BE49-F238E27FC236}">
                <a16:creationId xmlns:a16="http://schemas.microsoft.com/office/drawing/2014/main" id="{2B06E6AB-9399-4B06-B836-76DA7FD3BDF0}"/>
              </a:ext>
            </a:extLst>
          </p:cNvPr>
          <p:cNvGraphicFramePr>
            <a:graphicFrameLocks noGrp="1"/>
          </p:cNvGraphicFramePr>
          <p:nvPr>
            <p:extLst>
              <p:ext uri="{D42A27DB-BD31-4B8C-83A1-F6EECF244321}">
                <p14:modId xmlns:p14="http://schemas.microsoft.com/office/powerpoint/2010/main" val="85720111"/>
              </p:ext>
            </p:extLst>
          </p:nvPr>
        </p:nvGraphicFramePr>
        <p:xfrm>
          <a:off x="1859026" y="2573383"/>
          <a:ext cx="8079120" cy="4023360"/>
        </p:xfrm>
        <a:graphic>
          <a:graphicData uri="http://schemas.openxmlformats.org/drawingml/2006/table">
            <a:tbl>
              <a:tblPr firstRow="1" bandRow="1"/>
              <a:tblGrid>
                <a:gridCol w="897680">
                  <a:extLst>
                    <a:ext uri="{9D8B030D-6E8A-4147-A177-3AD203B41FA5}">
                      <a16:colId xmlns:a16="http://schemas.microsoft.com/office/drawing/2014/main" val="20000"/>
                    </a:ext>
                  </a:extLst>
                </a:gridCol>
                <a:gridCol w="897680">
                  <a:extLst>
                    <a:ext uri="{9D8B030D-6E8A-4147-A177-3AD203B41FA5}">
                      <a16:colId xmlns:a16="http://schemas.microsoft.com/office/drawing/2014/main" val="20001"/>
                    </a:ext>
                  </a:extLst>
                </a:gridCol>
                <a:gridCol w="897680">
                  <a:extLst>
                    <a:ext uri="{9D8B030D-6E8A-4147-A177-3AD203B41FA5}">
                      <a16:colId xmlns:a16="http://schemas.microsoft.com/office/drawing/2014/main" val="20002"/>
                    </a:ext>
                  </a:extLst>
                </a:gridCol>
                <a:gridCol w="897680">
                  <a:extLst>
                    <a:ext uri="{9D8B030D-6E8A-4147-A177-3AD203B41FA5}">
                      <a16:colId xmlns:a16="http://schemas.microsoft.com/office/drawing/2014/main" val="20003"/>
                    </a:ext>
                  </a:extLst>
                </a:gridCol>
                <a:gridCol w="897680">
                  <a:extLst>
                    <a:ext uri="{9D8B030D-6E8A-4147-A177-3AD203B41FA5}">
                      <a16:colId xmlns:a16="http://schemas.microsoft.com/office/drawing/2014/main" val="20004"/>
                    </a:ext>
                  </a:extLst>
                </a:gridCol>
                <a:gridCol w="897680">
                  <a:extLst>
                    <a:ext uri="{9D8B030D-6E8A-4147-A177-3AD203B41FA5}">
                      <a16:colId xmlns:a16="http://schemas.microsoft.com/office/drawing/2014/main" val="20005"/>
                    </a:ext>
                  </a:extLst>
                </a:gridCol>
                <a:gridCol w="897680">
                  <a:extLst>
                    <a:ext uri="{9D8B030D-6E8A-4147-A177-3AD203B41FA5}">
                      <a16:colId xmlns:a16="http://schemas.microsoft.com/office/drawing/2014/main" val="20006"/>
                    </a:ext>
                  </a:extLst>
                </a:gridCol>
                <a:gridCol w="897680">
                  <a:extLst>
                    <a:ext uri="{9D8B030D-6E8A-4147-A177-3AD203B41FA5}">
                      <a16:colId xmlns:a16="http://schemas.microsoft.com/office/drawing/2014/main" val="20007"/>
                    </a:ext>
                  </a:extLst>
                </a:gridCol>
                <a:gridCol w="897680">
                  <a:extLst>
                    <a:ext uri="{9D8B030D-6E8A-4147-A177-3AD203B41FA5}">
                      <a16:colId xmlns:a16="http://schemas.microsoft.com/office/drawing/2014/main" val="20008"/>
                    </a:ext>
                  </a:extLst>
                </a:gridCol>
              </a:tblGrid>
              <a:tr h="32550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编号</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密度</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含糖率</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编号</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密度</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含糖率</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编号</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密度</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latin typeface="楷体" panose="02010609060101010101" pitchFamily="49" charset="-122"/>
                          <a:ea typeface="楷体" panose="02010609060101010101" pitchFamily="49" charset="-122"/>
                        </a:rPr>
                        <a:t>含糖率</a:t>
                      </a:r>
                    </a:p>
                  </a:txBody>
                  <a:tcPr anchor="ctr">
                    <a:lnL>
                      <a:noFill/>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0.697</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0.460</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11</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0.245</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0.057</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21</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0.748</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0.232</a:t>
                      </a:r>
                      <a:endParaRPr lang="zh-CN" altLang="en-US" dirty="0">
                        <a:latin typeface="楷体" panose="02010609060101010101" pitchFamily="49" charset="-122"/>
                        <a:ea typeface="楷体" panose="02010609060101010101" pitchFamily="49" charset="-122"/>
                      </a:endParaRPr>
                    </a:p>
                  </a:txBody>
                  <a:tcPr anchor="ctr">
                    <a:lnL>
                      <a:noFill/>
                    </a:lnL>
                    <a:lnR>
                      <a:noFill/>
                    </a:lnR>
                    <a:lnT w="25400" cmpd="sng">
                      <a:solidFill>
                        <a:sysClr val="windowText" lastClr="000000"/>
                      </a:solidFill>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1"/>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0.774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0.376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0.343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0.099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0.714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0.346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0.634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0.264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0.639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0.161</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0.483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0.312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3"/>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0.608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0.318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0.657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0.198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24</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0.478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0.437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0.556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0.215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0.360</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0.370</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0.525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0.369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5"/>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0.403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0.237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0.593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0.042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0.751</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0.489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0.481</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0.149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0.719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0.103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0.532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0.472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7"/>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0.437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0.211</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0.359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0.188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28</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0.473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0.376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8"/>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0.666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0.091</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0.339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0.241</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0.725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0.445</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9"/>
                  </a:ext>
                </a:extLst>
              </a:tr>
              <a:tr h="32246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10</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0.243</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0.267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20</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0.282</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0.257</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30</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0.446</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dirty="0">
                          <a:latin typeface="楷体" panose="02010609060101010101" pitchFamily="49" charset="-122"/>
                          <a:ea typeface="楷体" panose="02010609060101010101" pitchFamily="49" charset="-122"/>
                        </a:rPr>
                        <a:t>0.459</a:t>
                      </a:r>
                      <a:endParaRPr lang="zh-CN" altLang="en-US" dirty="0">
                        <a:latin typeface="楷体" panose="02010609060101010101" pitchFamily="49" charset="-122"/>
                        <a:ea typeface="楷体" panose="02010609060101010101" pitchFamily="49" charset="-122"/>
                      </a:endParaRPr>
                    </a:p>
                  </a:txBody>
                  <a:tcPr anchor="ctr">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049340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DA0FEFFE-8D65-4248-BCBD-CC3E30250724}"/>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2236BBC-9ED5-4BA5-96CF-36D229A42E11}"/>
              </a:ext>
            </a:extLst>
          </p:cNvPr>
          <p:cNvSpPr txBox="1"/>
          <p:nvPr/>
        </p:nvSpPr>
        <p:spPr>
          <a:xfrm>
            <a:off x="2220686" y="261257"/>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2DF6335-E316-41DB-90BE-9F1577FB50DB}"/>
                  </a:ext>
                </a:extLst>
              </p:cNvPr>
              <p:cNvSpPr txBox="1">
                <a:spLocks/>
              </p:cNvSpPr>
              <p:nvPr/>
            </p:nvSpPr>
            <p:spPr>
              <a:xfrm>
                <a:off x="1350726" y="914400"/>
                <a:ext cx="10307625" cy="5654586"/>
              </a:xfrm>
              <a:prstGeom prst="rect">
                <a:avLst/>
              </a:prstGeom>
            </p:spPr>
            <p:txBody>
              <a:bodyPr vert="horz" lIns="91440" tIns="45720" rIns="91440" bIns="45720" rtlCol="0">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marR="0" lvl="0" indent="0" algn="l" defTabSz="914400" rtl="0" eaLnBrk="1" fontAlgn="auto" latinLnBrk="0" hangingPunct="1">
                  <a:lnSpc>
                    <a:spcPct val="150000"/>
                  </a:lnSpc>
                  <a:spcBef>
                    <a:spcPts val="930"/>
                  </a:spcBef>
                  <a:spcAft>
                    <a:spcPts val="0"/>
                  </a:spcAft>
                  <a:buClrTx/>
                  <a:buSzTx/>
                  <a:buNone/>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对</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n</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维样本空间</a:t>
                </a:r>
                <a14:m>
                  <m:oMath xmlns:m="http://schemas.openxmlformats.org/officeDocument/2006/math">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𝜒</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中的随机向量 </a:t>
                </a:r>
                <a14:m>
                  <m:oMath xmlns:m="http://schemas.openxmlformats.org/officeDocument/2006/math">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𝑥</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，若 </a:t>
                </a:r>
                <a14:m>
                  <m:oMath xmlns:m="http://schemas.openxmlformats.org/officeDocument/2006/math">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𝑥</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服从高斯分布，则该分布完全由均值向量</a:t>
                </a:r>
                <a14:m>
                  <m:oMath xmlns:m="http://schemas.openxmlformats.org/officeDocument/2006/math">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𝜇</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和协方差矩阵</a:t>
                </a:r>
                <a14:m>
                  <m:oMath xmlns:m="http://schemas.openxmlformats.org/officeDocument/2006/math">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r>
                      <m:rPr>
                        <m:sty m:val="p"/>
                      </m:rPr>
                      <a:rPr kumimoji="0" lang="el-GR"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Σ</m:t>
                    </m:r>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这两个参数确定。我们将其概率密度函数记为 </a:t>
                </a:r>
                <a14:m>
                  <m:oMath xmlns:m="http://schemas.openxmlformats.org/officeDocument/2006/math">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𝑝</m:t>
                    </m:r>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m:t>
                    </m:r>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𝑥</m:t>
                    </m:r>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m:t>
                    </m:r>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𝜇</m:t>
                    </m:r>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m:t>
                    </m:r>
                    <m:r>
                      <m:rPr>
                        <m:sty m:val="p"/>
                      </m:rPr>
                      <a:rPr kumimoji="0" lang="el-GR"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Σ</m:t>
                    </m:r>
                    <m:r>
                      <a:rPr kumimoji="0" lang="en-US" altLang="zh-CN" sz="2400" b="0" i="0" u="none" strike="noStrike" kern="1200" cap="none" spc="0" normalizeH="0" baseline="0" noProof="0" dirty="0">
                        <a:ln>
                          <a:noFill/>
                        </a:ln>
                        <a:solidFill>
                          <a:sysClr val="windowText" lastClr="000000"/>
                        </a:solidFill>
                        <a:effectLst/>
                        <a:uLnTx/>
                        <a:uFillTx/>
                        <a:latin typeface="Cambria Math" charset="0"/>
                        <a:ea typeface="SimSun" charset="-122"/>
                        <a:cs typeface="SimSun" charset="-122"/>
                      </a:rPr>
                      <m:t>)</m:t>
                    </m:r>
                  </m:oMath>
                </a14:m>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a:t>
                </a:r>
              </a:p>
              <a:p>
                <a:pPr marL="0" marR="0" lvl="0" indent="0" algn="l" defTabSz="914400" rtl="0" eaLnBrk="1" fontAlgn="auto" latinLnBrk="0" hangingPunct="1">
                  <a:lnSpc>
                    <a:spcPct val="150000"/>
                  </a:lnSpc>
                  <a:spcBef>
                    <a:spcPts val="930"/>
                  </a:spcBef>
                  <a:spcAft>
                    <a:spcPts val="0"/>
                  </a:spcAft>
                  <a:buClrTx/>
                  <a:buSzTx/>
                  <a:buNone/>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我们可定义高斯混合分布</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0" marR="0" lvl="0" indent="0" algn="ctr" defTabSz="914400" rtl="0" eaLnBrk="1" fontAlgn="auto" latinLnBrk="0" hangingPunct="1">
                  <a:lnSpc>
                    <a:spcPct val="150000"/>
                  </a:lnSpc>
                  <a:spcBef>
                    <a:spcPts val="930"/>
                  </a:spcBef>
                  <a:spcAft>
                    <a:spcPts val="0"/>
                  </a:spcAft>
                  <a:buClrTx/>
                  <a:buSzTx/>
                  <a:buFont typeface="Corbel" panose="020B0503020204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𝑝</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ℳ</m:t>
                          </m:r>
                        </m:sub>
                      </m:sSub>
                      <m:d>
                        <m:d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d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𝑥</m:t>
                          </m:r>
                        </m:e>
                      </m:d>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nary>
                        <m:naryPr>
                          <m:chr m:val="∑"/>
                          <m:ctrlPr>
                            <a:rPr kumimoji="0" lang="is-I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naryPr>
                        <m:sub>
                          <m:r>
                            <m:rPr>
                              <m:brk m:alnAt="23"/>
                            </m:rP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=1</m:t>
                          </m:r>
                        </m:sub>
                        <m:sup>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𝑘</m:t>
                          </m:r>
                        </m:sup>
                        <m:e>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𝛼</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𝑝</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𝑥</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𝜇</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m:rPr>
                                  <m:sty m:val="p"/>
                                </m:rPr>
                                <a:rPr kumimoji="0" lang="el-GR"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Σ</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e>
                      </m:nary>
                    </m:oMath>
                  </m:oMathPara>
                </a14:m>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0" lvl="0" indent="0">
                  <a:lnSpc>
                    <a:spcPct val="150000"/>
                  </a:lnSpc>
                  <a:buNone/>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该分布共由</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k</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个混合成分组成，每个混合成分对应一个高斯分布，其中 </a:t>
                </a:r>
                <a14:m>
                  <m:oMath xmlns:m="http://schemas.openxmlformats.org/officeDocument/2006/math">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𝜇</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和 </a:t>
                </a:r>
                <a14:m>
                  <m:oMath xmlns:m="http://schemas.openxmlformats.org/officeDocument/2006/math">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m:rPr>
                            <m:sty m:val="p"/>
                          </m:rPr>
                          <a:rPr kumimoji="0" lang="el-GR"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Σ</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是第 </a:t>
                </a:r>
                <a14:m>
                  <m:oMath xmlns:m="http://schemas.openxmlformats.org/officeDocument/2006/math">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个高斯混合成分的参数，</a:t>
                </a:r>
                <a14:m>
                  <m:oMath xmlns:m="http://schemas.openxmlformats.org/officeDocument/2006/math">
                    <m:sSub>
                      <m:sSubPr>
                        <m:ctrlPr>
                          <a:rPr lang="en-US" altLang="zh-CN" sz="2400" i="1">
                            <a:solidFill>
                              <a:prstClr val="black"/>
                            </a:solidFill>
                            <a:latin typeface="Cambria Math" panose="02040503050406030204" pitchFamily="18" charset="0"/>
                            <a:ea typeface="SimSun" charset="-122"/>
                            <a:cs typeface="SimSun" charset="-122"/>
                          </a:rPr>
                        </m:ctrlPr>
                      </m:sSubPr>
                      <m:e>
                        <m:r>
                          <a:rPr lang="en-US" altLang="zh-CN" sz="2400">
                            <a:solidFill>
                              <a:prstClr val="black"/>
                            </a:solidFill>
                            <a:latin typeface="Cambria Math" charset="0"/>
                            <a:ea typeface="SimSun" charset="-122"/>
                            <a:cs typeface="SimSun" charset="-122"/>
                          </a:rPr>
                          <m:t>𝜶</m:t>
                        </m:r>
                      </m:e>
                      <m:sub>
                        <m:r>
                          <a:rPr lang="en-US" altLang="zh-CN" sz="2400">
                            <a:solidFill>
                              <a:prstClr val="black"/>
                            </a:solidFill>
                            <a:latin typeface="Cambria Math" charset="0"/>
                            <a:ea typeface="SimSun" charset="-122"/>
                            <a:cs typeface="SimSun" charset="-122"/>
                          </a:rPr>
                          <m:t>𝒊</m:t>
                        </m:r>
                      </m:sub>
                    </m:sSub>
                  </m:oMath>
                </a14:m>
                <a:r>
                  <a:rPr lang="zh-CN" altLang="en-US" sz="2400" dirty="0">
                    <a:solidFill>
                      <a:prstClr val="black"/>
                    </a:solidFill>
                    <a:latin typeface="楷体" panose="02010609060101010101" pitchFamily="49" charset="-122"/>
                    <a:ea typeface="楷体" panose="02010609060101010101" pitchFamily="49" charset="-122"/>
                    <a:cs typeface="SimSun" charset="-122"/>
                  </a:rPr>
                  <a:t> 为选择第</a:t>
                </a:r>
                <a14:m>
                  <m:oMath xmlns:m="http://schemas.openxmlformats.org/officeDocument/2006/math">
                    <m:r>
                      <a:rPr lang="zh-CN" altLang="en-US" sz="2400">
                        <a:solidFill>
                          <a:prstClr val="black"/>
                        </a:solidFill>
                        <a:latin typeface="Cambria Math" charset="0"/>
                        <a:ea typeface="SimSun" charset="-122"/>
                        <a:cs typeface="SimSun" charset="-122"/>
                      </a:rPr>
                      <m:t> </m:t>
                    </m:r>
                    <m:r>
                      <a:rPr lang="en-US" altLang="zh-CN" sz="2400">
                        <a:solidFill>
                          <a:prstClr val="black"/>
                        </a:solidFill>
                        <a:latin typeface="Cambria Math" charset="0"/>
                        <a:ea typeface="SimSun" charset="-122"/>
                        <a:cs typeface="SimSun" charset="-122"/>
                      </a:rPr>
                      <m:t>𝑖</m:t>
                    </m:r>
                    <m:r>
                      <a:rPr lang="zh-CN" altLang="en-US" sz="2400">
                        <a:solidFill>
                          <a:prstClr val="black"/>
                        </a:solidFill>
                        <a:latin typeface="Cambria Math" charset="0"/>
                        <a:ea typeface="SimSun" charset="-122"/>
                        <a:cs typeface="SimSun" charset="-122"/>
                      </a:rPr>
                      <m:t> </m:t>
                    </m:r>
                  </m:oMath>
                </a14:m>
                <a:r>
                  <a:rPr lang="zh-CN" altLang="en-US" sz="2400" dirty="0">
                    <a:solidFill>
                      <a:prstClr val="black"/>
                    </a:solidFill>
                    <a:latin typeface="楷体" panose="02010609060101010101" pitchFamily="49" charset="-122"/>
                    <a:ea typeface="楷体" panose="02010609060101010101" pitchFamily="49" charset="-122"/>
                    <a:cs typeface="SimSun" charset="-122"/>
                  </a:rPr>
                  <a:t>个混合成分的概率，</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a:t>
                </a:r>
                <a14:m>
                  <m:oMath xmlns:m="http://schemas.openxmlformats.org/officeDocument/2006/math">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𝛼</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&gt;0</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，且</a:t>
                </a:r>
                <a14:m>
                  <m:oMath xmlns:m="http://schemas.openxmlformats.org/officeDocument/2006/math">
                    <m:nary>
                      <m:naryPr>
                        <m:chr m:val="∑"/>
                        <m:limLoc m:val="subSup"/>
                        <m:ctrlPr>
                          <a:rPr kumimoji="0" lang="is-I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naryPr>
                      <m:sub>
                        <m:r>
                          <m:rPr>
                            <m:brk m:alnAt="25"/>
                          </m:rP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=1</m:t>
                        </m:r>
                      </m:sub>
                      <m:sup>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𝑘</m:t>
                        </m:r>
                      </m:sup>
                      <m:e>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𝛼</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e>
                    </m:nary>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=1</m:t>
                    </m:r>
                  </m:oMath>
                </a14:m>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320040" marR="0" lvl="0" indent="-320040" algn="l" defTabSz="914400" rtl="0" eaLnBrk="1" fontAlgn="auto" latinLnBrk="0" hangingPunct="1">
                  <a:lnSpc>
                    <a:spcPct val="111000"/>
                  </a:lnSpc>
                  <a:spcBef>
                    <a:spcPts val="930"/>
                  </a:spcBef>
                  <a:spcAft>
                    <a:spcPts val="0"/>
                  </a:spcAft>
                  <a:buClrTx/>
                  <a:buSzTx/>
                  <a:buFont typeface="Corbel" panose="020B0503020204020204" pitchFamily="34" charset="0"/>
                  <a:buChar char="–"/>
                  <a:tabLst/>
                  <a:defRPr/>
                </a:pPr>
                <a:endParaRPr kumimoji="0" lang="zh-CN" altLang="en-US"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endParaRPr>
              </a:p>
            </p:txBody>
          </p:sp>
        </mc:Choice>
        <mc:Fallback xmlns="">
          <p:sp>
            <p:nvSpPr>
              <p:cNvPr id="5" name="内容占位符 4">
                <a:extLst>
                  <a:ext uri="{FF2B5EF4-FFF2-40B4-BE49-F238E27FC236}">
                    <a16:creationId xmlns:a16="http://schemas.microsoft.com/office/drawing/2014/main" id="{22DF6335-E316-41DB-90BE-9F1577FB50DB}"/>
                  </a:ext>
                </a:extLst>
              </p:cNvPr>
              <p:cNvSpPr txBox="1">
                <a:spLocks noRot="1" noChangeAspect="1" noMove="1" noResize="1" noEditPoints="1" noAdjustHandles="1" noChangeArrowheads="1" noChangeShapeType="1" noTextEdit="1"/>
              </p:cNvSpPr>
              <p:nvPr/>
            </p:nvSpPr>
            <p:spPr>
              <a:xfrm>
                <a:off x="1350726" y="914400"/>
                <a:ext cx="10307625" cy="5654586"/>
              </a:xfrm>
              <a:prstGeom prst="rect">
                <a:avLst/>
              </a:prstGeom>
              <a:blipFill>
                <a:blip r:embed="rId2"/>
                <a:stretch>
                  <a:fillRect l="-947" b="-24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8610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6B5A242-91DF-450A-85E8-7948C84255B7}"/>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B017728-D0FC-44AE-9ED5-A8B9DC6613BD}"/>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34BD54ED-2113-4168-9C36-3AEA9E5335EB}"/>
                  </a:ext>
                </a:extLst>
              </p:cNvPr>
              <p:cNvSpPr txBox="1">
                <a:spLocks/>
              </p:cNvSpPr>
              <p:nvPr/>
            </p:nvSpPr>
            <p:spPr>
              <a:xfrm>
                <a:off x="1907455" y="1024000"/>
                <a:ext cx="9366134" cy="4657991"/>
              </a:xfrm>
              <a:prstGeom prst="rect">
                <a:avLst/>
              </a:prstGeom>
            </p:spPr>
            <p:txBody>
              <a:bodyPr vert="horz" lIns="91440" tIns="45720" rIns="91440" bIns="45720" rtlCol="0">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320040" marR="0" lvl="0" indent="-320040" algn="l" defTabSz="914400" rtl="0" eaLnBrk="1" fontAlgn="auto" latinLnBrk="0" hangingPunct="1">
                  <a:lnSpc>
                    <a:spcPct val="150000"/>
                  </a:lnSpc>
                  <a:spcBef>
                    <a:spcPts val="930"/>
                  </a:spcBef>
                  <a:spcAft>
                    <a:spcPts val="0"/>
                  </a:spcAft>
                  <a:buClrTx/>
                  <a:buSzTx/>
                  <a:buFont typeface="Corbel" panose="020B0503020204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隐变量为样本 </a:t>
                </a:r>
                <a14:m>
                  <m:oMath xmlns:m="http://schemas.openxmlformats.org/officeDocument/2006/math">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𝑥</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𝑗</m:t>
                        </m:r>
                      </m:sub>
                    </m:sSub>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属于第 </a:t>
                </a:r>
                <a14:m>
                  <m:oMath xmlns:m="http://schemas.openxmlformats.org/officeDocument/2006/math">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个高斯成分的后验概率</a:t>
                </a:r>
                <a14:m>
                  <m:oMath xmlns:m="http://schemas.openxmlformats.org/officeDocument/2006/math">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𝛾</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𝑗𝑖</m:t>
                        </m:r>
                      </m:sub>
                    </m:sSub>
                  </m:oMath>
                </a14:m>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a:t>
                </a:r>
              </a:p>
              <a:p>
                <a:pPr marL="320040" marR="0" lvl="0" indent="-320040" algn="l" defTabSz="914400" rtl="0" eaLnBrk="1" fontAlgn="auto" latinLnBrk="0" hangingPunct="1">
                  <a:lnSpc>
                    <a:spcPct val="150000"/>
                  </a:lnSpc>
                  <a:spcBef>
                    <a:spcPts val="930"/>
                  </a:spcBef>
                  <a:spcAft>
                    <a:spcPts val="0"/>
                  </a:spcAft>
                  <a:buClrTx/>
                  <a:buSzTx/>
                  <a:buFont typeface="Corbel" panose="020B0503020204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模型参数为 </a:t>
                </a:r>
                <a14:m>
                  <m:oMath xmlns:m="http://schemas.openxmlformats.org/officeDocument/2006/math">
                    <m:d>
                      <m:dPr>
                        <m:begChr m:val="{"/>
                        <m:endChr m:val="}"/>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dPr>
                      <m:e>
                        <m:d>
                          <m:d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dPr>
                          <m:e>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𝛼</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𝜇</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m:rPr>
                                    <m:sty m:val="p"/>
                                  </m:rPr>
                                  <a:rPr kumimoji="0" lang="el-GR"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Σ</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e>
                        </m:d>
                      </m:e>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1≤</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𝑘</m:t>
                        </m:r>
                      </m:e>
                    </m:d>
                  </m:oMath>
                </a14:m>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a:t>
                </a:r>
              </a:p>
              <a:p>
                <a:pPr marL="320040" marR="0" lvl="0" indent="-320040" algn="l" defTabSz="914400" rtl="0" eaLnBrk="1" fontAlgn="auto" latinLnBrk="0" hangingPunct="1">
                  <a:lnSpc>
                    <a:spcPct val="150000"/>
                  </a:lnSpc>
                  <a:spcBef>
                    <a:spcPts val="930"/>
                  </a:spcBef>
                  <a:spcAft>
                    <a:spcPts val="0"/>
                  </a:spcAft>
                  <a:buClrTx/>
                  <a:buSzTx/>
                  <a:buFont typeface="Corbel" panose="020B0503020204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则高斯混合模型的</a:t>
                </a: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EM</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算法具体可描述为：</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457200" marR="0" lvl="0" indent="-457200" algn="l" defTabSz="914400" rtl="0" eaLnBrk="1" fontAlgn="auto" latinLnBrk="0" hangingPunct="1">
                  <a:lnSpc>
                    <a:spcPct val="150000"/>
                  </a:lnSpc>
                  <a:spcBef>
                    <a:spcPts val="930"/>
                  </a:spcBef>
                  <a:spcAft>
                    <a:spcPts val="0"/>
                  </a:spcAft>
                  <a:buClrTx/>
                  <a:buSzTx/>
                  <a:buFont typeface="+mj-lt"/>
                  <a:buAutoNum type="arabicPeriod"/>
                  <a:tabLst/>
                  <a:defRPr/>
                </a:pP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E</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步：每步迭代中，先根据当前参数来计算样本 </a:t>
                </a:r>
                <a14:m>
                  <m:oMath xmlns:m="http://schemas.openxmlformats.org/officeDocument/2006/math">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𝑥</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𝑗</m:t>
                        </m:r>
                      </m:sub>
                    </m:sSub>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属于第 </a:t>
                </a:r>
                <a14:m>
                  <m:oMath xmlns:m="http://schemas.openxmlformats.org/officeDocument/2006/math">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个高斯成分的后验概率</a:t>
                </a:r>
                <a14:m>
                  <m:oMath xmlns:m="http://schemas.openxmlformats.org/officeDocument/2006/math">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𝛾</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𝑗𝑖</m:t>
                        </m:r>
                      </m:sub>
                    </m:sSub>
                  </m:oMath>
                </a14:m>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 </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457200" marR="0" lvl="0" indent="-457200" algn="l" defTabSz="914400" rtl="0" eaLnBrk="1" fontAlgn="auto" latinLnBrk="0" hangingPunct="1">
                  <a:lnSpc>
                    <a:spcPct val="150000"/>
                  </a:lnSpc>
                  <a:spcBef>
                    <a:spcPts val="930"/>
                  </a:spcBef>
                  <a:spcAft>
                    <a:spcPts val="0"/>
                  </a:spcAft>
                  <a:buClrTx/>
                  <a:buSzTx/>
                  <a:buFont typeface="+mj-lt"/>
                  <a:buAutoNum type="arabicPeriod"/>
                  <a:tabLst/>
                  <a:defRPr/>
                </a:pPr>
                <a:r>
                  <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M</a:t>
                </a:r>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步：再根据后验概率</a:t>
                </a:r>
                <a14:m>
                  <m:oMath xmlns:m="http://schemas.openxmlformats.org/officeDocument/2006/math">
                    <m:r>
                      <a:rPr kumimoji="0" lang="zh-CN" altLang="en-US"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 </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𝛾</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𝑗𝑖</m:t>
                        </m:r>
                      </m:sub>
                    </m:sSub>
                  </m:oMath>
                </a14:m>
                <a:r>
                  <a:rPr kumimoji="0" lang="zh-CN" altLang="en-US"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rPr>
                  <a:t>更新模型参数 </a:t>
                </a:r>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0" marR="0" lvl="0" indent="0" algn="ctr" defTabSz="914400" rtl="0" eaLnBrk="1" fontAlgn="auto" latinLnBrk="0" hangingPunct="1">
                  <a:lnSpc>
                    <a:spcPct val="150000"/>
                  </a:lnSpc>
                  <a:spcBef>
                    <a:spcPts val="930"/>
                  </a:spcBef>
                  <a:spcAft>
                    <a:spcPts val="0"/>
                  </a:spcAft>
                  <a:buClrTx/>
                  <a:buSzTx/>
                  <a:buFont typeface="Corbel" panose="020B0503020204020204" pitchFamily="34" charset="0"/>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dPr>
                        <m:e>
                          <m:d>
                            <m:d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dPr>
                            <m:e>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𝛼</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𝜇</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a:ln>
                                        <a:noFill/>
                                      </a:ln>
                                      <a:solidFill>
                                        <a:sysClr val="windowText" lastClr="000000"/>
                                      </a:solidFill>
                                      <a:effectLst/>
                                      <a:uLnTx/>
                                      <a:uFillTx/>
                                      <a:latin typeface="Cambria Math" panose="02040503050406030204" pitchFamily="18" charset="0"/>
                                      <a:ea typeface="SimSun" charset="-122"/>
                                      <a:cs typeface="SimSun" charset="-122"/>
                                    </a:rPr>
                                  </m:ctrlPr>
                                </m:sSubPr>
                                <m:e>
                                  <m:r>
                                    <m:rPr>
                                      <m:sty m:val="p"/>
                                    </m:rPr>
                                    <a:rPr kumimoji="0" lang="el-GR"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Σ</m:t>
                                  </m:r>
                                </m:e>
                                <m:sub>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sub>
                              </m:sSub>
                            </m:e>
                          </m:d>
                        </m:e>
                        <m:e>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1≤</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𝑖</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m:t>
                          </m:r>
                          <m:r>
                            <a:rPr kumimoji="0" lang="en-US" altLang="zh-CN" sz="2400" b="0" i="0" u="none" strike="noStrike" kern="1200" cap="none" spc="0" normalizeH="0" baseline="0" noProof="0">
                              <a:ln>
                                <a:noFill/>
                              </a:ln>
                              <a:solidFill>
                                <a:sysClr val="windowText" lastClr="000000"/>
                              </a:solidFill>
                              <a:effectLst/>
                              <a:uLnTx/>
                              <a:uFillTx/>
                              <a:latin typeface="Cambria Math" charset="0"/>
                              <a:ea typeface="SimSun" charset="-122"/>
                              <a:cs typeface="SimSun" charset="-122"/>
                            </a:rPr>
                            <m:t>𝑘</m:t>
                          </m:r>
                        </m:e>
                      </m:d>
                    </m:oMath>
                  </m:oMathPara>
                </a14:m>
                <a:endParaRPr kumimoji="0" lang="en-US" altLang="zh-CN" sz="2400" b="0" i="0" u="none" strike="noStrike" kern="120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cs typeface="SimSun" charset="-122"/>
                </a:endParaRPr>
              </a:p>
              <a:p>
                <a:pPr marL="0" marR="0" lvl="0" indent="0" algn="l" defTabSz="914400" rtl="0" eaLnBrk="1" fontAlgn="auto" latinLnBrk="0" hangingPunct="1">
                  <a:lnSpc>
                    <a:spcPct val="150000"/>
                  </a:lnSpc>
                  <a:spcBef>
                    <a:spcPts val="930"/>
                  </a:spcBef>
                  <a:spcAft>
                    <a:spcPts val="0"/>
                  </a:spcAft>
                  <a:buClrTx/>
                  <a:buSzTx/>
                  <a:buFont typeface="Corbel" panose="020B0503020204020204" pitchFamily="34" charset="0"/>
                  <a:buNone/>
                  <a:tabLst/>
                  <a:defRPr/>
                </a:pPr>
                <a:r>
                  <a:rPr kumimoji="0" lang="zh-CN" altLang="en-US"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rPr>
                  <a:t> </a:t>
                </a:r>
              </a:p>
            </p:txBody>
          </p:sp>
        </mc:Choice>
        <mc:Fallback xmlns="">
          <p:sp>
            <p:nvSpPr>
              <p:cNvPr id="6" name="内容占位符 4">
                <a:extLst>
                  <a:ext uri="{FF2B5EF4-FFF2-40B4-BE49-F238E27FC236}">
                    <a16:creationId xmlns:a16="http://schemas.microsoft.com/office/drawing/2014/main" id="{34BD54ED-2113-4168-9C36-3AEA9E5335EB}"/>
                  </a:ext>
                </a:extLst>
              </p:cNvPr>
              <p:cNvSpPr txBox="1">
                <a:spLocks noRot="1" noChangeAspect="1" noMove="1" noResize="1" noEditPoints="1" noAdjustHandles="1" noChangeArrowheads="1" noChangeShapeType="1" noTextEdit="1"/>
              </p:cNvSpPr>
              <p:nvPr/>
            </p:nvSpPr>
            <p:spPr>
              <a:xfrm>
                <a:off x="1907455" y="1024000"/>
                <a:ext cx="9366134" cy="4657991"/>
              </a:xfrm>
              <a:prstGeom prst="rect">
                <a:avLst/>
              </a:prstGeom>
              <a:blipFill>
                <a:blip r:embed="rId3"/>
                <a:stretch>
                  <a:fillRect l="-10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3115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5A5CC0BE-242B-4EFC-85FD-506729F7A5C4}"/>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5520C62-5A18-4118-AA47-55B2E84AF7AF}"/>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C92FC9C5-C8AA-44C3-A117-20F7DDBB5CAC}"/>
                  </a:ext>
                </a:extLst>
              </p:cNvPr>
              <p:cNvSpPr txBox="1">
                <a:spLocks/>
              </p:cNvSpPr>
              <p:nvPr/>
            </p:nvSpPr>
            <p:spPr>
              <a:xfrm>
                <a:off x="1729930" y="1101045"/>
                <a:ext cx="8732139" cy="5026115"/>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457200" marR="0" lvl="0" indent="-457200" algn="l" defTabSz="914400" rtl="0" eaLnBrk="1" fontAlgn="auto" latinLnBrk="0" hangingPunct="1">
                  <a:lnSpc>
                    <a:spcPct val="150000"/>
                  </a:lnSpc>
                  <a:spcBef>
                    <a:spcPts val="93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初始化高斯混合分布的模型参数</a:t>
                </a:r>
                <a14:m>
                  <m:oMath xmlns:m="http://schemas.openxmlformats.org/officeDocument/2006/math">
                    <m:d>
                      <m:dPr>
                        <m:begChr m:val="{"/>
                        <m:endChr m:val="}"/>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dPr>
                      <m:e>
                        <m:d>
                          <m:d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dPr>
                          <m:e>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𝛼</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𝑖</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𝜇</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𝑖</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m:t>
                            </m:r>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sSubPr>
                              <m:e>
                                <m:r>
                                  <m:rPr>
                                    <m:sty m:val="p"/>
                                  </m:rPr>
                                  <a:rPr kumimoji="0" lang="el-GR"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Σ</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𝑖</m:t>
                                </m:r>
                              </m:sub>
                            </m:sSub>
                          </m:e>
                        </m:d>
                      </m:e>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1</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𝑖</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𝑘</m:t>
                        </m:r>
                      </m:e>
                    </m:d>
                  </m:oMath>
                </a14:m>
                <a:r>
                  <a:rPr kumimoji="0" lang="en-US" altLang="zh-CN"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a:t>
                </a:r>
              </a:p>
              <a:p>
                <a:pPr marL="457200" marR="0" lvl="0" indent="-457200" algn="l" defTabSz="914400" rtl="0" eaLnBrk="1" fontAlgn="auto" latinLnBrk="0" hangingPunct="1">
                  <a:lnSpc>
                    <a:spcPct val="150000"/>
                  </a:lnSpc>
                  <a:spcBef>
                    <a:spcPts val="930"/>
                  </a:spcBef>
                  <a:spcAft>
                    <a:spcPts val="0"/>
                  </a:spcAft>
                  <a:buClrTx/>
                  <a:buSzTx/>
                  <a:buFont typeface="+mj-lt"/>
                  <a:buAutoNum type="arabicPeriod"/>
                  <a:tabLst/>
                  <a:defRPr/>
                </a:pPr>
                <a:r>
                  <a:rPr kumimoji="0" lang="en-US" altLang="zh-CN" sz="2400" b="0" u="none" strike="noStrike" kern="1200" cap="none" spc="0" normalizeH="0" baseline="0" noProof="0" dirty="0">
                    <a:ln>
                      <a:noFill/>
                    </a:ln>
                    <a:solidFill>
                      <a:srgbClr val="121316">
                        <a:lumMod val="75000"/>
                        <a:lumOff val="25000"/>
                      </a:srgbClr>
                    </a:solidFill>
                    <a:effectLst/>
                    <a:uLnTx/>
                    <a:uFillTx/>
                    <a:ea typeface="楷体" panose="02010609060101010101" pitchFamily="49" charset="-122"/>
                    <a:cs typeface="SimSun" charset="-122"/>
                  </a:rPr>
                  <a:t> </a:t>
                </a:r>
                <a14:m>
                  <m:oMath xmlns:m="http://schemas.openxmlformats.org/officeDocument/2006/math">
                    <m:r>
                      <a:rPr kumimoji="0" lang="en-US" altLang="zh-CN" sz="2400" b="0" i="1" u="none" strike="noStrike" kern="1200" cap="none" spc="0" normalizeH="0" baseline="0" noProof="0" dirty="0" smtClean="0">
                        <a:ln>
                          <a:noFill/>
                        </a:ln>
                        <a:solidFill>
                          <a:srgbClr val="121316">
                            <a:lumMod val="75000"/>
                            <a:lumOff val="25000"/>
                          </a:srgbClr>
                        </a:solidFill>
                        <a:effectLst/>
                        <a:uLnTx/>
                        <a:uFillTx/>
                        <a:latin typeface="Cambria Math" panose="02040503050406030204" pitchFamily="18" charset="0"/>
                        <a:ea typeface="楷体" panose="02010609060101010101" pitchFamily="49" charset="-122"/>
                        <a:cs typeface="SimSun" charset="-122"/>
                      </a:rPr>
                      <m:t>𝑅𝑒𝑝𝑒𝑎𝑡</m:t>
                    </m:r>
                  </m:oMath>
                </a14:m>
                <a:r>
                  <a:rPr kumimoji="0" lang="en-US" altLang="zh-CN"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a:t>
                </a:r>
              </a:p>
              <a:p>
                <a:pPr marL="457200" lvl="0" indent="-457200">
                  <a:lnSpc>
                    <a:spcPct val="150000"/>
                  </a:lnSpc>
                  <a:buFont typeface="+mj-lt"/>
                  <a:buAutoNum type="arabicPeriod"/>
                </a:pPr>
                <a14:m>
                  <m:oMath xmlns:m="http://schemas.openxmlformats.org/officeDocument/2006/math">
                    <m:r>
                      <m:rPr>
                        <m:sty m:val="p"/>
                      </m:rPr>
                      <a:rPr lang="en-US" altLang="zh-CN" sz="2400" b="0" i="0" smtClean="0">
                        <a:solidFill>
                          <a:srgbClr val="121316">
                            <a:lumMod val="75000"/>
                            <a:lumOff val="25000"/>
                          </a:srgbClr>
                        </a:solidFill>
                        <a:latin typeface="Cambria Math" panose="02040503050406030204" pitchFamily="18" charset="0"/>
                      </a:rPr>
                      <m:t>for</m:t>
                    </m:r>
                    <m:r>
                      <a:rPr lang="en-US" altLang="zh-CN" sz="2400" b="0" i="0" smtClean="0">
                        <a:solidFill>
                          <a:srgbClr val="121316">
                            <a:lumMod val="75000"/>
                            <a:lumOff val="25000"/>
                          </a:srgbClr>
                        </a:solidFill>
                        <a:latin typeface="Cambria Math" panose="02040503050406030204" pitchFamily="18" charset="0"/>
                      </a:rPr>
                      <m:t>   </m:t>
                    </m:r>
                    <m:r>
                      <a:rPr lang="en-US" altLang="zh-CN" sz="2400" i="1">
                        <a:solidFill>
                          <a:srgbClr val="121316">
                            <a:lumMod val="75000"/>
                            <a:lumOff val="25000"/>
                          </a:srgbClr>
                        </a:solidFill>
                        <a:latin typeface="Cambria Math" charset="0"/>
                      </a:rPr>
                      <m:t>𝑗</m:t>
                    </m:r>
                    <m:r>
                      <a:rPr lang="en-US" altLang="zh-CN" sz="2400" i="1" smtClean="0">
                        <a:solidFill>
                          <a:srgbClr val="121316">
                            <a:lumMod val="75000"/>
                            <a:lumOff val="25000"/>
                          </a:srgbClr>
                        </a:solidFill>
                        <a:latin typeface="Cambria Math" panose="02040503050406030204" pitchFamily="18" charset="0"/>
                      </a:rPr>
                      <m:t>=</m:t>
                    </m:r>
                    <m:r>
                      <a:rPr lang="en-US" altLang="zh-CN" sz="2400" b="0" i="1" smtClean="0">
                        <a:solidFill>
                          <a:srgbClr val="121316">
                            <a:lumMod val="75000"/>
                            <a:lumOff val="25000"/>
                          </a:srgbClr>
                        </a:solidFill>
                        <a:latin typeface="Cambria Math" panose="02040503050406030204" pitchFamily="18" charset="0"/>
                      </a:rPr>
                      <m:t>1,2,…,</m:t>
                    </m:r>
                    <m:r>
                      <a:rPr lang="en-US" altLang="zh-CN" sz="2400" b="0" i="1" smtClean="0">
                        <a:solidFill>
                          <a:srgbClr val="121316">
                            <a:lumMod val="75000"/>
                            <a:lumOff val="25000"/>
                          </a:srgbClr>
                        </a:solidFill>
                        <a:latin typeface="Cambria Math" panose="02040503050406030204" pitchFamily="18" charset="0"/>
                      </a:rPr>
                      <m:t>𝑚</m:t>
                    </m:r>
                  </m:oMath>
                </a14:m>
                <a:r>
                  <a:rPr kumimoji="0" lang="en-US" altLang="zh-CN"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        </a:t>
                </a:r>
                <a14:m>
                  <m:oMath xmlns:m="http://schemas.openxmlformats.org/officeDocument/2006/math">
                    <m:r>
                      <a:rPr lang="en-US" altLang="zh-CN" sz="2400" i="1">
                        <a:solidFill>
                          <a:srgbClr val="121316">
                            <a:lumMod val="75000"/>
                            <a:lumOff val="25000"/>
                          </a:srgbClr>
                        </a:solidFill>
                        <a:latin typeface="Cambria Math" panose="02040503050406030204" pitchFamily="18" charset="0"/>
                      </a:rPr>
                      <m:t>𝑚</m:t>
                    </m:r>
                  </m:oMath>
                </a14:m>
                <a:r>
                  <a:rPr kumimoji="0" lang="zh-CN" altLang="en-US"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表示样本的总个数</a:t>
                </a:r>
                <a:r>
                  <a:rPr kumimoji="0" lang="en-US" altLang="zh-CN"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 </a:t>
                </a:r>
              </a:p>
              <a:p>
                <a:pPr marL="457200" marR="0" lvl="0" indent="-457200" algn="l" defTabSz="914400" rtl="0" eaLnBrk="1" fontAlgn="auto" latinLnBrk="0" hangingPunct="1">
                  <a:lnSpc>
                    <a:spcPct val="150000"/>
                  </a:lnSpc>
                  <a:spcBef>
                    <a:spcPts val="930"/>
                  </a:spcBef>
                  <a:spcAft>
                    <a:spcPts val="0"/>
                  </a:spcAft>
                  <a:buClrTx/>
                  <a:buSzTx/>
                  <a:buFont typeface="+mj-lt"/>
                  <a:buAutoNum type="arabicPeriod"/>
                  <a:tabLst/>
                  <a:defRPr/>
                </a:pPr>
                <a:r>
                  <a:rPr kumimoji="0" lang="zh-CN" altLang="en-US"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利用下面这个式子计算</a:t>
                </a:r>
                <a14:m>
                  <m:oMath xmlns:m="http://schemas.openxmlformats.org/officeDocument/2006/math">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𝑥</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𝑗</m:t>
                        </m:r>
                      </m:sub>
                    </m:sSub>
                  </m:oMath>
                </a14:m>
                <a:r>
                  <a:rPr kumimoji="0" lang="zh-CN" altLang="en-US"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由各混合成分生成的后验概率</a:t>
                </a:r>
                <a14:m>
                  <m:oMath xmlns:m="http://schemas.openxmlformats.org/officeDocument/2006/math">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SimSun" charset="-122"/>
                            <a:cs typeface="SimSun" charset="-122"/>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𝛾</m:t>
                        </m:r>
                      </m:e>
                      <m:sub>
                        <m:r>
                          <m:rPr>
                            <m:sty m:val="p"/>
                          </m:r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SimSun" charset="-122"/>
                            <a:cs typeface="SimSun" charset="-122"/>
                          </a:rPr>
                          <m:t>ji</m:t>
                        </m:r>
                      </m:sub>
                    </m:sSub>
                  </m:oMath>
                </a14:m>
                <a:r>
                  <a:rPr kumimoji="0" lang="en-US" altLang="zh-CN" sz="2400" b="0" i="0"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cs typeface="SimSun" charset="-122"/>
                  </a:rPr>
                  <a:t>.</a:t>
                </a:r>
              </a:p>
              <a:p>
                <a:pPr marL="0" marR="0" lvl="0" indent="0" algn="ctr" defTabSz="914400" rtl="0" eaLnBrk="1" fontAlgn="auto" latinLnBrk="0" hangingPunct="1">
                  <a:lnSpc>
                    <a:spcPct val="150000"/>
                  </a:lnSpc>
                  <a:spcBef>
                    <a:spcPts val="930"/>
                  </a:spcBef>
                  <a:spcAft>
                    <a:spcPts val="0"/>
                  </a:spcAft>
                  <a:buClrTx/>
                  <a:buSzTx/>
                  <a:buFont typeface="Corbel" panose="020B0503020204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𝛾</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rPr>
                            <m:t>𝑗𝑖</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rPr>
                        <m:t>=</m:t>
                      </m:r>
                      <m:f>
                        <m:fPr>
                          <m:ctrlPr>
                            <a:rPr kumimoji="0" lang="mr-IN"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rPr>
                          </m:ctrlPr>
                        </m:fPr>
                        <m:num>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𝛼</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rPr>
                                <m:t>𝑖</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𝑝</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Cambria Math" charset="0"/>
                                  <a:cs typeface="Cambria Math" charset="0"/>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𝑥</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𝑗</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Cambria Math" charset="0"/>
                                  <a:cs typeface="Cambria Math" charset="0"/>
                                </a:rPr>
                              </m:ctrlPr>
                            </m:sSubPr>
                            <m:e>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𝜇</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𝑖</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sSub>
                            <m:sSubPr>
                              <m:ctrl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ea typeface="Cambria Math" charset="0"/>
                                  <a:cs typeface="Cambria Math" charset="0"/>
                                </a:rPr>
                              </m:ctrlPr>
                            </m:sSubPr>
                            <m:e>
                              <m:r>
                                <m:rPr>
                                  <m:sty m:val="p"/>
                                </m:rPr>
                                <a:rPr kumimoji="0" lang="el-GR"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Σ</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𝑖</m:t>
                              </m:r>
                            </m:sub>
                          </m:s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m:t>
                          </m:r>
                        </m:num>
                        <m:den>
                          <m:nary>
                            <m:naryPr>
                              <m:chr m:val="∑"/>
                              <m:ctrlPr>
                                <a:rPr kumimoji="0" lang="is-IS" altLang="zh-CN" sz="2400" b="0" i="1" u="none" strike="noStrike" kern="1200" cap="none" spc="0" normalizeH="0" baseline="0" noProof="0" smtClean="0">
                                  <a:ln>
                                    <a:noFill/>
                                  </a:ln>
                                  <a:solidFill>
                                    <a:srgbClr val="121316">
                                      <a:lumMod val="75000"/>
                                      <a:lumOff val="25000"/>
                                    </a:srgbClr>
                                  </a:solidFill>
                                  <a:effectLst/>
                                  <a:uLnTx/>
                                  <a:uFillTx/>
                                  <a:latin typeface="Cambria Math" panose="02040503050406030204" pitchFamily="18" charset="0"/>
                                </a:rPr>
                              </m:ctrlPr>
                            </m:naryPr>
                            <m:sub>
                              <m:r>
                                <m:rPr>
                                  <m:brk m:alnAt="23"/>
                                </m:rP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rPr>
                                <m:t>𝑙</m:t>
                              </m:r>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rPr>
                                <m:t>=1</m:t>
                              </m:r>
                            </m:sub>
                            <m:sup>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rPr>
                                <m:t>𝑘</m:t>
                              </m:r>
                            </m:sup>
                            <m:e>
                              <m:sSub>
                                <m:sSubPr>
                                  <m:ctrlP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panose="02040503050406030204" pitchFamily="18" charset="0"/>
                                    </a:rPr>
                                  </m:ctrlPr>
                                </m:sSubPr>
                                <m:e>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𝛼</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𝑙</m:t>
                                  </m:r>
                                </m:sub>
                              </m:sSub>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m:t>
                              </m:r>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𝑝</m:t>
                              </m:r>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m:t>
                              </m:r>
                              <m:sSub>
                                <m:sSubPr>
                                  <m:ctrlP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panose="02040503050406030204" pitchFamily="18" charset="0"/>
                                      <a:ea typeface="Cambria Math" charset="0"/>
                                      <a:cs typeface="Cambria Math" charset="0"/>
                                    </a:rPr>
                                  </m:ctrlPr>
                                </m:sSubPr>
                                <m:e>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𝑥</m:t>
                                  </m:r>
                                </m:e>
                                <m:sub>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𝑗</m:t>
                                  </m:r>
                                </m:sub>
                              </m:sSub>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m:t>
                              </m:r>
                              <m:sSub>
                                <m:sSubPr>
                                  <m:ctrlP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panose="02040503050406030204" pitchFamily="18" charset="0"/>
                                      <a:ea typeface="Cambria Math" charset="0"/>
                                      <a:cs typeface="Cambria Math" charset="0"/>
                                    </a:rPr>
                                  </m:ctrlPr>
                                </m:sSubPr>
                                <m:e>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𝜇</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𝑙</m:t>
                                  </m:r>
                                </m:sub>
                              </m:sSub>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m:t>
                              </m:r>
                              <m:sSub>
                                <m:sSubPr>
                                  <m:ctrlP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panose="02040503050406030204" pitchFamily="18" charset="0"/>
                                      <a:ea typeface="Cambria Math" charset="0"/>
                                      <a:cs typeface="Cambria Math" charset="0"/>
                                    </a:rPr>
                                  </m:ctrlPr>
                                </m:sSubPr>
                                <m:e>
                                  <m:r>
                                    <m:rPr>
                                      <m:sty m:val="p"/>
                                    </m:rPr>
                                    <a:rPr kumimoji="0" lang="el-GR"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Σ</m:t>
                                  </m:r>
                                </m:e>
                                <m:sub>
                                  <m:r>
                                    <a:rPr kumimoji="0" lang="en-US" altLang="zh-CN" sz="2400" b="0" i="1" u="none" strike="noStrike" kern="1200" cap="none" spc="0" normalizeH="0" baseline="0" noProof="0" smtClean="0">
                                      <a:ln>
                                        <a:noFill/>
                                      </a:ln>
                                      <a:solidFill>
                                        <a:srgbClr val="121316">
                                          <a:lumMod val="75000"/>
                                          <a:lumOff val="25000"/>
                                        </a:srgbClr>
                                      </a:solidFill>
                                      <a:effectLst/>
                                      <a:uLnTx/>
                                      <a:uFillTx/>
                                      <a:latin typeface="Cambria Math" charset="0"/>
                                      <a:ea typeface="Cambria Math" charset="0"/>
                                      <a:cs typeface="Cambria Math" charset="0"/>
                                    </a:rPr>
                                    <m:t>𝑙</m:t>
                                  </m:r>
                                </m:sub>
                              </m:sSub>
                              <m:r>
                                <a:rPr kumimoji="0" lang="en-US" altLang="zh-CN" sz="2400" b="0" i="1" u="none" strike="noStrike" kern="1200" cap="none" spc="0" normalizeH="0" baseline="0" noProof="0">
                                  <a:ln>
                                    <a:noFill/>
                                  </a:ln>
                                  <a:solidFill>
                                    <a:srgbClr val="121316">
                                      <a:lumMod val="75000"/>
                                      <a:lumOff val="25000"/>
                                    </a:srgbClr>
                                  </a:solidFill>
                                  <a:effectLst/>
                                  <a:uLnTx/>
                                  <a:uFillTx/>
                                  <a:latin typeface="Cambria Math" charset="0"/>
                                  <a:ea typeface="Cambria Math" charset="0"/>
                                  <a:cs typeface="Cambria Math" charset="0"/>
                                </a:rPr>
                                <m:t>)</m:t>
                              </m:r>
                            </m:e>
                          </m:nary>
                        </m:den>
                      </m:f>
                    </m:oMath>
                  </m:oMathPara>
                </a14:m>
                <a:endParaRPr kumimoji="0" lang="en-US" altLang="zh-CN" sz="2400" b="0" i="1" u="none" strike="noStrike" kern="1200" cap="none" spc="0" normalizeH="0" baseline="0" noProof="0" dirty="0">
                  <a:ln>
                    <a:noFill/>
                  </a:ln>
                  <a:solidFill>
                    <a:srgbClr val="121316">
                      <a:lumMod val="75000"/>
                      <a:lumOff val="25000"/>
                    </a:srgbClr>
                  </a:solidFill>
                  <a:effectLst/>
                  <a:uLnTx/>
                  <a:uFillTx/>
                  <a:latin typeface="楷体" panose="02010609060101010101" pitchFamily="49" charset="-122"/>
                  <a:ea typeface="楷体" panose="02010609060101010101" pitchFamily="49" charset="-122"/>
                </a:endParaRPr>
              </a:p>
            </p:txBody>
          </p:sp>
        </mc:Choice>
        <mc:Fallback xmlns="">
          <p:sp>
            <p:nvSpPr>
              <p:cNvPr id="8" name="内容占位符 4">
                <a:extLst>
                  <a:ext uri="{FF2B5EF4-FFF2-40B4-BE49-F238E27FC236}">
                    <a16:creationId xmlns:a16="http://schemas.microsoft.com/office/drawing/2014/main" id="{C92FC9C5-C8AA-44C3-A117-20F7DDBB5CAC}"/>
                  </a:ext>
                </a:extLst>
              </p:cNvPr>
              <p:cNvSpPr txBox="1">
                <a:spLocks noRot="1" noChangeAspect="1" noMove="1" noResize="1" noEditPoints="1" noAdjustHandles="1" noChangeArrowheads="1" noChangeShapeType="1" noTextEdit="1"/>
              </p:cNvSpPr>
              <p:nvPr/>
            </p:nvSpPr>
            <p:spPr>
              <a:xfrm>
                <a:off x="1729930" y="1101045"/>
                <a:ext cx="8732139" cy="5026115"/>
              </a:xfrm>
              <a:prstGeom prst="rect">
                <a:avLst/>
              </a:prstGeom>
              <a:blipFill>
                <a:blip r:embed="rId2"/>
                <a:stretch>
                  <a:fillRect l="-10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688453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D3931F0-F979-41DA-A4D4-5B1816B66326}"/>
                  </a:ext>
                </a:extLst>
              </p:cNvPr>
              <p:cNvSpPr/>
              <p:nvPr/>
            </p:nvSpPr>
            <p:spPr>
              <a:xfrm>
                <a:off x="1838539" y="1013738"/>
                <a:ext cx="8514921" cy="5337743"/>
              </a:xfrm>
              <a:prstGeom prst="rect">
                <a:avLst/>
              </a:prstGeom>
            </p:spPr>
            <p:txBody>
              <a:bodyPr wrap="square">
                <a:spAutoFit/>
              </a:bodyPr>
              <a:lstStyle/>
              <a:p>
                <a:pPr marL="457200" indent="-457200">
                  <a:lnSpc>
                    <a:spcPct val="150000"/>
                  </a:lnSpc>
                  <a:buFont typeface="+mj-lt"/>
                  <a:buAutoNum type="arabicPeriod" startAt="5"/>
                </a:pPr>
                <a:r>
                  <a:rPr lang="en-US" altLang="zh-CN" sz="2400" dirty="0">
                    <a:ea typeface="楷体" panose="02010609060101010101" pitchFamily="49" charset="-122"/>
                    <a:cs typeface="SimSun" charset="-122"/>
                  </a:rPr>
                  <a:t> </a:t>
                </a:r>
                <a14:m>
                  <m:oMath xmlns:m="http://schemas.openxmlformats.org/officeDocument/2006/math">
                    <m:r>
                      <a:rPr lang="en-US" altLang="zh-CN" sz="2400" i="1" dirty="0" smtClean="0">
                        <a:latin typeface="Cambria Math" panose="02040503050406030204" pitchFamily="18" charset="0"/>
                        <a:ea typeface="楷体" panose="02010609060101010101" pitchFamily="49" charset="-122"/>
                        <a:cs typeface="SimSun" charset="-122"/>
                      </a:rPr>
                      <m:t>𝑓𝑜𝑟</m:t>
                    </m:r>
                  </m:oMath>
                </a14:m>
                <a:r>
                  <a:rPr lang="zh-CN" altLang="en-US" sz="2400" dirty="0">
                    <a:latin typeface="楷体" panose="02010609060101010101" pitchFamily="49" charset="-122"/>
                    <a:ea typeface="楷体" panose="02010609060101010101" pitchFamily="49" charset="-122"/>
                    <a:cs typeface="SimSun" charset="-122"/>
                  </a:rPr>
                  <a:t> </a:t>
                </a:r>
                <a14:m>
                  <m:oMath xmlns:m="http://schemas.openxmlformats.org/officeDocument/2006/math">
                    <m:r>
                      <a:rPr lang="en-US" altLang="zh-CN" sz="2400" i="1" dirty="0" smtClean="0">
                        <a:latin typeface="Cambria Math" panose="02040503050406030204" pitchFamily="18" charset="0"/>
                        <a:ea typeface="楷体" panose="02010609060101010101" pitchFamily="49" charset="-122"/>
                        <a:cs typeface="SimSun" charset="-122"/>
                      </a:rPr>
                      <m:t>𝑖</m:t>
                    </m:r>
                    <m:r>
                      <a:rPr lang="en-US" altLang="zh-CN" sz="2400" i="1" dirty="0">
                        <a:latin typeface="Cambria Math" panose="02040503050406030204" pitchFamily="18" charset="0"/>
                        <a:ea typeface="楷体" panose="02010609060101010101" pitchFamily="49" charset="-122"/>
                        <a:cs typeface="SimSun" charset="-122"/>
                      </a:rPr>
                      <m:t>=1,2,</m:t>
                    </m:r>
                    <m:r>
                      <a:rPr lang="mr-IN" altLang="zh-CN" sz="2400" i="1" dirty="0">
                        <a:latin typeface="Cambria Math" panose="02040503050406030204" pitchFamily="18" charset="0"/>
                        <a:ea typeface="楷体" panose="02010609060101010101" pitchFamily="49" charset="-122"/>
                        <a:cs typeface="SimSun" charset="-122"/>
                      </a:rPr>
                      <m:t>…</m:t>
                    </m:r>
                    <m:r>
                      <a:rPr lang="en-US" altLang="zh-CN" sz="2400" i="1" dirty="0">
                        <a:latin typeface="Cambria Math" panose="02040503050406030204" pitchFamily="18" charset="0"/>
                        <a:ea typeface="楷体" panose="02010609060101010101" pitchFamily="49" charset="-122"/>
                        <a:cs typeface="SimSun" charset="-122"/>
                      </a:rPr>
                      <m:t>,</m:t>
                    </m:r>
                    <m:r>
                      <a:rPr lang="en-US" altLang="zh-CN" sz="2400" i="1" dirty="0">
                        <a:latin typeface="Cambria Math" panose="02040503050406030204" pitchFamily="18" charset="0"/>
                        <a:ea typeface="楷体" panose="02010609060101010101" pitchFamily="49" charset="-122"/>
                        <a:cs typeface="SimSun" charset="-122"/>
                      </a:rPr>
                      <m:t>𝑘</m:t>
                    </m:r>
                  </m:oMath>
                </a14:m>
                <a:endParaRPr lang="en-US" altLang="zh-CN" sz="2400" dirty="0">
                  <a:latin typeface="楷体" panose="02010609060101010101" pitchFamily="49" charset="-122"/>
                  <a:ea typeface="楷体" panose="02010609060101010101" pitchFamily="49" charset="-122"/>
                  <a:cs typeface="SimSun" charset="-122"/>
                </a:endParaRPr>
              </a:p>
              <a:p>
                <a:pPr marL="457200" indent="-457200">
                  <a:lnSpc>
                    <a:spcPct val="150000"/>
                  </a:lnSpc>
                  <a:buFont typeface="+mj-lt"/>
                  <a:buAutoNum type="arabicPeriod" startAt="5"/>
                </a:pPr>
                <a:r>
                  <a:rPr lang="zh-CN" altLang="en-US" sz="2400" dirty="0">
                    <a:latin typeface="楷体" panose="02010609060101010101" pitchFamily="49" charset="-122"/>
                    <a:ea typeface="楷体" panose="02010609060101010101" pitchFamily="49" charset="-122"/>
                    <a:cs typeface="SimSun" charset="-122"/>
                  </a:rPr>
                  <a:t>下面的三个式子更新均值向量，协方差矩阵，新混合系数，直至收敛</a:t>
                </a:r>
                <a:r>
                  <a:rPr lang="en-US" altLang="zh-CN" sz="2400" dirty="0">
                    <a:latin typeface="楷体" panose="02010609060101010101" pitchFamily="49" charset="-122"/>
                    <a:ea typeface="楷体" panose="02010609060101010101" pitchFamily="49" charset="-122"/>
                    <a:cs typeface="SimSun" charset="-122"/>
                  </a:rPr>
                  <a:t>.</a:t>
                </a:r>
              </a:p>
              <a:p>
                <a:pPr algn="ctr">
                  <a:lnSpc>
                    <a:spcPct val="150000"/>
                  </a:lnSpc>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charset="0"/>
                              <a:ea typeface="Cambria Math" charset="0"/>
                              <a:cs typeface="Cambria Math" charset="0"/>
                            </a:rPr>
                            <m:t>𝜇</m:t>
                          </m:r>
                        </m:e>
                        <m:sub>
                          <m:r>
                            <a:rPr lang="en-US" altLang="zh-CN" sz="2400" i="1">
                              <a:latin typeface="Cambria Math" charset="0"/>
                            </a:rPr>
                            <m:t>𝑖</m:t>
                          </m:r>
                        </m:sub>
                        <m:sup>
                          <m:r>
                            <a:rPr lang="en-US" altLang="zh-CN" sz="2400" i="1">
                              <a:latin typeface="Cambria Math" charset="0"/>
                            </a:rPr>
                            <m:t>′</m:t>
                          </m:r>
                        </m:sup>
                      </m:sSubSup>
                      <m:r>
                        <a:rPr lang="en-US" altLang="zh-CN" sz="2400" i="1">
                          <a:latin typeface="Cambria Math" charset="0"/>
                        </a:rPr>
                        <m:t>=</m:t>
                      </m:r>
                      <m:f>
                        <m:fPr>
                          <m:ctrlPr>
                            <a:rPr lang="mr-IN" altLang="zh-CN" sz="2400" i="1">
                              <a:latin typeface="Cambria Math" panose="02040503050406030204" pitchFamily="18" charset="0"/>
                            </a:rPr>
                          </m:ctrlPr>
                        </m:fPr>
                        <m:num>
                          <m:nary>
                            <m:naryPr>
                              <m:chr m:val="∑"/>
                              <m:limLoc m:val="subSup"/>
                              <m:ctrlPr>
                                <a:rPr lang="is-IS" altLang="zh-CN" sz="2400" i="1">
                                  <a:latin typeface="Cambria Math" panose="02040503050406030204" pitchFamily="18" charset="0"/>
                                </a:rPr>
                              </m:ctrlPr>
                            </m:naryPr>
                            <m:sub>
                              <m:r>
                                <m:rPr>
                                  <m:brk m:alnAt="25"/>
                                </m:rPr>
                                <a:rPr lang="en-US" altLang="zh-CN" sz="2400" i="1">
                                  <a:latin typeface="Cambria Math" charset="0"/>
                                </a:rPr>
                                <m:t>𝑗</m:t>
                              </m:r>
                              <m:r>
                                <a:rPr lang="en-US" altLang="zh-CN" sz="2400" i="1">
                                  <a:latin typeface="Cambria Math" charset="0"/>
                                </a:rPr>
                                <m:t>=1</m:t>
                              </m:r>
                            </m:sub>
                            <m:sup>
                              <m:r>
                                <a:rPr lang="en-US" altLang="zh-CN" sz="2400" i="1">
                                  <a:latin typeface="Cambria Math" charset="0"/>
                                </a:rPr>
                                <m:t>𝑚</m:t>
                              </m:r>
                            </m:sup>
                            <m:e>
                              <m:sSub>
                                <m:sSubPr>
                                  <m:ctrlPr>
                                    <a:rPr lang="en-US" altLang="zh-CN" sz="2400" i="1">
                                      <a:latin typeface="Cambria Math" panose="02040503050406030204" pitchFamily="18" charset="0"/>
                                    </a:rPr>
                                  </m:ctrlPr>
                                </m:sSubPr>
                                <m:e>
                                  <m:r>
                                    <a:rPr lang="en-US" altLang="zh-CN" sz="2400" i="1">
                                      <a:latin typeface="Cambria Math" charset="0"/>
                                      <a:ea typeface="Cambria Math" charset="0"/>
                                      <a:cs typeface="Cambria Math" charset="0"/>
                                    </a:rPr>
                                    <m:t>𝛾</m:t>
                                  </m:r>
                                </m:e>
                                <m:sub>
                                  <m:r>
                                    <a:rPr lang="en-US" altLang="zh-CN" sz="2400" i="1">
                                      <a:latin typeface="Cambria Math" charset="0"/>
                                    </a:rPr>
                                    <m:t>𝑗𝑖</m:t>
                                  </m:r>
                                </m:sub>
                              </m:sSub>
                              <m:sSub>
                                <m:sSubPr>
                                  <m:ctrlPr>
                                    <a:rPr lang="en-US" altLang="zh-CN" sz="2400" i="1">
                                      <a:latin typeface="Cambria Math" panose="02040503050406030204" pitchFamily="18" charset="0"/>
                                      <a:ea typeface="Cambria Math" charset="0"/>
                                      <a:cs typeface="Cambria Math" charset="0"/>
                                    </a:rPr>
                                  </m:ctrlPr>
                                </m:sSubPr>
                                <m:e>
                                  <m:r>
                                    <a:rPr lang="en-US" altLang="zh-CN" sz="2400" i="1">
                                      <a:latin typeface="Cambria Math" charset="0"/>
                                      <a:ea typeface="Cambria Math" charset="0"/>
                                      <a:cs typeface="Cambria Math" charset="0"/>
                                    </a:rPr>
                                    <m:t>𝑥</m:t>
                                  </m:r>
                                </m:e>
                                <m:sub>
                                  <m:r>
                                    <a:rPr lang="en-US" altLang="zh-CN" sz="2400" i="1">
                                      <a:latin typeface="Cambria Math" charset="0"/>
                                      <a:ea typeface="Cambria Math" charset="0"/>
                                      <a:cs typeface="Cambria Math" charset="0"/>
                                    </a:rPr>
                                    <m:t>𝑗</m:t>
                                  </m:r>
                                </m:sub>
                              </m:sSub>
                            </m:e>
                          </m:nary>
                        </m:num>
                        <m:den>
                          <m:nary>
                            <m:naryPr>
                              <m:chr m:val="∑"/>
                              <m:limLoc m:val="subSup"/>
                              <m:ctrlPr>
                                <a:rPr lang="is-IS" altLang="zh-CN" sz="2400" i="1">
                                  <a:latin typeface="Cambria Math" panose="02040503050406030204" pitchFamily="18" charset="0"/>
                                </a:rPr>
                              </m:ctrlPr>
                            </m:naryPr>
                            <m:sub>
                              <m:r>
                                <m:rPr>
                                  <m:brk m:alnAt="25"/>
                                </m:rPr>
                                <a:rPr lang="en-US" altLang="zh-CN" sz="2400" i="1">
                                  <a:latin typeface="Cambria Math" charset="0"/>
                                </a:rPr>
                                <m:t>𝑗</m:t>
                              </m:r>
                              <m:r>
                                <a:rPr lang="en-US" altLang="zh-CN" sz="2400" i="1">
                                  <a:latin typeface="Cambria Math" charset="0"/>
                                </a:rPr>
                                <m:t>=1</m:t>
                              </m:r>
                            </m:sub>
                            <m:sup>
                              <m:r>
                                <a:rPr lang="en-US" altLang="zh-CN" sz="2400" i="1">
                                  <a:latin typeface="Cambria Math" charset="0"/>
                                </a:rPr>
                                <m:t>𝑚</m:t>
                              </m:r>
                            </m:sup>
                            <m:e>
                              <m:sSub>
                                <m:sSubPr>
                                  <m:ctrlPr>
                                    <a:rPr lang="en-US" altLang="zh-CN" sz="2400" i="1">
                                      <a:latin typeface="Cambria Math" panose="02040503050406030204" pitchFamily="18" charset="0"/>
                                    </a:rPr>
                                  </m:ctrlPr>
                                </m:sSubPr>
                                <m:e>
                                  <m:r>
                                    <a:rPr lang="en-US" altLang="zh-CN" sz="2400" i="1">
                                      <a:latin typeface="Cambria Math" charset="0"/>
                                      <a:ea typeface="Cambria Math" charset="0"/>
                                      <a:cs typeface="Cambria Math" charset="0"/>
                                    </a:rPr>
                                    <m:t>𝛾</m:t>
                                  </m:r>
                                </m:e>
                                <m:sub>
                                  <m:r>
                                    <a:rPr lang="en-US" altLang="zh-CN" sz="2400" i="1">
                                      <a:latin typeface="Cambria Math" charset="0"/>
                                    </a:rPr>
                                    <m:t>𝑗𝑖</m:t>
                                  </m:r>
                                </m:sub>
                              </m:sSub>
                            </m:e>
                          </m:nary>
                        </m:den>
                      </m:f>
                    </m:oMath>
                  </m:oMathPara>
                </a14:m>
                <a:endParaRPr lang="en-US" altLang="zh-CN" sz="2400" dirty="0">
                  <a:latin typeface="楷体" panose="02010609060101010101" pitchFamily="49" charset="-122"/>
                  <a:ea typeface="楷体" panose="02010609060101010101" pitchFamily="49" charset="-122"/>
                </a:endParaRPr>
              </a:p>
              <a:p>
                <a:pPr algn="ctr">
                  <a:lnSpc>
                    <a:spcPct val="150000"/>
                  </a:lnSpc>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sty m:val="p"/>
                            </m:rPr>
                            <a:rPr lang="el-GR" altLang="zh-CN" sz="2400" i="1">
                              <a:latin typeface="Cambria Math" charset="0"/>
                              <a:ea typeface="Cambria Math" charset="0"/>
                              <a:cs typeface="Cambria Math" charset="0"/>
                            </a:rPr>
                            <m:t>Σ</m:t>
                          </m:r>
                        </m:e>
                        <m:sub>
                          <m:r>
                            <a:rPr lang="en-US" altLang="zh-CN" sz="2400" i="1">
                              <a:latin typeface="Cambria Math" charset="0"/>
                            </a:rPr>
                            <m:t>𝑖</m:t>
                          </m:r>
                        </m:sub>
                        <m:sup>
                          <m:r>
                            <a:rPr lang="en-US" altLang="zh-CN" sz="2400" i="1">
                              <a:latin typeface="Cambria Math" charset="0"/>
                            </a:rPr>
                            <m:t>′</m:t>
                          </m:r>
                        </m:sup>
                      </m:sSubSup>
                      <m:r>
                        <a:rPr lang="en-US" altLang="zh-CN" sz="2400" i="1">
                          <a:latin typeface="Cambria Math" charset="0"/>
                        </a:rPr>
                        <m:t>=</m:t>
                      </m:r>
                      <m:f>
                        <m:fPr>
                          <m:ctrlPr>
                            <a:rPr lang="mr-IN" altLang="zh-CN" sz="2400" i="1">
                              <a:latin typeface="Cambria Math" panose="02040503050406030204" pitchFamily="18" charset="0"/>
                            </a:rPr>
                          </m:ctrlPr>
                        </m:fPr>
                        <m:num>
                          <m:nary>
                            <m:naryPr>
                              <m:chr m:val="∑"/>
                              <m:limLoc m:val="subSup"/>
                              <m:ctrlPr>
                                <a:rPr lang="is-IS" altLang="zh-CN" sz="2400" i="1">
                                  <a:latin typeface="Cambria Math" panose="02040503050406030204" pitchFamily="18" charset="0"/>
                                </a:rPr>
                              </m:ctrlPr>
                            </m:naryPr>
                            <m:sub>
                              <m:r>
                                <m:rPr>
                                  <m:brk m:alnAt="25"/>
                                </m:rPr>
                                <a:rPr lang="en-US" altLang="zh-CN" sz="2400" i="1">
                                  <a:latin typeface="Cambria Math" charset="0"/>
                                </a:rPr>
                                <m:t>𝑗</m:t>
                              </m:r>
                              <m:r>
                                <a:rPr lang="en-US" altLang="zh-CN" sz="2400" i="1">
                                  <a:latin typeface="Cambria Math" charset="0"/>
                                </a:rPr>
                                <m:t>=1</m:t>
                              </m:r>
                            </m:sub>
                            <m:sup>
                              <m:r>
                                <a:rPr lang="en-US" altLang="zh-CN" sz="2400" i="1">
                                  <a:latin typeface="Cambria Math" charset="0"/>
                                </a:rPr>
                                <m:t>𝑚</m:t>
                              </m:r>
                            </m:sup>
                            <m:e>
                              <m:sSub>
                                <m:sSubPr>
                                  <m:ctrlPr>
                                    <a:rPr lang="en-US" altLang="zh-CN" sz="2400" i="1">
                                      <a:latin typeface="Cambria Math" panose="02040503050406030204" pitchFamily="18" charset="0"/>
                                    </a:rPr>
                                  </m:ctrlPr>
                                </m:sSubPr>
                                <m:e>
                                  <m:r>
                                    <a:rPr lang="en-US" altLang="zh-CN" sz="2400" i="1">
                                      <a:latin typeface="Cambria Math" charset="0"/>
                                      <a:ea typeface="Cambria Math" charset="0"/>
                                      <a:cs typeface="Cambria Math" charset="0"/>
                                    </a:rPr>
                                    <m:t>𝛾</m:t>
                                  </m:r>
                                </m:e>
                                <m:sub>
                                  <m:r>
                                    <a:rPr lang="en-US" altLang="zh-CN" sz="2400" i="1">
                                      <a:latin typeface="Cambria Math" charset="0"/>
                                    </a:rPr>
                                    <m:t>𝑗𝑖</m:t>
                                  </m:r>
                                </m:sub>
                              </m:sSub>
                              <m:sSub>
                                <m:sSubPr>
                                  <m:ctrlPr>
                                    <a:rPr lang="en-US" altLang="zh-CN" sz="2400" i="1">
                                      <a:latin typeface="Cambria Math" panose="02040503050406030204" pitchFamily="18" charset="0"/>
                                      <a:ea typeface="Cambria Math" charset="0"/>
                                      <a:cs typeface="Cambria Math" charset="0"/>
                                    </a:rPr>
                                  </m:ctrlPr>
                                </m:sSubPr>
                                <m:e>
                                  <m:r>
                                    <a:rPr lang="en-US" altLang="zh-CN" sz="2400" i="1">
                                      <a:latin typeface="Cambria Math" charset="0"/>
                                      <a:ea typeface="Cambria Math" charset="0"/>
                                      <a:cs typeface="Cambria Math" charset="0"/>
                                    </a:rPr>
                                    <m:t>(</m:t>
                                  </m:r>
                                  <m:r>
                                    <a:rPr lang="en-US" altLang="zh-CN" sz="2400" i="1">
                                      <a:latin typeface="Cambria Math" charset="0"/>
                                      <a:ea typeface="Cambria Math" charset="0"/>
                                      <a:cs typeface="Cambria Math" charset="0"/>
                                    </a:rPr>
                                    <m:t>𝑥</m:t>
                                  </m:r>
                                </m:e>
                                <m:sub>
                                  <m:r>
                                    <a:rPr lang="en-US" altLang="zh-CN" sz="2400" i="1">
                                      <a:latin typeface="Cambria Math" charset="0"/>
                                      <a:ea typeface="Cambria Math" charset="0"/>
                                      <a:cs typeface="Cambria Math" charset="0"/>
                                    </a:rPr>
                                    <m:t>𝑗</m:t>
                                  </m:r>
                                </m:sub>
                              </m:sSub>
                              <m:r>
                                <a:rPr lang="en-US" altLang="zh-CN" sz="2400" i="1">
                                  <a:latin typeface="Cambria Math" charset="0"/>
                                  <a:ea typeface="Cambria Math" charset="0"/>
                                  <a:cs typeface="Cambria Math" charset="0"/>
                                </a:rPr>
                                <m:t>−</m:t>
                              </m:r>
                              <m:sSubSup>
                                <m:sSubSupPr>
                                  <m:ctrlPr>
                                    <a:rPr lang="en-US" altLang="zh-CN" sz="2400" i="1">
                                      <a:latin typeface="Cambria Math" panose="02040503050406030204" pitchFamily="18" charset="0"/>
                                    </a:rPr>
                                  </m:ctrlPr>
                                </m:sSubSupPr>
                                <m:e>
                                  <m:r>
                                    <a:rPr lang="en-US" altLang="zh-CN" sz="2400" i="1">
                                      <a:latin typeface="Cambria Math" charset="0"/>
                                      <a:ea typeface="Cambria Math" charset="0"/>
                                      <a:cs typeface="Cambria Math" charset="0"/>
                                    </a:rPr>
                                    <m:t>𝜇</m:t>
                                  </m:r>
                                </m:e>
                                <m:sub>
                                  <m:r>
                                    <a:rPr lang="en-US" altLang="zh-CN" sz="2400" i="1">
                                      <a:latin typeface="Cambria Math" charset="0"/>
                                    </a:rPr>
                                    <m:t>𝑖</m:t>
                                  </m:r>
                                </m:sub>
                                <m:sup>
                                  <m:r>
                                    <a:rPr lang="en-US" altLang="zh-CN" sz="2400" i="1">
                                      <a:latin typeface="Cambria Math" charset="0"/>
                                    </a:rPr>
                                    <m:t>′</m:t>
                                  </m:r>
                                </m:sup>
                              </m:sSubSup>
                              <m:r>
                                <a:rPr lang="en-US" altLang="zh-CN" sz="2400" i="1">
                                  <a:latin typeface="Cambria Math" charset="0"/>
                                  <a:ea typeface="Cambria Math" charset="0"/>
                                  <a:cs typeface="Cambria Math" charset="0"/>
                                </a:rPr>
                                <m:t>)</m:t>
                              </m:r>
                              <m:sSup>
                                <m:sSupPr>
                                  <m:ctrlPr>
                                    <a:rPr lang="en-US" altLang="zh-CN" sz="2400" i="1">
                                      <a:latin typeface="Cambria Math" panose="02040503050406030204" pitchFamily="18" charset="0"/>
                                      <a:ea typeface="Cambria Math" charset="0"/>
                                      <a:cs typeface="Cambria Math" charset="0"/>
                                    </a:rPr>
                                  </m:ctrlPr>
                                </m:sSupPr>
                                <m:e>
                                  <m:r>
                                    <a:rPr lang="en-US" altLang="zh-CN" sz="2400" i="1">
                                      <a:latin typeface="Cambria Math" charset="0"/>
                                      <a:ea typeface="Cambria Math" charset="0"/>
                                      <a:cs typeface="Cambria Math" charset="0"/>
                                    </a:rPr>
                                    <m:t>(</m:t>
                                  </m:r>
                                  <m:sSub>
                                    <m:sSubPr>
                                      <m:ctrlPr>
                                        <a:rPr lang="en-US" altLang="zh-CN" sz="2400" i="1">
                                          <a:latin typeface="Cambria Math" panose="02040503050406030204" pitchFamily="18" charset="0"/>
                                          <a:ea typeface="Cambria Math" charset="0"/>
                                          <a:cs typeface="Cambria Math" charset="0"/>
                                        </a:rPr>
                                      </m:ctrlPr>
                                    </m:sSubPr>
                                    <m:e>
                                      <m:r>
                                        <a:rPr lang="en-US" altLang="zh-CN" sz="2400" i="1">
                                          <a:latin typeface="Cambria Math" charset="0"/>
                                          <a:ea typeface="Cambria Math" charset="0"/>
                                          <a:cs typeface="Cambria Math" charset="0"/>
                                        </a:rPr>
                                        <m:t>(</m:t>
                                      </m:r>
                                      <m:r>
                                        <a:rPr lang="en-US" altLang="zh-CN" sz="2400" i="1">
                                          <a:latin typeface="Cambria Math" charset="0"/>
                                          <a:ea typeface="Cambria Math" charset="0"/>
                                          <a:cs typeface="Cambria Math" charset="0"/>
                                        </a:rPr>
                                        <m:t>𝑥</m:t>
                                      </m:r>
                                    </m:e>
                                    <m:sub>
                                      <m:r>
                                        <a:rPr lang="en-US" altLang="zh-CN" sz="2400" i="1">
                                          <a:latin typeface="Cambria Math" charset="0"/>
                                          <a:ea typeface="Cambria Math" charset="0"/>
                                          <a:cs typeface="Cambria Math" charset="0"/>
                                        </a:rPr>
                                        <m:t>𝑗</m:t>
                                      </m:r>
                                    </m:sub>
                                  </m:sSub>
                                  <m:r>
                                    <a:rPr lang="en-US" altLang="zh-CN" sz="2400" i="1">
                                      <a:latin typeface="Cambria Math" charset="0"/>
                                      <a:ea typeface="Cambria Math" charset="0"/>
                                      <a:cs typeface="Cambria Math" charset="0"/>
                                    </a:rPr>
                                    <m:t>−</m:t>
                                  </m:r>
                                  <m:sSubSup>
                                    <m:sSubSupPr>
                                      <m:ctrlPr>
                                        <a:rPr lang="en-US" altLang="zh-CN" sz="2400" i="1">
                                          <a:latin typeface="Cambria Math" panose="02040503050406030204" pitchFamily="18" charset="0"/>
                                        </a:rPr>
                                      </m:ctrlPr>
                                    </m:sSubSupPr>
                                    <m:e>
                                      <m:r>
                                        <a:rPr lang="en-US" altLang="zh-CN" sz="2400" i="1">
                                          <a:latin typeface="Cambria Math" charset="0"/>
                                          <a:ea typeface="Cambria Math" charset="0"/>
                                          <a:cs typeface="Cambria Math" charset="0"/>
                                        </a:rPr>
                                        <m:t>𝜇</m:t>
                                      </m:r>
                                    </m:e>
                                    <m:sub>
                                      <m:r>
                                        <a:rPr lang="en-US" altLang="zh-CN" sz="2400" i="1">
                                          <a:latin typeface="Cambria Math" charset="0"/>
                                        </a:rPr>
                                        <m:t>𝑖</m:t>
                                      </m:r>
                                    </m:sub>
                                    <m:sup>
                                      <m:r>
                                        <a:rPr lang="en-US" altLang="zh-CN" sz="2400" i="1">
                                          <a:latin typeface="Cambria Math" charset="0"/>
                                        </a:rPr>
                                        <m:t>′</m:t>
                                      </m:r>
                                    </m:sup>
                                  </m:sSubSup>
                                  <m:r>
                                    <a:rPr lang="en-US" altLang="zh-CN" sz="2400" i="1">
                                      <a:latin typeface="Cambria Math" charset="0"/>
                                      <a:ea typeface="Cambria Math" charset="0"/>
                                      <a:cs typeface="Cambria Math" charset="0"/>
                                    </a:rPr>
                                    <m:t>)</m:t>
                                  </m:r>
                                </m:e>
                                <m:sup>
                                  <m:r>
                                    <a:rPr lang="en-US" altLang="zh-CN" sz="2400" i="1">
                                      <a:latin typeface="Cambria Math" charset="0"/>
                                      <a:ea typeface="Cambria Math" charset="0"/>
                                      <a:cs typeface="Cambria Math" charset="0"/>
                                    </a:rPr>
                                    <m:t>𝑇</m:t>
                                  </m:r>
                                </m:sup>
                              </m:sSup>
                            </m:e>
                          </m:nary>
                        </m:num>
                        <m:den>
                          <m:nary>
                            <m:naryPr>
                              <m:chr m:val="∑"/>
                              <m:limLoc m:val="subSup"/>
                              <m:ctrlPr>
                                <a:rPr lang="is-IS" altLang="zh-CN" sz="2400" i="1">
                                  <a:latin typeface="Cambria Math" panose="02040503050406030204" pitchFamily="18" charset="0"/>
                                </a:rPr>
                              </m:ctrlPr>
                            </m:naryPr>
                            <m:sub>
                              <m:r>
                                <m:rPr>
                                  <m:brk m:alnAt="25"/>
                                </m:rPr>
                                <a:rPr lang="en-US" altLang="zh-CN" sz="2400" i="1">
                                  <a:latin typeface="Cambria Math" charset="0"/>
                                </a:rPr>
                                <m:t>𝑗</m:t>
                              </m:r>
                              <m:r>
                                <a:rPr lang="en-US" altLang="zh-CN" sz="2400" i="1">
                                  <a:latin typeface="Cambria Math" charset="0"/>
                                </a:rPr>
                                <m:t>=1</m:t>
                              </m:r>
                            </m:sub>
                            <m:sup>
                              <m:r>
                                <a:rPr lang="en-US" altLang="zh-CN" sz="2400" i="1">
                                  <a:latin typeface="Cambria Math" charset="0"/>
                                </a:rPr>
                                <m:t>𝑚</m:t>
                              </m:r>
                            </m:sup>
                            <m:e>
                              <m:sSub>
                                <m:sSubPr>
                                  <m:ctrlPr>
                                    <a:rPr lang="en-US" altLang="zh-CN" sz="2400" i="1">
                                      <a:latin typeface="Cambria Math" panose="02040503050406030204" pitchFamily="18" charset="0"/>
                                    </a:rPr>
                                  </m:ctrlPr>
                                </m:sSubPr>
                                <m:e>
                                  <m:r>
                                    <a:rPr lang="en-US" altLang="zh-CN" sz="2400" i="1">
                                      <a:latin typeface="Cambria Math" charset="0"/>
                                      <a:ea typeface="Cambria Math" charset="0"/>
                                      <a:cs typeface="Cambria Math" charset="0"/>
                                    </a:rPr>
                                    <m:t>𝛾</m:t>
                                  </m:r>
                                </m:e>
                                <m:sub>
                                  <m:r>
                                    <a:rPr lang="en-US" altLang="zh-CN" sz="2400" i="1">
                                      <a:latin typeface="Cambria Math" charset="0"/>
                                    </a:rPr>
                                    <m:t>𝑗𝑖</m:t>
                                  </m:r>
                                </m:sub>
                              </m:sSub>
                            </m:e>
                          </m:nary>
                        </m:den>
                      </m:f>
                    </m:oMath>
                  </m:oMathPara>
                </a14:m>
                <a:endParaRPr lang="en-US" altLang="zh-CN" sz="2400" dirty="0">
                  <a:latin typeface="楷体" panose="02010609060101010101" pitchFamily="49" charset="-122"/>
                  <a:ea typeface="楷体" panose="02010609060101010101" pitchFamily="49" charset="-122"/>
                </a:endParaRPr>
              </a:p>
              <a:p>
                <a:pPr algn="ctr">
                  <a:lnSpc>
                    <a:spcPct val="150000"/>
                  </a:lnSpc>
                </a:pPr>
                <a:r>
                  <a:rPr lang="zh-CN" altLang="en-US" sz="2400" dirty="0">
                    <a:latin typeface="楷体" panose="02010609060101010101" pitchFamily="49" charset="-122"/>
                    <a:ea typeface="楷体" panose="02010609060101010101" pitchFamily="49" charset="-122"/>
                  </a:rPr>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charset="0"/>
                            <a:ea typeface="Cambria Math" charset="0"/>
                            <a:cs typeface="Cambria Math" charset="0"/>
                          </a:rPr>
                          <m:t>𝛼</m:t>
                        </m:r>
                      </m:e>
                      <m:sub>
                        <m:r>
                          <a:rPr lang="en-US" altLang="zh-CN" sz="2400" i="1">
                            <a:latin typeface="Cambria Math" charset="0"/>
                          </a:rPr>
                          <m:t>𝑖</m:t>
                        </m:r>
                      </m:sub>
                      <m:sup>
                        <m:r>
                          <a:rPr lang="en-US" altLang="zh-CN" sz="2400" i="1">
                            <a:latin typeface="Cambria Math" charset="0"/>
                          </a:rPr>
                          <m:t>′</m:t>
                        </m:r>
                      </m:sup>
                    </m:sSubSup>
                    <m:r>
                      <a:rPr lang="en-US" altLang="zh-CN" sz="2400" i="1">
                        <a:latin typeface="Cambria Math" charset="0"/>
                      </a:rPr>
                      <m:t>=</m:t>
                    </m:r>
                    <m:f>
                      <m:fPr>
                        <m:ctrlPr>
                          <a:rPr lang="mr-IN" altLang="zh-CN" sz="2400" i="1">
                            <a:latin typeface="Cambria Math" panose="02040503050406030204" pitchFamily="18" charset="0"/>
                          </a:rPr>
                        </m:ctrlPr>
                      </m:fPr>
                      <m:num>
                        <m:nary>
                          <m:naryPr>
                            <m:chr m:val="∑"/>
                            <m:limLoc m:val="subSup"/>
                            <m:ctrlPr>
                              <a:rPr lang="is-IS" altLang="zh-CN" sz="2400" i="1">
                                <a:latin typeface="Cambria Math" panose="02040503050406030204" pitchFamily="18" charset="0"/>
                              </a:rPr>
                            </m:ctrlPr>
                          </m:naryPr>
                          <m:sub>
                            <m:r>
                              <m:rPr>
                                <m:brk m:alnAt="25"/>
                              </m:rPr>
                              <a:rPr lang="en-US" altLang="zh-CN" sz="2400" i="1">
                                <a:latin typeface="Cambria Math" charset="0"/>
                              </a:rPr>
                              <m:t>𝑗</m:t>
                            </m:r>
                            <m:r>
                              <a:rPr lang="en-US" altLang="zh-CN" sz="2400" i="1">
                                <a:latin typeface="Cambria Math" charset="0"/>
                              </a:rPr>
                              <m:t>=1</m:t>
                            </m:r>
                          </m:sub>
                          <m:sup>
                            <m:r>
                              <a:rPr lang="en-US" altLang="zh-CN" sz="2400" i="1">
                                <a:latin typeface="Cambria Math" charset="0"/>
                              </a:rPr>
                              <m:t>𝑚</m:t>
                            </m:r>
                          </m:sup>
                          <m:e>
                            <m:sSub>
                              <m:sSubPr>
                                <m:ctrlPr>
                                  <a:rPr lang="en-US" altLang="zh-CN" sz="2400" i="1">
                                    <a:latin typeface="Cambria Math" panose="02040503050406030204" pitchFamily="18" charset="0"/>
                                  </a:rPr>
                                </m:ctrlPr>
                              </m:sSubPr>
                              <m:e>
                                <m:r>
                                  <a:rPr lang="en-US" altLang="zh-CN" sz="2400" i="1">
                                    <a:latin typeface="Cambria Math" charset="0"/>
                                    <a:ea typeface="Cambria Math" charset="0"/>
                                    <a:cs typeface="Cambria Math" charset="0"/>
                                  </a:rPr>
                                  <m:t>𝛾</m:t>
                                </m:r>
                              </m:e>
                              <m:sub>
                                <m:r>
                                  <a:rPr lang="en-US" altLang="zh-CN" sz="2400" i="1">
                                    <a:latin typeface="Cambria Math" charset="0"/>
                                  </a:rPr>
                                  <m:t>𝑗𝑖</m:t>
                                </m:r>
                              </m:sub>
                            </m:sSub>
                          </m:e>
                        </m:nary>
                      </m:num>
                      <m:den>
                        <m:r>
                          <a:rPr lang="en-US" altLang="zh-CN" sz="2400" i="1">
                            <a:latin typeface="Cambria Math" charset="0"/>
                            <a:ea typeface="Cambria Math" charset="0"/>
                            <a:cs typeface="Cambria Math" charset="0"/>
                          </a:rPr>
                          <m:t>𝑚</m:t>
                        </m:r>
                      </m:den>
                    </m:f>
                  </m:oMath>
                </a14:m>
                <a:endParaRPr lang="zh-CN" altLang="en-US" sz="2400" dirty="0">
                  <a:latin typeface="楷体" panose="02010609060101010101" pitchFamily="49" charset="-122"/>
                  <a:ea typeface="楷体" panose="02010609060101010101" pitchFamily="49" charset="-122"/>
                </a:endParaRPr>
              </a:p>
            </p:txBody>
          </p:sp>
        </mc:Choice>
        <mc:Fallback xmlns="">
          <p:sp>
            <p:nvSpPr>
              <p:cNvPr id="2" name="矩形 1">
                <a:extLst>
                  <a:ext uri="{FF2B5EF4-FFF2-40B4-BE49-F238E27FC236}">
                    <a16:creationId xmlns:a16="http://schemas.microsoft.com/office/drawing/2014/main" id="{6D3931F0-F979-41DA-A4D4-5B1816B66326}"/>
                  </a:ext>
                </a:extLst>
              </p:cNvPr>
              <p:cNvSpPr>
                <a:spLocks noRot="1" noChangeAspect="1" noMove="1" noResize="1" noEditPoints="1" noAdjustHandles="1" noChangeArrowheads="1" noChangeShapeType="1" noTextEdit="1"/>
              </p:cNvSpPr>
              <p:nvPr/>
            </p:nvSpPr>
            <p:spPr>
              <a:xfrm>
                <a:off x="1838539" y="1013738"/>
                <a:ext cx="8514921" cy="5337743"/>
              </a:xfrm>
              <a:prstGeom prst="rect">
                <a:avLst/>
              </a:prstGeom>
              <a:blipFill>
                <a:blip r:embed="rId2"/>
                <a:stretch>
                  <a:fillRect l="-860" r="-1719"/>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F6285E37-F838-4F96-BA32-8255B6B7CFA1}"/>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A80B7E7-CCDF-46E7-A312-FDEC740677E0}"/>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5444619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EBC8F798-B083-4FD0-93EE-34093C63ADE7}"/>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600A372-E0A9-4C63-AADB-0F4F9B25A297}"/>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33648D28-9465-4E4F-B169-B11B8D48C5A8}"/>
                  </a:ext>
                </a:extLst>
              </p:cNvPr>
              <p:cNvSpPr txBox="1">
                <a:spLocks/>
              </p:cNvSpPr>
              <p:nvPr/>
            </p:nvSpPr>
            <p:spPr>
              <a:xfrm>
                <a:off x="1567543" y="1240275"/>
                <a:ext cx="9296973" cy="4414565"/>
              </a:xfrm>
              <a:prstGeom prst="rect">
                <a:avLst/>
              </a:prstGeom>
            </p:spPr>
            <p:txBody>
              <a:bodyPr/>
              <a:lstStyle/>
              <a:p>
                <a:pPr>
                  <a:lnSpc>
                    <a:spcPct val="111000"/>
                  </a:lnSpc>
                  <a:spcBef>
                    <a:spcPts val="930"/>
                  </a:spcBef>
                  <a:defRPr/>
                </a:pPr>
                <a:r>
                  <a:rPr lang="zh-CN" altLang="en-US" sz="2400" dirty="0">
                    <a:solidFill>
                      <a:schemeClr val="tx1"/>
                    </a:solidFill>
                    <a:latin typeface="楷体" panose="02010609060101010101" pitchFamily="49" charset="-122"/>
                    <a:ea typeface="楷体" panose="02010609060101010101" pitchFamily="49" charset="-122"/>
                    <a:cs typeface="SimSun" charset="-122"/>
                  </a:rPr>
                  <a:t>水果聚类这一问题的求解过程如下：</a:t>
                </a:r>
                <a:endParaRPr lang="en-US" altLang="zh-CN" sz="2400" dirty="0">
                  <a:solidFill>
                    <a:schemeClr val="tx1"/>
                  </a:solidFill>
                  <a:latin typeface="楷体" panose="02010609060101010101" pitchFamily="49" charset="-122"/>
                  <a:ea typeface="楷体" panose="02010609060101010101" pitchFamily="49" charset="-122"/>
                  <a:cs typeface="SimSun" charset="-122"/>
                </a:endParaRPr>
              </a:p>
              <a:p>
                <a:pPr>
                  <a:lnSpc>
                    <a:spcPct val="111000"/>
                  </a:lnSpc>
                  <a:spcBef>
                    <a:spcPts val="930"/>
                  </a:spcBef>
                  <a:defRPr/>
                </a:pPr>
                <a:endParaRPr lang="en-US" altLang="zh-CN" sz="2400" dirty="0">
                  <a:solidFill>
                    <a:schemeClr val="tx1"/>
                  </a:solidFill>
                  <a:latin typeface="楷体" panose="02010609060101010101" pitchFamily="49" charset="-122"/>
                  <a:ea typeface="楷体" panose="02010609060101010101" pitchFamily="49" charset="-122"/>
                  <a:cs typeface="SimSun" charset="-122"/>
                </a:endParaRPr>
              </a:p>
              <a:p>
                <a:pPr>
                  <a:lnSpc>
                    <a:spcPct val="111000"/>
                  </a:lnSpc>
                  <a:spcBef>
                    <a:spcPts val="930"/>
                  </a:spcBef>
                  <a:defRPr/>
                </a:pPr>
                <a:r>
                  <a:rPr lang="en-US" altLang="zh-CN" sz="2400" dirty="0">
                    <a:solidFill>
                      <a:schemeClr val="tx1"/>
                    </a:solidFill>
                    <a:latin typeface="楷体" panose="02010609060101010101" pitchFamily="49" charset="-122"/>
                    <a:ea typeface="楷体" panose="02010609060101010101" pitchFamily="49" charset="-122"/>
                    <a:cs typeface="SimSun" charset="-122"/>
                  </a:rPr>
                  <a:t>1.</a:t>
                </a:r>
                <a:r>
                  <a:rPr lang="zh-CN" altLang="en-US" sz="2400" dirty="0">
                    <a:solidFill>
                      <a:schemeClr val="tx1"/>
                    </a:solidFill>
                    <a:latin typeface="楷体" panose="02010609060101010101" pitchFamily="49" charset="-122"/>
                    <a:ea typeface="楷体" panose="02010609060101010101" pitchFamily="49" charset="-122"/>
                    <a:cs typeface="SimSun" charset="-122"/>
                  </a:rPr>
                  <a:t>令高斯混合成分的个数 </a:t>
                </a:r>
                <a:r>
                  <a:rPr lang="en-US" altLang="zh-CN" sz="2400" dirty="0">
                    <a:solidFill>
                      <a:schemeClr val="tx1"/>
                    </a:solidFill>
                    <a:latin typeface="楷体" panose="02010609060101010101" pitchFamily="49" charset="-122"/>
                    <a:ea typeface="楷体" panose="02010609060101010101" pitchFamily="49" charset="-122"/>
                    <a:cs typeface="SimSun" charset="-122"/>
                  </a:rPr>
                  <a:t>k=3.</a:t>
                </a:r>
              </a:p>
              <a:p>
                <a:pPr>
                  <a:lnSpc>
                    <a:spcPct val="111000"/>
                  </a:lnSpc>
                  <a:spcBef>
                    <a:spcPts val="930"/>
                  </a:spcBef>
                  <a:defRPr/>
                </a:pPr>
                <a:r>
                  <a:rPr lang="en-US" altLang="zh-CN" sz="2400" dirty="0">
                    <a:solidFill>
                      <a:schemeClr val="tx1"/>
                    </a:solidFill>
                    <a:latin typeface="楷体" panose="02010609060101010101" pitchFamily="49" charset="-122"/>
                    <a:ea typeface="楷体" panose="02010609060101010101" pitchFamily="49" charset="-122"/>
                    <a:cs typeface="SimSun" charset="-122"/>
                  </a:rPr>
                  <a:t>2.</a:t>
                </a:r>
                <a:r>
                  <a:rPr lang="zh-CN" altLang="en-US" sz="2400" dirty="0">
                    <a:solidFill>
                      <a:schemeClr val="tx1"/>
                    </a:solidFill>
                    <a:latin typeface="楷体" panose="02010609060101010101" pitchFamily="49" charset="-122"/>
                    <a:ea typeface="楷体" panose="02010609060101010101" pitchFamily="49" charset="-122"/>
                    <a:cs typeface="SimSun" charset="-122"/>
                  </a:rPr>
                  <a:t>算法开始时，假定将高斯混合分布模型参数初始化为：</a:t>
                </a:r>
                <a:endParaRPr lang="en-US" altLang="zh-CN" sz="2400" dirty="0">
                  <a:solidFill>
                    <a:schemeClr val="tx1"/>
                  </a:solidFill>
                  <a:latin typeface="楷体" panose="02010609060101010101" pitchFamily="49" charset="-122"/>
                  <a:ea typeface="楷体" panose="02010609060101010101" pitchFamily="49" charset="-122"/>
                  <a:cs typeface="SimSun" charset="-122"/>
                </a:endParaRPr>
              </a:p>
              <a:p>
                <a:pPr>
                  <a:lnSpc>
                    <a:spcPct val="111000"/>
                  </a:lnSpc>
                  <a:spcBef>
                    <a:spcPts val="930"/>
                  </a:spcBef>
                  <a:defRPr/>
                </a:pPr>
                <a14:m>
                  <m:oMath xmlns:m="http://schemas.openxmlformats.org/officeDocument/2006/math">
                    <m:sSub>
                      <m:sSubPr>
                        <m:ctrlPr>
                          <a:rPr lang="en-US" altLang="zh-CN" sz="2400" i="1" smtClean="0">
                            <a:solidFill>
                              <a:schemeClr val="tx1"/>
                            </a:solidFill>
                            <a:latin typeface="Cambria Math" panose="02040503050406030204" pitchFamily="18" charset="0"/>
                            <a:ea typeface="SimSun" charset="-122"/>
                            <a:cs typeface="SimSun" charset="-122"/>
                          </a:rPr>
                        </m:ctrlPr>
                      </m:sSubPr>
                      <m:e>
                        <m:r>
                          <a:rPr lang="en-US" altLang="zh-CN" sz="2400" i="1" smtClean="0">
                            <a:solidFill>
                              <a:schemeClr val="tx1"/>
                            </a:solidFill>
                            <a:latin typeface="Cambria Math" charset="0"/>
                            <a:ea typeface="SimSun" charset="-122"/>
                            <a:cs typeface="SimSun" charset="-122"/>
                          </a:rPr>
                          <m:t>𝛼</m:t>
                        </m:r>
                      </m:e>
                      <m:sub>
                        <m:r>
                          <a:rPr lang="en-US" altLang="zh-CN" sz="2400" i="1" smtClean="0">
                            <a:solidFill>
                              <a:schemeClr val="tx1"/>
                            </a:solidFill>
                            <a:latin typeface="Cambria Math" charset="0"/>
                            <a:ea typeface="SimSun" charset="-122"/>
                            <a:cs typeface="SimSun" charset="-122"/>
                          </a:rPr>
                          <m:t>1</m:t>
                        </m:r>
                      </m:sub>
                    </m:sSub>
                    <m:r>
                      <a:rPr lang="en-US" altLang="zh-CN" sz="2400" i="1" smtClean="0">
                        <a:solidFill>
                          <a:schemeClr val="tx1"/>
                        </a:solidFill>
                        <a:latin typeface="Cambria Math" charset="0"/>
                        <a:ea typeface="SimSun" charset="-122"/>
                        <a:cs typeface="SimSun" charset="-122"/>
                      </a:rPr>
                      <m:t>=</m:t>
                    </m:r>
                    <m:sSub>
                      <m:sSubPr>
                        <m:ctrlPr>
                          <a:rPr lang="en-US" altLang="zh-CN" sz="2400" i="1" smtClean="0">
                            <a:solidFill>
                              <a:schemeClr val="tx1"/>
                            </a:solidFill>
                            <a:latin typeface="Cambria Math" panose="02040503050406030204" pitchFamily="18" charset="0"/>
                            <a:ea typeface="SimSun" charset="-122"/>
                            <a:cs typeface="SimSun" charset="-122"/>
                          </a:rPr>
                        </m:ctrlPr>
                      </m:sSubPr>
                      <m:e>
                        <m:r>
                          <a:rPr lang="en-US" altLang="zh-CN" sz="2400" i="1" smtClean="0">
                            <a:solidFill>
                              <a:schemeClr val="tx1"/>
                            </a:solidFill>
                            <a:latin typeface="Cambria Math" charset="0"/>
                            <a:ea typeface="SimSun" charset="-122"/>
                            <a:cs typeface="SimSun" charset="-122"/>
                          </a:rPr>
                          <m:t>𝛼</m:t>
                        </m:r>
                      </m:e>
                      <m:sub>
                        <m:r>
                          <a:rPr lang="en-US" altLang="zh-CN" sz="2400" i="1" smtClean="0">
                            <a:solidFill>
                              <a:schemeClr val="tx1"/>
                            </a:solidFill>
                            <a:latin typeface="Cambria Math" charset="0"/>
                            <a:ea typeface="SimSun" charset="-122"/>
                            <a:cs typeface="SimSun" charset="-122"/>
                          </a:rPr>
                          <m:t>2</m:t>
                        </m:r>
                      </m:sub>
                    </m:sSub>
                    <m:r>
                      <a:rPr lang="en-US" altLang="zh-CN" sz="2400" i="1" smtClean="0">
                        <a:solidFill>
                          <a:schemeClr val="tx1"/>
                        </a:solidFill>
                        <a:latin typeface="Cambria Math" charset="0"/>
                        <a:ea typeface="SimSun" charset="-122"/>
                        <a:cs typeface="SimSun" charset="-122"/>
                      </a:rPr>
                      <m:t>=</m:t>
                    </m:r>
                    <m:sSub>
                      <m:sSubPr>
                        <m:ctrlPr>
                          <a:rPr lang="en-US" altLang="zh-CN" sz="2400" i="1" smtClean="0">
                            <a:solidFill>
                              <a:schemeClr val="tx1"/>
                            </a:solidFill>
                            <a:latin typeface="Cambria Math" panose="02040503050406030204" pitchFamily="18" charset="0"/>
                            <a:ea typeface="SimSun" charset="-122"/>
                            <a:cs typeface="SimSun" charset="-122"/>
                          </a:rPr>
                        </m:ctrlPr>
                      </m:sSubPr>
                      <m:e>
                        <m:r>
                          <a:rPr lang="en-US" altLang="zh-CN" sz="2400" i="1" smtClean="0">
                            <a:solidFill>
                              <a:schemeClr val="tx1"/>
                            </a:solidFill>
                            <a:latin typeface="Cambria Math" charset="0"/>
                            <a:ea typeface="SimSun" charset="-122"/>
                            <a:cs typeface="SimSun" charset="-122"/>
                          </a:rPr>
                          <m:t>𝛼</m:t>
                        </m:r>
                      </m:e>
                      <m:sub>
                        <m:r>
                          <a:rPr lang="en-US" altLang="zh-CN" sz="2400" i="1" smtClean="0">
                            <a:solidFill>
                              <a:schemeClr val="tx1"/>
                            </a:solidFill>
                            <a:latin typeface="Cambria Math" charset="0"/>
                            <a:ea typeface="SimSun" charset="-122"/>
                            <a:cs typeface="SimSun" charset="-122"/>
                          </a:rPr>
                          <m:t>3</m:t>
                        </m:r>
                      </m:sub>
                    </m:sSub>
                    <m:r>
                      <a:rPr lang="en-US" altLang="zh-CN" sz="2400" i="1" smtClean="0">
                        <a:solidFill>
                          <a:schemeClr val="tx1"/>
                        </a:solidFill>
                        <a:latin typeface="Cambria Math" charset="0"/>
                        <a:ea typeface="SimSun" charset="-122"/>
                        <a:cs typeface="SimSun" charset="-122"/>
                      </a:rPr>
                      <m:t>=1/3</m:t>
                    </m:r>
                  </m:oMath>
                </a14:m>
                <a:r>
                  <a:rPr lang="zh-CN" altLang="en-US" sz="2400" dirty="0">
                    <a:solidFill>
                      <a:schemeClr val="tx1"/>
                    </a:solidFill>
                    <a:latin typeface="楷体" panose="02010609060101010101" pitchFamily="49" charset="-122"/>
                    <a:ea typeface="楷体" panose="02010609060101010101" pitchFamily="49" charset="-122"/>
                    <a:cs typeface="SimSun" charset="-122"/>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SimSun" charset="-122"/>
                            <a:cs typeface="SimSun" charset="-122"/>
                          </a:rPr>
                        </m:ctrlPr>
                      </m:sSubPr>
                      <m:e>
                        <m:r>
                          <a:rPr lang="en-US" altLang="zh-CN" sz="2400" i="1" smtClean="0">
                            <a:solidFill>
                              <a:schemeClr val="tx1"/>
                            </a:solidFill>
                            <a:latin typeface="Cambria Math" charset="0"/>
                            <a:ea typeface="SimSun" charset="-122"/>
                            <a:cs typeface="SimSun" charset="-122"/>
                          </a:rPr>
                          <m:t>𝜇</m:t>
                        </m:r>
                      </m:e>
                      <m:sub>
                        <m:r>
                          <a:rPr lang="en-US" altLang="zh-CN" sz="2400" i="1" smtClean="0">
                            <a:solidFill>
                              <a:schemeClr val="tx1"/>
                            </a:solidFill>
                            <a:latin typeface="Cambria Math" charset="0"/>
                            <a:ea typeface="SimSun" charset="-122"/>
                            <a:cs typeface="SimSun" charset="-122"/>
                          </a:rPr>
                          <m:t>1</m:t>
                        </m:r>
                      </m:sub>
                    </m:sSub>
                    <m:r>
                      <a:rPr lang="en-US" altLang="zh-CN" sz="2400" i="1" smtClean="0">
                        <a:solidFill>
                          <a:schemeClr val="tx1"/>
                        </a:solidFill>
                        <a:latin typeface="Cambria Math" charset="0"/>
                        <a:ea typeface="SimSun" charset="-122"/>
                        <a:cs typeface="SimSun" charset="-122"/>
                      </a:rPr>
                      <m:t>=</m:t>
                    </m:r>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i="1" smtClean="0">
                            <a:solidFill>
                              <a:schemeClr val="tx1"/>
                            </a:solidFill>
                            <a:latin typeface="Cambria Math" charset="0"/>
                            <a:ea typeface="SimSun" charset="-122"/>
                            <a:cs typeface="SimSun" charset="-122"/>
                          </a:rPr>
                          <m:t>𝑥</m:t>
                        </m:r>
                      </m:e>
                      <m:sub>
                        <m:r>
                          <a:rPr lang="en-US" altLang="zh-CN" sz="2400" i="1" smtClean="0">
                            <a:solidFill>
                              <a:schemeClr val="tx1"/>
                            </a:solidFill>
                            <a:latin typeface="Cambria Math" charset="0"/>
                            <a:ea typeface="SimSun" charset="-122"/>
                            <a:cs typeface="SimSun" charset="-122"/>
                          </a:rPr>
                          <m:t>6</m:t>
                        </m:r>
                      </m:sub>
                    </m:sSub>
                  </m:oMath>
                </a14:m>
                <a:r>
                  <a:rPr lang="zh-CN" altLang="en-US" sz="2400" dirty="0">
                    <a:solidFill>
                      <a:schemeClr val="tx1"/>
                    </a:solidFill>
                    <a:latin typeface="楷体" panose="02010609060101010101" pitchFamily="49" charset="-122"/>
                    <a:ea typeface="楷体" panose="02010609060101010101" pitchFamily="49" charset="-122"/>
                    <a:cs typeface="SimSun" charset="-122"/>
                  </a:rPr>
                  <a:t>，</a:t>
                </a: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i="1">
                            <a:solidFill>
                              <a:schemeClr val="tx1"/>
                            </a:solidFill>
                            <a:latin typeface="Cambria Math" charset="0"/>
                            <a:ea typeface="SimSun" charset="-122"/>
                            <a:cs typeface="SimSun" charset="-122"/>
                          </a:rPr>
                          <m:t>𝜇</m:t>
                        </m:r>
                      </m:e>
                      <m:sub>
                        <m:r>
                          <a:rPr lang="en-US" altLang="zh-CN" sz="2400" i="1" smtClean="0">
                            <a:solidFill>
                              <a:schemeClr val="tx1"/>
                            </a:solidFill>
                            <a:latin typeface="Cambria Math" charset="0"/>
                            <a:ea typeface="SimSun" charset="-122"/>
                            <a:cs typeface="SimSun" charset="-122"/>
                          </a:rPr>
                          <m:t>2</m:t>
                        </m:r>
                      </m:sub>
                    </m:sSub>
                    <m:r>
                      <a:rPr lang="en-US" altLang="zh-CN" sz="2400" i="1">
                        <a:solidFill>
                          <a:schemeClr val="tx1"/>
                        </a:solidFill>
                        <a:latin typeface="Cambria Math" charset="0"/>
                        <a:ea typeface="SimSun" charset="-122"/>
                        <a:cs typeface="SimSun" charset="-122"/>
                      </a:rPr>
                      <m:t>=</m:t>
                    </m:r>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i="1">
                            <a:solidFill>
                              <a:schemeClr val="tx1"/>
                            </a:solidFill>
                            <a:latin typeface="Cambria Math" charset="0"/>
                            <a:ea typeface="SimSun" charset="-122"/>
                            <a:cs typeface="SimSun" charset="-122"/>
                          </a:rPr>
                          <m:t>𝑥</m:t>
                        </m:r>
                      </m:e>
                      <m:sub>
                        <m:r>
                          <a:rPr lang="en-US" altLang="zh-CN" sz="2400" i="1" smtClean="0">
                            <a:solidFill>
                              <a:schemeClr val="tx1"/>
                            </a:solidFill>
                            <a:latin typeface="Cambria Math" charset="0"/>
                            <a:ea typeface="SimSun" charset="-122"/>
                            <a:cs typeface="SimSun" charset="-122"/>
                          </a:rPr>
                          <m:t>22</m:t>
                        </m:r>
                      </m:sub>
                    </m:sSub>
                  </m:oMath>
                </a14:m>
                <a:r>
                  <a:rPr lang="zh-CN" altLang="en-US" sz="2400" dirty="0">
                    <a:solidFill>
                      <a:schemeClr val="tx1"/>
                    </a:solidFill>
                    <a:latin typeface="楷体" panose="02010609060101010101" pitchFamily="49" charset="-122"/>
                    <a:ea typeface="楷体" panose="02010609060101010101" pitchFamily="49" charset="-122"/>
                    <a:cs typeface="SimSun" charset="-122"/>
                  </a:rPr>
                  <a:t>，</a:t>
                </a: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i="1">
                            <a:solidFill>
                              <a:schemeClr val="tx1"/>
                            </a:solidFill>
                            <a:latin typeface="Cambria Math" charset="0"/>
                            <a:ea typeface="SimSun" charset="-122"/>
                            <a:cs typeface="SimSun" charset="-122"/>
                          </a:rPr>
                          <m:t>𝜇</m:t>
                        </m:r>
                      </m:e>
                      <m:sub>
                        <m:r>
                          <a:rPr lang="en-US" altLang="zh-CN" sz="2400" i="1" smtClean="0">
                            <a:solidFill>
                              <a:schemeClr val="tx1"/>
                            </a:solidFill>
                            <a:latin typeface="Cambria Math" charset="0"/>
                            <a:ea typeface="SimSun" charset="-122"/>
                            <a:cs typeface="SimSun" charset="-122"/>
                          </a:rPr>
                          <m:t>3</m:t>
                        </m:r>
                      </m:sub>
                    </m:sSub>
                    <m:r>
                      <a:rPr lang="en-US" altLang="zh-CN" sz="2400" i="1">
                        <a:solidFill>
                          <a:schemeClr val="tx1"/>
                        </a:solidFill>
                        <a:latin typeface="Cambria Math" charset="0"/>
                        <a:ea typeface="SimSun" charset="-122"/>
                        <a:cs typeface="SimSun" charset="-122"/>
                      </a:rPr>
                      <m:t>=</m:t>
                    </m:r>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i="1">
                            <a:solidFill>
                              <a:schemeClr val="tx1"/>
                            </a:solidFill>
                            <a:latin typeface="Cambria Math" charset="0"/>
                            <a:ea typeface="SimSun" charset="-122"/>
                            <a:cs typeface="SimSun" charset="-122"/>
                          </a:rPr>
                          <m:t>𝑥</m:t>
                        </m:r>
                      </m:e>
                      <m:sub>
                        <m:r>
                          <a:rPr lang="en-US" altLang="zh-CN" sz="2400" i="1" smtClean="0">
                            <a:solidFill>
                              <a:schemeClr val="tx1"/>
                            </a:solidFill>
                            <a:latin typeface="Cambria Math" charset="0"/>
                            <a:ea typeface="SimSun" charset="-122"/>
                            <a:cs typeface="SimSun" charset="-122"/>
                          </a:rPr>
                          <m:t>27</m:t>
                        </m:r>
                      </m:sub>
                    </m:sSub>
                    <m:r>
                      <a:rPr lang="zh-CN" altLang="en-US" sz="2400" smtClean="0">
                        <a:solidFill>
                          <a:schemeClr val="tx1"/>
                        </a:solidFill>
                        <a:latin typeface="Cambria Math" charset="0"/>
                        <a:ea typeface="SimSun" charset="-122"/>
                        <a:cs typeface="SimSun" charset="-122"/>
                      </a:rPr>
                      <m:t>；</m:t>
                    </m:r>
                  </m:oMath>
                </a14:m>
                <a:endParaRPr lang="en-US" altLang="zh-CN" sz="2400" dirty="0">
                  <a:solidFill>
                    <a:schemeClr val="tx1"/>
                  </a:solidFill>
                  <a:latin typeface="Cambria Math" charset="0"/>
                  <a:ea typeface="SimSun" charset="-122"/>
                  <a:cs typeface="SimSun" charset="-122"/>
                </a:endParaRPr>
              </a:p>
              <a:p>
                <a:pPr>
                  <a:lnSpc>
                    <a:spcPct val="111000"/>
                  </a:lnSpc>
                  <a:spcBef>
                    <a:spcPts val="930"/>
                  </a:spcBef>
                  <a:defRPr/>
                </a:pP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m:rPr>
                            <m:sty m:val="p"/>
                          </m:rPr>
                          <a:rPr lang="el-GR" altLang="zh-CN" sz="2400" i="1" smtClean="0">
                            <a:solidFill>
                              <a:schemeClr val="tx1"/>
                            </a:solidFill>
                            <a:latin typeface="Cambria Math" charset="0"/>
                            <a:ea typeface="SimSun" charset="-122"/>
                            <a:cs typeface="SimSun" charset="-122"/>
                          </a:rPr>
                          <m:t>Σ</m:t>
                        </m:r>
                      </m:e>
                      <m:sub>
                        <m:r>
                          <a:rPr lang="en-US" altLang="zh-CN" sz="2400" i="1">
                            <a:solidFill>
                              <a:schemeClr val="tx1"/>
                            </a:solidFill>
                            <a:latin typeface="Cambria Math" charset="0"/>
                            <a:ea typeface="SimSun" charset="-122"/>
                            <a:cs typeface="SimSun" charset="-122"/>
                          </a:rPr>
                          <m:t>1</m:t>
                        </m:r>
                      </m:sub>
                    </m:sSub>
                    <m:r>
                      <a:rPr lang="en-US" altLang="zh-CN" sz="2400" i="1">
                        <a:solidFill>
                          <a:schemeClr val="tx1"/>
                        </a:solidFill>
                        <a:latin typeface="Cambria Math" charset="0"/>
                        <a:ea typeface="SimSun" charset="-122"/>
                        <a:cs typeface="SimSun" charset="-122"/>
                      </a:rPr>
                      <m:t>=</m:t>
                    </m:r>
                    <m:sSub>
                      <m:sSubPr>
                        <m:ctrlPr>
                          <a:rPr lang="en-US" altLang="zh-CN" sz="2400" i="1">
                            <a:solidFill>
                              <a:schemeClr val="tx1"/>
                            </a:solidFill>
                            <a:latin typeface="Cambria Math" panose="02040503050406030204" pitchFamily="18" charset="0"/>
                            <a:ea typeface="SimSun" charset="-122"/>
                            <a:cs typeface="SimSun" charset="-122"/>
                          </a:rPr>
                        </m:ctrlPr>
                      </m:sSubPr>
                      <m:e>
                        <m:r>
                          <m:rPr>
                            <m:sty m:val="p"/>
                          </m:rPr>
                          <a:rPr lang="el-GR" altLang="zh-CN" sz="2400" i="1" smtClean="0">
                            <a:solidFill>
                              <a:schemeClr val="tx1"/>
                            </a:solidFill>
                            <a:latin typeface="Cambria Math" charset="0"/>
                            <a:ea typeface="SimSun" charset="-122"/>
                            <a:cs typeface="SimSun" charset="-122"/>
                          </a:rPr>
                          <m:t>Σ</m:t>
                        </m:r>
                      </m:e>
                      <m:sub>
                        <m:r>
                          <a:rPr lang="en-US" altLang="zh-CN" sz="2400" i="1">
                            <a:solidFill>
                              <a:schemeClr val="tx1"/>
                            </a:solidFill>
                            <a:latin typeface="Cambria Math" charset="0"/>
                            <a:ea typeface="SimSun" charset="-122"/>
                            <a:cs typeface="SimSun" charset="-122"/>
                          </a:rPr>
                          <m:t>2</m:t>
                        </m:r>
                      </m:sub>
                    </m:sSub>
                    <m:r>
                      <a:rPr lang="en-US" altLang="zh-CN" sz="2400" i="1">
                        <a:solidFill>
                          <a:schemeClr val="tx1"/>
                        </a:solidFill>
                        <a:latin typeface="Cambria Math" charset="0"/>
                        <a:ea typeface="SimSun" charset="-122"/>
                        <a:cs typeface="SimSun" charset="-122"/>
                      </a:rPr>
                      <m:t>=</m:t>
                    </m:r>
                    <m:sSub>
                      <m:sSubPr>
                        <m:ctrlPr>
                          <a:rPr lang="en-US" altLang="zh-CN" sz="2400" i="1">
                            <a:solidFill>
                              <a:schemeClr val="tx1"/>
                            </a:solidFill>
                            <a:latin typeface="Cambria Math" panose="02040503050406030204" pitchFamily="18" charset="0"/>
                            <a:ea typeface="SimSun" charset="-122"/>
                            <a:cs typeface="SimSun" charset="-122"/>
                          </a:rPr>
                        </m:ctrlPr>
                      </m:sSubPr>
                      <m:e>
                        <m:r>
                          <m:rPr>
                            <m:sty m:val="p"/>
                          </m:rPr>
                          <a:rPr lang="el-GR" altLang="zh-CN" sz="2400" i="1" smtClean="0">
                            <a:solidFill>
                              <a:schemeClr val="tx1"/>
                            </a:solidFill>
                            <a:latin typeface="Cambria Math" charset="0"/>
                            <a:ea typeface="SimSun" charset="-122"/>
                            <a:cs typeface="SimSun" charset="-122"/>
                          </a:rPr>
                          <m:t>Σ</m:t>
                        </m:r>
                      </m:e>
                      <m:sub>
                        <m:r>
                          <a:rPr lang="en-US" altLang="zh-CN" sz="2400" i="1">
                            <a:solidFill>
                              <a:schemeClr val="tx1"/>
                            </a:solidFill>
                            <a:latin typeface="Cambria Math" charset="0"/>
                            <a:ea typeface="SimSun" charset="-122"/>
                            <a:cs typeface="SimSun" charset="-122"/>
                          </a:rPr>
                          <m:t>3</m:t>
                        </m:r>
                      </m:sub>
                    </m:sSub>
                    <m:r>
                      <a:rPr lang="en-US" altLang="zh-CN" sz="2400" i="1">
                        <a:solidFill>
                          <a:schemeClr val="tx1"/>
                        </a:solidFill>
                        <a:latin typeface="Cambria Math" charset="0"/>
                        <a:ea typeface="SimSun" charset="-122"/>
                        <a:cs typeface="SimSun" charset="-122"/>
                      </a:rPr>
                      <m:t>=</m:t>
                    </m:r>
                    <m:d>
                      <m:dPr>
                        <m:ctrlPr>
                          <a:rPr lang="mr-IN" altLang="zh-CN" sz="2400" i="1" smtClean="0">
                            <a:solidFill>
                              <a:schemeClr val="tx1"/>
                            </a:solidFill>
                            <a:latin typeface="Cambria Math" panose="02040503050406030204" pitchFamily="18" charset="0"/>
                            <a:ea typeface="SimSun" charset="-122"/>
                            <a:cs typeface="SimSun" charset="-122"/>
                          </a:rPr>
                        </m:ctrlPr>
                      </m:dPr>
                      <m:e>
                        <m:m>
                          <m:mPr>
                            <m:mcs>
                              <m:mc>
                                <m:mcPr>
                                  <m:count m:val="2"/>
                                  <m:mcJc m:val="center"/>
                                </m:mcPr>
                              </m:mc>
                            </m:mcs>
                            <m:ctrlPr>
                              <a:rPr lang="mr-IN" altLang="zh-CN" sz="2400" i="1" smtClean="0">
                                <a:solidFill>
                                  <a:schemeClr val="tx1"/>
                                </a:solidFill>
                                <a:latin typeface="Cambria Math" panose="02040503050406030204" pitchFamily="18" charset="0"/>
                                <a:ea typeface="SimSun" charset="-122"/>
                                <a:cs typeface="SimSun" charset="-122"/>
                              </a:rPr>
                            </m:ctrlPr>
                          </m:mPr>
                          <m:mr>
                            <m:e>
                              <m:r>
                                <m:rPr>
                                  <m:brk m:alnAt="7"/>
                                </m:rPr>
                                <a:rPr lang="en-US" altLang="zh-CN" sz="2400" i="1" smtClean="0">
                                  <a:solidFill>
                                    <a:schemeClr val="tx1"/>
                                  </a:solidFill>
                                  <a:latin typeface="Cambria Math" charset="0"/>
                                  <a:ea typeface="SimSun" charset="-122"/>
                                  <a:cs typeface="SimSun" charset="-122"/>
                                </a:rPr>
                                <m:t>0</m:t>
                              </m:r>
                              <m:r>
                                <a:rPr lang="en-US" altLang="zh-CN" sz="2400" i="1" smtClean="0">
                                  <a:solidFill>
                                    <a:schemeClr val="tx1"/>
                                  </a:solidFill>
                                  <a:latin typeface="Cambria Math" charset="0"/>
                                  <a:ea typeface="SimSun" charset="-122"/>
                                  <a:cs typeface="SimSun" charset="-122"/>
                                </a:rPr>
                                <m:t>.1</m:t>
                              </m:r>
                            </m:e>
                            <m:e>
                              <m:r>
                                <a:rPr lang="en-US" altLang="zh-CN" sz="2400" i="1" smtClean="0">
                                  <a:solidFill>
                                    <a:schemeClr val="tx1"/>
                                  </a:solidFill>
                                  <a:latin typeface="Cambria Math" charset="0"/>
                                  <a:ea typeface="SimSun" charset="-122"/>
                                  <a:cs typeface="SimSun" charset="-122"/>
                                </a:rPr>
                                <m:t>0.0</m:t>
                              </m:r>
                            </m:e>
                          </m:mr>
                          <m:mr>
                            <m:e>
                              <m:r>
                                <a:rPr lang="en-US" altLang="zh-CN" sz="2400" i="1" smtClean="0">
                                  <a:solidFill>
                                    <a:schemeClr val="tx1"/>
                                  </a:solidFill>
                                  <a:latin typeface="Cambria Math" charset="0"/>
                                  <a:ea typeface="SimSun" charset="-122"/>
                                  <a:cs typeface="SimSun" charset="-122"/>
                                </a:rPr>
                                <m:t>0.0</m:t>
                              </m:r>
                            </m:e>
                            <m:e>
                              <m:r>
                                <a:rPr lang="en-US" altLang="zh-CN" sz="2400" i="1" smtClean="0">
                                  <a:solidFill>
                                    <a:schemeClr val="tx1"/>
                                  </a:solidFill>
                                  <a:latin typeface="Cambria Math" charset="0"/>
                                  <a:ea typeface="SimSun" charset="-122"/>
                                  <a:cs typeface="SimSun" charset="-122"/>
                                </a:rPr>
                                <m:t>0.1</m:t>
                              </m:r>
                            </m:e>
                          </m:mr>
                        </m:m>
                      </m:e>
                    </m:d>
                  </m:oMath>
                </a14:m>
                <a:r>
                  <a:rPr lang="en-US" altLang="zh-CN" sz="2400" dirty="0">
                    <a:solidFill>
                      <a:schemeClr val="tx1"/>
                    </a:solidFill>
                    <a:latin typeface="楷体" panose="02010609060101010101" pitchFamily="49" charset="-122"/>
                    <a:ea typeface="楷体" panose="02010609060101010101" pitchFamily="49" charset="-122"/>
                    <a:cs typeface="SimSun" charset="-122"/>
                  </a:rPr>
                  <a:t>.</a:t>
                </a:r>
              </a:p>
              <a:p>
                <a:pPr>
                  <a:lnSpc>
                    <a:spcPct val="111000"/>
                  </a:lnSpc>
                  <a:spcBef>
                    <a:spcPts val="930"/>
                  </a:spcBef>
                  <a:defRPr/>
                </a:pPr>
                <a:r>
                  <a:rPr lang="en-US" altLang="zh-CN" sz="2400" dirty="0">
                    <a:solidFill>
                      <a:schemeClr val="tx1"/>
                    </a:solidFill>
                    <a:latin typeface="楷体" panose="02010609060101010101" pitchFamily="49" charset="-122"/>
                    <a:ea typeface="楷体" panose="02010609060101010101" pitchFamily="49" charset="-122"/>
                    <a:cs typeface="SimSun" charset="-122"/>
                  </a:rPr>
                  <a:t>3.</a:t>
                </a:r>
                <a:r>
                  <a:rPr lang="zh-CN" altLang="en-US" sz="2400" dirty="0">
                    <a:solidFill>
                      <a:schemeClr val="tx1"/>
                    </a:solidFill>
                    <a:latin typeface="楷体" panose="02010609060101010101" pitchFamily="49" charset="-122"/>
                    <a:ea typeface="楷体" panose="02010609060101010101" pitchFamily="49" charset="-122"/>
                    <a:cs typeface="SimSun" charset="-122"/>
                  </a:rPr>
                  <a:t>在第一轮的迭代中，先计算样本由各混合成分生成的后验概率</a:t>
                </a:r>
                <a:r>
                  <a:rPr lang="en-US" altLang="zh-CN" sz="2400" dirty="0">
                    <a:solidFill>
                      <a:schemeClr val="tx1"/>
                    </a:solidFill>
                    <a:latin typeface="楷体" panose="02010609060101010101" pitchFamily="49" charset="-122"/>
                    <a:ea typeface="楷体" panose="02010609060101010101" pitchFamily="49" charset="-122"/>
                    <a:cs typeface="SimSun" charset="-122"/>
                  </a:rPr>
                  <a:t>.</a:t>
                </a:r>
                <a:r>
                  <a:rPr lang="zh-CN" altLang="en-US" sz="2400" dirty="0">
                    <a:solidFill>
                      <a:schemeClr val="tx1"/>
                    </a:solidFill>
                    <a:latin typeface="楷体" panose="02010609060101010101" pitchFamily="49" charset="-122"/>
                    <a:ea typeface="楷体" panose="02010609060101010101" pitchFamily="49" charset="-122"/>
                    <a:cs typeface="SimSun" charset="-122"/>
                  </a:rPr>
                  <a:t> 以</a:t>
                </a: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a:solidFill>
                              <a:schemeClr val="tx1"/>
                            </a:solidFill>
                            <a:latin typeface="Cambria Math" charset="0"/>
                            <a:ea typeface="SimSun" charset="-122"/>
                            <a:cs typeface="SimSun" charset="-122"/>
                          </a:rPr>
                          <m:t>𝑥</m:t>
                        </m:r>
                      </m:e>
                      <m:sub>
                        <m:r>
                          <a:rPr lang="en-US" altLang="zh-CN" sz="2400">
                            <a:solidFill>
                              <a:schemeClr val="tx1"/>
                            </a:solidFill>
                            <a:latin typeface="Cambria Math" charset="0"/>
                            <a:ea typeface="SimSun" charset="-122"/>
                            <a:cs typeface="SimSun" charset="-122"/>
                          </a:rPr>
                          <m:t>1</m:t>
                        </m:r>
                      </m:sub>
                    </m:sSub>
                  </m:oMath>
                </a14:m>
                <a:r>
                  <a:rPr lang="zh-CN" altLang="en-US" sz="2400" dirty="0">
                    <a:solidFill>
                      <a:schemeClr val="tx1"/>
                    </a:solidFill>
                    <a:latin typeface="楷体" panose="02010609060101010101" pitchFamily="49" charset="-122"/>
                    <a:ea typeface="楷体" panose="02010609060101010101" pitchFamily="49" charset="-122"/>
                    <a:cs typeface="SimSun" charset="-122"/>
                  </a:rPr>
                  <a:t>为例，先算出后验概率 </a:t>
                </a: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a:solidFill>
                              <a:schemeClr val="tx1"/>
                            </a:solidFill>
                            <a:latin typeface="Cambria Math" charset="0"/>
                            <a:ea typeface="SimSun" charset="-122"/>
                            <a:cs typeface="SimSun" charset="-122"/>
                          </a:rPr>
                          <m:t>𝛾</m:t>
                        </m:r>
                      </m:e>
                      <m:sub>
                        <m:r>
                          <a:rPr lang="en-US" altLang="zh-CN" sz="2400">
                            <a:solidFill>
                              <a:schemeClr val="tx1"/>
                            </a:solidFill>
                            <a:latin typeface="Cambria Math" charset="0"/>
                            <a:ea typeface="SimSun" charset="-122"/>
                            <a:cs typeface="SimSun" charset="-122"/>
                          </a:rPr>
                          <m:t>11</m:t>
                        </m:r>
                      </m:sub>
                    </m:sSub>
                    <m:r>
                      <a:rPr lang="en-US" altLang="zh-CN" sz="2400">
                        <a:solidFill>
                          <a:schemeClr val="tx1"/>
                        </a:solidFill>
                        <a:latin typeface="Cambria Math" charset="0"/>
                        <a:ea typeface="SimSun" charset="-122"/>
                        <a:cs typeface="SimSun" charset="-122"/>
                      </a:rPr>
                      <m:t>=0.219</m:t>
                    </m:r>
                  </m:oMath>
                </a14:m>
                <a:r>
                  <a:rPr lang="zh-CN" altLang="en-US" sz="2400" dirty="0">
                    <a:solidFill>
                      <a:schemeClr val="tx1"/>
                    </a:solidFill>
                    <a:latin typeface="楷体" panose="02010609060101010101" pitchFamily="49" charset="-122"/>
                    <a:ea typeface="楷体" panose="02010609060101010101" pitchFamily="49" charset="-122"/>
                    <a:cs typeface="SimSun" charset="-122"/>
                  </a:rPr>
                  <a:t>，</a:t>
                </a: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a:solidFill>
                              <a:schemeClr val="tx1"/>
                            </a:solidFill>
                            <a:latin typeface="Cambria Math" charset="0"/>
                            <a:ea typeface="SimSun" charset="-122"/>
                            <a:cs typeface="SimSun" charset="-122"/>
                          </a:rPr>
                          <m:t>𝛾</m:t>
                        </m:r>
                      </m:e>
                      <m:sub>
                        <m:r>
                          <a:rPr lang="en-US" altLang="zh-CN" sz="2400">
                            <a:solidFill>
                              <a:schemeClr val="tx1"/>
                            </a:solidFill>
                            <a:latin typeface="Cambria Math" charset="0"/>
                            <a:ea typeface="SimSun" charset="-122"/>
                            <a:cs typeface="SimSun" charset="-122"/>
                          </a:rPr>
                          <m:t>12</m:t>
                        </m:r>
                      </m:sub>
                    </m:sSub>
                    <m:r>
                      <a:rPr lang="en-US" altLang="zh-CN" sz="2400">
                        <a:solidFill>
                          <a:schemeClr val="tx1"/>
                        </a:solidFill>
                        <a:latin typeface="Cambria Math" charset="0"/>
                        <a:ea typeface="SimSun" charset="-122"/>
                        <a:cs typeface="SimSun" charset="-122"/>
                      </a:rPr>
                      <m:t>=0.404</m:t>
                    </m:r>
                  </m:oMath>
                </a14:m>
                <a:r>
                  <a:rPr lang="zh-CN" altLang="en-US" sz="2400" dirty="0">
                    <a:solidFill>
                      <a:schemeClr val="tx1"/>
                    </a:solidFill>
                    <a:latin typeface="楷体" panose="02010609060101010101" pitchFamily="49" charset="-122"/>
                    <a:ea typeface="楷体" panose="02010609060101010101" pitchFamily="49" charset="-122"/>
                    <a:cs typeface="SimSun" charset="-122"/>
                  </a:rPr>
                  <a:t>，</a:t>
                </a:r>
                <a14:m>
                  <m:oMath xmlns:m="http://schemas.openxmlformats.org/officeDocument/2006/math">
                    <m:sSub>
                      <m:sSubPr>
                        <m:ctrlPr>
                          <a:rPr lang="en-US" altLang="zh-CN" sz="2400" i="1">
                            <a:solidFill>
                              <a:schemeClr val="tx1"/>
                            </a:solidFill>
                            <a:latin typeface="Cambria Math" panose="02040503050406030204" pitchFamily="18" charset="0"/>
                            <a:ea typeface="SimSun" charset="-122"/>
                            <a:cs typeface="SimSun" charset="-122"/>
                          </a:rPr>
                        </m:ctrlPr>
                      </m:sSubPr>
                      <m:e>
                        <m:r>
                          <a:rPr lang="en-US" altLang="zh-CN" sz="2400">
                            <a:solidFill>
                              <a:schemeClr val="tx1"/>
                            </a:solidFill>
                            <a:latin typeface="Cambria Math" charset="0"/>
                            <a:ea typeface="SimSun" charset="-122"/>
                            <a:cs typeface="SimSun" charset="-122"/>
                          </a:rPr>
                          <m:t>𝛾</m:t>
                        </m:r>
                      </m:e>
                      <m:sub>
                        <m:r>
                          <a:rPr lang="en-US" altLang="zh-CN" sz="2400">
                            <a:solidFill>
                              <a:schemeClr val="tx1"/>
                            </a:solidFill>
                            <a:latin typeface="Cambria Math" charset="0"/>
                            <a:ea typeface="SimSun" charset="-122"/>
                            <a:cs typeface="SimSun" charset="-122"/>
                          </a:rPr>
                          <m:t>13</m:t>
                        </m:r>
                      </m:sub>
                    </m:sSub>
                    <m:r>
                      <a:rPr lang="en-US" altLang="zh-CN" sz="2400">
                        <a:solidFill>
                          <a:schemeClr val="tx1"/>
                        </a:solidFill>
                        <a:latin typeface="Cambria Math" charset="0"/>
                        <a:ea typeface="SimSun" charset="-122"/>
                        <a:cs typeface="SimSun" charset="-122"/>
                      </a:rPr>
                      <m:t>=0.377</m:t>
                    </m:r>
                  </m:oMath>
                </a14:m>
                <a:r>
                  <a:rPr lang="en-US" altLang="zh-CN" sz="2400" dirty="0">
                    <a:solidFill>
                      <a:schemeClr val="tx1"/>
                    </a:solidFill>
                    <a:latin typeface="楷体" panose="02010609060101010101" pitchFamily="49" charset="-122"/>
                    <a:ea typeface="楷体" panose="02010609060101010101" pitchFamily="49" charset="-122"/>
                    <a:cs typeface="SimSun" charset="-122"/>
                  </a:rPr>
                  <a:t>.</a:t>
                </a:r>
              </a:p>
            </p:txBody>
          </p:sp>
        </mc:Choice>
        <mc:Fallback xmlns="">
          <p:sp>
            <p:nvSpPr>
              <p:cNvPr id="4" name="内容占位符 2">
                <a:extLst>
                  <a:ext uri="{FF2B5EF4-FFF2-40B4-BE49-F238E27FC236}">
                    <a16:creationId xmlns:a16="http://schemas.microsoft.com/office/drawing/2014/main" id="{33648D28-9465-4E4F-B169-B11B8D48C5A8}"/>
                  </a:ext>
                </a:extLst>
              </p:cNvPr>
              <p:cNvSpPr txBox="1">
                <a:spLocks noRot="1" noChangeAspect="1" noMove="1" noResize="1" noEditPoints="1" noAdjustHandles="1" noChangeArrowheads="1" noChangeShapeType="1" noTextEdit="1"/>
              </p:cNvSpPr>
              <p:nvPr/>
            </p:nvSpPr>
            <p:spPr>
              <a:xfrm>
                <a:off x="1567543" y="1240275"/>
                <a:ext cx="9296973" cy="4414565"/>
              </a:xfrm>
              <a:prstGeom prst="rect">
                <a:avLst/>
              </a:prstGeom>
              <a:blipFill>
                <a:blip r:embed="rId2"/>
                <a:stretch>
                  <a:fillRect l="-984" t="-1379" r="-26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20097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12725B1-DF10-4E84-8FF3-1A1109CB9AF9}"/>
                  </a:ext>
                </a:extLst>
              </p:cNvPr>
              <p:cNvSpPr/>
              <p:nvPr/>
            </p:nvSpPr>
            <p:spPr>
              <a:xfrm>
                <a:off x="1567543" y="1518413"/>
                <a:ext cx="9476873" cy="3821174"/>
              </a:xfrm>
              <a:prstGeom prst="rect">
                <a:avLst/>
              </a:prstGeom>
            </p:spPr>
            <p:txBody>
              <a:bodyPr wrap="square">
                <a:spAutoFit/>
              </a:bodyPr>
              <a:lstStyle/>
              <a:p>
                <a:pPr lvl="0">
                  <a:lnSpc>
                    <a:spcPct val="111000"/>
                  </a:lnSpc>
                  <a:spcBef>
                    <a:spcPts val="930"/>
                  </a:spcBef>
                  <a:defRPr/>
                </a:pPr>
                <a:r>
                  <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4.</a:t>
                </a:r>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所有样本的后验概率算完后，得到如下新的模型参数：</a:t>
                </a:r>
                <a:endPar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endParaRPr>
              </a:p>
              <a:p>
                <a:pPr lvl="0" algn="ctr">
                  <a:lnSpc>
                    <a:spcPct val="111000"/>
                  </a:lnSpc>
                  <a:spcBef>
                    <a:spcPts val="930"/>
                  </a:spcBef>
                  <a:defRPr/>
                </a:pPr>
                <a14:m>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a:rPr lang="en-US" altLang="zh-CN" sz="2400">
                            <a:solidFill>
                              <a:srgbClr val="121316">
                                <a:lumMod val="75000"/>
                                <a:lumOff val="25000"/>
                              </a:srgbClr>
                            </a:solidFill>
                            <a:latin typeface="Cambria Math" charset="0"/>
                            <a:ea typeface="SimSun" charset="-122"/>
                            <a:cs typeface="SimSun" charset="-122"/>
                          </a:rPr>
                          <m:t>𝛼</m:t>
                        </m:r>
                      </m:e>
                      <m:sub>
                        <m:r>
                          <a:rPr lang="en-US" altLang="zh-CN" sz="2400">
                            <a:solidFill>
                              <a:srgbClr val="121316">
                                <a:lumMod val="75000"/>
                                <a:lumOff val="25000"/>
                              </a:srgbClr>
                            </a:solidFill>
                            <a:latin typeface="Cambria Math" charset="0"/>
                            <a:ea typeface="SimSun" charset="-122"/>
                            <a:cs typeface="SimSun" charset="-122"/>
                          </a:rPr>
                          <m:t>1</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=0.361</m:t>
                    </m:r>
                  </m:oMath>
                </a14:m>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a:t>
                </a:r>
                <a14:m>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a:rPr lang="en-US" altLang="zh-CN" sz="2400">
                            <a:solidFill>
                              <a:srgbClr val="121316">
                                <a:lumMod val="75000"/>
                                <a:lumOff val="25000"/>
                              </a:srgbClr>
                            </a:solidFill>
                            <a:latin typeface="Cambria Math" charset="0"/>
                            <a:ea typeface="SimSun" charset="-122"/>
                            <a:cs typeface="SimSun" charset="-122"/>
                          </a:rPr>
                          <m:t>𝛼</m:t>
                        </m:r>
                      </m:e>
                      <m:sub>
                        <m:r>
                          <a:rPr lang="en-US" altLang="zh-CN" sz="2400">
                            <a:solidFill>
                              <a:srgbClr val="121316">
                                <a:lumMod val="75000"/>
                                <a:lumOff val="25000"/>
                              </a:srgbClr>
                            </a:solidFill>
                            <a:latin typeface="Cambria Math" charset="0"/>
                            <a:ea typeface="SimSun" charset="-122"/>
                            <a:cs typeface="SimSun" charset="-122"/>
                          </a:rPr>
                          <m:t>2</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=0.323</m:t>
                    </m:r>
                  </m:oMath>
                </a14:m>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a:t>
                </a:r>
                <a14:m>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a:rPr lang="en-US" altLang="zh-CN" sz="2400">
                            <a:solidFill>
                              <a:srgbClr val="121316">
                                <a:lumMod val="75000"/>
                                <a:lumOff val="25000"/>
                              </a:srgbClr>
                            </a:solidFill>
                            <a:latin typeface="Cambria Math" charset="0"/>
                            <a:ea typeface="SimSun" charset="-122"/>
                            <a:cs typeface="SimSun" charset="-122"/>
                          </a:rPr>
                          <m:t>𝛼</m:t>
                        </m:r>
                      </m:e>
                      <m:sub>
                        <m:r>
                          <a:rPr lang="en-US" altLang="zh-CN" sz="2400">
                            <a:solidFill>
                              <a:srgbClr val="121316">
                                <a:lumMod val="75000"/>
                                <a:lumOff val="25000"/>
                              </a:srgbClr>
                            </a:solidFill>
                            <a:latin typeface="Cambria Math" charset="0"/>
                            <a:ea typeface="SimSun" charset="-122"/>
                            <a:cs typeface="SimSun" charset="-122"/>
                          </a:rPr>
                          <m:t>3</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=0.316</m:t>
                    </m:r>
                  </m:oMath>
                </a14:m>
                <a:endPar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endParaRPr>
              </a:p>
              <a:p>
                <a:pPr lvl="0" algn="ctr">
                  <a:lnSpc>
                    <a:spcPct val="111000"/>
                  </a:lnSpc>
                  <a:spcBef>
                    <a:spcPts val="930"/>
                  </a:spcBef>
                  <a:defRPr/>
                </a:pPr>
                <a14:m>
                  <m:oMathPara xmlns:m="http://schemas.openxmlformats.org/officeDocument/2006/math">
                    <m:oMathParaPr>
                      <m:jc m:val="centerGroup"/>
                    </m:oMathParaPr>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a:rPr lang="en-US" altLang="zh-CN" sz="2400">
                              <a:solidFill>
                                <a:srgbClr val="121316">
                                  <a:lumMod val="75000"/>
                                  <a:lumOff val="25000"/>
                                </a:srgbClr>
                              </a:solidFill>
                              <a:latin typeface="Cambria Math" charset="0"/>
                              <a:ea typeface="SimSun" charset="-122"/>
                              <a:cs typeface="SimSun" charset="-122"/>
                            </a:rPr>
                            <m:t>𝜇</m:t>
                          </m:r>
                        </m:e>
                        <m:sub>
                          <m:r>
                            <a:rPr lang="en-US" altLang="zh-CN" sz="2400">
                              <a:solidFill>
                                <a:srgbClr val="121316">
                                  <a:lumMod val="75000"/>
                                  <a:lumOff val="25000"/>
                                </a:srgbClr>
                              </a:solidFill>
                              <a:latin typeface="Cambria Math" charset="0"/>
                              <a:ea typeface="SimSun" charset="-122"/>
                              <a:cs typeface="SimSun" charset="-122"/>
                            </a:rPr>
                            <m:t>1</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=(0.</m:t>
                      </m:r>
                      <m:r>
                        <m:rPr>
                          <m:nor/>
                        </m:rPr>
                        <a:rPr lang="en-US" altLang="zh-CN" sz="2400">
                          <a:solidFill>
                            <a:srgbClr val="121316">
                              <a:lumMod val="75000"/>
                              <a:lumOff val="25000"/>
                            </a:srgbClr>
                          </a:solidFill>
                          <a:latin typeface="楷体" panose="02010609060101010101" pitchFamily="49" charset="-122"/>
                          <a:ea typeface="楷体" panose="02010609060101010101" pitchFamily="49" charset="-122"/>
                          <a:cs typeface="SimSun" charset="-122"/>
                        </a:rPr>
                        <m:t>491;</m:t>
                      </m:r>
                      <m:r>
                        <m:rPr>
                          <m:nor/>
                        </m:rPr>
                        <a:rPr lang="zh-CN" altLang="en-US" sz="2400">
                          <a:solidFill>
                            <a:srgbClr val="121316">
                              <a:lumMod val="75000"/>
                              <a:lumOff val="25000"/>
                            </a:srgbClr>
                          </a:solidFill>
                          <a:latin typeface="楷体" panose="02010609060101010101" pitchFamily="49" charset="-122"/>
                          <a:ea typeface="楷体" panose="02010609060101010101" pitchFamily="49" charset="-122"/>
                          <a:cs typeface="SimSun" charset="-122"/>
                        </a:rPr>
                        <m:t> </m:t>
                      </m:r>
                      <m:r>
                        <m:rPr>
                          <m:nor/>
                        </m:rPr>
                        <a:rPr lang="en-US" altLang="zh-CN" sz="2400">
                          <a:solidFill>
                            <a:srgbClr val="121316">
                              <a:lumMod val="75000"/>
                              <a:lumOff val="25000"/>
                            </a:srgbClr>
                          </a:solidFill>
                          <a:latin typeface="楷体" panose="02010609060101010101" pitchFamily="49" charset="-122"/>
                          <a:ea typeface="楷体" panose="02010609060101010101" pitchFamily="49" charset="-122"/>
                          <a:cs typeface="SimSun" charset="-122"/>
                        </a:rPr>
                        <m:t>0.251)</m:t>
                      </m:r>
                      <m:r>
                        <m:rPr>
                          <m:nor/>
                        </m:rP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m:t>，</m:t>
                      </m:r>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a:rPr lang="en-US" altLang="zh-CN" sz="2400">
                              <a:solidFill>
                                <a:srgbClr val="121316">
                                  <a:lumMod val="75000"/>
                                  <a:lumOff val="25000"/>
                                </a:srgbClr>
                              </a:solidFill>
                              <a:latin typeface="Cambria Math" charset="0"/>
                              <a:ea typeface="SimSun" charset="-122"/>
                              <a:cs typeface="SimSun" charset="-122"/>
                            </a:rPr>
                            <m:t>𝜇</m:t>
                          </m:r>
                        </m:e>
                        <m:sub>
                          <m:r>
                            <a:rPr lang="en-US" altLang="zh-CN" sz="2400">
                              <a:solidFill>
                                <a:srgbClr val="121316">
                                  <a:lumMod val="75000"/>
                                  <a:lumOff val="25000"/>
                                </a:srgbClr>
                              </a:solidFill>
                              <a:latin typeface="Cambria Math" charset="0"/>
                              <a:ea typeface="SimSun" charset="-122"/>
                              <a:cs typeface="SimSun" charset="-122"/>
                            </a:rPr>
                            <m:t>2</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m:t>
                      </m:r>
                      <m:r>
                        <m:rPr>
                          <m:nor/>
                        </m:rPr>
                        <a:rPr lang="en-US" altLang="zh-CN" sz="2400">
                          <a:solidFill>
                            <a:srgbClr val="121316">
                              <a:lumMod val="75000"/>
                              <a:lumOff val="25000"/>
                            </a:srgbClr>
                          </a:solidFill>
                          <a:latin typeface="楷体" panose="02010609060101010101" pitchFamily="49" charset="-122"/>
                          <a:ea typeface="楷体" panose="02010609060101010101" pitchFamily="49" charset="-122"/>
                          <a:cs typeface="SimSun" charset="-122"/>
                        </a:rPr>
                        <m:t>(0.571;</m:t>
                      </m:r>
                      <m:r>
                        <m:rPr>
                          <m:nor/>
                        </m:rPr>
                        <a:rPr lang="zh-CN" altLang="en-US" sz="2400">
                          <a:solidFill>
                            <a:srgbClr val="121316">
                              <a:lumMod val="75000"/>
                              <a:lumOff val="25000"/>
                            </a:srgbClr>
                          </a:solidFill>
                          <a:latin typeface="楷体" panose="02010609060101010101" pitchFamily="49" charset="-122"/>
                          <a:ea typeface="楷体" panose="02010609060101010101" pitchFamily="49" charset="-122"/>
                          <a:cs typeface="SimSun" charset="-122"/>
                        </a:rPr>
                        <m:t> </m:t>
                      </m:r>
                      <m:r>
                        <m:rPr>
                          <m:nor/>
                        </m:rPr>
                        <a:rPr lang="en-US" altLang="zh-CN" sz="2400">
                          <a:solidFill>
                            <a:srgbClr val="121316">
                              <a:lumMod val="75000"/>
                              <a:lumOff val="25000"/>
                            </a:srgbClr>
                          </a:solidFill>
                          <a:latin typeface="楷体" panose="02010609060101010101" pitchFamily="49" charset="-122"/>
                          <a:ea typeface="楷体" panose="02010609060101010101" pitchFamily="49" charset="-122"/>
                          <a:cs typeface="SimSun" charset="-122"/>
                        </a:rPr>
                        <m:t>0.281)</m:t>
                      </m:r>
                      <m:r>
                        <m:rPr>
                          <m:nor/>
                        </m:rP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m:t>，</m:t>
                      </m:r>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a:rPr lang="en-US" altLang="zh-CN" sz="2400">
                              <a:solidFill>
                                <a:srgbClr val="121316">
                                  <a:lumMod val="75000"/>
                                  <a:lumOff val="25000"/>
                                </a:srgbClr>
                              </a:solidFill>
                              <a:latin typeface="Cambria Math" charset="0"/>
                              <a:ea typeface="SimSun" charset="-122"/>
                              <a:cs typeface="SimSun" charset="-122"/>
                            </a:rPr>
                            <m:t>𝜇</m:t>
                          </m:r>
                        </m:e>
                        <m:sub>
                          <m:r>
                            <a:rPr lang="en-US" altLang="zh-CN" sz="2400">
                              <a:solidFill>
                                <a:srgbClr val="121316">
                                  <a:lumMod val="75000"/>
                                  <a:lumOff val="25000"/>
                                </a:srgbClr>
                              </a:solidFill>
                              <a:latin typeface="Cambria Math" charset="0"/>
                              <a:ea typeface="SimSun" charset="-122"/>
                              <a:cs typeface="SimSun" charset="-122"/>
                            </a:rPr>
                            <m:t>3</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=(0.534;</m:t>
                      </m:r>
                      <m:r>
                        <a:rPr lang="zh-CN" altLang="en-US" sz="2400">
                          <a:solidFill>
                            <a:srgbClr val="121316">
                              <a:lumMod val="75000"/>
                              <a:lumOff val="25000"/>
                            </a:srgbClr>
                          </a:solidFill>
                          <a:latin typeface="Cambria Math" charset="0"/>
                          <a:ea typeface="SimSun" charset="-122"/>
                          <a:cs typeface="SimSun" charset="-122"/>
                        </a:rPr>
                        <m:t> </m:t>
                      </m:r>
                      <m:r>
                        <a:rPr lang="en-US" altLang="zh-CN" sz="2400">
                          <a:solidFill>
                            <a:srgbClr val="121316">
                              <a:lumMod val="75000"/>
                              <a:lumOff val="25000"/>
                            </a:srgbClr>
                          </a:solidFill>
                          <a:latin typeface="Cambria Math" charset="0"/>
                          <a:ea typeface="SimSun" charset="-122"/>
                          <a:cs typeface="SimSun" charset="-122"/>
                        </a:rPr>
                        <m:t>0.295)</m:t>
                      </m:r>
                    </m:oMath>
                  </m:oMathPara>
                </a14:m>
                <a:endPar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endParaRPr>
              </a:p>
              <a:p>
                <a:pPr lvl="0" algn="ctr">
                  <a:lnSpc>
                    <a:spcPct val="111000"/>
                  </a:lnSpc>
                  <a:spcBef>
                    <a:spcPts val="930"/>
                  </a:spcBef>
                  <a:defRPr/>
                </a:pPr>
                <a14:m>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m:rPr>
                            <m:sty m:val="p"/>
                          </m:rPr>
                          <a:rPr lang="el-GR" altLang="zh-CN" sz="2400">
                            <a:solidFill>
                              <a:srgbClr val="121316">
                                <a:lumMod val="75000"/>
                                <a:lumOff val="25000"/>
                              </a:srgbClr>
                            </a:solidFill>
                            <a:latin typeface="Cambria Math" charset="0"/>
                            <a:ea typeface="SimSun" charset="-122"/>
                            <a:cs typeface="SimSun" charset="-122"/>
                          </a:rPr>
                          <m:t>Σ</m:t>
                        </m:r>
                      </m:e>
                      <m:sub>
                        <m:r>
                          <a:rPr lang="en-US" altLang="zh-CN" sz="2400">
                            <a:solidFill>
                              <a:srgbClr val="121316">
                                <a:lumMod val="75000"/>
                                <a:lumOff val="25000"/>
                              </a:srgbClr>
                            </a:solidFill>
                            <a:latin typeface="Cambria Math" charset="0"/>
                            <a:ea typeface="SimSun" charset="-122"/>
                            <a:cs typeface="SimSun" charset="-122"/>
                          </a:rPr>
                          <m:t>1</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m:t>
                    </m:r>
                    <m:d>
                      <m:dPr>
                        <m:ctrlPr>
                          <a:rPr lang="mr-IN" altLang="zh-CN" sz="2400" i="1">
                            <a:solidFill>
                              <a:srgbClr val="121316">
                                <a:lumMod val="75000"/>
                                <a:lumOff val="25000"/>
                              </a:srgbClr>
                            </a:solidFill>
                            <a:latin typeface="Cambria Math" panose="02040503050406030204" pitchFamily="18" charset="0"/>
                            <a:ea typeface="SimSun" charset="-122"/>
                            <a:cs typeface="SimSun" charset="-122"/>
                          </a:rPr>
                        </m:ctrlPr>
                      </m:dPr>
                      <m:e>
                        <m:m>
                          <m:mPr>
                            <m:mcs>
                              <m:mc>
                                <m:mcPr>
                                  <m:count m:val="2"/>
                                  <m:mcJc m:val="center"/>
                                </m:mcPr>
                              </m:mc>
                            </m:mcs>
                            <m:ctrlPr>
                              <a:rPr lang="mr-IN" altLang="zh-CN" sz="2400" i="1">
                                <a:solidFill>
                                  <a:srgbClr val="121316">
                                    <a:lumMod val="75000"/>
                                    <a:lumOff val="25000"/>
                                  </a:srgbClr>
                                </a:solidFill>
                                <a:latin typeface="Cambria Math" panose="02040503050406030204" pitchFamily="18" charset="0"/>
                                <a:ea typeface="SimSun" charset="-122"/>
                                <a:cs typeface="SimSun" charset="-122"/>
                              </a:rPr>
                            </m:ctrlPr>
                          </m:mPr>
                          <m:mr>
                            <m:e>
                              <m:r>
                                <m:rPr>
                                  <m:brk m:alnAt="7"/>
                                </m:rPr>
                                <a:rPr lang="en-US" altLang="zh-CN" sz="2400">
                                  <a:solidFill>
                                    <a:srgbClr val="121316">
                                      <a:lumMod val="75000"/>
                                      <a:lumOff val="25000"/>
                                    </a:srgbClr>
                                  </a:solidFill>
                                  <a:latin typeface="Cambria Math" charset="0"/>
                                  <a:ea typeface="SimSun" charset="-122"/>
                                  <a:cs typeface="SimSun" charset="-122"/>
                                </a:rPr>
                                <m:t>0</m:t>
                              </m:r>
                              <m:r>
                                <a:rPr lang="en-US" altLang="zh-CN" sz="2400">
                                  <a:solidFill>
                                    <a:srgbClr val="121316">
                                      <a:lumMod val="75000"/>
                                      <a:lumOff val="25000"/>
                                    </a:srgbClr>
                                  </a:solidFill>
                                  <a:latin typeface="Cambria Math" charset="0"/>
                                  <a:ea typeface="SimSun" charset="-122"/>
                                  <a:cs typeface="SimSun" charset="-122"/>
                                </a:rPr>
                                <m:t>.025</m:t>
                              </m:r>
                            </m:e>
                            <m:e>
                              <m:r>
                                <a:rPr lang="en-US" altLang="zh-CN" sz="2400">
                                  <a:solidFill>
                                    <a:srgbClr val="121316">
                                      <a:lumMod val="75000"/>
                                      <a:lumOff val="25000"/>
                                    </a:srgbClr>
                                  </a:solidFill>
                                  <a:latin typeface="Cambria Math" charset="0"/>
                                  <a:ea typeface="SimSun" charset="-122"/>
                                  <a:cs typeface="SimSun" charset="-122"/>
                                </a:rPr>
                                <m:t>0.004</m:t>
                              </m:r>
                            </m:e>
                          </m:mr>
                          <m:mr>
                            <m:e>
                              <m:r>
                                <a:rPr lang="en-US" altLang="zh-CN" sz="2400">
                                  <a:solidFill>
                                    <a:srgbClr val="121316">
                                      <a:lumMod val="75000"/>
                                      <a:lumOff val="25000"/>
                                    </a:srgbClr>
                                  </a:solidFill>
                                  <a:latin typeface="Cambria Math" charset="0"/>
                                  <a:ea typeface="SimSun" charset="-122"/>
                                  <a:cs typeface="SimSun" charset="-122"/>
                                </a:rPr>
                                <m:t>0.004</m:t>
                              </m:r>
                            </m:e>
                            <m:e>
                              <m:r>
                                <a:rPr lang="en-US" altLang="zh-CN" sz="2400">
                                  <a:solidFill>
                                    <a:srgbClr val="121316">
                                      <a:lumMod val="75000"/>
                                      <a:lumOff val="25000"/>
                                    </a:srgbClr>
                                  </a:solidFill>
                                  <a:latin typeface="Cambria Math" charset="0"/>
                                  <a:ea typeface="SimSun" charset="-122"/>
                                  <a:cs typeface="SimSun" charset="-122"/>
                                </a:rPr>
                                <m:t>0.016</m:t>
                              </m:r>
                            </m:e>
                          </m:mr>
                        </m:m>
                      </m:e>
                    </m:d>
                  </m:oMath>
                </a14:m>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a:t>
                </a:r>
                <a14:m>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m:rPr>
                            <m:sty m:val="p"/>
                          </m:rPr>
                          <a:rPr lang="el-GR" altLang="zh-CN" sz="2400">
                            <a:solidFill>
                              <a:srgbClr val="121316">
                                <a:lumMod val="75000"/>
                                <a:lumOff val="25000"/>
                              </a:srgbClr>
                            </a:solidFill>
                            <a:latin typeface="Cambria Math" charset="0"/>
                            <a:ea typeface="SimSun" charset="-122"/>
                            <a:cs typeface="SimSun" charset="-122"/>
                          </a:rPr>
                          <m:t>Σ</m:t>
                        </m:r>
                      </m:e>
                      <m:sub>
                        <m:r>
                          <a:rPr lang="en-US" altLang="zh-CN" sz="2400">
                            <a:solidFill>
                              <a:srgbClr val="121316">
                                <a:lumMod val="75000"/>
                                <a:lumOff val="25000"/>
                              </a:srgbClr>
                            </a:solidFill>
                            <a:latin typeface="Cambria Math" charset="0"/>
                            <a:ea typeface="SimSun" charset="-122"/>
                            <a:cs typeface="SimSun" charset="-122"/>
                          </a:rPr>
                          <m:t>2</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m:t>
                    </m:r>
                    <m:d>
                      <m:dPr>
                        <m:ctrlPr>
                          <a:rPr lang="mr-IN" altLang="zh-CN" sz="2400" i="1">
                            <a:solidFill>
                              <a:srgbClr val="121316">
                                <a:lumMod val="75000"/>
                                <a:lumOff val="25000"/>
                              </a:srgbClr>
                            </a:solidFill>
                            <a:latin typeface="Cambria Math" panose="02040503050406030204" pitchFamily="18" charset="0"/>
                            <a:ea typeface="SimSun" charset="-122"/>
                            <a:cs typeface="SimSun" charset="-122"/>
                          </a:rPr>
                        </m:ctrlPr>
                      </m:dPr>
                      <m:e>
                        <m:m>
                          <m:mPr>
                            <m:mcs>
                              <m:mc>
                                <m:mcPr>
                                  <m:count m:val="2"/>
                                  <m:mcJc m:val="center"/>
                                </m:mcPr>
                              </m:mc>
                            </m:mcs>
                            <m:ctrlPr>
                              <a:rPr lang="mr-IN" altLang="zh-CN" sz="2400" i="1">
                                <a:solidFill>
                                  <a:srgbClr val="121316">
                                    <a:lumMod val="75000"/>
                                    <a:lumOff val="25000"/>
                                  </a:srgbClr>
                                </a:solidFill>
                                <a:latin typeface="Cambria Math" panose="02040503050406030204" pitchFamily="18" charset="0"/>
                                <a:ea typeface="SimSun" charset="-122"/>
                                <a:cs typeface="SimSun" charset="-122"/>
                              </a:rPr>
                            </m:ctrlPr>
                          </m:mPr>
                          <m:mr>
                            <m:e>
                              <m:r>
                                <m:rPr>
                                  <m:brk m:alnAt="7"/>
                                </m:rPr>
                                <a:rPr lang="en-US" altLang="zh-CN" sz="2400">
                                  <a:solidFill>
                                    <a:srgbClr val="121316">
                                      <a:lumMod val="75000"/>
                                      <a:lumOff val="25000"/>
                                    </a:srgbClr>
                                  </a:solidFill>
                                  <a:latin typeface="Cambria Math" charset="0"/>
                                  <a:ea typeface="SimSun" charset="-122"/>
                                  <a:cs typeface="SimSun" charset="-122"/>
                                </a:rPr>
                                <m:t>0</m:t>
                              </m:r>
                              <m:r>
                                <a:rPr lang="en-US" altLang="zh-CN" sz="2400">
                                  <a:solidFill>
                                    <a:srgbClr val="121316">
                                      <a:lumMod val="75000"/>
                                      <a:lumOff val="25000"/>
                                    </a:srgbClr>
                                  </a:solidFill>
                                  <a:latin typeface="Cambria Math" charset="0"/>
                                  <a:ea typeface="SimSun" charset="-122"/>
                                  <a:cs typeface="SimSun" charset="-122"/>
                                </a:rPr>
                                <m:t>.023</m:t>
                              </m:r>
                            </m:e>
                            <m:e>
                              <m:r>
                                <a:rPr lang="en-US" altLang="zh-CN" sz="2400">
                                  <a:solidFill>
                                    <a:srgbClr val="121316">
                                      <a:lumMod val="75000"/>
                                      <a:lumOff val="25000"/>
                                    </a:srgbClr>
                                  </a:solidFill>
                                  <a:latin typeface="Cambria Math" charset="0"/>
                                  <a:ea typeface="SimSun" charset="-122"/>
                                  <a:cs typeface="SimSun" charset="-122"/>
                                </a:rPr>
                                <m:t>0.004</m:t>
                              </m:r>
                            </m:e>
                          </m:mr>
                          <m:mr>
                            <m:e>
                              <m:r>
                                <a:rPr lang="en-US" altLang="zh-CN" sz="2400">
                                  <a:solidFill>
                                    <a:srgbClr val="121316">
                                      <a:lumMod val="75000"/>
                                      <a:lumOff val="25000"/>
                                    </a:srgbClr>
                                  </a:solidFill>
                                  <a:latin typeface="Cambria Math" charset="0"/>
                                  <a:ea typeface="SimSun" charset="-122"/>
                                  <a:cs typeface="SimSun" charset="-122"/>
                                </a:rPr>
                                <m:t>0.004</m:t>
                              </m:r>
                            </m:e>
                            <m:e>
                              <m:r>
                                <a:rPr lang="en-US" altLang="zh-CN" sz="2400">
                                  <a:solidFill>
                                    <a:srgbClr val="121316">
                                      <a:lumMod val="75000"/>
                                      <a:lumOff val="25000"/>
                                    </a:srgbClr>
                                  </a:solidFill>
                                  <a:latin typeface="Cambria Math" charset="0"/>
                                  <a:ea typeface="SimSun" charset="-122"/>
                                  <a:cs typeface="SimSun" charset="-122"/>
                                </a:rPr>
                                <m:t>0.117</m:t>
                              </m:r>
                            </m:e>
                          </m:mr>
                        </m:m>
                      </m:e>
                    </m:d>
                  </m:oMath>
                </a14:m>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a:t>
                </a:r>
                <a14:m>
                  <m:oMath xmlns:m="http://schemas.openxmlformats.org/officeDocument/2006/math">
                    <m:sSubSup>
                      <m:sSubSupPr>
                        <m:ctrlPr>
                          <a:rPr lang="en-US" altLang="zh-CN" sz="2400" i="1">
                            <a:solidFill>
                              <a:srgbClr val="121316">
                                <a:lumMod val="75000"/>
                                <a:lumOff val="25000"/>
                              </a:srgbClr>
                            </a:solidFill>
                            <a:latin typeface="Cambria Math" panose="02040503050406030204" pitchFamily="18" charset="0"/>
                            <a:ea typeface="SimSun" charset="-122"/>
                            <a:cs typeface="SimSun" charset="-122"/>
                          </a:rPr>
                        </m:ctrlPr>
                      </m:sSubSupPr>
                      <m:e>
                        <m:r>
                          <m:rPr>
                            <m:sty m:val="p"/>
                          </m:rPr>
                          <a:rPr lang="el-GR" altLang="zh-CN" sz="2400">
                            <a:solidFill>
                              <a:srgbClr val="121316">
                                <a:lumMod val="75000"/>
                                <a:lumOff val="25000"/>
                              </a:srgbClr>
                            </a:solidFill>
                            <a:latin typeface="Cambria Math" charset="0"/>
                            <a:ea typeface="SimSun" charset="-122"/>
                            <a:cs typeface="SimSun" charset="-122"/>
                          </a:rPr>
                          <m:t>Σ</m:t>
                        </m:r>
                      </m:e>
                      <m:sub>
                        <m:r>
                          <a:rPr lang="en-US" altLang="zh-CN" sz="2400">
                            <a:solidFill>
                              <a:srgbClr val="121316">
                                <a:lumMod val="75000"/>
                                <a:lumOff val="25000"/>
                              </a:srgbClr>
                            </a:solidFill>
                            <a:latin typeface="Cambria Math" charset="0"/>
                            <a:ea typeface="SimSun" charset="-122"/>
                            <a:cs typeface="SimSun" charset="-122"/>
                          </a:rPr>
                          <m:t>3</m:t>
                        </m:r>
                      </m:sub>
                      <m:sup>
                        <m:r>
                          <a:rPr lang="en-US" altLang="zh-CN" sz="2400">
                            <a:solidFill>
                              <a:srgbClr val="121316">
                                <a:lumMod val="75000"/>
                                <a:lumOff val="25000"/>
                              </a:srgbClr>
                            </a:solidFill>
                            <a:latin typeface="Cambria Math" charset="0"/>
                            <a:ea typeface="SimSun" charset="-122"/>
                            <a:cs typeface="SimSun" charset="-122"/>
                          </a:rPr>
                          <m:t>′</m:t>
                        </m:r>
                      </m:sup>
                    </m:sSubSup>
                    <m:r>
                      <a:rPr lang="en-US" altLang="zh-CN" sz="2400">
                        <a:solidFill>
                          <a:srgbClr val="121316">
                            <a:lumMod val="75000"/>
                            <a:lumOff val="25000"/>
                          </a:srgbClr>
                        </a:solidFill>
                        <a:latin typeface="Cambria Math" charset="0"/>
                        <a:ea typeface="SimSun" charset="-122"/>
                        <a:cs typeface="SimSun" charset="-122"/>
                      </a:rPr>
                      <m:t>=</m:t>
                    </m:r>
                    <m:d>
                      <m:dPr>
                        <m:ctrlPr>
                          <a:rPr lang="mr-IN" altLang="zh-CN" sz="2400" i="1">
                            <a:solidFill>
                              <a:srgbClr val="121316">
                                <a:lumMod val="75000"/>
                                <a:lumOff val="25000"/>
                              </a:srgbClr>
                            </a:solidFill>
                            <a:latin typeface="Cambria Math" panose="02040503050406030204" pitchFamily="18" charset="0"/>
                            <a:ea typeface="SimSun" charset="-122"/>
                            <a:cs typeface="SimSun" charset="-122"/>
                          </a:rPr>
                        </m:ctrlPr>
                      </m:dPr>
                      <m:e>
                        <m:m>
                          <m:mPr>
                            <m:mcs>
                              <m:mc>
                                <m:mcPr>
                                  <m:count m:val="2"/>
                                  <m:mcJc m:val="center"/>
                                </m:mcPr>
                              </m:mc>
                            </m:mcs>
                            <m:ctrlPr>
                              <a:rPr lang="mr-IN" altLang="zh-CN" sz="2400" i="1">
                                <a:solidFill>
                                  <a:srgbClr val="121316">
                                    <a:lumMod val="75000"/>
                                    <a:lumOff val="25000"/>
                                  </a:srgbClr>
                                </a:solidFill>
                                <a:latin typeface="Cambria Math" panose="02040503050406030204" pitchFamily="18" charset="0"/>
                                <a:ea typeface="SimSun" charset="-122"/>
                                <a:cs typeface="SimSun" charset="-122"/>
                              </a:rPr>
                            </m:ctrlPr>
                          </m:mPr>
                          <m:mr>
                            <m:e>
                              <m:r>
                                <m:rPr>
                                  <m:brk m:alnAt="7"/>
                                </m:rPr>
                                <a:rPr lang="en-US" altLang="zh-CN" sz="2400">
                                  <a:solidFill>
                                    <a:srgbClr val="121316">
                                      <a:lumMod val="75000"/>
                                      <a:lumOff val="25000"/>
                                    </a:srgbClr>
                                  </a:solidFill>
                                  <a:latin typeface="Cambria Math" charset="0"/>
                                  <a:ea typeface="SimSun" charset="-122"/>
                                  <a:cs typeface="SimSun" charset="-122"/>
                                </a:rPr>
                                <m:t>0</m:t>
                              </m:r>
                              <m:r>
                                <a:rPr lang="en-US" altLang="zh-CN" sz="2400">
                                  <a:solidFill>
                                    <a:srgbClr val="121316">
                                      <a:lumMod val="75000"/>
                                      <a:lumOff val="25000"/>
                                    </a:srgbClr>
                                  </a:solidFill>
                                  <a:latin typeface="Cambria Math" charset="0"/>
                                  <a:ea typeface="SimSun" charset="-122"/>
                                  <a:cs typeface="SimSun" charset="-122"/>
                                </a:rPr>
                                <m:t>.024</m:t>
                              </m:r>
                            </m:e>
                            <m:e>
                              <m:r>
                                <a:rPr lang="en-US" altLang="zh-CN" sz="2400">
                                  <a:solidFill>
                                    <a:srgbClr val="121316">
                                      <a:lumMod val="75000"/>
                                      <a:lumOff val="25000"/>
                                    </a:srgbClr>
                                  </a:solidFill>
                                  <a:latin typeface="Cambria Math" charset="0"/>
                                  <a:ea typeface="SimSun" charset="-122"/>
                                  <a:cs typeface="SimSun" charset="-122"/>
                                </a:rPr>
                                <m:t>0.005</m:t>
                              </m:r>
                            </m:e>
                          </m:mr>
                          <m:mr>
                            <m:e>
                              <m:r>
                                <a:rPr lang="en-US" altLang="zh-CN" sz="2400">
                                  <a:solidFill>
                                    <a:srgbClr val="121316">
                                      <a:lumMod val="75000"/>
                                      <a:lumOff val="25000"/>
                                    </a:srgbClr>
                                  </a:solidFill>
                                  <a:latin typeface="Cambria Math" charset="0"/>
                                  <a:ea typeface="SimSun" charset="-122"/>
                                  <a:cs typeface="SimSun" charset="-122"/>
                                </a:rPr>
                                <m:t>0.005</m:t>
                              </m:r>
                            </m:e>
                            <m:e>
                              <m:r>
                                <a:rPr lang="en-US" altLang="zh-CN" sz="2400">
                                  <a:solidFill>
                                    <a:srgbClr val="121316">
                                      <a:lumMod val="75000"/>
                                      <a:lumOff val="25000"/>
                                    </a:srgbClr>
                                  </a:solidFill>
                                  <a:latin typeface="Cambria Math" charset="0"/>
                                  <a:ea typeface="SimSun" charset="-122"/>
                                  <a:cs typeface="SimSun" charset="-122"/>
                                </a:rPr>
                                <m:t>0.016</m:t>
                              </m:r>
                            </m:e>
                          </m:mr>
                        </m:m>
                      </m:e>
                    </m:d>
                  </m:oMath>
                </a14:m>
                <a:endPar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endParaRPr>
              </a:p>
              <a:p>
                <a:pPr marL="457200" lvl="0" indent="-457200">
                  <a:lnSpc>
                    <a:spcPct val="111000"/>
                  </a:lnSpc>
                  <a:spcBef>
                    <a:spcPts val="930"/>
                  </a:spcBef>
                  <a:buFont typeface="+mj-lt"/>
                  <a:buAutoNum type="arabicPeriod" startAt="5"/>
                  <a:defRPr/>
                </a:pPr>
                <a:endPar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endParaRPr>
              </a:p>
              <a:p>
                <a:pPr lvl="0">
                  <a:lnSpc>
                    <a:spcPct val="111000"/>
                  </a:lnSpc>
                  <a:spcBef>
                    <a:spcPts val="930"/>
                  </a:spcBef>
                  <a:defRPr/>
                </a:pPr>
                <a:r>
                  <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5.</a:t>
                </a:r>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模型参数更新后，不断重复上述过程</a:t>
                </a:r>
                <a:r>
                  <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a:t>
                </a:r>
              </a:p>
              <a:p>
                <a:pPr lvl="0">
                  <a:lnSpc>
                    <a:spcPct val="111000"/>
                  </a:lnSpc>
                  <a:spcBef>
                    <a:spcPts val="930"/>
                  </a:spcBef>
                  <a:defRPr/>
                </a:pPr>
                <a:r>
                  <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6.</a:t>
                </a:r>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模拟</a:t>
                </a:r>
                <a:r>
                  <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50</a:t>
                </a:r>
                <a:r>
                  <a:rPr lang="zh-CN" altLang="en-US"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轮迭代后的结果，以散点图的形式进行展示</a:t>
                </a:r>
                <a:r>
                  <a:rPr lang="en-US" altLang="zh-CN" sz="2400" dirty="0">
                    <a:solidFill>
                      <a:srgbClr val="121316">
                        <a:lumMod val="75000"/>
                        <a:lumOff val="25000"/>
                      </a:srgbClr>
                    </a:solidFill>
                    <a:latin typeface="楷体" panose="02010609060101010101" pitchFamily="49" charset="-122"/>
                    <a:ea typeface="楷体" panose="02010609060101010101" pitchFamily="49" charset="-122"/>
                    <a:cs typeface="SimSun" charset="-122"/>
                  </a:rPr>
                  <a:t>.</a:t>
                </a:r>
              </a:p>
            </p:txBody>
          </p:sp>
        </mc:Choice>
        <mc:Fallback xmlns="">
          <p:sp>
            <p:nvSpPr>
              <p:cNvPr id="3" name="矩形 2">
                <a:extLst>
                  <a:ext uri="{FF2B5EF4-FFF2-40B4-BE49-F238E27FC236}">
                    <a16:creationId xmlns:a16="http://schemas.microsoft.com/office/drawing/2014/main" id="{512725B1-DF10-4E84-8FF3-1A1109CB9AF9}"/>
                  </a:ext>
                </a:extLst>
              </p:cNvPr>
              <p:cNvSpPr>
                <a:spLocks noRot="1" noChangeAspect="1" noMove="1" noResize="1" noEditPoints="1" noAdjustHandles="1" noChangeArrowheads="1" noChangeShapeType="1" noTextEdit="1"/>
              </p:cNvSpPr>
              <p:nvPr/>
            </p:nvSpPr>
            <p:spPr>
              <a:xfrm>
                <a:off x="1567543" y="1518413"/>
                <a:ext cx="9476873" cy="3821174"/>
              </a:xfrm>
              <a:prstGeom prst="rect">
                <a:avLst/>
              </a:prstGeom>
              <a:blipFill>
                <a:blip r:embed="rId2"/>
                <a:stretch>
                  <a:fillRect l="-965" t="-1595" b="-1276"/>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1FABA070-C5F8-4C9E-8973-3C736664C062}"/>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E9951836-5549-4D76-B727-0DF254C99BEE}"/>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576677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174393E-5600-4F14-9C66-0707C27F2655}"/>
              </a:ext>
            </a:extLst>
          </p:cNvPr>
          <p:cNvGraphicFramePr>
            <a:graphicFrameLocks noGrp="1"/>
          </p:cNvGraphicFramePr>
          <p:nvPr>
            <p:extLst>
              <p:ext uri="{D42A27DB-BD31-4B8C-83A1-F6EECF244321}">
                <p14:modId xmlns:p14="http://schemas.microsoft.com/office/powerpoint/2010/main" val="3890880639"/>
              </p:ext>
            </p:extLst>
          </p:nvPr>
        </p:nvGraphicFramePr>
        <p:xfrm>
          <a:off x="1935366" y="2613585"/>
          <a:ext cx="8110620" cy="3444240"/>
        </p:xfrm>
        <a:graphic>
          <a:graphicData uri="http://schemas.openxmlformats.org/drawingml/2006/table">
            <a:tbl>
              <a:tblPr firstRow="1" bandRow="1">
                <a:tableStyleId>{073A0DAA-6AF3-43AB-8588-CEC1D06C72B9}</a:tableStyleId>
              </a:tblPr>
              <a:tblGrid>
                <a:gridCol w="1351770">
                  <a:extLst>
                    <a:ext uri="{9D8B030D-6E8A-4147-A177-3AD203B41FA5}">
                      <a16:colId xmlns:a16="http://schemas.microsoft.com/office/drawing/2014/main" val="1047087050"/>
                    </a:ext>
                  </a:extLst>
                </a:gridCol>
                <a:gridCol w="1351770">
                  <a:extLst>
                    <a:ext uri="{9D8B030D-6E8A-4147-A177-3AD203B41FA5}">
                      <a16:colId xmlns:a16="http://schemas.microsoft.com/office/drawing/2014/main" val="1985837770"/>
                    </a:ext>
                  </a:extLst>
                </a:gridCol>
                <a:gridCol w="1351770">
                  <a:extLst>
                    <a:ext uri="{9D8B030D-6E8A-4147-A177-3AD203B41FA5}">
                      <a16:colId xmlns:a16="http://schemas.microsoft.com/office/drawing/2014/main" val="2720641578"/>
                    </a:ext>
                  </a:extLst>
                </a:gridCol>
                <a:gridCol w="1351770">
                  <a:extLst>
                    <a:ext uri="{9D8B030D-6E8A-4147-A177-3AD203B41FA5}">
                      <a16:colId xmlns:a16="http://schemas.microsoft.com/office/drawing/2014/main" val="55853290"/>
                    </a:ext>
                  </a:extLst>
                </a:gridCol>
                <a:gridCol w="1351770">
                  <a:extLst>
                    <a:ext uri="{9D8B030D-6E8A-4147-A177-3AD203B41FA5}">
                      <a16:colId xmlns:a16="http://schemas.microsoft.com/office/drawing/2014/main" val="4254979702"/>
                    </a:ext>
                  </a:extLst>
                </a:gridCol>
                <a:gridCol w="1351770">
                  <a:extLst>
                    <a:ext uri="{9D8B030D-6E8A-4147-A177-3AD203B41FA5}">
                      <a16:colId xmlns:a16="http://schemas.microsoft.com/office/drawing/2014/main" val="3500873996"/>
                    </a:ext>
                  </a:extLst>
                </a:gridCol>
              </a:tblGrid>
              <a:tr h="375831">
                <a:tc>
                  <a:txBody>
                    <a:bodyPr/>
                    <a:lstStyle/>
                    <a:p>
                      <a:pPr algn="ctr"/>
                      <a:r>
                        <a:rPr lang="en-US" altLang="zh-CN" sz="2400" dirty="0">
                          <a:latin typeface="Times New Roman" panose="02020603050405020304" pitchFamily="18" charset="0"/>
                          <a:cs typeface="Times New Roman" panose="02020603050405020304" pitchFamily="18" charset="0"/>
                        </a:rPr>
                        <a:t>No</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Gender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Height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No</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Gender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Height</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1364245"/>
                  </a:ext>
                </a:extLst>
              </a:tr>
              <a:tr h="375831">
                <a:tc>
                  <a:txBody>
                    <a:bodyPr/>
                    <a:lstStyle/>
                    <a:p>
                      <a:pPr algn="ctr"/>
                      <a:r>
                        <a:rPr lang="en-US" altLang="zh-CN" sz="2200" dirty="0">
                          <a:latin typeface="Times New Roman" panose="02020603050405020304" pitchFamily="18" charset="0"/>
                          <a:cs typeface="Times New Roman" panose="02020603050405020304" pitchFamily="18" charset="0"/>
                        </a:rPr>
                        <a:t>1</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1.72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Female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1.58</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38198943"/>
                  </a:ext>
                </a:extLst>
              </a:tr>
              <a:tr h="3758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1.68</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2</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Female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1.68</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3379584"/>
                  </a:ext>
                </a:extLst>
              </a:tr>
              <a:tr h="3758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3</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1.65</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3</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Female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1.70</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65991652"/>
                  </a:ext>
                </a:extLst>
              </a:tr>
              <a:tr h="3758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04861193"/>
                  </a:ext>
                </a:extLst>
              </a:tr>
              <a:tr h="3758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98</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1.78</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98</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Female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1.60</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470841"/>
                  </a:ext>
                </a:extLst>
              </a:tr>
              <a:tr h="3758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99</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1.80</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99</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Female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1.61</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76589514"/>
                  </a:ext>
                </a:extLst>
              </a:tr>
              <a:tr h="3758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100</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dirty="0">
                          <a:latin typeface="Times New Roman" panose="02020603050405020304" pitchFamily="18" charset="0"/>
                          <a:cs typeface="Times New Roman" panose="02020603050405020304" pitchFamily="18" charset="0"/>
                        </a:rPr>
                        <a:t>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1.75</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100</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Female</a:t>
                      </a:r>
                      <a:endParaRPr lang="zh-CN"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200" dirty="0">
                          <a:latin typeface="Times New Roman" panose="02020603050405020304" pitchFamily="18" charset="0"/>
                          <a:cs typeface="Times New Roman" panose="02020603050405020304" pitchFamily="18" charset="0"/>
                        </a:rPr>
                        <a:t>1.65</a:t>
                      </a:r>
                      <a:endParaRPr lang="zh-CN"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69432052"/>
                  </a:ext>
                </a:extLst>
              </a:tr>
            </a:tbl>
          </a:graphicData>
        </a:graphic>
      </p:graphicFrame>
      <p:sp>
        <p:nvSpPr>
          <p:cNvPr id="3" name="矩形 2">
            <a:extLst>
              <a:ext uri="{FF2B5EF4-FFF2-40B4-BE49-F238E27FC236}">
                <a16:creationId xmlns:a16="http://schemas.microsoft.com/office/drawing/2014/main" id="{F5782CA6-A801-4843-92E8-6A27ADB6175E}"/>
              </a:ext>
            </a:extLst>
          </p:cNvPr>
          <p:cNvSpPr/>
          <p:nvPr/>
        </p:nvSpPr>
        <p:spPr>
          <a:xfrm>
            <a:off x="1774275" y="1102862"/>
            <a:ext cx="8432801" cy="1200329"/>
          </a:xfrm>
          <a:prstGeom prst="rect">
            <a:avLst/>
          </a:prstGeom>
        </p:spPr>
        <p:txBody>
          <a:bodyPr wrap="square">
            <a:spAutoFit/>
          </a:bodyPr>
          <a:lstStyle/>
          <a:p>
            <a:pPr indent="457200">
              <a:lnSpc>
                <a:spcPct val="150000"/>
              </a:lnSpc>
            </a:pPr>
            <a:r>
              <a:rPr lang="zh-CN" altLang="en-US" sz="2400" dirty="0">
                <a:latin typeface="楷体" panose="02010609060101010101" pitchFamily="49" charset="-122"/>
                <a:ea typeface="楷体" panose="02010609060101010101" pitchFamily="49" charset="-122"/>
              </a:rPr>
              <a:t>我们</a:t>
            </a:r>
            <a:r>
              <a:rPr lang="zh-CN" altLang="en-US" sz="2400">
                <a:latin typeface="楷体" panose="02010609060101010101" pitchFamily="49" charset="-122"/>
                <a:ea typeface="楷体" panose="02010609060101010101" pitchFamily="49" charset="-122"/>
              </a:rPr>
              <a:t>需要调查学校</a:t>
            </a:r>
            <a:r>
              <a:rPr lang="zh-CN" altLang="en-US" sz="2400" dirty="0">
                <a:latin typeface="楷体" panose="02010609060101010101" pitchFamily="49" charset="-122"/>
                <a:ea typeface="楷体" panose="02010609060101010101" pitchFamily="49" charset="-122"/>
              </a:rPr>
              <a:t>的男生和女生的身高分布，下表是随机抽取的学生资料。</a:t>
            </a:r>
          </a:p>
        </p:txBody>
      </p:sp>
      <p:cxnSp>
        <p:nvCxnSpPr>
          <p:cNvPr id="7" name="直接连接符 6">
            <a:extLst>
              <a:ext uri="{FF2B5EF4-FFF2-40B4-BE49-F238E27FC236}">
                <a16:creationId xmlns:a16="http://schemas.microsoft.com/office/drawing/2014/main" id="{BF04A7FC-A67F-4189-83B4-644537104395}"/>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D13418D-9655-465E-8AD7-9E3C2D36BCC4}"/>
              </a:ext>
            </a:extLst>
          </p:cNvPr>
          <p:cNvSpPr txBox="1"/>
          <p:nvPr/>
        </p:nvSpPr>
        <p:spPr>
          <a:xfrm>
            <a:off x="2220686" y="261257"/>
            <a:ext cx="1843314"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Example 1</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395755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6F6EF2D-BA56-425A-8A6F-3123D5347638}"/>
              </a:ext>
            </a:extLst>
          </p:cNvPr>
          <p:cNvSpPr txBox="1">
            <a:spLocks/>
          </p:cNvSpPr>
          <p:nvPr/>
        </p:nvSpPr>
        <p:spPr>
          <a:xfrm>
            <a:off x="1567543" y="1304926"/>
            <a:ext cx="9291188" cy="4858594"/>
          </a:xfrm>
          <a:prstGeom prst="rect">
            <a:avLst/>
          </a:prstGeom>
        </p:spPr>
        <p:txBody>
          <a:bodyPr/>
          <a:lstStyle/>
          <a:p>
            <a:pPr>
              <a:lnSpc>
                <a:spcPct val="111000"/>
              </a:lnSpc>
              <a:spcBef>
                <a:spcPts val="930"/>
              </a:spcBef>
              <a:defRPr/>
            </a:pPr>
            <a:r>
              <a:rPr lang="zh-CN" altLang="en-US" sz="2400" dirty="0">
                <a:latin typeface="楷体" panose="02010609060101010101" pitchFamily="49" charset="-122"/>
                <a:ea typeface="楷体" panose="02010609060101010101" pitchFamily="49" charset="-122"/>
                <a:cs typeface="SimSun" charset="-122"/>
              </a:rPr>
              <a:t>利用</a:t>
            </a:r>
            <a:r>
              <a:rPr lang="en-US" altLang="zh-CN" sz="2400" dirty="0">
                <a:latin typeface="楷体" panose="02010609060101010101" pitchFamily="49" charset="-122"/>
                <a:ea typeface="楷体" panose="02010609060101010101" pitchFamily="49" charset="-122"/>
                <a:cs typeface="SimSun" charset="-122"/>
              </a:rPr>
              <a:t>EM</a:t>
            </a:r>
            <a:r>
              <a:rPr lang="zh-CN" altLang="en-US" sz="2400" dirty="0">
                <a:latin typeface="楷体" panose="02010609060101010101" pitchFamily="49" charset="-122"/>
                <a:ea typeface="楷体" panose="02010609060101010101" pitchFamily="49" charset="-122"/>
                <a:cs typeface="SimSun" charset="-122"/>
              </a:rPr>
              <a:t>算法和高斯混合模型解决聚类问题的关键在于：</a:t>
            </a:r>
            <a:endParaRPr lang="en-US" altLang="zh-CN" sz="2400" dirty="0">
              <a:latin typeface="楷体" panose="02010609060101010101" pitchFamily="49" charset="-122"/>
              <a:ea typeface="楷体" panose="02010609060101010101" pitchFamily="49" charset="-122"/>
              <a:cs typeface="SimSun" charset="-122"/>
            </a:endParaRPr>
          </a:p>
          <a:p>
            <a:pPr algn="ctr">
              <a:lnSpc>
                <a:spcPct val="111000"/>
              </a:lnSpc>
              <a:spcBef>
                <a:spcPts val="930"/>
              </a:spcBef>
              <a:defRPr/>
            </a:pPr>
            <a:r>
              <a:rPr lang="zh-CN" altLang="en-US" sz="2400" b="1" dirty="0">
                <a:solidFill>
                  <a:srgbClr val="FF0000"/>
                </a:solidFill>
                <a:latin typeface="楷体" panose="02010609060101010101" pitchFamily="49" charset="-122"/>
                <a:ea typeface="楷体" panose="02010609060101010101" pitchFamily="49" charset="-122"/>
                <a:cs typeface="SimSun" charset="-122"/>
              </a:rPr>
              <a:t>确定隐变量和参数</a:t>
            </a:r>
            <a:endParaRPr lang="en-US" altLang="zh-CN" sz="2400" b="1" dirty="0">
              <a:solidFill>
                <a:srgbClr val="FF0000"/>
              </a:solidFill>
              <a:latin typeface="楷体" panose="02010609060101010101" pitchFamily="49" charset="-122"/>
              <a:ea typeface="楷体" panose="02010609060101010101" pitchFamily="49" charset="-122"/>
              <a:cs typeface="SimSun" charset="-122"/>
            </a:endParaRPr>
          </a:p>
          <a:p>
            <a:pPr>
              <a:lnSpc>
                <a:spcPct val="111000"/>
              </a:lnSpc>
              <a:spcBef>
                <a:spcPts val="930"/>
              </a:spcBef>
              <a:defRPr/>
            </a:pPr>
            <a:r>
              <a:rPr lang="zh-CN" altLang="en-US" sz="2400" b="1" dirty="0">
                <a:solidFill>
                  <a:prstClr val="black"/>
                </a:solidFill>
                <a:latin typeface="楷体" panose="02010609060101010101" pitchFamily="49" charset="-122"/>
                <a:ea typeface="楷体" panose="02010609060101010101" pitchFamily="49" charset="-122"/>
                <a:cs typeface="SimSun" charset="-122"/>
              </a:rPr>
              <a:t>（</a:t>
            </a:r>
            <a:r>
              <a:rPr lang="en-US" altLang="zh-CN" sz="2400" b="1" dirty="0">
                <a:solidFill>
                  <a:prstClr val="black"/>
                </a:solidFill>
                <a:latin typeface="楷体" panose="02010609060101010101" pitchFamily="49" charset="-122"/>
                <a:ea typeface="楷体" panose="02010609060101010101" pitchFamily="49" charset="-122"/>
                <a:cs typeface="SimSun" charset="-122"/>
              </a:rPr>
              <a:t>1</a:t>
            </a:r>
            <a:r>
              <a:rPr lang="zh-CN" altLang="en-US" sz="2400" b="1" dirty="0">
                <a:solidFill>
                  <a:prstClr val="black"/>
                </a:solidFill>
                <a:latin typeface="楷体" panose="02010609060101010101" pitchFamily="49" charset="-122"/>
                <a:ea typeface="楷体" panose="02010609060101010101" pitchFamily="49" charset="-122"/>
                <a:cs typeface="SimSun" charset="-122"/>
              </a:rPr>
              <a:t>）假设其属于高斯混合模型分布</a:t>
            </a:r>
            <a:endParaRPr lang="en-US" altLang="zh-CN" sz="2400" b="1" dirty="0">
              <a:solidFill>
                <a:prstClr val="black"/>
              </a:solidFill>
              <a:latin typeface="楷体" panose="02010609060101010101" pitchFamily="49" charset="-122"/>
              <a:ea typeface="楷体" panose="02010609060101010101" pitchFamily="49" charset="-122"/>
              <a:cs typeface="SimSun" charset="-122"/>
            </a:endParaRPr>
          </a:p>
          <a:p>
            <a:pPr>
              <a:lnSpc>
                <a:spcPct val="150000"/>
              </a:lnSpc>
              <a:spcBef>
                <a:spcPts val="930"/>
              </a:spcBef>
              <a:defRPr/>
            </a:pPr>
            <a:r>
              <a:rPr lang="zh-CN" altLang="en-US" sz="2400" b="1" dirty="0">
                <a:solidFill>
                  <a:prstClr val="black"/>
                </a:solidFill>
                <a:latin typeface="楷体" panose="02010609060101010101" pitchFamily="49" charset="-122"/>
                <a:ea typeface="楷体" panose="02010609060101010101" pitchFamily="49" charset="-122"/>
                <a:cs typeface="SimSun" charset="-122"/>
              </a:rPr>
              <a:t>（</a:t>
            </a:r>
            <a:r>
              <a:rPr lang="en-US" altLang="zh-CN" sz="2400" b="1" dirty="0">
                <a:solidFill>
                  <a:prstClr val="black"/>
                </a:solidFill>
                <a:latin typeface="楷体" panose="02010609060101010101" pitchFamily="49" charset="-122"/>
                <a:ea typeface="楷体" panose="02010609060101010101" pitchFamily="49" charset="-122"/>
                <a:cs typeface="SimSun" charset="-122"/>
              </a:rPr>
              <a:t>2</a:t>
            </a:r>
            <a:r>
              <a:rPr lang="zh-CN" altLang="en-US" sz="2400" b="1" dirty="0">
                <a:solidFill>
                  <a:prstClr val="black"/>
                </a:solidFill>
                <a:latin typeface="楷体" panose="02010609060101010101" pitchFamily="49" charset="-122"/>
                <a:ea typeface="楷体" panose="02010609060101010101" pitchFamily="49" charset="-122"/>
                <a:cs typeface="SimSun" charset="-122"/>
              </a:rPr>
              <a:t>）随机初始化参数</a:t>
            </a:r>
            <a:endParaRPr lang="en-US" altLang="zh-CN" sz="2400" b="1" dirty="0">
              <a:solidFill>
                <a:prstClr val="black"/>
              </a:solidFill>
              <a:latin typeface="楷体" panose="02010609060101010101" pitchFamily="49" charset="-122"/>
              <a:ea typeface="楷体" panose="02010609060101010101" pitchFamily="49" charset="-122"/>
              <a:cs typeface="SimSun" charset="-122"/>
            </a:endParaRPr>
          </a:p>
          <a:p>
            <a:pPr>
              <a:lnSpc>
                <a:spcPct val="150000"/>
              </a:lnSpc>
              <a:spcBef>
                <a:spcPts val="930"/>
              </a:spcBef>
              <a:defRPr/>
            </a:pPr>
            <a:r>
              <a:rPr lang="zh-CN" altLang="en-US" sz="2400" b="1" dirty="0">
                <a:solidFill>
                  <a:prstClr val="black"/>
                </a:solidFill>
                <a:latin typeface="楷体" panose="02010609060101010101" pitchFamily="49" charset="-122"/>
                <a:ea typeface="楷体" panose="02010609060101010101" pitchFamily="49" charset="-122"/>
                <a:cs typeface="SimSun" charset="-122"/>
              </a:rPr>
              <a:t>（</a:t>
            </a:r>
            <a:r>
              <a:rPr lang="en-US" altLang="zh-CN" sz="2400" b="1" dirty="0">
                <a:solidFill>
                  <a:prstClr val="black"/>
                </a:solidFill>
                <a:latin typeface="楷体" panose="02010609060101010101" pitchFamily="49" charset="-122"/>
                <a:ea typeface="楷体" panose="02010609060101010101" pitchFamily="49" charset="-122"/>
                <a:cs typeface="SimSun" charset="-122"/>
              </a:rPr>
              <a:t>3</a:t>
            </a:r>
            <a:r>
              <a:rPr lang="zh-CN" altLang="en-US" sz="2400" b="1" dirty="0">
                <a:solidFill>
                  <a:prstClr val="black"/>
                </a:solidFill>
                <a:latin typeface="楷体" panose="02010609060101010101" pitchFamily="49" charset="-122"/>
                <a:ea typeface="楷体" panose="02010609060101010101" pitchFamily="49" charset="-122"/>
                <a:cs typeface="SimSun" charset="-122"/>
              </a:rPr>
              <a:t>）利用</a:t>
            </a:r>
            <a:r>
              <a:rPr lang="en-US" altLang="zh-CN" sz="2400" b="1" dirty="0">
                <a:solidFill>
                  <a:prstClr val="black"/>
                </a:solidFill>
                <a:latin typeface="楷体" panose="02010609060101010101" pitchFamily="49" charset="-122"/>
                <a:ea typeface="楷体" panose="02010609060101010101" pitchFamily="49" charset="-122"/>
                <a:cs typeface="SimSun" charset="-122"/>
              </a:rPr>
              <a:t>E</a:t>
            </a:r>
            <a:r>
              <a:rPr lang="zh-CN" altLang="en-US" sz="2400" b="1" dirty="0">
                <a:solidFill>
                  <a:prstClr val="black"/>
                </a:solidFill>
                <a:latin typeface="楷体" panose="02010609060101010101" pitchFamily="49" charset="-122"/>
                <a:ea typeface="楷体" panose="02010609060101010101" pitchFamily="49" charset="-122"/>
                <a:cs typeface="SimSun" charset="-122"/>
              </a:rPr>
              <a:t>步估计隐变量</a:t>
            </a:r>
            <a:endParaRPr lang="en-US" altLang="zh-CN" sz="2400" b="1" dirty="0">
              <a:solidFill>
                <a:prstClr val="black"/>
              </a:solidFill>
              <a:latin typeface="楷体" panose="02010609060101010101" pitchFamily="49" charset="-122"/>
              <a:ea typeface="楷体" panose="02010609060101010101" pitchFamily="49" charset="-122"/>
              <a:cs typeface="SimSun" charset="-122"/>
            </a:endParaRPr>
          </a:p>
          <a:p>
            <a:pPr>
              <a:lnSpc>
                <a:spcPct val="150000"/>
              </a:lnSpc>
              <a:spcBef>
                <a:spcPts val="930"/>
              </a:spcBef>
              <a:defRPr/>
            </a:pPr>
            <a:r>
              <a:rPr lang="zh-CN" altLang="en-US" sz="2400" b="1" dirty="0">
                <a:solidFill>
                  <a:prstClr val="black"/>
                </a:solidFill>
                <a:latin typeface="楷体" panose="02010609060101010101" pitchFamily="49" charset="-122"/>
                <a:ea typeface="楷体" panose="02010609060101010101" pitchFamily="49" charset="-122"/>
                <a:cs typeface="SimSun" charset="-122"/>
              </a:rPr>
              <a:t>（</a:t>
            </a:r>
            <a:r>
              <a:rPr lang="en-US" altLang="zh-CN" sz="2400" b="1" dirty="0">
                <a:solidFill>
                  <a:prstClr val="black"/>
                </a:solidFill>
                <a:latin typeface="楷体" panose="02010609060101010101" pitchFamily="49" charset="-122"/>
                <a:ea typeface="楷体" panose="02010609060101010101" pitchFamily="49" charset="-122"/>
                <a:cs typeface="SimSun" charset="-122"/>
              </a:rPr>
              <a:t>4</a:t>
            </a:r>
            <a:r>
              <a:rPr lang="zh-CN" altLang="en-US" sz="2400" b="1" dirty="0">
                <a:solidFill>
                  <a:prstClr val="black"/>
                </a:solidFill>
                <a:latin typeface="楷体" panose="02010609060101010101" pitchFamily="49" charset="-122"/>
                <a:ea typeface="楷体" panose="02010609060101010101" pitchFamily="49" charset="-122"/>
                <a:cs typeface="SimSun" charset="-122"/>
              </a:rPr>
              <a:t>）利用隐变量和</a:t>
            </a:r>
            <a:r>
              <a:rPr lang="en-US" altLang="zh-CN" sz="2400" b="1" dirty="0">
                <a:solidFill>
                  <a:prstClr val="black"/>
                </a:solidFill>
                <a:latin typeface="楷体" panose="02010609060101010101" pitchFamily="49" charset="-122"/>
                <a:ea typeface="楷体" panose="02010609060101010101" pitchFamily="49" charset="-122"/>
                <a:cs typeface="SimSun" charset="-122"/>
              </a:rPr>
              <a:t>M</a:t>
            </a:r>
            <a:r>
              <a:rPr lang="zh-CN" altLang="en-US" sz="2400" b="1" dirty="0">
                <a:solidFill>
                  <a:prstClr val="black"/>
                </a:solidFill>
                <a:latin typeface="楷体" panose="02010609060101010101" pitchFamily="49" charset="-122"/>
                <a:ea typeface="楷体" panose="02010609060101010101" pitchFamily="49" charset="-122"/>
                <a:cs typeface="SimSun" charset="-122"/>
              </a:rPr>
              <a:t>步更新参数</a:t>
            </a:r>
            <a:endParaRPr lang="en-US" altLang="zh-CN" sz="2400" b="1" dirty="0">
              <a:solidFill>
                <a:prstClr val="black"/>
              </a:solidFill>
              <a:latin typeface="楷体" panose="02010609060101010101" pitchFamily="49" charset="-122"/>
              <a:ea typeface="楷体" panose="02010609060101010101" pitchFamily="49" charset="-122"/>
              <a:cs typeface="SimSun" charset="-122"/>
            </a:endParaRPr>
          </a:p>
          <a:p>
            <a:pPr>
              <a:lnSpc>
                <a:spcPct val="150000"/>
              </a:lnSpc>
              <a:spcBef>
                <a:spcPts val="930"/>
              </a:spcBef>
              <a:defRPr/>
            </a:pPr>
            <a:r>
              <a:rPr lang="zh-CN" altLang="en-US" sz="2400" b="1" dirty="0">
                <a:solidFill>
                  <a:prstClr val="black"/>
                </a:solidFill>
                <a:latin typeface="楷体" panose="02010609060101010101" pitchFamily="49" charset="-122"/>
                <a:ea typeface="楷体" panose="02010609060101010101" pitchFamily="49" charset="-122"/>
                <a:cs typeface="SimSun" charset="-122"/>
              </a:rPr>
              <a:t>（</a:t>
            </a:r>
            <a:r>
              <a:rPr lang="en-US" altLang="zh-CN" sz="2400" b="1" dirty="0">
                <a:solidFill>
                  <a:prstClr val="black"/>
                </a:solidFill>
                <a:latin typeface="楷体" panose="02010609060101010101" pitchFamily="49" charset="-122"/>
                <a:ea typeface="楷体" panose="02010609060101010101" pitchFamily="49" charset="-122"/>
                <a:cs typeface="SimSun" charset="-122"/>
              </a:rPr>
              <a:t>5</a:t>
            </a:r>
            <a:r>
              <a:rPr lang="zh-CN" altLang="en-US" sz="2400" b="1" dirty="0">
                <a:solidFill>
                  <a:prstClr val="black"/>
                </a:solidFill>
                <a:latin typeface="楷体" panose="02010609060101010101" pitchFamily="49" charset="-122"/>
                <a:ea typeface="楷体" panose="02010609060101010101" pitchFamily="49" charset="-122"/>
                <a:cs typeface="SimSun" charset="-122"/>
              </a:rPr>
              <a:t>）不断迭代直至收敛</a:t>
            </a:r>
            <a:endParaRPr lang="en-US" altLang="zh-CN" sz="2400" b="1" dirty="0">
              <a:solidFill>
                <a:prstClr val="black"/>
              </a:solidFill>
              <a:latin typeface="楷体" panose="02010609060101010101" pitchFamily="49" charset="-122"/>
              <a:ea typeface="楷体" panose="02010609060101010101" pitchFamily="49" charset="-122"/>
              <a:cs typeface="SimSun" charset="-122"/>
            </a:endParaRPr>
          </a:p>
        </p:txBody>
      </p:sp>
      <p:cxnSp>
        <p:nvCxnSpPr>
          <p:cNvPr id="3" name="直接连接符 2">
            <a:extLst>
              <a:ext uri="{FF2B5EF4-FFF2-40B4-BE49-F238E27FC236}">
                <a16:creationId xmlns:a16="http://schemas.microsoft.com/office/drawing/2014/main" id="{69A25838-A0FD-4A64-A709-348E678F2C1F}"/>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C8C7319-F9A9-41B1-B679-EFB72D5616C5}"/>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GMM — EM</a:t>
            </a:r>
            <a:r>
              <a:rPr lang="zh-CN" altLang="en-US" sz="2800" b="1" dirty="0">
                <a:latin typeface="黑体" panose="02010609060101010101" pitchFamily="49" charset="-122"/>
                <a:ea typeface="黑体" panose="02010609060101010101" pitchFamily="49" charset="-122"/>
              </a:rPr>
              <a:t>算法</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567459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p:blipFill>
        <p:spPr bwMode="auto">
          <a:xfrm>
            <a:off x="2735627" y="740701"/>
            <a:ext cx="6528725" cy="38148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3821429" y="1726392"/>
            <a:ext cx="4590171" cy="1446550"/>
          </a:xfrm>
          <a:prstGeom prst="rect">
            <a:avLst/>
          </a:prstGeom>
        </p:spPr>
        <p:txBody>
          <a:bodyPr wrap="square">
            <a:spAutoFit/>
          </a:bodyPr>
          <a:lstStyle/>
          <a:p>
            <a:pPr algn="ctr"/>
            <a:r>
              <a:rPr lang="en-US" altLang="zh-CN" sz="8800" spc="-400" dirty="0">
                <a:latin typeface="方正吕建德字体" pitchFamily="2" charset="-122"/>
                <a:ea typeface="方正吕建德字体" pitchFamily="2" charset="-122"/>
              </a:rPr>
              <a:t>Fourth</a:t>
            </a:r>
            <a:endParaRPr lang="zh-CN" altLang="en-US" sz="8800" spc="-400" dirty="0">
              <a:latin typeface="方正吕建德字体" pitchFamily="2" charset="-122"/>
              <a:ea typeface="方正吕建德字体" pitchFamily="2" charset="-122"/>
            </a:endParaRPr>
          </a:p>
        </p:txBody>
      </p:sp>
      <p:sp>
        <p:nvSpPr>
          <p:cNvPr id="12" name="矩形 11"/>
          <p:cNvSpPr/>
          <p:nvPr/>
        </p:nvSpPr>
        <p:spPr>
          <a:xfrm>
            <a:off x="1770494" y="4664302"/>
            <a:ext cx="8643414" cy="830997"/>
          </a:xfrm>
          <a:prstGeom prst="rect">
            <a:avLst/>
          </a:prstGeom>
        </p:spPr>
        <p:txBody>
          <a:bodyPr wrap="square">
            <a:spAutoFit/>
          </a:bodyPr>
          <a:lstStyle/>
          <a:p>
            <a:pPr algn="ctr"/>
            <a:r>
              <a:rPr lang="en-US" altLang="zh-CN" sz="4800" spc="-400" dirty="0">
                <a:latin typeface="方正华隶简体" pitchFamily="65" charset="-122"/>
                <a:ea typeface="方正华隶简体" pitchFamily="65" charset="-122"/>
              </a:rPr>
              <a:t>Homework</a:t>
            </a:r>
            <a:endParaRPr lang="zh-CN" altLang="en-US" sz="4800" spc="-400" dirty="0">
              <a:latin typeface="方正华隶简体" pitchFamily="65" charset="-122"/>
              <a:ea typeface="方正华隶简体" pitchFamily="65" charset="-122"/>
            </a:endParaRPr>
          </a:p>
        </p:txBody>
      </p:sp>
      <p:pic>
        <p:nvPicPr>
          <p:cNvPr id="13" name="Picture 4" descr="E:\PPT\PPT中国风元素\水墨祥云\水墨祥云\011.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6172" y="4824164"/>
            <a:ext cx="1076891" cy="67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毛笔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37537" y="3282641"/>
            <a:ext cx="3006357" cy="2103881"/>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41" descr="C_108.jpg"/>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13811" y="5495299"/>
            <a:ext cx="7808494" cy="31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27387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anim calcmode="lin" valueType="num">
                                      <p:cBhvr>
                                        <p:cTn id="8" dur="500" fill="hold"/>
                                        <p:tgtEl>
                                          <p:spTgt spid="25602"/>
                                        </p:tgtEl>
                                        <p:attrNameLst>
                                          <p:attrName>ppt_x</p:attrName>
                                        </p:attrNameLst>
                                      </p:cBhvr>
                                      <p:tavLst>
                                        <p:tav tm="0">
                                          <p:val>
                                            <p:strVal val="#ppt_x"/>
                                          </p:val>
                                        </p:tav>
                                        <p:tav tm="100000">
                                          <p:val>
                                            <p:strVal val="#ppt_x"/>
                                          </p:val>
                                        </p:tav>
                                      </p:tavLst>
                                    </p:anim>
                                    <p:anim calcmode="lin" valueType="num">
                                      <p:cBhvr>
                                        <p:cTn id="9" dur="500" fill="hold"/>
                                        <p:tgtEl>
                                          <p:spTgt spid="2560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fltVal val="0"/>
                                          </p:val>
                                        </p:tav>
                                        <p:tav tm="100000">
                                          <p:val>
                                            <p:strVal val="#ppt_w"/>
                                          </p:val>
                                        </p:tav>
                                      </p:tavLst>
                                    </p:anim>
                                    <p:anim calcmode="lin" valueType="num">
                                      <p:cBhvr>
                                        <p:cTn id="14" dur="750" fill="hold"/>
                                        <p:tgtEl>
                                          <p:spTgt spid="11"/>
                                        </p:tgtEl>
                                        <p:attrNameLst>
                                          <p:attrName>ppt_h</p:attrName>
                                        </p:attrNameLst>
                                      </p:cBhvr>
                                      <p:tavLst>
                                        <p:tav tm="0">
                                          <p:val>
                                            <p:fltVal val="0"/>
                                          </p:val>
                                        </p:tav>
                                        <p:tav tm="100000">
                                          <p:val>
                                            <p:strVal val="#ppt_h"/>
                                          </p:val>
                                        </p:tav>
                                      </p:tavLst>
                                    </p:anim>
                                    <p:animEffect transition="in" filter="fade">
                                      <p:cBhvr>
                                        <p:cTn id="15" dur="750"/>
                                        <p:tgtEl>
                                          <p:spTgt spid="11"/>
                                        </p:tgtEl>
                                      </p:cBhvr>
                                    </p:animEffect>
                                  </p:childTnLst>
                                </p:cTn>
                              </p:par>
                            </p:childTnLst>
                          </p:cTn>
                        </p:par>
                        <p:par>
                          <p:cTn id="16" fill="hold">
                            <p:stCondLst>
                              <p:cond delay="1250"/>
                            </p:stCondLst>
                            <p:childTnLst>
                              <p:par>
                                <p:cTn id="17" presetID="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2000"/>
                                        <p:tgtEl>
                                          <p:spTgt spid="12"/>
                                        </p:tgtEl>
                                      </p:cBhvr>
                                    </p:animEffect>
                                  </p:childTnLst>
                                </p:cTn>
                              </p:par>
                              <p:par>
                                <p:cTn id="32" presetID="0" presetClass="path" presetSubtype="0" accel="50000" decel="50000" fill="hold" nodeType="withEffect">
                                  <p:stCondLst>
                                    <p:cond delay="750"/>
                                  </p:stCondLst>
                                  <p:childTnLst>
                                    <p:animMotion origin="layout" path="M 0.12331 -4.44444E-6 C 0.12435 0.01852 0.12331 0.02408 0.13008 0.03056 C 0.13646 0.02616 0.13867 0.025 0.14336 0.01389 C 0.14518 0.0095 0.1487 -4.44444E-6 0.1487 0.00024 C 0.14688 0.01482 0.14623 0.025 0.14258 0.03959 C 0.14193 0.04213 0.14011 0.04491 0.14076 0.04676 C 0.14102 0.04746 0.14896 0.04028 0.14974 0.03959 C 0.15222 0.03264 0.15469 0.02894 0.15677 0.02084 C 0.15586 0.0301 0.15456 0.03287 0.16133 0.02547 C 0.16524 0.0213 0.16875 0.0125 0.17201 0.00463 C 0.17227 0.00139 0.17292 -0.00787 0.17292 -0.00463 C 0.17292 0.00278 0.17149 0.01621 0.17005 0.02338 C 0.16979 0.02593 0.16732 0.02894 0.16836 0.03056 C 0.16914 0.03172 0.17409 0.02686 0.17552 0.02547 C 0.17761 0.00973 0.17761 0.02871 0.17826 0.03496 C 0.17956 0.08079 0.17748 0.06644 0.18347 0.05139 C 0.18477 0.04028 0.18906 0.03287 0.19323 0.03056 C 0.19636 0.02176 0.19636 0.01598 0.19948 0.02801 C 0.20039 0.02709 0.2013 0.02408 0.20208 0.02547 C 0.20469 0.02987 0.20638 0.05232 0.20833 0.06065 C 0.22083 0.05811 0.22083 0.06343 0.22591 0.03959 C 0.22591 0.03426 0.22526 0.02894 0.22526 0.02338 C 0.22526 0.01875 0.22526 0.03287 0.22591 0.03727 C 0.22656 0.03959 0.22774 0.04028 0.22878 0.0419 C 0.23021 0.04028 0.23203 0.03959 0.2332 0.03727 C 0.23529 0.03311 0.23516 0.02639 0.23594 0.02084 C 0.23737 0.01042 0.23724 0.0125 0.24037 0.00695 C 0.2457 0.01042 0.25026 0.01852 0.25521 0.02338 C 0.25807 0.0338 0.25912 0.0419 0.25352 0.04676 C 0.25065 0.05857 0.25313 0.05325 0.25 0.04676 C 0.24935 0.04514 0.24831 0.04514 0.24753 0.04422 C 0.24453 0.04514 0.24128 0.04422 0.23854 0.04676 C 0.23737 0.04769 0.24258 0.04584 0.24206 0.04885 C 0.24115 0.05487 0.23737 0.05162 0.23503 0.05348 C 0.23438 0.05602 0.23255 0.05857 0.2332 0.06065 C 0.23451 0.06412 0.23672 0.06343 0.23854 0.0632 C 0.24271 0.0625 0.24675 0.05996 0.25117 0.05811 C 0.25378 0.05695 0.25899 0.05348 0.25899 0.05394 C 0.26276 0.04862 0.2655 0.04653 0.26966 0.04422 C 0.27344 0.0595 0.27735 0.05579 0.28386 0.05348 C 0.28568 0.04607 0.28672 0.03843 0.28828 0.03056 C 0.28854 0.02732 0.28867 0.02408 0.28906 0.02084 C 0.28958 0.01806 0.29076 0.01112 0.29102 0.01389 C 0.2961 0.04977 0.28776 0.03264 0.29466 0.04422 C 0.29531 0.04306 0.3 0.0345 0.30065 0.03496 C 0.30195 0.03635 0.3013 0.04121 0.30169 0.04422 C 0.30235 0.06366 0.30104 0.07616 0.30794 0.05811 C 0.30951 0.04491 0.30742 0.05718 0.31146 0.04676 C 0.31211 0.04491 0.31328 0.03959 0.31328 0.04005 C 0.31367 0.03727 0.31445 0.03496 0.31498 0.03264 C 0.31537 0.03056 0.31498 0.02547 0.31589 0.02547 C 0.31771 0.02547 0.31615 0.03635 0.31758 0.03959 C 0.31966 0.04468 0.32279 0.04306 0.32565 0.04422 C 0.33112 0.04121 0.33412 0.03658 0.33789 0.02547 C 0.33828 0.02338 0.33789 0.01875 0.33893 0.01875 C 0.34011 0.01875 0.34011 0.02338 0.34076 0.02547 C 0.34284 0.03195 0.34284 0.03079 0.34597 0.03496 C 0.34922 0.03426 0.35287 0.02894 0.35573 0.03264 C 0.36511 0.04468 0.35091 0.05348 0.35938 0.04676 C 0.36719 0.03264 0.35794 0.04584 0.36289 0.04885 C 0.36524 0.05047 0.36758 0.04746 0.37005 0.04676 C 0.3737 0.03681 0.37708 0.02616 0.38073 0.01621 C 0.38373 0.02825 0.38333 0.0301 0.38867 0.02338 C 0.39076 0.01505 0.39128 0.0095 0.39388 0.00232 C 0.39831 0.01343 0.40052 0.02176 0.40638 0.02547 C 0.4112 0.02315 0.41524 0.02362 0.41979 0.02801 C 0.42305 0.03496 0.42656 0.03681 0.42787 0.04676 C 0.42357 0.05116 0.41914 0.05116 0.42057 0.06528 C 0.42266 0.06505 0.44089 0.072 0.43841 0.05139 C 0.44089 0.04422 0.44557 0.02338 0.43737 0.03056 C 0.43555 0.04746 0.44089 0.03426 0.44284 0.03056 C 0.44518 0.04862 0.44753 0.05602 0.4543 0.06528 C 0.45495 0.06274 0.45534 0.05996 0.45625 0.05811 C 0.45951 0.05047 0.46133 0.05718 0.45781 0.04885 C 0.45886 0.04838 0.4599 0.04862 0.46068 0.04676 C 0.46537 0.03426 0.46237 0.02801 0.46511 0.03496 L 0.4707 0.01621 " pathEditMode="relative" rAng="0" ptsTypes="AAAAAAAAAAAAAAAAAAAAAAAAAAAAAAAAAAAAAAAAAAAAAAAAAAAAAAAAAAAAAAAAAAAAAAAAAAAAA">
                                      <p:cBhvr>
                                        <p:cTn id="33" dur="2000" fill="hold"/>
                                        <p:tgtEl>
                                          <p:spTgt spid="14"/>
                                        </p:tgtEl>
                                        <p:attrNameLst>
                                          <p:attrName>ppt_x</p:attrName>
                                          <p:attrName>ppt_y</p:attrName>
                                        </p:attrNameLst>
                                      </p:cBhvr>
                                      <p:rCtr x="17370" y="3056"/>
                                    </p:animMotion>
                                  </p:childTnLst>
                                </p:cTn>
                              </p:par>
                            </p:childTnLst>
                          </p:cTn>
                        </p:par>
                        <p:par>
                          <p:cTn id="34" fill="hold">
                            <p:stCondLst>
                              <p:cond delay="7000"/>
                            </p:stCondLst>
                            <p:childTnLst>
                              <p:par>
                                <p:cTn id="35" presetID="10" presetClass="exit" presetSubtype="0" fill="hold" nodeType="after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par>
                          <p:cTn id="38" fill="hold">
                            <p:stCondLst>
                              <p:cond delay="75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528B327-911C-43F7-86F5-86C40B629B3A}"/>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40A9C4C-8B0A-446B-88BE-8EDF0A686056}"/>
              </a:ext>
            </a:extLst>
          </p:cNvPr>
          <p:cNvSpPr txBox="1"/>
          <p:nvPr/>
        </p:nvSpPr>
        <p:spPr>
          <a:xfrm>
            <a:off x="2256781" y="291843"/>
            <a:ext cx="7355800"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Homework</a:t>
            </a:r>
            <a:endParaRPr lang="zh-CN" altLang="en-US" sz="28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413B0910-ACB8-4E9E-888C-4C501C4B8E89}"/>
              </a:ext>
            </a:extLst>
          </p:cNvPr>
          <p:cNvSpPr/>
          <p:nvPr/>
        </p:nvSpPr>
        <p:spPr>
          <a:xfrm>
            <a:off x="1392620" y="1994088"/>
            <a:ext cx="9509159" cy="954107"/>
          </a:xfrm>
          <a:prstGeom prst="rect">
            <a:avLst/>
          </a:prstGeom>
        </p:spPr>
        <p:txBody>
          <a:bodyPr wrap="square">
            <a:sp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以P1=0.2，P2=0.5这个概率，按照刚才的游戏规则，随机生成10轮游戏数据。利用编程模拟EM算法的过程和结果。</a:t>
            </a:r>
          </a:p>
        </p:txBody>
      </p:sp>
      <p:sp>
        <p:nvSpPr>
          <p:cNvPr id="5" name="矩形 4">
            <a:extLst>
              <a:ext uri="{FF2B5EF4-FFF2-40B4-BE49-F238E27FC236}">
                <a16:creationId xmlns:a16="http://schemas.microsoft.com/office/drawing/2014/main" id="{24F54D6F-F9B4-49ED-8880-51E664FB22FC}"/>
              </a:ext>
            </a:extLst>
          </p:cNvPr>
          <p:cNvSpPr/>
          <p:nvPr/>
        </p:nvSpPr>
        <p:spPr>
          <a:xfrm>
            <a:off x="1392620" y="3422342"/>
            <a:ext cx="9406759" cy="523220"/>
          </a:xfrm>
          <a:prstGeom prst="rect">
            <a:avLst/>
          </a:prstGeom>
        </p:spPr>
        <p:txBody>
          <a:bodyPr wrap="square">
            <a:spAutoFit/>
          </a:body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编程完成水果聚类问题。</a:t>
            </a:r>
          </a:p>
        </p:txBody>
      </p:sp>
    </p:spTree>
    <p:extLst>
      <p:ext uri="{BB962C8B-B14F-4D97-AF65-F5344CB8AC3E}">
        <p14:creationId xmlns:p14="http://schemas.microsoft.com/office/powerpoint/2010/main" val="5159088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D3BCF4-750A-40A0-AF16-E8993D7DD261}"/>
              </a:ext>
            </a:extLst>
          </p:cNvPr>
          <p:cNvPicPr>
            <a:picLocks noChangeAspect="1"/>
          </p:cNvPicPr>
          <p:nvPr/>
        </p:nvPicPr>
        <p:blipFill rotWithShape="1">
          <a:blip r:embed="rId3">
            <a:extLst>
              <a:ext uri="{28A0092B-C50C-407E-A947-70E740481C1C}">
                <a14:useLocalDpi xmlns:a14="http://schemas.microsoft.com/office/drawing/2010/main" val="0"/>
              </a:ext>
            </a:extLst>
          </a:blip>
          <a:srcRect r="51890"/>
          <a:stretch/>
        </p:blipFill>
        <p:spPr>
          <a:xfrm>
            <a:off x="3690687" y="2845706"/>
            <a:ext cx="5480142" cy="1266954"/>
          </a:xfrm>
          <a:prstGeom prst="rect">
            <a:avLst/>
          </a:prstGeom>
        </p:spPr>
      </p:pic>
      <p:sp>
        <p:nvSpPr>
          <p:cNvPr id="9"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pic>
        <p:nvPicPr>
          <p:cNvPr id="10" name="Picture 5" descr="C:\Users\Thinkpad\Desktop\3.pn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143339" y="3525011"/>
            <a:ext cx="12192000" cy="33816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2" descr="2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741719" y="2084851"/>
            <a:ext cx="2575537" cy="196789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61952" y="2154283"/>
            <a:ext cx="1033515" cy="276422"/>
          </a:xfrm>
          <a:prstGeom prst="rect">
            <a:avLst/>
          </a:prstGeom>
        </p:spPr>
        <p:txBody>
          <a:bodyPr wrap="square">
            <a:spAutoFit/>
          </a:bodyPr>
          <a:lstStyle/>
          <a:p>
            <a:pPr lvl="0"/>
            <a:r>
              <a:rPr lang="en-US" altLang="zh-CN" sz="133" dirty="0">
                <a:solidFill>
                  <a:schemeClr val="bg1"/>
                </a:solidFill>
              </a:rPr>
              <a:t>PPT</a:t>
            </a:r>
            <a:r>
              <a:rPr lang="zh-CN" altLang="en-US" sz="133" dirty="0">
                <a:solidFill>
                  <a:schemeClr val="bg1"/>
                </a:solidFill>
              </a:rPr>
              <a:t>模板下载：</a:t>
            </a:r>
            <a:r>
              <a:rPr lang="en-US" altLang="zh-CN" sz="133" dirty="0">
                <a:solidFill>
                  <a:schemeClr val="bg1"/>
                </a:solidFill>
              </a:rPr>
              <a:t>www.1ppt.com/moban/     </a:t>
            </a:r>
            <a:r>
              <a:rPr lang="zh-CN" altLang="en-US" sz="133" dirty="0">
                <a:solidFill>
                  <a:schemeClr val="bg1"/>
                </a:solidFill>
              </a:rPr>
              <a:t>行业</a:t>
            </a:r>
            <a:r>
              <a:rPr lang="en-US" altLang="zh-CN" sz="133" dirty="0">
                <a:solidFill>
                  <a:schemeClr val="bg1"/>
                </a:solidFill>
              </a:rPr>
              <a:t>PPT</a:t>
            </a:r>
            <a:r>
              <a:rPr lang="zh-CN" altLang="en-US" sz="133" dirty="0">
                <a:solidFill>
                  <a:schemeClr val="bg1"/>
                </a:solidFill>
              </a:rPr>
              <a:t>模板：</a:t>
            </a:r>
            <a:r>
              <a:rPr lang="en-US" altLang="zh-CN" sz="133" dirty="0">
                <a:solidFill>
                  <a:schemeClr val="bg1"/>
                </a:solidFill>
              </a:rPr>
              <a:t>www.1ppt.com/hangye/ </a:t>
            </a:r>
          </a:p>
          <a:p>
            <a:pPr lvl="0"/>
            <a:r>
              <a:rPr lang="zh-CN" altLang="en-US" sz="133" dirty="0">
                <a:solidFill>
                  <a:schemeClr val="bg1"/>
                </a:solidFill>
              </a:rPr>
              <a:t>节日</a:t>
            </a:r>
            <a:r>
              <a:rPr lang="en-US" altLang="zh-CN" sz="133" dirty="0">
                <a:solidFill>
                  <a:schemeClr val="bg1"/>
                </a:solidFill>
              </a:rPr>
              <a:t>PPT</a:t>
            </a:r>
            <a:r>
              <a:rPr lang="zh-CN" altLang="en-US" sz="133" dirty="0">
                <a:solidFill>
                  <a:schemeClr val="bg1"/>
                </a:solidFill>
              </a:rPr>
              <a:t>模板：</a:t>
            </a:r>
            <a:r>
              <a:rPr lang="en-US" altLang="zh-CN" sz="133" dirty="0">
                <a:solidFill>
                  <a:schemeClr val="bg1"/>
                </a:solidFill>
              </a:rPr>
              <a:t>www.1ppt.com/jieri/           PPT</a:t>
            </a:r>
            <a:r>
              <a:rPr lang="zh-CN" altLang="en-US" sz="133" dirty="0">
                <a:solidFill>
                  <a:schemeClr val="bg1"/>
                </a:solidFill>
              </a:rPr>
              <a:t>素材下载：</a:t>
            </a:r>
            <a:r>
              <a:rPr lang="en-US" altLang="zh-CN" sz="133" dirty="0">
                <a:solidFill>
                  <a:schemeClr val="bg1"/>
                </a:solidFill>
              </a:rPr>
              <a:t>www.1ppt.com/sucai/</a:t>
            </a:r>
          </a:p>
          <a:p>
            <a:pPr lvl="0"/>
            <a:r>
              <a:rPr lang="en-US" altLang="zh-CN" sz="133" dirty="0">
                <a:solidFill>
                  <a:schemeClr val="bg1"/>
                </a:solidFill>
              </a:rPr>
              <a:t>PPT</a:t>
            </a:r>
            <a:r>
              <a:rPr lang="zh-CN" altLang="en-US" sz="133" dirty="0">
                <a:solidFill>
                  <a:schemeClr val="bg1"/>
                </a:solidFill>
              </a:rPr>
              <a:t>背景图片：</a:t>
            </a:r>
            <a:r>
              <a:rPr lang="en-US" altLang="zh-CN" sz="133" dirty="0">
                <a:solidFill>
                  <a:schemeClr val="bg1"/>
                </a:solidFill>
              </a:rPr>
              <a:t>www.1ppt.com/beijing/      PPT</a:t>
            </a:r>
            <a:r>
              <a:rPr lang="zh-CN" altLang="en-US" sz="133" dirty="0">
                <a:solidFill>
                  <a:schemeClr val="bg1"/>
                </a:solidFill>
              </a:rPr>
              <a:t>图表下载：</a:t>
            </a:r>
            <a:r>
              <a:rPr lang="en-US" altLang="zh-CN" sz="133" dirty="0">
                <a:solidFill>
                  <a:schemeClr val="bg1"/>
                </a:solidFill>
              </a:rPr>
              <a:t>www.1ppt.com/tubiao/      </a:t>
            </a:r>
          </a:p>
          <a:p>
            <a:pPr lvl="0"/>
            <a:r>
              <a:rPr lang="zh-CN" altLang="en-US" sz="133" dirty="0">
                <a:solidFill>
                  <a:schemeClr val="bg1"/>
                </a:solidFill>
              </a:rPr>
              <a:t>优秀</a:t>
            </a:r>
            <a:r>
              <a:rPr lang="en-US" altLang="zh-CN" sz="133" dirty="0">
                <a:solidFill>
                  <a:schemeClr val="bg1"/>
                </a:solidFill>
              </a:rPr>
              <a:t>PPT</a:t>
            </a:r>
            <a:r>
              <a:rPr lang="zh-CN" altLang="en-US" sz="133" dirty="0">
                <a:solidFill>
                  <a:schemeClr val="bg1"/>
                </a:solidFill>
              </a:rPr>
              <a:t>下载：</a:t>
            </a:r>
            <a:r>
              <a:rPr lang="en-US" altLang="zh-CN" sz="133" dirty="0">
                <a:solidFill>
                  <a:schemeClr val="bg1"/>
                </a:solidFill>
              </a:rPr>
              <a:t>www.1ppt.com/xiazai/        PPT</a:t>
            </a:r>
            <a:r>
              <a:rPr lang="zh-CN" altLang="en-US" sz="133" dirty="0">
                <a:solidFill>
                  <a:schemeClr val="bg1"/>
                </a:solidFill>
              </a:rPr>
              <a:t>教程： </a:t>
            </a:r>
            <a:r>
              <a:rPr lang="en-US" altLang="zh-CN" sz="133" dirty="0">
                <a:solidFill>
                  <a:schemeClr val="bg1"/>
                </a:solidFill>
              </a:rPr>
              <a:t>www.1ppt.com/powerpoint/      </a:t>
            </a:r>
          </a:p>
          <a:p>
            <a:pPr lvl="0"/>
            <a:r>
              <a:rPr lang="en-US" altLang="zh-CN" sz="133" dirty="0">
                <a:solidFill>
                  <a:schemeClr val="bg1"/>
                </a:solidFill>
              </a:rPr>
              <a:t>Word</a:t>
            </a:r>
            <a:r>
              <a:rPr lang="zh-CN" altLang="en-US" sz="133" dirty="0">
                <a:solidFill>
                  <a:schemeClr val="bg1"/>
                </a:solidFill>
              </a:rPr>
              <a:t>教程： </a:t>
            </a:r>
            <a:r>
              <a:rPr lang="en-US" altLang="zh-CN" sz="133" dirty="0">
                <a:solidFill>
                  <a:schemeClr val="bg1"/>
                </a:solidFill>
              </a:rPr>
              <a:t>www.1ppt.com/word/              Excel</a:t>
            </a:r>
            <a:r>
              <a:rPr lang="zh-CN" altLang="en-US" sz="133" dirty="0">
                <a:solidFill>
                  <a:schemeClr val="bg1"/>
                </a:solidFill>
              </a:rPr>
              <a:t>教程：</a:t>
            </a:r>
            <a:r>
              <a:rPr lang="en-US" altLang="zh-CN" sz="133" dirty="0">
                <a:solidFill>
                  <a:schemeClr val="bg1"/>
                </a:solidFill>
              </a:rPr>
              <a:t>www.1ppt.com/excel/  </a:t>
            </a:r>
          </a:p>
          <a:p>
            <a:pPr lvl="0"/>
            <a:r>
              <a:rPr lang="zh-CN" altLang="en-US" sz="133" dirty="0">
                <a:solidFill>
                  <a:schemeClr val="bg1"/>
                </a:solidFill>
              </a:rPr>
              <a:t>资料下载：</a:t>
            </a:r>
            <a:r>
              <a:rPr lang="en-US" altLang="zh-CN" sz="133" dirty="0">
                <a:solidFill>
                  <a:schemeClr val="bg1"/>
                </a:solidFill>
              </a:rPr>
              <a:t>www.1ppt.com/ziliao/                PPT</a:t>
            </a:r>
            <a:r>
              <a:rPr lang="zh-CN" altLang="en-US" sz="133" dirty="0">
                <a:solidFill>
                  <a:schemeClr val="bg1"/>
                </a:solidFill>
              </a:rPr>
              <a:t>课件下载：</a:t>
            </a:r>
            <a:r>
              <a:rPr lang="en-US" altLang="zh-CN" sz="133" dirty="0">
                <a:solidFill>
                  <a:schemeClr val="bg1"/>
                </a:solidFill>
              </a:rPr>
              <a:t>www.1ppt.com/kejian/ </a:t>
            </a:r>
          </a:p>
          <a:p>
            <a:pPr lvl="0"/>
            <a:r>
              <a:rPr lang="zh-CN" altLang="en-US" sz="133" dirty="0">
                <a:solidFill>
                  <a:schemeClr val="bg1"/>
                </a:solidFill>
              </a:rPr>
              <a:t>范文下载：</a:t>
            </a:r>
            <a:r>
              <a:rPr lang="en-US" altLang="zh-CN" sz="133" dirty="0">
                <a:solidFill>
                  <a:schemeClr val="bg1"/>
                </a:solidFill>
              </a:rPr>
              <a:t>www.1ppt.com/fanwen/             </a:t>
            </a:r>
            <a:r>
              <a:rPr lang="zh-CN" altLang="en-US" sz="133" dirty="0">
                <a:solidFill>
                  <a:schemeClr val="bg1"/>
                </a:solidFill>
              </a:rPr>
              <a:t>试卷下载：</a:t>
            </a:r>
            <a:r>
              <a:rPr lang="en-US" altLang="zh-CN" sz="133" dirty="0">
                <a:solidFill>
                  <a:schemeClr val="bg1"/>
                </a:solidFill>
              </a:rPr>
              <a:t>www.1ppt.com/shiti/  </a:t>
            </a:r>
          </a:p>
          <a:p>
            <a:pPr lvl="0"/>
            <a:r>
              <a:rPr lang="zh-CN" altLang="en-US" sz="133" dirty="0">
                <a:solidFill>
                  <a:schemeClr val="bg1"/>
                </a:solidFill>
              </a:rPr>
              <a:t>教案下载：</a:t>
            </a:r>
            <a:r>
              <a:rPr lang="en-US" altLang="zh-CN" sz="133" dirty="0">
                <a:solidFill>
                  <a:schemeClr val="bg1"/>
                </a:solidFill>
              </a:rPr>
              <a:t>www.1ppt.com/jiaoan/        PPT</a:t>
            </a:r>
            <a:r>
              <a:rPr lang="zh-CN" altLang="en-US" sz="133" dirty="0">
                <a:solidFill>
                  <a:schemeClr val="bg1"/>
                </a:solidFill>
              </a:rPr>
              <a:t>论坛：</a:t>
            </a:r>
            <a:r>
              <a:rPr lang="en-US" altLang="zh-CN" sz="133" dirty="0">
                <a:solidFill>
                  <a:schemeClr val="bg1"/>
                </a:solidFill>
              </a:rPr>
              <a:t>www.1ppt.cn</a:t>
            </a:r>
          </a:p>
          <a:p>
            <a:pPr lvl="0"/>
            <a:r>
              <a:rPr lang="en-US" altLang="zh-CN" sz="133" dirty="0">
                <a:solidFill>
                  <a:schemeClr val="bg1"/>
                </a:solidFill>
              </a:rPr>
              <a:t> </a:t>
            </a:r>
            <a:endParaRPr lang="zh-CN" altLang="en-US" sz="133" dirty="0">
              <a:solidFill>
                <a:schemeClr val="bg1"/>
              </a:solidFill>
            </a:endParaRPr>
          </a:p>
        </p:txBody>
      </p:sp>
      <p:pic>
        <p:nvPicPr>
          <p:cNvPr id="14" name="图片 13">
            <a:extLst>
              <a:ext uri="{FF2B5EF4-FFF2-40B4-BE49-F238E27FC236}">
                <a16:creationId xmlns:a16="http://schemas.microsoft.com/office/drawing/2014/main" id="{0CB283DC-11B8-4BE3-80D2-345F058D141A}"/>
              </a:ext>
            </a:extLst>
          </p:cNvPr>
          <p:cNvPicPr>
            <a:picLocks noChangeAspect="1"/>
          </p:cNvPicPr>
          <p:nvPr/>
        </p:nvPicPr>
        <p:blipFill rotWithShape="1">
          <a:blip r:embed="rId6">
            <a:extLst>
              <a:ext uri="{28A0092B-C50C-407E-A947-70E740481C1C}">
                <a14:useLocalDpi xmlns:a14="http://schemas.microsoft.com/office/drawing/2010/main" val="0"/>
              </a:ext>
            </a:extLst>
          </a:blip>
          <a:srcRect r="76655"/>
          <a:stretch/>
        </p:blipFill>
        <p:spPr>
          <a:xfrm>
            <a:off x="4339101" y="468452"/>
            <a:ext cx="3868209" cy="1724603"/>
          </a:xfrm>
          <a:prstGeom prst="rect">
            <a:avLst/>
          </a:prstGeom>
        </p:spPr>
      </p:pic>
    </p:spTree>
    <p:extLst>
      <p:ext uri="{BB962C8B-B14F-4D97-AF65-F5344CB8AC3E}">
        <p14:creationId xmlns:p14="http://schemas.microsoft.com/office/powerpoint/2010/main" val="73993144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63" presetClass="path" presetSubtype="0" accel="50000" fill="hold" nodeType="withEffect">
                                  <p:stCondLst>
                                    <p:cond delay="0"/>
                                  </p:stCondLst>
                                  <p:childTnLst>
                                    <p:animMotion origin="layout" path="M 4.16667E-6 3.7037E-6 L 0.46888 0.00348 " pathEditMode="relative" rAng="0" ptsTypes="AA">
                                      <p:cBhvr>
                                        <p:cTn id="15" dur="1500" fill="hold"/>
                                        <p:tgtEl>
                                          <p:spTgt spid="28"/>
                                        </p:tgtEl>
                                        <p:attrNameLst>
                                          <p:attrName>ppt_x</p:attrName>
                                          <p:attrName>ppt_y</p:attrName>
                                        </p:attrNameLst>
                                      </p:cBhvr>
                                      <p:rCtr x="23529" y="-93"/>
                                    </p:animMotion>
                                  </p:childTnLst>
                                </p:cTn>
                              </p:par>
                              <p:par>
                                <p:cTn id="16" presetID="22" presetClass="entr" presetSubtype="8"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2000"/>
                                        <p:tgtEl>
                                          <p:spTgt spid="3"/>
                                        </p:tgtEl>
                                      </p:cBhvr>
                                    </p:animEffect>
                                  </p:childTnLst>
                                </p:cTn>
                              </p:par>
                            </p:childTnLst>
                          </p:cTn>
                        </p:par>
                        <p:par>
                          <p:cTn id="19" fill="hold">
                            <p:stCondLst>
                              <p:cond delay="2500"/>
                            </p:stCondLst>
                            <p:childTnLst>
                              <p:par>
                                <p:cTn id="20" presetID="10" presetClass="exit" presetSubtype="0" fill="hold" nodeType="afterEffect">
                                  <p:stCondLst>
                                    <p:cond delay="0"/>
                                  </p:stCondLst>
                                  <p:childTnLst>
                                    <p:animEffect transition="out" filter="fade">
                                      <p:cBhvr>
                                        <p:cTn id="21" dur="1000"/>
                                        <p:tgtEl>
                                          <p:spTgt spid="28"/>
                                        </p:tgtEl>
                                      </p:cBhvr>
                                    </p:animEffect>
                                    <p:set>
                                      <p:cBhvr>
                                        <p:cTn id="22" dur="1" fill="hold">
                                          <p:stCondLst>
                                            <p:cond delay="999"/>
                                          </p:stCondLst>
                                        </p:cTn>
                                        <p:tgtEl>
                                          <p:spTgt spid="28"/>
                                        </p:tgtEl>
                                        <p:attrNameLst>
                                          <p:attrName>style.visibility</p:attrName>
                                        </p:attrNameLst>
                                      </p:cBhvr>
                                      <p:to>
                                        <p:strVal val="hidden"/>
                                      </p:to>
                                    </p:set>
                                  </p:childTnLst>
                                </p:cTn>
                              </p:par>
                            </p:childTnLst>
                          </p:cTn>
                        </p:par>
                        <p:par>
                          <p:cTn id="23" fill="hold">
                            <p:stCondLst>
                              <p:cond delay="3500"/>
                            </p:stCondLst>
                            <p:childTnLst>
                              <p:par>
                                <p:cTn id="24" presetID="22" presetClass="entr" presetSubtype="8" fill="hold" grpId="0" nodeType="afterEffect" nodePh="1">
                                  <p:stCondLst>
                                    <p:cond delay="0"/>
                                  </p:stCondLst>
                                  <p:endCondLst>
                                    <p:cond evt="begin" delay="0">
                                      <p:tn val="24"/>
                                    </p:cond>
                                  </p:end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31D9C50F-00FB-4708-9715-C962558E17FF}"/>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CDA7D83-1A11-4BC5-A8C5-D677F46670C3}"/>
              </a:ext>
            </a:extLst>
          </p:cNvPr>
          <p:cNvSpPr txBox="1"/>
          <p:nvPr/>
        </p:nvSpPr>
        <p:spPr>
          <a:xfrm>
            <a:off x="2220686" y="261257"/>
            <a:ext cx="1843314"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Analysis</a:t>
            </a:r>
            <a:endParaRPr lang="zh-CN" altLang="en-US" sz="2800"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FC2FCA8-6F97-48CB-A31D-578A75088AA1}"/>
                  </a:ext>
                </a:extLst>
              </p:cNvPr>
              <p:cNvSpPr txBox="1"/>
              <p:nvPr/>
            </p:nvSpPr>
            <p:spPr>
              <a:xfrm>
                <a:off x="1567543" y="1669143"/>
                <a:ext cx="7953828" cy="1200329"/>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假设他们的身高服从高斯分布</a:t>
                </a:r>
                <a14:m>
                  <m:oMath xmlns:m="http://schemas.openxmlformats.org/officeDocument/2006/math">
                    <m:r>
                      <a:rPr lang="en-US" altLang="zh-CN" sz="2400" b="0" i="0" smtClean="0">
                        <a:latin typeface="Cambria Math" panose="02040503050406030204" pitchFamily="18" charset="0"/>
                        <a:ea typeface="楷体" panose="02010609060101010101" pitchFamily="49" charset="-122"/>
                      </a:rPr>
                      <m:t>  </m:t>
                    </m:r>
                    <m:r>
                      <a:rPr lang="en-US" altLang="zh-CN" sz="2400" b="0" i="1" smtClean="0">
                        <a:latin typeface="Cambria Math" panose="02040503050406030204" pitchFamily="18" charset="0"/>
                        <a:ea typeface="楷体" panose="02010609060101010101" pitchFamily="49" charset="-122"/>
                      </a:rPr>
                      <m:t>𝑁</m:t>
                    </m:r>
                    <m:r>
                      <a:rPr lang="en-US" altLang="zh-CN" sz="2400" b="0" i="1" smtClean="0">
                        <a:latin typeface="Cambria Math" panose="02040503050406030204" pitchFamily="18" charset="0"/>
                        <a:ea typeface="楷体" panose="02010609060101010101" pitchFamily="49" charset="-122"/>
                      </a:rPr>
                      <m:t>(</m:t>
                    </m:r>
                    <m:r>
                      <m:rPr>
                        <m:nor/>
                      </m:rPr>
                      <a:rPr lang="zh-CN" altLang="en-US" sz="2400" dirty="0" smtClean="0">
                        <a:latin typeface="楷体" panose="02010609060101010101" pitchFamily="49" charset="-122"/>
                        <a:ea typeface="楷体" panose="02010609060101010101" pitchFamily="49" charset="-122"/>
                        <a:sym typeface="Symbol" panose="05050102010706020507" pitchFamily="18" charset="2"/>
                      </a:rPr>
                      <m:t></m:t>
                    </m:r>
                    <m:r>
                      <a:rPr lang="en-US" altLang="zh-CN" sz="2400" b="0" i="1" dirty="0" smtClean="0">
                        <a:latin typeface="Cambria Math" panose="02040503050406030204" pitchFamily="18" charset="0"/>
                        <a:ea typeface="楷体" panose="02010609060101010101" pitchFamily="49" charset="-122"/>
                        <a:sym typeface="Symbol" panose="05050102010706020507" pitchFamily="18" charset="2"/>
                      </a:rPr>
                      <m:t>,</m:t>
                    </m:r>
                    <m:sSup>
                      <m:sSupPr>
                        <m:ctrlPr>
                          <a:rPr lang="en-US" altLang="zh-CN" sz="2400" i="1" smtClean="0">
                            <a:latin typeface="Cambria Math" panose="02040503050406030204" pitchFamily="18" charset="0"/>
                            <a:ea typeface="楷体" panose="02010609060101010101" pitchFamily="49" charset="-122"/>
                          </a:rPr>
                        </m:ctrlPr>
                      </m:sSupPr>
                      <m:e>
                        <m:r>
                          <a:rPr lang="zh-CN" altLang="en-US" sz="2400" i="1" smtClean="0">
                            <a:latin typeface="Cambria Math" panose="02040503050406030204" pitchFamily="18" charset="0"/>
                            <a:ea typeface="楷体" panose="02010609060101010101" pitchFamily="49" charset="-122"/>
                          </a:rPr>
                          <m:t>𝜎</m:t>
                        </m:r>
                      </m:e>
                      <m:sup>
                        <m:r>
                          <a:rPr lang="en-US" altLang="zh-CN" sz="2400" b="0" i="1" smtClean="0">
                            <a:latin typeface="Cambria Math" panose="02040503050406030204" pitchFamily="18" charset="0"/>
                            <a:ea typeface="楷体" panose="02010609060101010101" pitchFamily="49" charset="-122"/>
                          </a:rPr>
                          <m:t>2</m:t>
                        </m:r>
                      </m:sup>
                    </m:sSup>
                    <m:r>
                      <a:rPr lang="en-US" altLang="zh-CN" sz="2400" b="0" i="1" smtClean="0">
                        <a:latin typeface="Cambria Math" panose="02040503050406030204" pitchFamily="18" charset="0"/>
                        <a:ea typeface="楷体" panose="02010609060101010101" pitchFamily="49" charset="-122"/>
                      </a:rPr>
                      <m:t>)</m:t>
                    </m:r>
                  </m:oMath>
                </a14:m>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目标：估计各自分布的</a:t>
                </a:r>
                <a:r>
                  <a:rPr lang="zh-CN" altLang="en-US" sz="2400" dirty="0">
                    <a:solidFill>
                      <a:srgbClr val="FF0000"/>
                    </a:solidFill>
                    <a:latin typeface="楷体" panose="02010609060101010101" pitchFamily="49" charset="-122"/>
                    <a:ea typeface="楷体" panose="02010609060101010101" pitchFamily="49" charset="-122"/>
                  </a:rPr>
                  <a:t>均值</a:t>
                </a:r>
                <a:r>
                  <a:rPr lang="zh-CN" altLang="en-US" sz="2400"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lang="zh-CN" altLang="en-US" sz="2400" dirty="0">
                    <a:latin typeface="楷体" panose="02010609060101010101" pitchFamily="49" charset="-122"/>
                    <a:ea typeface="楷体" panose="02010609060101010101" pitchFamily="49" charset="-122"/>
                  </a:rPr>
                  <a:t>和</a:t>
                </a:r>
                <a:r>
                  <a:rPr lang="zh-CN" altLang="en-US" sz="2400" dirty="0">
                    <a:solidFill>
                      <a:srgbClr val="FF0000"/>
                    </a:solidFill>
                    <a:latin typeface="楷体" panose="02010609060101010101" pitchFamily="49" charset="-122"/>
                    <a:ea typeface="楷体" panose="02010609060101010101" pitchFamily="49" charset="-122"/>
                  </a:rPr>
                  <a:t>方差</a:t>
                </a:r>
                <a14:m>
                  <m:oMath xmlns:m="http://schemas.openxmlformats.org/officeDocument/2006/math">
                    <m:sSup>
                      <m:sSupPr>
                        <m:ctrlPr>
                          <a:rPr lang="en-US" altLang="zh-CN" sz="2400" i="1" smtClean="0">
                            <a:solidFill>
                              <a:srgbClr val="FF0000"/>
                            </a:solidFill>
                            <a:latin typeface="Cambria Math" panose="02040503050406030204" pitchFamily="18" charset="0"/>
                            <a:ea typeface="楷体" panose="02010609060101010101" pitchFamily="49" charset="-122"/>
                          </a:rPr>
                        </m:ctrlPr>
                      </m:sSupPr>
                      <m:e>
                        <m:r>
                          <a:rPr lang="zh-CN" altLang="en-US" sz="2400" i="1" smtClean="0">
                            <a:solidFill>
                              <a:srgbClr val="FF0000"/>
                            </a:solidFill>
                            <a:latin typeface="Cambria Math" panose="02040503050406030204" pitchFamily="18" charset="0"/>
                            <a:ea typeface="楷体" panose="02010609060101010101" pitchFamily="49" charset="-122"/>
                          </a:rPr>
                          <m:t>𝜎</m:t>
                        </m:r>
                      </m:e>
                      <m:sup>
                        <m:r>
                          <a:rPr lang="en-US" altLang="zh-CN" sz="2400" b="0" i="1" smtClean="0">
                            <a:solidFill>
                              <a:srgbClr val="FF0000"/>
                            </a:solidFill>
                            <a:latin typeface="Cambria Math" panose="02040503050406030204" pitchFamily="18" charset="0"/>
                            <a:ea typeface="楷体" panose="02010609060101010101" pitchFamily="49" charset="-122"/>
                          </a:rPr>
                          <m:t>2</m:t>
                        </m:r>
                      </m:sup>
                    </m:sSup>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记作</a:t>
                </a:r>
                <a14:m>
                  <m:oMath xmlns:m="http://schemas.openxmlformats.org/officeDocument/2006/math">
                    <m:r>
                      <a:rPr lang="zh-CN" altLang="en-US" sz="2400" i="1" smtClean="0">
                        <a:solidFill>
                          <a:srgbClr val="FF0000"/>
                        </a:solidFill>
                        <a:latin typeface="Cambria Math" panose="02040503050406030204" pitchFamily="18" charset="0"/>
                        <a:ea typeface="楷体" panose="02010609060101010101" pitchFamily="49" charset="-122"/>
                      </a:rPr>
                      <m:t>𝜃</m:t>
                    </m:r>
                    <m:r>
                      <a:rPr lang="en-US" altLang="zh-CN" sz="2400" b="0" i="1" smtClean="0">
                        <a:solidFill>
                          <a:srgbClr val="FF0000"/>
                        </a:solidFill>
                        <a:latin typeface="Cambria Math" panose="02040503050406030204" pitchFamily="18" charset="0"/>
                        <a:ea typeface="楷体" panose="02010609060101010101" pitchFamily="49" charset="-122"/>
                      </a:rPr>
                      <m:t>=</m:t>
                    </m:r>
                    <m:sSup>
                      <m:sSupPr>
                        <m:ctrlPr>
                          <a:rPr lang="en-US" altLang="zh-CN" sz="2400" b="0" i="1" smtClean="0">
                            <a:solidFill>
                              <a:srgbClr val="FF0000"/>
                            </a:solidFill>
                            <a:latin typeface="Cambria Math" panose="02040503050406030204" pitchFamily="18" charset="0"/>
                            <a:ea typeface="楷体" panose="02010609060101010101" pitchFamily="49" charset="-122"/>
                          </a:rPr>
                        </m:ctrlPr>
                      </m:sSupPr>
                      <m:e>
                        <m:r>
                          <a:rPr lang="en-US" altLang="zh-CN" sz="2400" b="0" i="1" smtClean="0">
                            <a:solidFill>
                              <a:srgbClr val="FF0000"/>
                            </a:solidFill>
                            <a:latin typeface="Cambria Math" panose="02040503050406030204" pitchFamily="18" charset="0"/>
                            <a:ea typeface="楷体" panose="02010609060101010101" pitchFamily="49" charset="-122"/>
                          </a:rPr>
                          <m:t>[</m:t>
                        </m:r>
                        <m:r>
                          <m:rPr>
                            <m:nor/>
                          </m:rPr>
                          <a:rPr lang="zh-CN" altLang="en-US" sz="2400" dirty="0" smtClean="0">
                            <a:solidFill>
                              <a:srgbClr val="FF0000"/>
                            </a:solidFill>
                            <a:latin typeface="楷体" panose="02010609060101010101" pitchFamily="49" charset="-122"/>
                            <a:ea typeface="楷体" panose="02010609060101010101" pitchFamily="49" charset="-122"/>
                            <a:sym typeface="Symbol" panose="05050102010706020507" pitchFamily="18" charset="2"/>
                          </a:rPr>
                          <m:t></m:t>
                        </m:r>
                        <m:r>
                          <a:rPr lang="en-US" altLang="zh-CN" sz="2400" b="0" i="1" dirty="0" smtClean="0">
                            <a:solidFill>
                              <a:srgbClr val="FF0000"/>
                            </a:solidFill>
                            <a:latin typeface="Cambria Math" panose="02040503050406030204" pitchFamily="18" charset="0"/>
                            <a:ea typeface="楷体" panose="02010609060101010101" pitchFamily="49" charset="-122"/>
                            <a:sym typeface="Symbol" panose="05050102010706020507" pitchFamily="18" charset="2"/>
                          </a:rPr>
                          <m:t>,</m:t>
                        </m:r>
                        <m:r>
                          <a:rPr lang="zh-CN" altLang="en-US" sz="2400" b="0" i="1" dirty="0" smtClean="0">
                            <a:solidFill>
                              <a:srgbClr val="FF0000"/>
                            </a:solidFill>
                            <a:latin typeface="Cambria Math" panose="02040503050406030204" pitchFamily="18" charset="0"/>
                            <a:ea typeface="楷体" panose="02010609060101010101" pitchFamily="49" charset="-122"/>
                            <a:sym typeface="Symbol" panose="05050102010706020507" pitchFamily="18" charset="2"/>
                          </a:rPr>
                          <m:t>𝜎</m:t>
                        </m:r>
                        <m:r>
                          <a:rPr lang="en-US" altLang="zh-CN" sz="2400" b="0" i="1" smtClean="0">
                            <a:solidFill>
                              <a:srgbClr val="FF0000"/>
                            </a:solidFill>
                            <a:latin typeface="Cambria Math" panose="02040503050406030204" pitchFamily="18" charset="0"/>
                            <a:ea typeface="楷体" panose="02010609060101010101" pitchFamily="49" charset="-122"/>
                          </a:rPr>
                          <m:t>]</m:t>
                        </m:r>
                      </m:e>
                      <m:sup>
                        <m:r>
                          <a:rPr lang="en-US" altLang="zh-CN" sz="2400" b="0" i="1" smtClean="0">
                            <a:solidFill>
                              <a:srgbClr val="FF0000"/>
                            </a:solidFill>
                            <a:latin typeface="Cambria Math" panose="02040503050406030204" pitchFamily="18" charset="0"/>
                            <a:ea typeface="楷体" panose="02010609060101010101" pitchFamily="49" charset="-122"/>
                          </a:rPr>
                          <m:t>𝑇</m:t>
                        </m:r>
                      </m:sup>
                    </m:sSup>
                  </m:oMath>
                </a14:m>
                <a:endParaRPr lang="zh-CN" altLang="en-US" sz="2400" dirty="0">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DFC2FCA8-6F97-48CB-A31D-578A75088AA1}"/>
                  </a:ext>
                </a:extLst>
              </p:cNvPr>
              <p:cNvSpPr txBox="1">
                <a:spLocks noRot="1" noChangeAspect="1" noMove="1" noResize="1" noEditPoints="1" noAdjustHandles="1" noChangeArrowheads="1" noChangeShapeType="1" noTextEdit="1"/>
              </p:cNvSpPr>
              <p:nvPr/>
            </p:nvSpPr>
            <p:spPr>
              <a:xfrm>
                <a:off x="1567543" y="1669143"/>
                <a:ext cx="7953828" cy="1200329"/>
              </a:xfrm>
              <a:prstGeom prst="rect">
                <a:avLst/>
              </a:prstGeom>
              <a:blipFill>
                <a:blip r:embed="rId2"/>
                <a:stretch>
                  <a:fillRect l="-1149" t="-5584" b="-1066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11B7284-9A2F-4B55-86CD-8E928426EAAA}"/>
              </a:ext>
            </a:extLst>
          </p:cNvPr>
          <p:cNvSpPr txBox="1"/>
          <p:nvPr/>
        </p:nvSpPr>
        <p:spPr>
          <a:xfrm>
            <a:off x="1669143" y="3264149"/>
            <a:ext cx="8026400" cy="461665"/>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表示男生的身高集合，即：</a:t>
            </a:r>
            <a:r>
              <a:rPr lang="en-US" altLang="zh-CN" sz="2400" dirty="0">
                <a:latin typeface="楷体" panose="02010609060101010101" pitchFamily="49" charset="-122"/>
                <a:ea typeface="楷体" panose="02010609060101010101" pitchFamily="49" charset="-122"/>
              </a:rPr>
              <a:t>X = {1.72,1.68,1.65 …}</a:t>
            </a:r>
            <a:endParaRPr lang="zh-CN" altLang="en-US" sz="24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F1364F5-6B73-42B9-9A82-02BCE67A4D29}"/>
                  </a:ext>
                </a:extLst>
              </p:cNvPr>
              <p:cNvSpPr txBox="1"/>
              <p:nvPr/>
            </p:nvSpPr>
            <p:spPr>
              <a:xfrm>
                <a:off x="1669143" y="4120491"/>
                <a:ext cx="8026400"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则抽到男生</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的概率为</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𝑝</m:t>
                    </m:r>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𝑥</m:t>
                        </m:r>
                      </m:e>
                      <m:sub>
                        <m:r>
                          <a:rPr lang="en-US" altLang="zh-CN" sz="2400" b="0" i="1" smtClean="0">
                            <a:latin typeface="Cambria Math" panose="02040503050406030204" pitchFamily="18" charset="0"/>
                            <a:ea typeface="楷体" panose="02010609060101010101" pitchFamily="49" charset="-122"/>
                          </a:rPr>
                          <m:t>𝐴</m:t>
                        </m:r>
                      </m:sub>
                    </m:sSub>
                    <m:r>
                      <a:rPr lang="en-US" altLang="zh-CN" sz="2400" b="0" i="1" smtClean="0">
                        <a:latin typeface="Cambria Math" panose="02040503050406030204" pitchFamily="18" charset="0"/>
                        <a:ea typeface="楷体" panose="02010609060101010101" pitchFamily="49" charset="-122"/>
                      </a:rPr>
                      <m:t>|</m:t>
                    </m:r>
                    <m:r>
                      <a:rPr lang="zh-CN" altLang="en-US" sz="2400" b="0" i="1" smtClean="0">
                        <a:latin typeface="Cambria Math" panose="02040503050406030204" pitchFamily="18" charset="0"/>
                        <a:ea typeface="楷体" panose="02010609060101010101" pitchFamily="49" charset="-122"/>
                      </a:rPr>
                      <m:t>𝜃</m:t>
                    </m:r>
                    <m:r>
                      <a:rPr lang="en-US" altLang="zh-CN" sz="2400" b="0" i="1" smtClean="0">
                        <a:latin typeface="Cambria Math" panose="02040503050406030204" pitchFamily="18" charset="0"/>
                        <a:ea typeface="楷体" panose="02010609060101010101" pitchFamily="49" charset="-122"/>
                      </a:rPr>
                      <m:t>)</m:t>
                    </m:r>
                  </m:oMath>
                </a14:m>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抽到男生</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的概率为</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𝑝</m:t>
                    </m:r>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𝑥</m:t>
                        </m:r>
                      </m:e>
                      <m:sub>
                        <m:r>
                          <a:rPr lang="en-US" altLang="zh-CN" sz="2400" b="0" i="1" smtClean="0">
                            <a:latin typeface="Cambria Math" panose="02040503050406030204" pitchFamily="18" charset="0"/>
                            <a:ea typeface="楷体" panose="02010609060101010101" pitchFamily="49" charset="-122"/>
                          </a:rPr>
                          <m:t>𝐵</m:t>
                        </m:r>
                      </m:sub>
                    </m:sSub>
                    <m:r>
                      <a:rPr lang="en-US" altLang="zh-CN" sz="2400" b="0" i="1" smtClean="0">
                        <a:latin typeface="Cambria Math" panose="02040503050406030204" pitchFamily="18" charset="0"/>
                        <a:ea typeface="楷体" panose="02010609060101010101" pitchFamily="49" charset="-122"/>
                      </a:rPr>
                      <m:t>|</m:t>
                    </m:r>
                    <m:r>
                      <a:rPr lang="zh-CN" altLang="en-US" sz="2400" b="0" i="1" smtClean="0">
                        <a:latin typeface="Cambria Math" panose="02040503050406030204" pitchFamily="18" charset="0"/>
                        <a:ea typeface="楷体" panose="02010609060101010101" pitchFamily="49" charset="-122"/>
                      </a:rPr>
                      <m:t>𝜃</m:t>
                    </m:r>
                    <m:r>
                      <a:rPr lang="en-US" altLang="zh-CN" sz="2400" b="0" i="1" smtClean="0">
                        <a:latin typeface="Cambria Math" panose="02040503050406030204" pitchFamily="18" charset="0"/>
                        <a:ea typeface="楷体" panose="02010609060101010101" pitchFamily="49" charset="-122"/>
                      </a:rPr>
                      <m:t>)</m:t>
                    </m:r>
                  </m:oMath>
                </a14:m>
                <a:endParaRPr lang="zh-CN" altLang="en-US" sz="2400" dirty="0">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CF1364F5-6B73-42B9-9A82-02BCE67A4D29}"/>
                  </a:ext>
                </a:extLst>
              </p:cNvPr>
              <p:cNvSpPr txBox="1">
                <a:spLocks noRot="1" noChangeAspect="1" noMove="1" noResize="1" noEditPoints="1" noAdjustHandles="1" noChangeArrowheads="1" noChangeShapeType="1" noTextEdit="1"/>
              </p:cNvSpPr>
              <p:nvPr/>
            </p:nvSpPr>
            <p:spPr>
              <a:xfrm>
                <a:off x="1669143" y="4120491"/>
                <a:ext cx="8026400" cy="461665"/>
              </a:xfrm>
              <a:prstGeom prst="rect">
                <a:avLst/>
              </a:prstGeom>
              <a:blipFill>
                <a:blip r:embed="rId3"/>
                <a:stretch>
                  <a:fillRect l="-1216"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D89E6ED-79D0-4D99-9C78-2B819979BDAB}"/>
                  </a:ext>
                </a:extLst>
              </p:cNvPr>
              <p:cNvSpPr txBox="1"/>
              <p:nvPr/>
            </p:nvSpPr>
            <p:spPr>
              <a:xfrm>
                <a:off x="1669143" y="4976833"/>
                <a:ext cx="8026400" cy="1469890"/>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抽到这</a:t>
                </a:r>
                <a:r>
                  <a:rPr lang="en-US" altLang="zh-CN" sz="2400" dirty="0">
                    <a:latin typeface="楷体" panose="02010609060101010101" pitchFamily="49" charset="-122"/>
                    <a:ea typeface="楷体" panose="02010609060101010101" pitchFamily="49" charset="-122"/>
                  </a:rPr>
                  <a:t>100</a:t>
                </a:r>
                <a:r>
                  <a:rPr lang="zh-CN" altLang="en-US" sz="2400" dirty="0">
                    <a:latin typeface="楷体" panose="02010609060101010101" pitchFamily="49" charset="-122"/>
                    <a:ea typeface="楷体" panose="02010609060101010101" pitchFamily="49" charset="-122"/>
                  </a:rPr>
                  <a:t>个样本的概率为</a:t>
                </a:r>
                <a:endParaRPr lang="en-US" altLang="zh-CN" sz="2400"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𝐿</m:t>
                      </m:r>
                      <m:d>
                        <m:dPr>
                          <m:ctrlPr>
                            <a:rPr lang="en-US" altLang="zh-CN" sz="2400" b="0" i="1" smtClean="0">
                              <a:latin typeface="Cambria Math" panose="02040503050406030204" pitchFamily="18" charset="0"/>
                              <a:ea typeface="楷体" panose="02010609060101010101" pitchFamily="49" charset="-122"/>
                            </a:rPr>
                          </m:ctrlPr>
                        </m:dPr>
                        <m:e>
                          <m:r>
                            <a:rPr lang="zh-CN" altLang="en-US" sz="2400" b="0" i="1" smtClean="0">
                              <a:latin typeface="Cambria Math" panose="02040503050406030204" pitchFamily="18" charset="0"/>
                              <a:ea typeface="楷体" panose="02010609060101010101" pitchFamily="49" charset="-122"/>
                            </a:rPr>
                            <m:t>𝜃</m:t>
                          </m:r>
                        </m:e>
                      </m:d>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𝐿</m:t>
                      </m:r>
                      <m:d>
                        <m:dPr>
                          <m:ctrlPr>
                            <a:rPr lang="en-US" altLang="zh-CN" sz="2400" b="0" i="1" smtClean="0">
                              <a:latin typeface="Cambria Math" panose="02040503050406030204" pitchFamily="18" charset="0"/>
                              <a:ea typeface="楷体" panose="02010609060101010101" pitchFamily="49" charset="-122"/>
                            </a:rPr>
                          </m:ctrlPr>
                        </m:dPr>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𝑥</m:t>
                              </m:r>
                            </m:e>
                            <m:sub>
                              <m:r>
                                <a:rPr lang="en-US" altLang="zh-CN" sz="2400" b="0" i="1" smtClean="0">
                                  <a:latin typeface="Cambria Math" panose="02040503050406030204" pitchFamily="18" charset="0"/>
                                  <a:ea typeface="楷体" panose="02010609060101010101" pitchFamily="49" charset="-122"/>
                                </a:rPr>
                                <m:t>1</m:t>
                              </m:r>
                            </m:sub>
                          </m:sSub>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𝑥</m:t>
                              </m:r>
                            </m:e>
                            <m:sub>
                              <m:r>
                                <a:rPr lang="en-US" altLang="zh-CN" sz="2400" b="0" i="1" smtClean="0">
                                  <a:latin typeface="Cambria Math" panose="02040503050406030204" pitchFamily="18" charset="0"/>
                                  <a:ea typeface="楷体" panose="02010609060101010101" pitchFamily="49" charset="-122"/>
                                </a:rPr>
                                <m:t>2</m:t>
                              </m:r>
                            </m:sub>
                          </m:sSub>
                          <m:r>
                            <a:rPr lang="en-US" altLang="zh-CN" sz="2400" b="0" i="1" smtClean="0">
                              <a:latin typeface="Cambria Math" panose="02040503050406030204" pitchFamily="18" charset="0"/>
                              <a:ea typeface="楷体" panose="02010609060101010101" pitchFamily="49" charset="-122"/>
                            </a:rPr>
                            <m:t>,… </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𝑥</m:t>
                              </m:r>
                            </m:e>
                            <m:sub>
                              <m:r>
                                <a:rPr lang="en-US" altLang="zh-CN" sz="2400" b="0" i="1" smtClean="0">
                                  <a:latin typeface="Cambria Math" panose="02040503050406030204" pitchFamily="18" charset="0"/>
                                  <a:ea typeface="楷体" panose="02010609060101010101" pitchFamily="49" charset="-122"/>
                                </a:rPr>
                                <m:t>𝑛</m:t>
                              </m:r>
                            </m:sub>
                          </m:sSub>
                          <m:r>
                            <a:rPr lang="en-US" altLang="zh-CN" sz="2400" b="0" i="1" smtClean="0">
                              <a:latin typeface="Cambria Math" panose="02040503050406030204" pitchFamily="18" charset="0"/>
                              <a:ea typeface="楷体" panose="02010609060101010101" pitchFamily="49" charset="-122"/>
                            </a:rPr>
                            <m:t>;</m:t>
                          </m:r>
                          <m:r>
                            <a:rPr lang="zh-CN" altLang="en-US" sz="2400" b="0" i="1" smtClean="0">
                              <a:latin typeface="Cambria Math" panose="02040503050406030204" pitchFamily="18" charset="0"/>
                              <a:ea typeface="楷体" panose="02010609060101010101" pitchFamily="49" charset="-122"/>
                            </a:rPr>
                            <m:t>𝜃</m:t>
                          </m:r>
                        </m:e>
                      </m:d>
                      <m:r>
                        <a:rPr lang="en-US" altLang="zh-CN" sz="2400" b="0" i="1" smtClean="0">
                          <a:latin typeface="Cambria Math" panose="02040503050406030204" pitchFamily="18" charset="0"/>
                          <a:ea typeface="楷体" panose="02010609060101010101" pitchFamily="49" charset="-122"/>
                        </a:rPr>
                        <m:t>= </m:t>
                      </m:r>
                      <m:nary>
                        <m:naryPr>
                          <m:chr m:val="∏"/>
                          <m:ctrlPr>
                            <a:rPr lang="en-US" altLang="zh-CN" sz="2400" b="0" i="1" smtClean="0">
                              <a:latin typeface="Cambria Math" panose="02040503050406030204" pitchFamily="18" charset="0"/>
                              <a:ea typeface="楷体" panose="02010609060101010101" pitchFamily="49" charset="-122"/>
                            </a:rPr>
                          </m:ctrlPr>
                        </m:naryPr>
                        <m:sub>
                          <m:r>
                            <m:rPr>
                              <m:brk m:alnAt="23"/>
                            </m:rPr>
                            <a:rPr lang="en-US" altLang="zh-CN" sz="2400" b="0" i="1" smtClean="0">
                              <a:latin typeface="Cambria Math" panose="02040503050406030204" pitchFamily="18" charset="0"/>
                              <a:ea typeface="楷体" panose="02010609060101010101" pitchFamily="49" charset="-122"/>
                            </a:rPr>
                            <m:t>𝑖</m:t>
                          </m:r>
                          <m:r>
                            <a:rPr lang="en-US" altLang="zh-CN" sz="2400" b="0" i="1" smtClean="0">
                              <a:latin typeface="Cambria Math" panose="02040503050406030204" pitchFamily="18" charset="0"/>
                              <a:ea typeface="楷体" panose="02010609060101010101" pitchFamily="49" charset="-122"/>
                            </a:rPr>
                            <m:t>=1</m:t>
                          </m:r>
                        </m:sub>
                        <m:sup>
                          <m:r>
                            <a:rPr lang="en-US" altLang="zh-CN" sz="2400" b="0" i="1" smtClean="0">
                              <a:latin typeface="Cambria Math" panose="02040503050406030204" pitchFamily="18" charset="0"/>
                              <a:ea typeface="楷体" panose="02010609060101010101" pitchFamily="49" charset="-122"/>
                            </a:rPr>
                            <m:t>𝑛</m:t>
                          </m:r>
                        </m:sup>
                        <m:e>
                          <m:r>
                            <a:rPr lang="en-US" altLang="zh-CN" sz="2400" b="0" i="1" smtClean="0">
                              <a:latin typeface="Cambria Math" panose="02040503050406030204" pitchFamily="18" charset="0"/>
                              <a:ea typeface="楷体" panose="02010609060101010101" pitchFamily="49" charset="-122"/>
                            </a:rPr>
                            <m:t>𝑝</m:t>
                          </m:r>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𝑥</m:t>
                              </m:r>
                            </m:e>
                            <m:sub>
                              <m:r>
                                <a:rPr lang="en-US" altLang="zh-CN" sz="2400" b="0" i="1" smtClean="0">
                                  <a:latin typeface="Cambria Math" panose="02040503050406030204" pitchFamily="18" charset="0"/>
                                  <a:ea typeface="楷体" panose="02010609060101010101" pitchFamily="49" charset="-122"/>
                                </a:rPr>
                                <m:t>𝑖</m:t>
                              </m:r>
                            </m:sub>
                          </m:sSub>
                          <m:r>
                            <a:rPr lang="en-US" altLang="zh-CN" sz="2400" b="0" i="1" smtClean="0">
                              <a:latin typeface="Cambria Math" panose="02040503050406030204" pitchFamily="18" charset="0"/>
                              <a:ea typeface="楷体" panose="02010609060101010101" pitchFamily="49" charset="-122"/>
                            </a:rPr>
                            <m:t>|</m:t>
                          </m:r>
                          <m:r>
                            <a:rPr lang="zh-CN" altLang="en-US" sz="2400" b="0" i="1" smtClean="0">
                              <a:latin typeface="Cambria Math" panose="02040503050406030204" pitchFamily="18" charset="0"/>
                              <a:ea typeface="楷体" panose="02010609060101010101" pitchFamily="49" charset="-122"/>
                            </a:rPr>
                            <m:t>𝜃</m:t>
                          </m:r>
                          <m:r>
                            <a:rPr lang="en-US" altLang="zh-CN" sz="2400" b="0" i="1" smtClean="0">
                              <a:latin typeface="Cambria Math" panose="02040503050406030204" pitchFamily="18" charset="0"/>
                              <a:ea typeface="楷体" panose="02010609060101010101" pitchFamily="49" charset="-122"/>
                            </a:rPr>
                            <m:t>)</m:t>
                          </m:r>
                        </m:e>
                      </m:nary>
                    </m:oMath>
                  </m:oMathPara>
                </a14:m>
                <a:endParaRPr lang="zh-CN" altLang="en-US" sz="2400" dirty="0">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9D89E6ED-79D0-4D99-9C78-2B819979BDAB}"/>
                  </a:ext>
                </a:extLst>
              </p:cNvPr>
              <p:cNvSpPr txBox="1">
                <a:spLocks noRot="1" noChangeAspect="1" noMove="1" noResize="1" noEditPoints="1" noAdjustHandles="1" noChangeArrowheads="1" noChangeShapeType="1" noTextEdit="1"/>
              </p:cNvSpPr>
              <p:nvPr/>
            </p:nvSpPr>
            <p:spPr>
              <a:xfrm>
                <a:off x="1669143" y="4976833"/>
                <a:ext cx="8026400" cy="1469890"/>
              </a:xfrm>
              <a:prstGeom prst="rect">
                <a:avLst/>
              </a:prstGeom>
              <a:blipFill>
                <a:blip r:embed="rId4"/>
                <a:stretch>
                  <a:fillRect l="-1216" t="-3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35855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A79895-074E-460B-8EBC-6DB4B9AE2B3D}"/>
                  </a:ext>
                </a:extLst>
              </p:cNvPr>
              <p:cNvSpPr txBox="1"/>
              <p:nvPr/>
            </p:nvSpPr>
            <p:spPr>
              <a:xfrm>
                <a:off x="1499809" y="1319232"/>
                <a:ext cx="9134323" cy="3439531"/>
              </a:xfrm>
              <a:prstGeom prst="rect">
                <a:avLst/>
              </a:prstGeom>
              <a:noFill/>
            </p:spPr>
            <p:txBody>
              <a:bodyPr wrap="square" rtlCol="0">
                <a:spAutoFit/>
              </a:bodyPr>
              <a:lstStyle/>
              <a:p>
                <a:pPr algn="just">
                  <a:lnSpc>
                    <a:spcPct val="150000"/>
                  </a:lnSpc>
                </a:pPr>
                <a:r>
                  <a:rPr lang="en-US" altLang="zh-CN" sz="2400" b="0" dirty="0">
                    <a:ea typeface="楷体" panose="02010609060101010101" pitchFamily="49" charset="-122"/>
                  </a:rPr>
                  <a:t>1</a:t>
                </a:r>
                <a:r>
                  <a:rPr lang="zh-CN" altLang="en-US" sz="2400" b="0" dirty="0">
                    <a:ea typeface="楷体" panose="02010609060101010101" pitchFamily="49" charset="-122"/>
                  </a:rPr>
                  <a:t>、</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𝐿</m:t>
                    </m:r>
                    <m:d>
                      <m:dPr>
                        <m:ctrlPr>
                          <a:rPr lang="en-US" altLang="zh-CN" sz="2400" b="0" i="1" smtClean="0">
                            <a:latin typeface="Cambria Math" panose="02040503050406030204" pitchFamily="18" charset="0"/>
                            <a:ea typeface="楷体" panose="02010609060101010101" pitchFamily="49" charset="-122"/>
                          </a:rPr>
                        </m:ctrlPr>
                      </m:dPr>
                      <m:e>
                        <m:r>
                          <a:rPr lang="zh-CN" altLang="en-US" sz="2400" b="0" i="1" smtClean="0">
                            <a:latin typeface="Cambria Math" panose="02040503050406030204" pitchFamily="18" charset="0"/>
                            <a:ea typeface="楷体" panose="02010609060101010101" pitchFamily="49" charset="-122"/>
                          </a:rPr>
                          <m:t>𝜃</m:t>
                        </m:r>
                      </m:e>
                    </m:d>
                  </m:oMath>
                </a14:m>
                <a:r>
                  <a:rPr lang="zh-CN" altLang="en-US" sz="2400" dirty="0">
                    <a:latin typeface="楷体" panose="02010609060101010101" pitchFamily="49" charset="-122"/>
                    <a:ea typeface="楷体" panose="02010609060101010101" pitchFamily="49" charset="-122"/>
                  </a:rPr>
                  <a:t>反映的是不同参数</a:t>
                </a:r>
                <a14:m>
                  <m:oMath xmlns:m="http://schemas.openxmlformats.org/officeDocument/2006/math">
                    <m:r>
                      <a:rPr lang="zh-CN" altLang="en-US" sz="2400" i="1" smtClean="0">
                        <a:latin typeface="Cambria Math" panose="02040503050406030204" pitchFamily="18" charset="0"/>
                        <a:ea typeface="楷体" panose="02010609060101010101" pitchFamily="49" charset="-122"/>
                      </a:rPr>
                      <m:t>𝜃</m:t>
                    </m:r>
                    <m:r>
                      <a:rPr lang="zh-CN" altLang="en-US" sz="2400" i="1">
                        <a:latin typeface="Cambria Math" panose="02040503050406030204" pitchFamily="18" charset="0"/>
                        <a:ea typeface="楷体" panose="02010609060101010101" pitchFamily="49" charset="-122"/>
                      </a:rPr>
                      <m:t>取值</m:t>
                    </m:r>
                  </m:oMath>
                </a14:m>
                <a:r>
                  <a:rPr lang="zh-CN" altLang="en-US" sz="2400" dirty="0">
                    <a:latin typeface="楷体" panose="02010609060101010101" pitchFamily="49" charset="-122"/>
                    <a:ea typeface="楷体" panose="02010609060101010101" pitchFamily="49" charset="-122"/>
                  </a:rPr>
                  <a:t>下，取得已知样本集的可能性，称为参数</a:t>
                </a:r>
                <a14:m>
                  <m:oMath xmlns:m="http://schemas.openxmlformats.org/officeDocument/2006/math">
                    <m:r>
                      <a:rPr lang="zh-CN" altLang="en-US" sz="2400" i="1" smtClean="0">
                        <a:latin typeface="Cambria Math" panose="02040503050406030204" pitchFamily="18" charset="0"/>
                        <a:ea typeface="楷体" panose="02010609060101010101" pitchFamily="49" charset="-122"/>
                      </a:rPr>
                      <m:t>𝜃</m:t>
                    </m:r>
                  </m:oMath>
                </a14:m>
                <a:r>
                  <a:rPr lang="zh-CN" altLang="en-US" sz="2400" dirty="0">
                    <a:latin typeface="楷体" panose="02010609060101010101" pitchFamily="49" charset="-122"/>
                    <a:ea typeface="楷体" panose="02010609060101010101" pitchFamily="49" charset="-122"/>
                  </a:rPr>
                  <a:t>相对于样本集</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的似然函数（</a:t>
                </a:r>
                <a:r>
                  <a:rPr lang="en-US" altLang="zh-CN" sz="2400" dirty="0" err="1">
                    <a:latin typeface="楷体" panose="02010609060101010101" pitchFamily="49" charset="-122"/>
                    <a:ea typeface="楷体" panose="02010609060101010101" pitchFamily="49" charset="-122"/>
                  </a:rPr>
                  <a:t>likehood</a:t>
                </a:r>
                <a:r>
                  <a:rPr lang="en-US" altLang="zh-CN" sz="2400" dirty="0">
                    <a:latin typeface="楷体" panose="02010609060101010101" pitchFamily="49" charset="-122"/>
                    <a:ea typeface="楷体" panose="02010609060101010101" pitchFamily="49" charset="-122"/>
                  </a:rPr>
                  <a:t> function</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gn="just">
                  <a:lnSpc>
                    <a:spcPct val="150000"/>
                  </a:lnSpc>
                </a:pPr>
                <a:endParaRPr lang="en-US" altLang="zh-CN" sz="2400" dirty="0">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、找到一个参数</a:t>
                </a:r>
                <a14:m>
                  <m:oMath xmlns:m="http://schemas.openxmlformats.org/officeDocument/2006/math">
                    <m:r>
                      <a:rPr lang="zh-CN" altLang="en-US" sz="2400" i="1" smtClean="0">
                        <a:latin typeface="Cambria Math" panose="02040503050406030204" pitchFamily="18" charset="0"/>
                        <a:ea typeface="楷体" panose="02010609060101010101" pitchFamily="49" charset="-122"/>
                      </a:rPr>
                      <m:t>𝜃</m:t>
                    </m:r>
                  </m:oMath>
                </a14:m>
                <a:r>
                  <a:rPr lang="zh-CN" altLang="en-US" sz="2400" dirty="0">
                    <a:latin typeface="楷体" panose="02010609060101010101" pitchFamily="49" charset="-122"/>
                    <a:ea typeface="楷体" panose="02010609060101010101" pitchFamily="49" charset="-122"/>
                  </a:rPr>
                  <a:t>使得</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𝐿</m:t>
                    </m:r>
                    <m:d>
                      <m:dPr>
                        <m:ctrlPr>
                          <a:rPr lang="en-US" altLang="zh-CN" sz="2400" b="0" i="1" smtClean="0">
                            <a:latin typeface="Cambria Math" panose="02040503050406030204" pitchFamily="18" charset="0"/>
                            <a:ea typeface="楷体" panose="02010609060101010101" pitchFamily="49" charset="-122"/>
                          </a:rPr>
                        </m:ctrlPr>
                      </m:dPr>
                      <m:e>
                        <m:r>
                          <a:rPr lang="zh-CN" altLang="en-US" sz="2400" b="0" i="1" smtClean="0">
                            <a:latin typeface="Cambria Math" panose="02040503050406030204" pitchFamily="18" charset="0"/>
                            <a:ea typeface="楷体" panose="02010609060101010101" pitchFamily="49" charset="-122"/>
                          </a:rPr>
                          <m:t>𝜃</m:t>
                        </m:r>
                      </m:e>
                    </m:d>
                  </m:oMath>
                </a14:m>
                <a:r>
                  <a:rPr lang="zh-CN" altLang="en-US" sz="2400" dirty="0">
                    <a:latin typeface="楷体" panose="02010609060101010101" pitchFamily="49" charset="-122"/>
                    <a:ea typeface="楷体" panose="02010609060101010101" pitchFamily="49" charset="-122"/>
                  </a:rPr>
                  <a:t>最大，即极大似然估计。</a:t>
                </a:r>
                <a:endParaRPr lang="en-US" altLang="zh-CN" sz="2400" dirty="0">
                  <a:latin typeface="楷体" panose="02010609060101010101" pitchFamily="49" charset="-122"/>
                  <a:ea typeface="楷体" panose="02010609060101010101" pitchFamily="49" charset="-122"/>
                </a:endParaRPr>
              </a:p>
              <a:p>
                <a:pPr algn="just">
                  <a:lnSpc>
                    <a:spcPct val="150000"/>
                  </a:lnSpc>
                </a:pPr>
                <a14:m>
                  <m:oMath xmlns:m="http://schemas.openxmlformats.org/officeDocument/2006/math">
                    <m:r>
                      <a:rPr lang="zh-CN" altLang="en-US" sz="2400" i="1" smtClean="0">
                        <a:latin typeface="Cambria Math" panose="02040503050406030204" pitchFamily="18" charset="0"/>
                        <a:ea typeface="楷体" panose="02010609060101010101" pitchFamily="49" charset="-122"/>
                      </a:rPr>
                      <m:t>𝜃</m:t>
                    </m:r>
                    <m:r>
                      <a:rPr lang="zh-CN" altLang="en-US" sz="2400" i="1">
                        <a:latin typeface="Cambria Math" panose="02040503050406030204" pitchFamily="18" charset="0"/>
                        <a:ea typeface="楷体" panose="02010609060101010101" pitchFamily="49" charset="-122"/>
                      </a:rPr>
                      <m:t>的</m:t>
                    </m:r>
                  </m:oMath>
                </a14:m>
                <a:r>
                  <a:rPr lang="zh-CN" altLang="en-US" sz="2400" dirty="0">
                    <a:latin typeface="楷体" panose="02010609060101010101" pitchFamily="49" charset="-122"/>
                    <a:ea typeface="楷体" panose="02010609060101010101" pitchFamily="49" charset="-122"/>
                  </a:rPr>
                  <a:t>最大似然估计量：</a:t>
                </a:r>
                <a:endParaRPr lang="en-US" altLang="zh-CN" sz="2400" dirty="0">
                  <a:latin typeface="楷体" panose="02010609060101010101" pitchFamily="49" charset="-122"/>
                  <a:ea typeface="楷体" panose="02010609060101010101" pitchFamily="49" charset="-122"/>
                </a:endParaRPr>
              </a:p>
              <a:p>
                <a:pPr algn="just">
                  <a:lnSpc>
                    <a:spcPct val="150000"/>
                  </a:lnSpc>
                </a:pPr>
                <a14:m>
                  <m:oMathPara xmlns:m="http://schemas.openxmlformats.org/officeDocument/2006/math">
                    <m:oMathParaPr>
                      <m:jc m:val="center"/>
                    </m:oMathParaPr>
                    <m:oMath xmlns:m="http://schemas.openxmlformats.org/officeDocument/2006/math">
                      <m:acc>
                        <m:accPr>
                          <m:chr m:val="̂"/>
                          <m:ctrlPr>
                            <a:rPr lang="en-US" altLang="zh-CN" sz="2400" i="1" smtClean="0">
                              <a:latin typeface="Cambria Math" panose="02040503050406030204" pitchFamily="18" charset="0"/>
                              <a:ea typeface="楷体" panose="02010609060101010101" pitchFamily="49" charset="-122"/>
                            </a:rPr>
                          </m:ctrlPr>
                        </m:accPr>
                        <m:e>
                          <m:r>
                            <a:rPr lang="zh-CN" altLang="en-US" sz="2400" i="1" smtClean="0">
                              <a:latin typeface="Cambria Math" panose="02040503050406030204" pitchFamily="18" charset="0"/>
                              <a:ea typeface="楷体" panose="02010609060101010101" pitchFamily="49" charset="-122"/>
                            </a:rPr>
                            <m:t>𝜃</m:t>
                          </m:r>
                        </m:e>
                      </m:acc>
                      <m:r>
                        <a:rPr lang="en-US" altLang="zh-CN" sz="2400" b="0" i="1" smtClean="0">
                          <a:latin typeface="Cambria Math" panose="02040503050406030204" pitchFamily="18" charset="0"/>
                          <a:ea typeface="楷体" panose="02010609060101010101" pitchFamily="49" charset="-122"/>
                        </a:rPr>
                        <m:t>=</m:t>
                      </m:r>
                      <m:func>
                        <m:funcPr>
                          <m:ctrlPr>
                            <a:rPr lang="en-US" altLang="zh-CN" sz="2400" b="0" i="1" smtClean="0">
                              <a:latin typeface="Cambria Math" panose="02040503050406030204" pitchFamily="18" charset="0"/>
                              <a:ea typeface="楷体" panose="02010609060101010101" pitchFamily="49" charset="-122"/>
                            </a:rPr>
                          </m:ctrlPr>
                        </m:funcPr>
                        <m:fName>
                          <m:r>
                            <m:rPr>
                              <m:sty m:val="p"/>
                            </m:rPr>
                            <a:rPr lang="en-US" altLang="zh-CN" sz="2400" b="0" i="0" smtClean="0">
                              <a:latin typeface="Cambria Math" panose="02040503050406030204" pitchFamily="18" charset="0"/>
                              <a:ea typeface="楷体" panose="02010609060101010101" pitchFamily="49" charset="-122"/>
                            </a:rPr>
                            <m:t>arg</m:t>
                          </m:r>
                        </m:fName>
                        <m:e>
                          <m:r>
                            <a:rPr lang="en-US" altLang="zh-CN" sz="2400" b="0" i="1" smtClean="0">
                              <a:latin typeface="Cambria Math" panose="02040503050406030204" pitchFamily="18" charset="0"/>
                              <a:ea typeface="楷体" panose="02010609060101010101" pitchFamily="49" charset="-122"/>
                            </a:rPr>
                            <m:t>𝑚𝑎𝑥𝐿</m:t>
                          </m:r>
                          <m:r>
                            <a:rPr lang="en-US" altLang="zh-CN" sz="2400" b="0" i="1" smtClean="0">
                              <a:latin typeface="Cambria Math" panose="02040503050406030204" pitchFamily="18" charset="0"/>
                              <a:ea typeface="楷体" panose="02010609060101010101" pitchFamily="49" charset="-122"/>
                            </a:rPr>
                            <m:t>(</m:t>
                          </m:r>
                          <m:r>
                            <a:rPr lang="zh-CN" altLang="en-US" sz="2400" b="0" i="1" smtClean="0">
                              <a:latin typeface="Cambria Math" panose="02040503050406030204" pitchFamily="18" charset="0"/>
                              <a:ea typeface="楷体" panose="02010609060101010101" pitchFamily="49" charset="-122"/>
                            </a:rPr>
                            <m:t>𝜃</m:t>
                          </m:r>
                          <m:r>
                            <a:rPr lang="en-US" altLang="zh-CN" sz="2400" b="0" i="1" smtClean="0">
                              <a:latin typeface="Cambria Math" panose="02040503050406030204" pitchFamily="18" charset="0"/>
                              <a:ea typeface="楷体" panose="02010609060101010101" pitchFamily="49" charset="-122"/>
                            </a:rPr>
                            <m:t>)</m:t>
                          </m:r>
                        </m:e>
                      </m:func>
                    </m:oMath>
                  </m:oMathPara>
                </a14:m>
                <a:endParaRPr lang="en-US" altLang="zh-CN" sz="2400" dirty="0">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AAA79895-074E-460B-8EBC-6DB4B9AE2B3D}"/>
                  </a:ext>
                </a:extLst>
              </p:cNvPr>
              <p:cNvSpPr txBox="1">
                <a:spLocks noRot="1" noChangeAspect="1" noMove="1" noResize="1" noEditPoints="1" noAdjustHandles="1" noChangeArrowheads="1" noChangeShapeType="1" noTextEdit="1"/>
              </p:cNvSpPr>
              <p:nvPr/>
            </p:nvSpPr>
            <p:spPr>
              <a:xfrm>
                <a:off x="1499809" y="1319232"/>
                <a:ext cx="9134323" cy="3439531"/>
              </a:xfrm>
              <a:prstGeom prst="rect">
                <a:avLst/>
              </a:prstGeom>
              <a:blipFill>
                <a:blip r:embed="rId3"/>
                <a:stretch>
                  <a:fillRect l="-1001" r="-106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057EA0F-D803-423D-86A2-E6BBCE9D8FF5}"/>
              </a:ext>
            </a:extLst>
          </p:cNvPr>
          <p:cNvSpPr txBox="1"/>
          <p:nvPr/>
        </p:nvSpPr>
        <p:spPr>
          <a:xfrm>
            <a:off x="1499808" y="4758763"/>
            <a:ext cx="9134323" cy="1113766"/>
          </a:xfrm>
          <a:prstGeom prst="rect">
            <a:avLst/>
          </a:prstGeom>
          <a:noFill/>
        </p:spPr>
        <p:txBody>
          <a:bodyPr wrap="square" rtlCol="0">
            <a:spAutoFit/>
          </a:bodyPr>
          <a:lstStyle/>
          <a:p>
            <a:pPr algn="just">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、便于分析，可以定义对数似然函数：</a:t>
            </a:r>
            <a:endParaRPr lang="en-US" altLang="zh-CN" sz="2400" dirty="0">
              <a:latin typeface="楷体" panose="02010609060101010101" pitchFamily="49" charset="-122"/>
              <a:ea typeface="楷体" panose="02010609060101010101" pitchFamily="49" charset="-122"/>
            </a:endParaRPr>
          </a:p>
          <a:p>
            <a:pPr algn="ctr">
              <a:lnSpc>
                <a:spcPct val="150000"/>
              </a:lnSpc>
            </a:pPr>
            <a:endParaRPr lang="en-US" altLang="zh-CN" sz="2400"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99408167-D8C2-48A3-96D4-72844FFDACE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498351" y="5428467"/>
            <a:ext cx="5731167" cy="888123"/>
          </a:xfrm>
          <a:prstGeom prst="rect">
            <a:avLst/>
          </a:prstGeom>
        </p:spPr>
      </p:pic>
      <p:cxnSp>
        <p:nvCxnSpPr>
          <p:cNvPr id="8" name="直接连接符 7">
            <a:extLst>
              <a:ext uri="{FF2B5EF4-FFF2-40B4-BE49-F238E27FC236}">
                <a16:creationId xmlns:a16="http://schemas.microsoft.com/office/drawing/2014/main" id="{8F4262B9-5C2C-41B2-AD98-0D2D5D519F6C}"/>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51AF592-634C-4734-99F1-EA54BA3C6AFB}"/>
              </a:ext>
            </a:extLst>
          </p:cNvPr>
          <p:cNvSpPr txBox="1"/>
          <p:nvPr/>
        </p:nvSpPr>
        <p:spPr>
          <a:xfrm>
            <a:off x="2220685" y="261257"/>
            <a:ext cx="2141249"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Definition</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1652688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14D801D2-80D7-406B-A4C6-F04ECD001883}"/>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2"/>
          <a:stretch/>
        </p:blipFill>
        <p:spPr bwMode="auto">
          <a:xfrm flipH="1">
            <a:off x="10073175" y="90572"/>
            <a:ext cx="1982347" cy="196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a:extLst>
              <a:ext uri="{FF2B5EF4-FFF2-40B4-BE49-F238E27FC236}">
                <a16:creationId xmlns:a16="http://schemas.microsoft.com/office/drawing/2014/main" id="{FF3FCF2C-AC0E-4682-82C0-C0451446CDAE}"/>
              </a:ext>
            </a:extLst>
          </p:cNvPr>
          <p:cNvSpPr/>
          <p:nvPr/>
        </p:nvSpPr>
        <p:spPr>
          <a:xfrm>
            <a:off x="1567543" y="1375898"/>
            <a:ext cx="8950410" cy="1113766"/>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极大似然估计，是一种概率论在统计学的应用，它是参数估计的方法之一。利用结果推出参数的大概值。</a:t>
            </a:r>
          </a:p>
        </p:txBody>
      </p:sp>
      <p:cxnSp>
        <p:nvCxnSpPr>
          <p:cNvPr id="4" name="直接连接符 3">
            <a:extLst>
              <a:ext uri="{FF2B5EF4-FFF2-40B4-BE49-F238E27FC236}">
                <a16:creationId xmlns:a16="http://schemas.microsoft.com/office/drawing/2014/main" id="{D4E1BD6F-3AC0-465F-8843-9CAAE661801F}"/>
              </a:ext>
            </a:extLst>
          </p:cNvPr>
          <p:cNvCxnSpPr/>
          <p:nvPr/>
        </p:nvCxnSpPr>
        <p:spPr>
          <a:xfrm>
            <a:off x="1567543" y="914400"/>
            <a:ext cx="9013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D9D9239-E346-419B-9581-4BE708695A3D}"/>
              </a:ext>
            </a:extLst>
          </p:cNvPr>
          <p:cNvSpPr txBox="1"/>
          <p:nvPr/>
        </p:nvSpPr>
        <p:spPr>
          <a:xfrm>
            <a:off x="2220686" y="261257"/>
            <a:ext cx="1843314"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Summary</a:t>
            </a:r>
            <a:endParaRPr lang="zh-CN" altLang="en-US" sz="2800" b="1"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8349FB76-5E9F-4023-AC8A-70039BEF22A9}"/>
              </a:ext>
            </a:extLst>
          </p:cNvPr>
          <p:cNvSpPr/>
          <p:nvPr/>
        </p:nvSpPr>
        <p:spPr>
          <a:xfrm>
            <a:off x="1567543" y="2779603"/>
            <a:ext cx="6096000" cy="2862322"/>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求极大似然函数估计值的一般步骤：</a:t>
            </a:r>
          </a:p>
          <a:p>
            <a:pPr>
              <a:lnSpc>
                <a:spcPct val="150000"/>
              </a:lnSpc>
            </a:pPr>
            <a:r>
              <a:rPr lang="zh-CN" altLang="en-US" sz="2400" dirty="0">
                <a:latin typeface="楷体" panose="02010609060101010101" pitchFamily="49" charset="-122"/>
                <a:ea typeface="楷体" panose="02010609060101010101" pitchFamily="49" charset="-122"/>
              </a:rPr>
              <a:t>（1）写出似然函数；</a:t>
            </a:r>
          </a:p>
          <a:p>
            <a:pPr>
              <a:lnSpc>
                <a:spcPct val="150000"/>
              </a:lnSpc>
            </a:pPr>
            <a:r>
              <a:rPr lang="zh-CN" altLang="en-US" sz="2400" dirty="0">
                <a:latin typeface="楷体" panose="02010609060101010101" pitchFamily="49" charset="-122"/>
                <a:ea typeface="楷体" panose="02010609060101010101" pitchFamily="49" charset="-122"/>
              </a:rPr>
              <a:t>（2）对似然函数取对数，并整理；</a:t>
            </a:r>
          </a:p>
          <a:p>
            <a:pPr>
              <a:lnSpc>
                <a:spcPct val="150000"/>
              </a:lnSpc>
            </a:pPr>
            <a:r>
              <a:rPr lang="zh-CN" altLang="en-US" sz="2400" dirty="0">
                <a:latin typeface="楷体" panose="02010609060101010101" pitchFamily="49" charset="-122"/>
                <a:ea typeface="楷体" panose="02010609060101010101" pitchFamily="49" charset="-122"/>
              </a:rPr>
              <a:t>（3）求导数，令导数为0，得到似然方程；</a:t>
            </a:r>
          </a:p>
          <a:p>
            <a:pPr>
              <a:lnSpc>
                <a:spcPct val="150000"/>
              </a:lnSpc>
            </a:pPr>
            <a:r>
              <a:rPr lang="zh-CN" altLang="en-US" sz="2400" dirty="0">
                <a:latin typeface="楷体" panose="02010609060101010101" pitchFamily="49" charset="-122"/>
                <a:ea typeface="楷体" panose="02010609060101010101" pitchFamily="49" charset="-122"/>
              </a:rPr>
              <a:t>（4）解似然方程，得到的参数即为所求；</a:t>
            </a:r>
          </a:p>
        </p:txBody>
      </p:sp>
    </p:spTree>
    <p:extLst>
      <p:ext uri="{BB962C8B-B14F-4D97-AF65-F5344CB8AC3E}">
        <p14:creationId xmlns:p14="http://schemas.microsoft.com/office/powerpoint/2010/main" val="426897999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360安全浏览器下载\水墨\1402\13.png"/>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p:blipFill>
        <p:spPr bwMode="auto">
          <a:xfrm>
            <a:off x="2735627" y="740701"/>
            <a:ext cx="6528725" cy="38148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3821429" y="1822648"/>
            <a:ext cx="4590171" cy="1323439"/>
          </a:xfrm>
          <a:prstGeom prst="rect">
            <a:avLst/>
          </a:prstGeom>
        </p:spPr>
        <p:txBody>
          <a:bodyPr wrap="square">
            <a:spAutoFit/>
          </a:bodyPr>
          <a:lstStyle/>
          <a:p>
            <a:pPr algn="ctr"/>
            <a:r>
              <a:rPr lang="en-US" altLang="zh-CN" sz="8000" spc="-400" dirty="0">
                <a:latin typeface="方正吕建德字体" pitchFamily="2" charset="-122"/>
                <a:ea typeface="方正吕建德字体" pitchFamily="2" charset="-122"/>
              </a:rPr>
              <a:t>Second</a:t>
            </a:r>
            <a:endParaRPr lang="zh-CN" altLang="en-US" sz="8000" spc="-400" dirty="0">
              <a:latin typeface="方正吕建德字体" pitchFamily="2" charset="-122"/>
              <a:ea typeface="方正吕建德字体" pitchFamily="2" charset="-122"/>
            </a:endParaRPr>
          </a:p>
        </p:txBody>
      </p:sp>
      <p:sp>
        <p:nvSpPr>
          <p:cNvPr id="12" name="矩形 11"/>
          <p:cNvSpPr/>
          <p:nvPr/>
        </p:nvSpPr>
        <p:spPr>
          <a:xfrm>
            <a:off x="1770494" y="4664302"/>
            <a:ext cx="8643414" cy="830997"/>
          </a:xfrm>
          <a:prstGeom prst="rect">
            <a:avLst/>
          </a:prstGeom>
        </p:spPr>
        <p:txBody>
          <a:bodyPr wrap="square">
            <a:spAutoFit/>
          </a:bodyPr>
          <a:lstStyle/>
          <a:p>
            <a:pPr algn="ctr"/>
            <a:r>
              <a:rPr lang="en-US" altLang="zh-CN" sz="4800" spc="-400" dirty="0">
                <a:latin typeface="方正华隶简体" pitchFamily="65" charset="-122"/>
                <a:ea typeface="方正华隶简体" pitchFamily="65" charset="-122"/>
              </a:rPr>
              <a:t>Expectation Maximization</a:t>
            </a:r>
            <a:endParaRPr lang="zh-CN" altLang="en-US" sz="4800" spc="-400" dirty="0">
              <a:latin typeface="方正华隶简体" pitchFamily="65" charset="-122"/>
              <a:ea typeface="方正华隶简体" pitchFamily="65" charset="-122"/>
            </a:endParaRPr>
          </a:p>
        </p:txBody>
      </p:sp>
      <p:pic>
        <p:nvPicPr>
          <p:cNvPr id="13" name="Picture 4" descr="E:\PPT\PPT中国风元素\水墨祥云\水墨祥云\011.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64777" y="4824164"/>
            <a:ext cx="1076891" cy="67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毛笔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021761" y="3282641"/>
            <a:ext cx="3006357" cy="2103881"/>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41" descr="C_108.jpg"/>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165684" y="5495299"/>
            <a:ext cx="8157412" cy="31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txBox="1">
            <a:spLocks noChangeArrowheads="1"/>
          </p:cNvSpPr>
          <p:nvPr/>
        </p:nvSpPr>
        <p:spPr bwMode="auto">
          <a:xfrm>
            <a:off x="-7598" y="7101408"/>
            <a:ext cx="12199599" cy="361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4" tIns="34272" rIns="68544" bIns="3427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667"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91841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anim calcmode="lin" valueType="num">
                                      <p:cBhvr>
                                        <p:cTn id="8" dur="500" fill="hold"/>
                                        <p:tgtEl>
                                          <p:spTgt spid="25602"/>
                                        </p:tgtEl>
                                        <p:attrNameLst>
                                          <p:attrName>ppt_x</p:attrName>
                                        </p:attrNameLst>
                                      </p:cBhvr>
                                      <p:tavLst>
                                        <p:tav tm="0">
                                          <p:val>
                                            <p:strVal val="#ppt_x"/>
                                          </p:val>
                                        </p:tav>
                                        <p:tav tm="100000">
                                          <p:val>
                                            <p:strVal val="#ppt_x"/>
                                          </p:val>
                                        </p:tav>
                                      </p:tavLst>
                                    </p:anim>
                                    <p:anim calcmode="lin" valueType="num">
                                      <p:cBhvr>
                                        <p:cTn id="9" dur="500" fill="hold"/>
                                        <p:tgtEl>
                                          <p:spTgt spid="2560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fltVal val="0"/>
                                          </p:val>
                                        </p:tav>
                                        <p:tav tm="100000">
                                          <p:val>
                                            <p:strVal val="#ppt_w"/>
                                          </p:val>
                                        </p:tav>
                                      </p:tavLst>
                                    </p:anim>
                                    <p:anim calcmode="lin" valueType="num">
                                      <p:cBhvr>
                                        <p:cTn id="14" dur="750" fill="hold"/>
                                        <p:tgtEl>
                                          <p:spTgt spid="11"/>
                                        </p:tgtEl>
                                        <p:attrNameLst>
                                          <p:attrName>ppt_h</p:attrName>
                                        </p:attrNameLst>
                                      </p:cBhvr>
                                      <p:tavLst>
                                        <p:tav tm="0">
                                          <p:val>
                                            <p:fltVal val="0"/>
                                          </p:val>
                                        </p:tav>
                                        <p:tav tm="100000">
                                          <p:val>
                                            <p:strVal val="#ppt_h"/>
                                          </p:val>
                                        </p:tav>
                                      </p:tavLst>
                                    </p:anim>
                                    <p:animEffect transition="in" filter="fade">
                                      <p:cBhvr>
                                        <p:cTn id="15" dur="750"/>
                                        <p:tgtEl>
                                          <p:spTgt spid="11"/>
                                        </p:tgtEl>
                                      </p:cBhvr>
                                    </p:animEffect>
                                  </p:childTnLst>
                                </p:cTn>
                              </p:par>
                            </p:childTnLst>
                          </p:cTn>
                        </p:par>
                        <p:par>
                          <p:cTn id="16" fill="hold">
                            <p:stCondLst>
                              <p:cond delay="1250"/>
                            </p:stCondLst>
                            <p:childTnLst>
                              <p:par>
                                <p:cTn id="17" presetID="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8" fill="hold" grpId="0" nodeType="withEffect">
                                  <p:stCondLst>
                                    <p:cond delay="125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2000"/>
                                        <p:tgtEl>
                                          <p:spTgt spid="12"/>
                                        </p:tgtEl>
                                      </p:cBhvr>
                                    </p:animEffect>
                                  </p:childTnLst>
                                </p:cTn>
                              </p:par>
                              <p:par>
                                <p:cTn id="32" presetID="0" presetClass="path" presetSubtype="0" accel="50000" decel="50000" fill="hold" nodeType="withEffect">
                                  <p:stCondLst>
                                    <p:cond delay="750"/>
                                  </p:stCondLst>
                                  <p:childTnLst>
                                    <p:animMotion origin="layout" path="M -2.5E-6 -4.44444E-6 C 0.00209 0.01852 -2.5E-6 0.02408 0.01211 0.03056 C 0.02279 0.02616 0.02683 0.025 0.0349 0.01389 C 0.03802 0.0095 0.04401 -4.44444E-6 0.04401 0.00024 C 0.04076 0.01482 0.03972 0.025 0.0336 0.03959 C 0.03242 0.04213 0.02917 0.04491 0.03047 0.04676 C 0.03086 0.04746 0.0444 0.04028 0.04571 0.03959 C 0.05026 0.03264 0.05443 0.02894 0.05782 0.02084 C 0.05599 0.0301 0.05417 0.03287 0.06563 0.02547 C 0.0724 0.0213 0.07852 0.0125 0.08399 0.00463 C 0.08451 0.00139 0.08555 -0.00787 0.08555 -0.00463 C 0.08555 0.00278 0.08321 0.01621 0.08099 0.02338 C 0.08021 0.02593 0.07617 0.02894 0.07787 0.03056 C 0.07917 0.03172 0.08776 0.02686 0.09011 0.02547 C 0.09375 0.00973 0.09362 0.02871 0.09466 0.03496 C 0.09701 0.08079 0.09349 0.06644 0.10391 0.05139 C 0.10612 0.04028 0.11341 0.03287 0.12071 0.03056 C 0.12604 0.02176 0.12604 0.01598 0.13138 0.02801 C 0.13295 0.02709 0.13464 0.02408 0.13594 0.02547 C 0.14024 0.02987 0.14323 0.05232 0.14662 0.06065 C 0.1681 0.05811 0.16823 0.06343 0.17709 0.03959 C 0.17657 0.03426 0.17578 0.02894 0.17578 0.02338 C 0.17578 0.01875 0.17578 0.03287 0.17709 0.03727 C 0.17787 0.03959 0.18021 0.04028 0.1819 0.0419 C 0.18438 0.04028 0.18724 0.03959 0.18946 0.03727 C 0.1931 0.03311 0.19271 0.02639 0.19414 0.02084 C 0.19675 0.01042 0.19636 0.0125 0.20183 0.00695 C 0.21107 0.01042 0.21875 0.01852 0.22748 0.02338 C 0.23242 0.0338 0.23412 0.0419 0.22448 0.04676 C 0.21953 0.05857 0.22383 0.05325 0.21836 0.04676 C 0.21719 0.04514 0.2155 0.04514 0.21393 0.04422 C 0.20873 0.04514 0.20339 0.04422 0.19844 0.04676 C 0.19662 0.04769 0.2056 0.04584 0.20482 0.04885 C 0.20313 0.05487 0.19662 0.05162 0.19245 0.05348 C 0.19154 0.05602 0.18815 0.05857 0.18946 0.06065 C 0.1918 0.06412 0.19545 0.06343 0.19844 0.0632 C 0.20573 0.0625 0.21289 0.05996 0.22032 0.05811 C 0.22474 0.05695 0.23399 0.05348 0.23399 0.05394 C 0.24037 0.04862 0.24505 0.04653 0.25222 0.04422 C 0.2586 0.0595 0.26537 0.05579 0.27643 0.05348 C 0.27995 0.04607 0.28177 0.03843 0.28438 0.03056 C 0.28477 0.02732 0.2849 0.02408 0.28555 0.02084 C 0.28646 0.01806 0.28841 0.01112 0.2888 0.01389 C 0.29766 0.04977 0.28321 0.03264 0.29518 0.04422 C 0.29623 0.04306 0.30443 0.0345 0.30573 0.03496 C 0.30768 0.03635 0.30664 0.04121 0.30729 0.04422 C 0.30847 0.06366 0.30625 0.07616 0.31797 0.05811 C 0.32084 0.04491 0.31719 0.05718 0.32409 0.04676 C 0.32526 0.04491 0.32709 0.03959 0.32709 0.04005 C 0.328 0.03727 0.32943 0.03496 0.33021 0.03264 C 0.33099 0.03056 0.33021 0.02547 0.33177 0.02547 C 0.33503 0.02547 0.33229 0.03635 0.33477 0.03959 C 0.33815 0.04468 0.34375 0.04306 0.34844 0.04422 C 0.35821 0.04121 0.36302 0.03658 0.36992 0.02547 C 0.37045 0.02338 0.36992 0.01875 0.37149 0.01875 C 0.37331 0.01875 0.37344 0.02338 0.37448 0.02547 C 0.378 0.03195 0.378 0.03079 0.38373 0.03496 C 0.38933 0.03426 0.39545 0.02894 0.40065 0.03264 C 0.41641 0.04468 0.39206 0.05348 0.40664 0.04676 C 0.42018 0.03264 0.4043 0.04584 0.41263 0.04885 C 0.41667 0.05047 0.4211 0.04746 0.42487 0.04676 C 0.43151 0.03681 0.43685 0.02616 0.44336 0.01621 C 0.44857 0.02825 0.44792 0.0301 0.45703 0.02338 C 0.46068 0.01505 0.46159 0.0095 0.46602 0.00232 C 0.47357 0.01343 0.47748 0.02176 0.48763 0.02547 C 0.49584 0.02315 0.50274 0.02362 0.51068 0.02801 C 0.51641 0.03496 0.52227 0.03681 0.52448 0.04676 C 0.51719 0.05116 0.50938 0.05116 0.51211 0.06528 C 0.5155 0.06505 0.54701 0.072 0.54284 0.05139 C 0.54701 0.04422 0.55482 0.02338 0.54102 0.03056 C 0.53776 0.04746 0.54688 0.03426 0.55039 0.03056 C 0.55443 0.04862 0.55847 0.05602 0.57032 0.06528 C 0.5711 0.06274 0.57188 0.05996 0.57331 0.05811 C 0.5793 0.05047 0.58216 0.05718 0.57617 0.04885 C 0.57787 0.04838 0.57982 0.04862 0.58099 0.04676 C 0.5892 0.03426 0.58412 0.02801 0.58867 0.03496 L 0.59805 0.01621 " pathEditMode="relative" rAng="0" ptsTypes="AAAAAAAAAAAAAAAAAAAAAAAAAAAAAAAAAAAAAAAAAAAAAAAAAAAAAAAAAAAAAAAAAAAAAAAAAAAAA">
                                      <p:cBhvr>
                                        <p:cTn id="33" dur="2000" fill="hold"/>
                                        <p:tgtEl>
                                          <p:spTgt spid="14"/>
                                        </p:tgtEl>
                                        <p:attrNameLst>
                                          <p:attrName>ppt_x</p:attrName>
                                          <p:attrName>ppt_y</p:attrName>
                                        </p:attrNameLst>
                                      </p:cBhvr>
                                      <p:rCtr x="29896" y="3056"/>
                                    </p:animMotion>
                                  </p:childTnLst>
                                </p:cTn>
                              </p:par>
                            </p:childTnLst>
                          </p:cTn>
                        </p:par>
                        <p:par>
                          <p:cTn id="34" fill="hold">
                            <p:stCondLst>
                              <p:cond delay="7000"/>
                            </p:stCondLst>
                            <p:childTnLst>
                              <p:par>
                                <p:cTn id="35" presetID="10" presetClass="exit" presetSubtype="0" fill="hold" nodeType="after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par>
                          <p:cTn id="38" fill="hold">
                            <p:stCondLst>
                              <p:cond delay="75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925FE9B-8D0B-4EEA-9D06-7BC508443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800" y="974725"/>
            <a:ext cx="8883650" cy="5194366"/>
          </a:xfrm>
          <a:prstGeom prst="rect">
            <a:avLst/>
          </a:prstGeom>
        </p:spPr>
      </p:pic>
    </p:spTree>
    <p:extLst>
      <p:ext uri="{BB962C8B-B14F-4D97-AF65-F5344CB8AC3E}">
        <p14:creationId xmlns:p14="http://schemas.microsoft.com/office/powerpoint/2010/main" val="9511384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3519</Words>
  <Application>Microsoft Office PowerPoint</Application>
  <PresentationFormat>宽屏</PresentationFormat>
  <Paragraphs>605</Paragraphs>
  <Slides>43</Slides>
  <Notes>11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43</vt:i4>
      </vt:variant>
    </vt:vector>
  </HeadingPairs>
  <TitlesOfParts>
    <vt:vector size="62" baseType="lpstr">
      <vt:lpstr>等线</vt:lpstr>
      <vt:lpstr>等线 Light</vt:lpstr>
      <vt:lpstr>方正古隶简体</vt:lpstr>
      <vt:lpstr>方正华隶简体</vt:lpstr>
      <vt:lpstr>方正吕建德字体</vt:lpstr>
      <vt:lpstr>方正宋黑简体</vt:lpstr>
      <vt:lpstr>黑体</vt:lpstr>
      <vt:lpstr>华文隶书</vt:lpstr>
      <vt:lpstr>楷体</vt:lpstr>
      <vt:lpstr>SimSun</vt:lpstr>
      <vt:lpstr>微软雅黑</vt:lpstr>
      <vt:lpstr>Arial</vt:lpstr>
      <vt:lpstr>Cambria Math</vt:lpstr>
      <vt:lpstr>Corbel</vt:lpstr>
      <vt:lpstr>Mangal</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王梦松</dc:creator>
  <cp:lastModifiedBy>王梦松</cp:lastModifiedBy>
  <cp:revision>262</cp:revision>
  <dcterms:created xsi:type="dcterms:W3CDTF">2017-12-12T07:17:16Z</dcterms:created>
  <dcterms:modified xsi:type="dcterms:W3CDTF">2018-03-22T02:01:02Z</dcterms:modified>
</cp:coreProperties>
</file>