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4"/>
  </p:notesMasterIdLst>
  <p:sldIdLst>
    <p:sldId id="258" r:id="rId3"/>
    <p:sldId id="483" r:id="rId5"/>
    <p:sldId id="297" r:id="rId6"/>
    <p:sldId id="393" r:id="rId7"/>
    <p:sldId id="394" r:id="rId8"/>
    <p:sldId id="395" r:id="rId9"/>
    <p:sldId id="396" r:id="rId10"/>
    <p:sldId id="398" r:id="rId11"/>
    <p:sldId id="399" r:id="rId12"/>
    <p:sldId id="400" r:id="rId13"/>
    <p:sldId id="401" r:id="rId14"/>
    <p:sldId id="397" r:id="rId15"/>
    <p:sldId id="362" r:id="rId16"/>
    <p:sldId id="402" r:id="rId17"/>
    <p:sldId id="445" r:id="rId18"/>
    <p:sldId id="270" r:id="rId19"/>
    <p:sldId id="348" r:id="rId20"/>
    <p:sldId id="346" r:id="rId21"/>
    <p:sldId id="268" r:id="rId22"/>
    <p:sldId id="345" r:id="rId23"/>
    <p:sldId id="343" r:id="rId24"/>
    <p:sldId id="389" r:id="rId25"/>
    <p:sldId id="322" r:id="rId26"/>
    <p:sldId id="349" r:id="rId27"/>
    <p:sldId id="392" r:id="rId28"/>
    <p:sldId id="323" r:id="rId29"/>
    <p:sldId id="351" r:id="rId30"/>
    <p:sldId id="357" r:id="rId31"/>
    <p:sldId id="354" r:id="rId32"/>
    <p:sldId id="359" r:id="rId33"/>
    <p:sldId id="360" r:id="rId34"/>
    <p:sldId id="353" r:id="rId35"/>
    <p:sldId id="446" r:id="rId36"/>
    <p:sldId id="467" r:id="rId37"/>
    <p:sldId id="468" r:id="rId38"/>
    <p:sldId id="469" r:id="rId39"/>
    <p:sldId id="471" r:id="rId40"/>
    <p:sldId id="472" r:id="rId41"/>
    <p:sldId id="473" r:id="rId42"/>
    <p:sldId id="474" r:id="rId43"/>
    <p:sldId id="475" r:id="rId44"/>
    <p:sldId id="476" r:id="rId45"/>
    <p:sldId id="477" r:id="rId46"/>
    <p:sldId id="478" r:id="rId47"/>
    <p:sldId id="482" r:id="rId48"/>
    <p:sldId id="479" r:id="rId49"/>
    <p:sldId id="480" r:id="rId50"/>
    <p:sldId id="481" r:id="rId51"/>
    <p:sldId id="533" r:id="rId52"/>
    <p:sldId id="534" r:id="rId53"/>
    <p:sldId id="535" r:id="rId54"/>
    <p:sldId id="537" r:id="rId55"/>
    <p:sldId id="538" r:id="rId56"/>
    <p:sldId id="540" r:id="rId57"/>
    <p:sldId id="541" r:id="rId58"/>
    <p:sldId id="542" r:id="rId59"/>
    <p:sldId id="543" r:id="rId60"/>
    <p:sldId id="544" r:id="rId61"/>
    <p:sldId id="545" r:id="rId62"/>
    <p:sldId id="546" r:id="rId63"/>
    <p:sldId id="547" r:id="rId64"/>
    <p:sldId id="548" r:id="rId65"/>
    <p:sldId id="549" r:id="rId66"/>
    <p:sldId id="550" r:id="rId67"/>
    <p:sldId id="551" r:id="rId68"/>
    <p:sldId id="294" r:id="rId69"/>
    <p:sldId id="388" r:id="rId70"/>
    <p:sldId id="552" r:id="rId71"/>
    <p:sldId id="553" r:id="rId72"/>
    <p:sldId id="554" r:id="rId7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C6D5C"/>
    <a:srgbClr val="8BC066"/>
    <a:srgbClr val="66BFBD"/>
    <a:srgbClr val="FBC65C"/>
    <a:srgbClr val="FF7C80"/>
    <a:srgbClr val="2BCF62"/>
    <a:srgbClr val="66FF66"/>
    <a:srgbClr val="33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0" autoAdjust="0"/>
    <p:restoredTop sz="94639" autoAdjust="0"/>
  </p:normalViewPr>
  <p:slideViewPr>
    <p:cSldViewPr showGuides="1">
      <p:cViewPr varScale="1">
        <p:scale>
          <a:sx n="59" d="100"/>
          <a:sy n="59" d="100"/>
        </p:scale>
        <p:origin x="-96" y="-126"/>
      </p:cViewPr>
      <p:guideLst>
        <p:guide orient="horz" pos="1606"/>
        <p:guide pos="279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commentAuthors" Target="commentAuthors.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A07E51-ED29-4F1B-9F4A-52C79B50D7D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9C6297-20A2-49B0-A95D-734083CE80B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4C541AE-41DC-4328-9C92-4713EB774D8B}"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C83E54D-405F-446B-AE9B-7FFD24FC0EF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3" Type="http://schemas.openxmlformats.org/officeDocument/2006/relationships/notesSlide" Target="../notesSlides/notesSlide1.xml"/><Relationship Id="rId12" Type="http://schemas.openxmlformats.org/officeDocument/2006/relationships/slideLayout" Target="../slideLayouts/slideLayout1.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s>
</file>

<file path=ppt/slides/_rels/slide12.xml.rels><?xml version="1.0" encoding="UTF-8" standalone="yes"?>
<Relationships xmlns="http://schemas.openxmlformats.org/package/2006/relationships"><Relationship Id="rId9" Type="http://schemas.openxmlformats.org/officeDocument/2006/relationships/tags" Target="../tags/tag59.xml"/><Relationship Id="rId8" Type="http://schemas.openxmlformats.org/officeDocument/2006/relationships/tags" Target="../tags/tag58.xml"/><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4" Type="http://schemas.openxmlformats.org/officeDocument/2006/relationships/notesSlide" Target="../notesSlides/notesSlide12.xml"/><Relationship Id="rId13" Type="http://schemas.openxmlformats.org/officeDocument/2006/relationships/slideLayout" Target="../slideLayouts/slideLayout1.xml"/><Relationship Id="rId12" Type="http://schemas.openxmlformats.org/officeDocument/2006/relationships/tags" Target="../tags/tag62.xml"/><Relationship Id="rId11" Type="http://schemas.openxmlformats.org/officeDocument/2006/relationships/tags" Target="../tags/tag61.xml"/><Relationship Id="rId10" Type="http://schemas.openxmlformats.org/officeDocument/2006/relationships/tags" Target="../tags/tag60.xml"/><Relationship Id="rId1" Type="http://schemas.openxmlformats.org/officeDocument/2006/relationships/tags" Target="../tags/tag51.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15.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4" Type="http://schemas.openxmlformats.org/officeDocument/2006/relationships/notesSlide" Target="../notesSlides/notesSlide15.xml"/><Relationship Id="rId13" Type="http://schemas.openxmlformats.org/officeDocument/2006/relationships/slideLayout" Target="../slideLayouts/slideLayout1.xml"/><Relationship Id="rId12" Type="http://schemas.openxmlformats.org/officeDocument/2006/relationships/tags" Target="../tags/tag80.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tags" Target="../tags/tag69.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image" Target="../media/image1.png"/><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tags" Target="../tags/tag88.xml"/><Relationship Id="rId1" Type="http://schemas.openxmlformats.org/officeDocument/2006/relationships/tags" Target="../tags/tag87.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1.xml"/><Relationship Id="rId4" Type="http://schemas.openxmlformats.org/officeDocument/2006/relationships/slide" Target="slide70.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2.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4" Type="http://schemas.openxmlformats.org/officeDocument/2006/relationships/notesSlide" Target="../notesSlides/notesSlide2.xml"/><Relationship Id="rId13" Type="http://schemas.openxmlformats.org/officeDocument/2006/relationships/slideLayout" Target="../slideLayouts/slideLayout1.xml"/><Relationship Id="rId12" Type="http://schemas.openxmlformats.org/officeDocument/2006/relationships/tags" Target="../tags/tag2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tags" Target="../tags/tag1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1.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1.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1.xml"/><Relationship Id="rId4" Type="http://schemas.openxmlformats.org/officeDocument/2006/relationships/image" Target="../media/image2.png"/><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1.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1.xml"/><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s>
</file>

<file path=ppt/slides/_rels/slide34.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tags" Target="../tags/tag140.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4" Type="http://schemas.openxmlformats.org/officeDocument/2006/relationships/notesSlide" Target="../notesSlides/notesSlide34.xml"/><Relationship Id="rId13" Type="http://schemas.openxmlformats.org/officeDocument/2006/relationships/slideLayout" Target="../slideLayouts/slideLayout1.xml"/><Relationship Id="rId12" Type="http://schemas.openxmlformats.org/officeDocument/2006/relationships/tags" Target="../tags/tag145.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tags" Target="../tags/tag134.xml"/></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5.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1.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1.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1.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1.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slide" Target="slide69.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40.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41.xml"/><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tags" Target="../tags/tag168.xml"/><Relationship Id="rId1" Type="http://schemas.openxmlformats.org/officeDocument/2006/relationships/tags" Target="../tags/tag167.xml"/></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43.xml"/><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tags" Target="../tags/tag173.xml"/><Relationship Id="rId1" Type="http://schemas.openxmlformats.org/officeDocument/2006/relationships/tags" Target="../tags/tag172.xml"/></Relationships>
</file>

<file path=ppt/slides/_rels/slide45.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tags" Target="../tags/tag181.xml"/><Relationship Id="rId7" Type="http://schemas.openxmlformats.org/officeDocument/2006/relationships/tags" Target="../tags/tag180.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4" Type="http://schemas.openxmlformats.org/officeDocument/2006/relationships/notesSlide" Target="../notesSlides/notesSlide45.xml"/><Relationship Id="rId13" Type="http://schemas.openxmlformats.org/officeDocument/2006/relationships/slideLayout" Target="../slideLayouts/slideLayout1.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tags" Target="../tags/tag174.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xml"/><Relationship Id="rId2" Type="http://schemas.openxmlformats.org/officeDocument/2006/relationships/tags" Target="../tags/tag187.xml"/><Relationship Id="rId1" Type="http://schemas.openxmlformats.org/officeDocument/2006/relationships/tags" Target="../tags/tag186.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xml"/><Relationship Id="rId2" Type="http://schemas.openxmlformats.org/officeDocument/2006/relationships/tags" Target="../tags/tag189.xml"/><Relationship Id="rId1" Type="http://schemas.openxmlformats.org/officeDocument/2006/relationships/tags" Target="../tags/tag188.xml"/></Relationships>
</file>

<file path=ppt/slides/_rels/slide48.xml.rels><?xml version="1.0" encoding="UTF-8" standalone="yes"?>
<Relationships xmlns="http://schemas.openxmlformats.org/package/2006/relationships"><Relationship Id="rId6" Type="http://schemas.openxmlformats.org/officeDocument/2006/relationships/notesSlide" Target="../notesSlides/notesSlide48.xml"/><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tags" Target="../tags/tag191.xml"/><Relationship Id="rId1" Type="http://schemas.openxmlformats.org/officeDocument/2006/relationships/tags" Target="../tags/tag190.xml"/></Relationships>
</file>

<file path=ppt/slides/_rels/slide49.xml.rels><?xml version="1.0" encoding="UTF-8" standalone="yes"?>
<Relationships xmlns="http://schemas.openxmlformats.org/package/2006/relationships"><Relationship Id="rId7" Type="http://schemas.openxmlformats.org/officeDocument/2006/relationships/notesSlide" Target="../notesSlides/notesSlide49.xml"/><Relationship Id="rId6"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tags" Target="../tags/tag193.xml"/><Relationship Id="rId1" Type="http://schemas.openxmlformats.org/officeDocument/2006/relationships/tags" Target="../tags/tag19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1.xml"/><Relationship Id="rId2" Type="http://schemas.openxmlformats.org/officeDocument/2006/relationships/tags" Target="../tags/tag195.xml"/><Relationship Id="rId1" Type="http://schemas.openxmlformats.org/officeDocument/2006/relationships/tags" Target="../tags/tag194.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1.xml"/><Relationship Id="rId2" Type="http://schemas.openxmlformats.org/officeDocument/2006/relationships/tags" Target="../tags/tag197.xml"/><Relationship Id="rId1" Type="http://schemas.openxmlformats.org/officeDocument/2006/relationships/tags" Target="../tags/tag196.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1.xml"/><Relationship Id="rId2" Type="http://schemas.openxmlformats.org/officeDocument/2006/relationships/tags" Target="../tags/tag199.xml"/><Relationship Id="rId1" Type="http://schemas.openxmlformats.org/officeDocument/2006/relationships/tags" Target="../tags/tag198.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1.xml"/><Relationship Id="rId2" Type="http://schemas.openxmlformats.org/officeDocument/2006/relationships/tags" Target="../tags/tag201.xml"/><Relationship Id="rId1" Type="http://schemas.openxmlformats.org/officeDocument/2006/relationships/tags" Target="../tags/tag200.xml"/></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tags" Target="../tags/tag203.xml"/><Relationship Id="rId1" Type="http://schemas.openxmlformats.org/officeDocument/2006/relationships/tags" Target="../tags/tag202.xm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1.xml"/><Relationship Id="rId2" Type="http://schemas.openxmlformats.org/officeDocument/2006/relationships/tags" Target="../tags/tag205.xml"/><Relationship Id="rId1" Type="http://schemas.openxmlformats.org/officeDocument/2006/relationships/tags" Target="../tags/tag204.xml"/></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tags" Target="../tags/tag207.xml"/><Relationship Id="rId1" Type="http://schemas.openxmlformats.org/officeDocument/2006/relationships/tags" Target="../tags/tag206.xml"/></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1.xml"/><Relationship Id="rId2" Type="http://schemas.openxmlformats.org/officeDocument/2006/relationships/tags" Target="../tags/tag209.xml"/><Relationship Id="rId1" Type="http://schemas.openxmlformats.org/officeDocument/2006/relationships/tags" Target="../tags/tag208.xml"/></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58.xml"/><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tags" Target="../tags/tag211.xml"/><Relationship Id="rId1" Type="http://schemas.openxmlformats.org/officeDocument/2006/relationships/tags" Target="../tags/tag210.xml"/></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1.xml"/><Relationship Id="rId2" Type="http://schemas.openxmlformats.org/officeDocument/2006/relationships/tags" Target="../tags/tag213.xml"/><Relationship Id="rId1" Type="http://schemas.openxmlformats.org/officeDocument/2006/relationships/tags" Target="../tags/tag21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slide" Target="slide68.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1.xml"/><Relationship Id="rId2" Type="http://schemas.openxmlformats.org/officeDocument/2006/relationships/tags" Target="../tags/tag215.xml"/><Relationship Id="rId1" Type="http://schemas.openxmlformats.org/officeDocument/2006/relationships/tags" Target="../tags/tag214.xml"/></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1.xml"/><Relationship Id="rId2" Type="http://schemas.openxmlformats.org/officeDocument/2006/relationships/tags" Target="../tags/tag217.xml"/><Relationship Id="rId1" Type="http://schemas.openxmlformats.org/officeDocument/2006/relationships/tags" Target="../tags/tag216.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1.xml"/><Relationship Id="rId2" Type="http://schemas.openxmlformats.org/officeDocument/2006/relationships/tags" Target="../tags/tag219.xml"/><Relationship Id="rId1" Type="http://schemas.openxmlformats.org/officeDocument/2006/relationships/tags" Target="../tags/tag218.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1.xml"/><Relationship Id="rId2" Type="http://schemas.openxmlformats.org/officeDocument/2006/relationships/tags" Target="../tags/tag221.xml"/><Relationship Id="rId1" Type="http://schemas.openxmlformats.org/officeDocument/2006/relationships/tags" Target="../tags/tag220.xml"/></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1.xml"/><Relationship Id="rId2" Type="http://schemas.openxmlformats.org/officeDocument/2006/relationships/tags" Target="../tags/tag223.xml"/><Relationship Id="rId1" Type="http://schemas.openxmlformats.org/officeDocument/2006/relationships/tags" Target="../tags/tag222.xml"/></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65.xml"/><Relationship Id="rId3" Type="http://schemas.openxmlformats.org/officeDocument/2006/relationships/slideLayout" Target="../slideLayouts/slideLayout1.xml"/><Relationship Id="rId2" Type="http://schemas.openxmlformats.org/officeDocument/2006/relationships/tags" Target="../tags/tag225.xml"/><Relationship Id="rId1" Type="http://schemas.openxmlformats.org/officeDocument/2006/relationships/tags" Target="../tags/tag224.xml"/></Relationships>
</file>

<file path=ppt/slides/_rels/slide6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233.xml"/><Relationship Id="rId7" Type="http://schemas.openxmlformats.org/officeDocument/2006/relationships/tags" Target="../tags/tag232.xml"/><Relationship Id="rId6" Type="http://schemas.openxmlformats.org/officeDocument/2006/relationships/tags" Target="../tags/tag231.xml"/><Relationship Id="rId5" Type="http://schemas.openxmlformats.org/officeDocument/2006/relationships/tags" Target="../tags/tag230.xml"/><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0" Type="http://schemas.openxmlformats.org/officeDocument/2006/relationships/notesSlide" Target="../notesSlides/notesSlide66.xml"/><Relationship Id="rId1" Type="http://schemas.openxmlformats.org/officeDocument/2006/relationships/tags" Target="../tags/tag226.xml"/></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67.xml"/><Relationship Id="rId4" Type="http://schemas.openxmlformats.org/officeDocument/2006/relationships/slideLayout" Target="../slideLayouts/slideLayout1.xml"/><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s>
</file>

<file path=ppt/slides/_rels/slide68.xml.rels><?xml version="1.0" encoding="UTF-8" standalone="yes"?>
<Relationships xmlns="http://schemas.openxmlformats.org/package/2006/relationships"><Relationship Id="rId7" Type="http://schemas.openxmlformats.org/officeDocument/2006/relationships/notesSlide" Target="../notesSlides/notesSlide68.xml"/><Relationship Id="rId6" Type="http://schemas.openxmlformats.org/officeDocument/2006/relationships/slideLayout" Target="../slideLayouts/slideLayout1.xml"/><Relationship Id="rId5" Type="http://schemas.openxmlformats.org/officeDocument/2006/relationships/slide" Target="slide6.xml"/><Relationship Id="rId4" Type="http://schemas.openxmlformats.org/officeDocument/2006/relationships/image" Target="../media/image19.GIF"/><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s>
</file>

<file path=ppt/slides/_rels/slide69.xml.rels><?xml version="1.0" encoding="UTF-8" standalone="yes"?>
<Relationships xmlns="http://schemas.openxmlformats.org/package/2006/relationships"><Relationship Id="rId6" Type="http://schemas.openxmlformats.org/officeDocument/2006/relationships/notesSlide" Target="../notesSlides/notesSlide69.xml"/><Relationship Id="rId5" Type="http://schemas.openxmlformats.org/officeDocument/2006/relationships/slideLayout" Target="../slideLayouts/slideLayout1.xml"/><Relationship Id="rId4" Type="http://schemas.openxmlformats.org/officeDocument/2006/relationships/slide" Target="slide4.xml"/><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70.xml.rels><?xml version="1.0" encoding="UTF-8" standalone="yes"?>
<Relationships xmlns="http://schemas.openxmlformats.org/package/2006/relationships"><Relationship Id="rId6" Type="http://schemas.openxmlformats.org/officeDocument/2006/relationships/notesSlide" Target="../notesSlides/notesSlide70.xml"/><Relationship Id="rId5" Type="http://schemas.openxmlformats.org/officeDocument/2006/relationships/slideLayout" Target="../slideLayouts/slideLayout1.xml"/><Relationship Id="rId4" Type="http://schemas.openxmlformats.org/officeDocument/2006/relationships/slide" Target="slide19.xml"/><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PA_组合 6"/>
          <p:cNvGrpSpPr/>
          <p:nvPr>
            <p:custDataLst>
              <p:tags r:id="rId1"/>
            </p:custDataLst>
          </p:nvPr>
        </p:nvGrpSpPr>
        <p:grpSpPr>
          <a:xfrm>
            <a:off x="0" y="771550"/>
            <a:ext cx="9144000" cy="4386700"/>
            <a:chOff x="0" y="771550"/>
            <a:chExt cx="9144000" cy="4386700"/>
          </a:xfrm>
        </p:grpSpPr>
        <p:sp>
          <p:nvSpPr>
            <p:cNvPr id="25" name="PA_KSO_Shape"/>
            <p:cNvSpPr/>
            <p:nvPr>
              <p:custDataLst>
                <p:tags r:id="rId2"/>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PA_KSO_Shape"/>
            <p:cNvSpPr/>
            <p:nvPr>
              <p:custDataLst>
                <p:tags r:id="rId3"/>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3" name="PA_文本框 2"/>
          <p:cNvSpPr txBox="1"/>
          <p:nvPr>
            <p:custDataLst>
              <p:tags r:id="rId4"/>
            </p:custDataLst>
          </p:nvPr>
        </p:nvSpPr>
        <p:spPr>
          <a:xfrm>
            <a:off x="440055" y="1076325"/>
            <a:ext cx="8180070" cy="1076325"/>
          </a:xfrm>
          <a:prstGeom prst="rect">
            <a:avLst/>
          </a:prstGeom>
          <a:noFill/>
        </p:spPr>
        <p:txBody>
          <a:bodyPr wrap="square" rtlCol="0">
            <a:spAutoFit/>
          </a:bodyPr>
          <a:lstStyle/>
          <a:p>
            <a:pPr algn="ctr"/>
            <a:r>
              <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4400" b="1" dirty="0"/>
              <a:t>Big Data and AI Strategies</a:t>
            </a:r>
            <a:endParaRPr lang="en-US" altLang="zh-CN" sz="4400" b="1" dirty="0"/>
          </a:p>
          <a:p>
            <a:pPr algn="ct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—Machine Learning and Alternative Data Approach to Investing</a:t>
            </a:r>
            <a:endPar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8" name="PA_组合 7"/>
          <p:cNvGrpSpPr/>
          <p:nvPr>
            <p:custDataLst>
              <p:tags r:id="rId5"/>
            </p:custDataLst>
          </p:nvPr>
        </p:nvGrpSpPr>
        <p:grpSpPr>
          <a:xfrm>
            <a:off x="2298080" y="3671540"/>
            <a:ext cx="4824536" cy="742951"/>
            <a:chOff x="2195736" y="2732224"/>
            <a:chExt cx="4824536" cy="327124"/>
          </a:xfrm>
        </p:grpSpPr>
        <p:cxnSp>
          <p:nvCxnSpPr>
            <p:cNvPr id="6" name="直接连接符 5"/>
            <p:cNvCxnSpPr/>
            <p:nvPr/>
          </p:nvCxnSpPr>
          <p:spPr>
            <a:xfrm>
              <a:off x="2195736" y="2895786"/>
              <a:ext cx="4824536"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3062689" y="2732224"/>
              <a:ext cx="3018621" cy="32712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幼圆" panose="02010509060101010101" pitchFamily="49" charset="-122"/>
                  <a:ea typeface="幼圆" panose="02010509060101010101" pitchFamily="49" charset="-122"/>
                </a:rPr>
                <a:t>  </a:t>
              </a:r>
              <a:r>
                <a:rPr lang="zh-CN" altLang="en-US" dirty="0" smtClean="0">
                  <a:solidFill>
                    <a:srgbClr val="C00000"/>
                  </a:solidFill>
                  <a:latin typeface="幼圆" panose="02010509060101010101" pitchFamily="49" charset="-122"/>
                  <a:ea typeface="幼圆" panose="02010509060101010101" pitchFamily="49" charset="-122"/>
                </a:rPr>
                <a:t>报告人：罗衍潮</a:t>
              </a:r>
              <a:endParaRPr lang="en-US" altLang="zh-CN" dirty="0" smtClean="0">
                <a:latin typeface="幼圆" panose="02010509060101010101" pitchFamily="49" charset="-122"/>
                <a:ea typeface="幼圆" panose="02010509060101010101" pitchFamily="49" charset="-122"/>
              </a:endParaRPr>
            </a:p>
            <a:p>
              <a:pPr algn="ctr"/>
              <a:r>
                <a:rPr lang="en-US" altLang="zh-CN" dirty="0" smtClean="0">
                  <a:solidFill>
                    <a:srgbClr val="C00000"/>
                  </a:solidFill>
                  <a:latin typeface="幼圆" panose="02010509060101010101" pitchFamily="49" charset="-122"/>
                  <a:ea typeface="幼圆" panose="02010509060101010101" pitchFamily="49" charset="-122"/>
                </a:rPr>
                <a:t>2017.12</a:t>
              </a:r>
              <a:endParaRPr lang="zh-CN" altLang="en-US" dirty="0">
                <a:solidFill>
                  <a:srgbClr val="C00000"/>
                </a:solidFill>
                <a:latin typeface="幼圆" panose="02010509060101010101" pitchFamily="49" charset="-122"/>
                <a:ea typeface="幼圆" panose="02010509060101010101" pitchFamily="49" charset="-122"/>
              </a:endParaRPr>
            </a:p>
          </p:txBody>
        </p:sp>
      </p:grpSp>
      <p:sp>
        <p:nvSpPr>
          <p:cNvPr id="11" name="PA_椭圆 10"/>
          <p:cNvSpPr/>
          <p:nvPr>
            <p:custDataLst>
              <p:tags r:id="rId6"/>
            </p:custDataLst>
          </p:nvPr>
        </p:nvSpPr>
        <p:spPr>
          <a:xfrm>
            <a:off x="1115616" y="2959902"/>
            <a:ext cx="259920" cy="259920"/>
          </a:xfrm>
          <a:prstGeom prst="ellipse">
            <a:avLst/>
          </a:prstGeom>
          <a:solidFill>
            <a:srgbClr val="66BFBD"/>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KSO_Shape"/>
          <p:cNvSpPr/>
          <p:nvPr>
            <p:custDataLst>
              <p:tags r:id="rId7"/>
            </p:custDataLst>
          </p:nvPr>
        </p:nvSpPr>
        <p:spPr>
          <a:xfrm flipH="1">
            <a:off x="6444208" y="-236562"/>
            <a:ext cx="2710704" cy="874387"/>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PA_椭圆 12"/>
          <p:cNvSpPr/>
          <p:nvPr>
            <p:custDataLst>
              <p:tags r:id="rId8"/>
            </p:custDataLst>
          </p:nvPr>
        </p:nvSpPr>
        <p:spPr>
          <a:xfrm>
            <a:off x="1655418" y="3543600"/>
            <a:ext cx="324294" cy="324294"/>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椭圆 13"/>
          <p:cNvSpPr/>
          <p:nvPr>
            <p:custDataLst>
              <p:tags r:id="rId9"/>
            </p:custDataLst>
          </p:nvPr>
        </p:nvSpPr>
        <p:spPr>
          <a:xfrm>
            <a:off x="2555777" y="3363839"/>
            <a:ext cx="341908" cy="341908"/>
          </a:xfrm>
          <a:prstGeom prst="ellipse">
            <a:avLst/>
          </a:prstGeom>
          <a:solidFill>
            <a:srgbClr val="8BC066"/>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椭圆 14"/>
          <p:cNvSpPr/>
          <p:nvPr>
            <p:custDataLst>
              <p:tags r:id="rId10"/>
            </p:custDataLst>
          </p:nvPr>
        </p:nvSpPr>
        <p:spPr>
          <a:xfrm>
            <a:off x="1486593" y="2438671"/>
            <a:ext cx="493119" cy="493119"/>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椭圆 10"/>
          <p:cNvSpPr/>
          <p:nvPr>
            <p:custDataLst>
              <p:tags r:id="rId11"/>
            </p:custDataLst>
          </p:nvPr>
        </p:nvSpPr>
        <p:spPr>
          <a:xfrm>
            <a:off x="6804248" y="3291830"/>
            <a:ext cx="360040" cy="360040"/>
          </a:xfrm>
          <a:prstGeom prst="ellipse">
            <a:avLst/>
          </a:prstGeom>
          <a:solidFill>
            <a:srgbClr val="66BFBD"/>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advTm="5500">
        <p14:reveal/>
      </p:transition>
    </mc:Choice>
    <mc:Fallback>
      <p:transition spd="slow" advTm="5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50"/>
                                        <p:tgtEl>
                                          <p:spTgt spid="7"/>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anim calcmode="lin" valueType="num">
                                      <p:cBhvr>
                                        <p:cTn id="11" dur="250" fill="hold"/>
                                        <p:tgtEl>
                                          <p:spTgt spid="12"/>
                                        </p:tgtEl>
                                        <p:attrNameLst>
                                          <p:attrName>ppt_x</p:attrName>
                                        </p:attrNameLst>
                                      </p:cBhvr>
                                      <p:tavLst>
                                        <p:tav tm="0">
                                          <p:val>
                                            <p:strVal val="#ppt_x"/>
                                          </p:val>
                                        </p:tav>
                                        <p:tav tm="100000">
                                          <p:val>
                                            <p:strVal val="#ppt_x"/>
                                          </p:val>
                                        </p:tav>
                                      </p:tavLst>
                                    </p:anim>
                                    <p:anim calcmode="lin" valueType="num">
                                      <p:cBhvr>
                                        <p:cTn id="12" dur="250" fill="hold"/>
                                        <p:tgtEl>
                                          <p:spTgt spid="12"/>
                                        </p:tgtEl>
                                        <p:attrNameLst>
                                          <p:attrName>ppt_y</p:attrName>
                                        </p:attrNameLst>
                                      </p:cBhvr>
                                      <p:tavLst>
                                        <p:tav tm="0">
                                          <p:val>
                                            <p:strVal val="#ppt_y-.1"/>
                                          </p:val>
                                        </p:tav>
                                        <p:tav tm="100000">
                                          <p:val>
                                            <p:strVal val="#ppt_y"/>
                                          </p:val>
                                        </p:tav>
                                      </p:tavLst>
                                    </p:anim>
                                  </p:childTnLst>
                                </p:cTn>
                              </p:par>
                              <p:par>
                                <p:cTn id="13" presetID="23" presetClass="entr" presetSubtype="16" fill="hold" grpId="0" nodeType="withEffect">
                                  <p:stCondLst>
                                    <p:cond delay="25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childTnLst>
                                </p:cTn>
                              </p:par>
                              <p:par>
                                <p:cTn id="17" presetID="16" presetClass="entr" presetSubtype="37" fill="hold" nodeType="withEffect">
                                  <p:stCondLst>
                                    <p:cond delay="250"/>
                                  </p:stCondLst>
                                  <p:childTnLst>
                                    <p:set>
                                      <p:cBhvr>
                                        <p:cTn id="18" dur="1" fill="hold">
                                          <p:stCondLst>
                                            <p:cond delay="0"/>
                                          </p:stCondLst>
                                        </p:cTn>
                                        <p:tgtEl>
                                          <p:spTgt spid="8"/>
                                        </p:tgtEl>
                                        <p:attrNameLst>
                                          <p:attrName>style.visibility</p:attrName>
                                        </p:attrNameLst>
                                      </p:cBhvr>
                                      <p:to>
                                        <p:strVal val="visible"/>
                                      </p:to>
                                    </p:set>
                                    <p:animEffect transition="in" filter="barn(outVertical)">
                                      <p:cBhvr>
                                        <p:cTn id="19" dur="500"/>
                                        <p:tgtEl>
                                          <p:spTgt spid="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2" grpId="0" animBg="1"/>
      <p:bldP spid="13" grpId="0" animBg="1"/>
      <p:bldP spid="14" grpId="0" animBg="1"/>
      <p:bldP spid="1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69726" y="210875"/>
            <a:ext cx="2037737"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内容简介</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-6-</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目录</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3" name="PA_组合 31"/>
          <p:cNvGrpSpPr/>
          <p:nvPr>
            <p:custDataLst>
              <p:tags r:id="rId3"/>
            </p:custDataLst>
          </p:nvPr>
        </p:nvGrpSpPr>
        <p:grpSpPr>
          <a:xfrm>
            <a:off x="276422" y="141625"/>
            <a:ext cx="507831" cy="507831"/>
            <a:chOff x="1454930" y="1774654"/>
            <a:chExt cx="507831" cy="507831"/>
          </a:xfrm>
        </p:grpSpPr>
        <p:sp>
          <p:nvSpPr>
            <p:cNvPr id="14" name="椭圆 13"/>
            <p:cNvSpPr/>
            <p:nvPr/>
          </p:nvSpPr>
          <p:spPr>
            <a:xfrm>
              <a:off x="1454930" y="1774654"/>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16"/>
            <p:cNvSpPr txBox="1"/>
            <p:nvPr/>
          </p:nvSpPr>
          <p:spPr>
            <a:xfrm>
              <a:off x="1508791" y="1845136"/>
              <a:ext cx="453970" cy="369332"/>
            </a:xfrm>
            <a:prstGeom prst="rect">
              <a:avLst/>
            </a:prstGeom>
            <a:noFill/>
          </p:spPr>
          <p:txBody>
            <a:bodyPr wrap="none" rtlCol="0">
              <a:spAutoFit/>
            </a:bodyPr>
            <a:lstStyle/>
            <a:p>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5" name="TextBox 14"/>
          <p:cNvSpPr txBox="1"/>
          <p:nvPr/>
        </p:nvSpPr>
        <p:spPr>
          <a:xfrm>
            <a:off x="784253" y="677105"/>
            <a:ext cx="7748187" cy="3969385"/>
          </a:xfrm>
          <a:prstGeom prst="rect">
            <a:avLst/>
          </a:prstGeom>
          <a:noFill/>
        </p:spPr>
        <p:txBody>
          <a:bodyPr wrap="square" rtlCol="0">
            <a:spAutoFit/>
          </a:bodyPr>
          <a:lstStyle/>
          <a:p>
            <a:r>
              <a:rPr lang="en-US" altLang="zh-CN" sz="3600" b="1" dirty="0"/>
              <a:t>IV: HANDBOOK OF ALTERNATIVE </a:t>
            </a:r>
            <a:r>
              <a:rPr lang="en-US" altLang="zh-CN" sz="3600" b="1" dirty="0" smtClean="0"/>
              <a:t>DATA</a:t>
            </a:r>
            <a:endParaRPr lang="en-US" altLang="zh-CN" sz="3600" b="1" dirty="0" smtClean="0"/>
          </a:p>
          <a:p>
            <a:r>
              <a:rPr lang="en-US" altLang="zh-CN" sz="3600" dirty="0" smtClean="0"/>
              <a:t>4.1 Table </a:t>
            </a:r>
            <a:r>
              <a:rPr lang="en-US" altLang="zh-CN" sz="3600" dirty="0"/>
              <a:t>of contents of data </a:t>
            </a:r>
            <a:r>
              <a:rPr lang="en-US" altLang="zh-CN" sz="3600" dirty="0" smtClean="0"/>
              <a:t>providers</a:t>
            </a:r>
            <a:endParaRPr lang="en-US" altLang="zh-CN" sz="3600" dirty="0" smtClean="0"/>
          </a:p>
          <a:p>
            <a:r>
              <a:rPr lang="en-US" altLang="zh-CN" sz="3600" dirty="0" smtClean="0"/>
              <a:t>    A</a:t>
            </a:r>
            <a:r>
              <a:rPr lang="en-US" altLang="zh-CN" sz="3600" dirty="0"/>
              <a:t>. Data from Individual </a:t>
            </a:r>
            <a:r>
              <a:rPr lang="en-US" altLang="zh-CN" sz="3600" dirty="0" smtClean="0"/>
              <a:t>Activity</a:t>
            </a:r>
            <a:endParaRPr lang="en-US" altLang="zh-CN" sz="3600" dirty="0" smtClean="0"/>
          </a:p>
          <a:p>
            <a:r>
              <a:rPr lang="en-US" altLang="zh-CN" sz="3600" dirty="0" smtClean="0"/>
              <a:t>    B</a:t>
            </a:r>
            <a:r>
              <a:rPr lang="en-US" altLang="zh-CN" sz="3600" dirty="0"/>
              <a:t>. Data from Business </a:t>
            </a:r>
            <a:r>
              <a:rPr lang="en-US" altLang="zh-CN" sz="3600" dirty="0" smtClean="0"/>
              <a:t>Processes</a:t>
            </a:r>
            <a:endParaRPr lang="en-US" altLang="zh-CN" sz="3600" dirty="0" smtClean="0"/>
          </a:p>
          <a:p>
            <a:r>
              <a:rPr lang="en-US" altLang="zh-CN" sz="3600" dirty="0" smtClean="0"/>
              <a:t>    C</a:t>
            </a:r>
            <a:r>
              <a:rPr lang="en-US" altLang="zh-CN" sz="3600" dirty="0"/>
              <a:t>. </a:t>
            </a:r>
            <a:r>
              <a:rPr lang="en-US" altLang="zh-CN" sz="3600" dirty="0" smtClean="0"/>
              <a:t>Data from Sensors </a:t>
            </a:r>
            <a:endParaRPr lang="en-US" altLang="zh-CN" sz="3600" dirty="0" smtClean="0"/>
          </a:p>
          <a:p>
            <a:r>
              <a:rPr lang="en-US" altLang="zh-CN" sz="3600" dirty="0" smtClean="0"/>
              <a:t>    D</a:t>
            </a:r>
            <a:r>
              <a:rPr lang="en-US" altLang="zh-CN" sz="3600" dirty="0"/>
              <a:t>. Data </a:t>
            </a:r>
            <a:r>
              <a:rPr lang="en-US" altLang="zh-CN" sz="3600" dirty="0" smtClean="0"/>
              <a:t>Aggregators</a:t>
            </a:r>
            <a:endParaRPr lang="en-US" altLang="zh-CN" sz="3600" dirty="0" smtClean="0"/>
          </a:p>
          <a:p>
            <a:r>
              <a:rPr lang="en-US" altLang="zh-CN" sz="3600" dirty="0" smtClean="0"/>
              <a:t>    E</a:t>
            </a:r>
            <a:r>
              <a:rPr lang="en-US" altLang="zh-CN" sz="3600" dirty="0"/>
              <a:t>. Technology  </a:t>
            </a:r>
            <a:r>
              <a:rPr lang="en-US" altLang="zh-CN" sz="3600" dirty="0" smtClean="0"/>
              <a:t>Solutions.</a:t>
            </a:r>
            <a:endParaRPr lang="en-US" altLang="zh-CN" sz="3600" dirty="0"/>
          </a:p>
        </p:txBody>
      </p:sp>
    </p:spTree>
  </p:cSld>
  <p:clrMapOvr>
    <a:masterClrMapping/>
  </p:clrMapOvr>
  <p:transition spd="slow" advTm="3000">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69726" y="210875"/>
            <a:ext cx="2037737"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内容简介</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-6-</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目录</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3" name="PA_组合 31"/>
          <p:cNvGrpSpPr/>
          <p:nvPr>
            <p:custDataLst>
              <p:tags r:id="rId3"/>
            </p:custDataLst>
          </p:nvPr>
        </p:nvGrpSpPr>
        <p:grpSpPr>
          <a:xfrm>
            <a:off x="276422" y="141625"/>
            <a:ext cx="507831" cy="507831"/>
            <a:chOff x="1454930" y="1774654"/>
            <a:chExt cx="507831" cy="507831"/>
          </a:xfrm>
        </p:grpSpPr>
        <p:sp>
          <p:nvSpPr>
            <p:cNvPr id="14" name="椭圆 13"/>
            <p:cNvSpPr/>
            <p:nvPr/>
          </p:nvSpPr>
          <p:spPr>
            <a:xfrm>
              <a:off x="1454930" y="1774654"/>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16"/>
            <p:cNvSpPr txBox="1"/>
            <p:nvPr/>
          </p:nvSpPr>
          <p:spPr>
            <a:xfrm>
              <a:off x="1508791" y="1845136"/>
              <a:ext cx="453970" cy="369332"/>
            </a:xfrm>
            <a:prstGeom prst="rect">
              <a:avLst/>
            </a:prstGeom>
            <a:noFill/>
          </p:spPr>
          <p:txBody>
            <a:bodyPr wrap="none" rtlCol="0">
              <a:spAutoFit/>
            </a:bodyPr>
            <a:lstStyle/>
            <a:p>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5" name="TextBox 14"/>
          <p:cNvSpPr txBox="1"/>
          <p:nvPr/>
        </p:nvSpPr>
        <p:spPr>
          <a:xfrm>
            <a:off x="532733" y="1047383"/>
            <a:ext cx="8359747" cy="3108543"/>
          </a:xfrm>
          <a:prstGeom prst="rect">
            <a:avLst/>
          </a:prstGeom>
          <a:noFill/>
        </p:spPr>
        <p:txBody>
          <a:bodyPr wrap="square" rtlCol="0">
            <a:spAutoFit/>
          </a:bodyPr>
          <a:lstStyle/>
          <a:p>
            <a:r>
              <a:rPr lang="en-US" altLang="zh-CN" sz="3600" b="1" dirty="0" smtClean="0"/>
              <a:t>5 APPENDIX</a:t>
            </a:r>
            <a:endParaRPr lang="en-US" altLang="zh-CN" sz="3600" b="1" dirty="0"/>
          </a:p>
          <a:p>
            <a:r>
              <a:rPr lang="en-US" altLang="zh-CN" sz="3200" dirty="0" smtClean="0"/>
              <a:t>5.1 Techniques </a:t>
            </a:r>
            <a:r>
              <a:rPr lang="en-US" altLang="zh-CN" sz="3200" dirty="0"/>
              <a:t>for Data Collection from </a:t>
            </a:r>
            <a:r>
              <a:rPr lang="en-US" altLang="zh-CN" sz="3200" dirty="0" smtClean="0"/>
              <a:t>Websites</a:t>
            </a:r>
            <a:endParaRPr lang="en-US" altLang="zh-CN" sz="3200" dirty="0" smtClean="0"/>
          </a:p>
          <a:p>
            <a:r>
              <a:rPr lang="en-US" altLang="zh-CN" sz="3200" dirty="0" smtClean="0"/>
              <a:t>5.2 Packages </a:t>
            </a:r>
            <a:r>
              <a:rPr lang="en-US" altLang="zh-CN" sz="3200" dirty="0"/>
              <a:t>and Codes for Machine Learning </a:t>
            </a:r>
            <a:endParaRPr lang="en-US" altLang="zh-CN" sz="3200" dirty="0" smtClean="0"/>
          </a:p>
          <a:p>
            <a:r>
              <a:rPr lang="en-US" altLang="zh-CN" sz="3200" dirty="0" smtClean="0"/>
              <a:t>5.3 Mathematical Appendices</a:t>
            </a:r>
            <a:endParaRPr lang="en-US" altLang="zh-CN" sz="3200" dirty="0"/>
          </a:p>
          <a:p>
            <a:r>
              <a:rPr lang="en-US" altLang="zh-CN" sz="3200" dirty="0" smtClean="0"/>
              <a:t>5.4 References</a:t>
            </a:r>
            <a:endParaRPr lang="en-US" altLang="zh-CN" sz="3200" dirty="0"/>
          </a:p>
          <a:p>
            <a:r>
              <a:rPr lang="en-US" altLang="zh-CN" sz="3200" dirty="0" smtClean="0"/>
              <a:t>5.5 Glossary</a:t>
            </a:r>
            <a:endParaRPr lang="en-US" altLang="zh-CN" sz="3200" dirty="0"/>
          </a:p>
        </p:txBody>
      </p:sp>
    </p:spTree>
  </p:cSld>
  <p:clrMapOvr>
    <a:masterClrMapping/>
  </p:clrMapOvr>
  <p:transition spd="slow" advTm="3000">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组合 2"/>
          <p:cNvGrpSpPr/>
          <p:nvPr>
            <p:custDataLst>
              <p:tags r:id="rId1"/>
            </p:custDataLst>
          </p:nvPr>
        </p:nvGrpSpPr>
        <p:grpSpPr>
          <a:xfrm>
            <a:off x="3279459" y="1571935"/>
            <a:ext cx="4338114" cy="1564479"/>
            <a:chOff x="5185929" y="1491630"/>
            <a:chExt cx="4338114" cy="1564479"/>
          </a:xfrm>
        </p:grpSpPr>
        <p:sp>
          <p:nvSpPr>
            <p:cNvPr id="5" name="PA_文本框 24"/>
            <p:cNvSpPr txBox="1"/>
            <p:nvPr>
              <p:custDataLst>
                <p:tags r:id="rId2"/>
              </p:custDataLst>
            </p:nvPr>
          </p:nvSpPr>
          <p:spPr>
            <a:xfrm>
              <a:off x="6173783" y="2410949"/>
              <a:ext cx="3350260" cy="64516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BIG AND ALTERNATIVE DATA</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185929" y="1491630"/>
              <a:ext cx="621046" cy="621046"/>
              <a:chOff x="4184947" y="1523826"/>
              <a:chExt cx="720080" cy="720080"/>
            </a:xfrm>
          </p:grpSpPr>
          <p:sp>
            <p:nvSpPr>
              <p:cNvPr id="18" name="椭圆 17"/>
              <p:cNvSpPr/>
              <p:nvPr/>
            </p:nvSpPr>
            <p:spPr>
              <a:xfrm>
                <a:off x="4184947" y="1523826"/>
                <a:ext cx="720080" cy="720080"/>
              </a:xfrm>
              <a:prstGeom prst="ellipse">
                <a:avLst/>
              </a:prstGeom>
              <a:solidFill>
                <a:srgbClr val="FBC6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p:nvPr/>
            </p:nvSpPr>
            <p:spPr bwMode="auto">
              <a:xfrm>
                <a:off x="4378996" y="1742497"/>
                <a:ext cx="331982" cy="28273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 name="PA_组合 1"/>
          <p:cNvGrpSpPr/>
          <p:nvPr>
            <p:custDataLst>
              <p:tags r:id="rId3"/>
            </p:custDataLst>
          </p:nvPr>
        </p:nvGrpSpPr>
        <p:grpSpPr>
          <a:xfrm>
            <a:off x="2564126" y="857238"/>
            <a:ext cx="1852417" cy="621046"/>
            <a:chOff x="4860032" y="798576"/>
            <a:chExt cx="1852417" cy="621046"/>
          </a:xfrm>
        </p:grpSpPr>
        <p:sp>
          <p:nvSpPr>
            <p:cNvPr id="4" name="PA_文本框 23"/>
            <p:cNvSpPr txBox="1"/>
            <p:nvPr>
              <p:custDataLst>
                <p:tags r:id="rId4"/>
              </p:custDataLst>
            </p:nvPr>
          </p:nvSpPr>
          <p:spPr>
            <a:xfrm>
              <a:off x="5615169" y="821509"/>
              <a:ext cx="1097280" cy="368300"/>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内容简介</a:t>
              </a:r>
              <a:endParaRPr lang="zh-CN" altLang="en-US" dirty="0" smtClean="0">
                <a:solidFill>
                  <a:srgbClr val="FF0000"/>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4860032" y="798576"/>
              <a:ext cx="621046" cy="621046"/>
              <a:chOff x="4211960" y="697241"/>
              <a:chExt cx="720080" cy="720080"/>
            </a:xfrm>
          </p:grpSpPr>
          <p:sp>
            <p:nvSpPr>
              <p:cNvPr id="15" name="椭圆 14"/>
              <p:cNvSpPr/>
              <p:nvPr/>
            </p:nvSpPr>
            <p:spPr>
              <a:xfrm>
                <a:off x="4211960" y="697241"/>
                <a:ext cx="720080" cy="720080"/>
              </a:xfrm>
              <a:prstGeom prst="ellipse">
                <a:avLst/>
              </a:prstGeom>
              <a:solidFill>
                <a:srgbClr val="FC6D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KSO_Shape"/>
              <p:cNvSpPr/>
              <p:nvPr/>
            </p:nvSpPr>
            <p:spPr bwMode="auto">
              <a:xfrm>
                <a:off x="4415138" y="903462"/>
                <a:ext cx="313724" cy="307637"/>
              </a:xfrm>
              <a:custGeom>
                <a:avLst/>
                <a:gdLst>
                  <a:gd name="T0" fmla="*/ 418516 w 2779"/>
                  <a:gd name="T1" fmla="*/ 0 h 2723"/>
                  <a:gd name="T2" fmla="*/ 60251 w 2779"/>
                  <a:gd name="T3" fmla="*/ 0 h 2723"/>
                  <a:gd name="T4" fmla="*/ 0 w 2779"/>
                  <a:gd name="T5" fmla="*/ 59661 h 2723"/>
                  <a:gd name="T6" fmla="*/ 0 w 2779"/>
                  <a:gd name="T7" fmla="*/ 411792 h 2723"/>
                  <a:gd name="T8" fmla="*/ 60251 w 2779"/>
                  <a:gd name="T9" fmla="*/ 471453 h 2723"/>
                  <a:gd name="T10" fmla="*/ 418516 w 2779"/>
                  <a:gd name="T11" fmla="*/ 471453 h 2723"/>
                  <a:gd name="T12" fmla="*/ 478119 w 2779"/>
                  <a:gd name="T13" fmla="*/ 411792 h 2723"/>
                  <a:gd name="T14" fmla="*/ 478119 w 2779"/>
                  <a:gd name="T15" fmla="*/ 59661 h 2723"/>
                  <a:gd name="T16" fmla="*/ 418516 w 2779"/>
                  <a:gd name="T17" fmla="*/ 0 h 2723"/>
                  <a:gd name="T18" fmla="*/ 418516 w 2779"/>
                  <a:gd name="T19" fmla="*/ 651085 h 2723"/>
                  <a:gd name="T20" fmla="*/ 60251 w 2779"/>
                  <a:gd name="T21" fmla="*/ 651085 h 2723"/>
                  <a:gd name="T22" fmla="*/ 0 w 2779"/>
                  <a:gd name="T23" fmla="*/ 710747 h 2723"/>
                  <a:gd name="T24" fmla="*/ 0 w 2779"/>
                  <a:gd name="T25" fmla="*/ 1055095 h 2723"/>
                  <a:gd name="T26" fmla="*/ 60251 w 2779"/>
                  <a:gd name="T27" fmla="*/ 1114757 h 2723"/>
                  <a:gd name="T28" fmla="*/ 418516 w 2779"/>
                  <a:gd name="T29" fmla="*/ 1114757 h 2723"/>
                  <a:gd name="T30" fmla="*/ 478119 w 2779"/>
                  <a:gd name="T31" fmla="*/ 1055095 h 2723"/>
                  <a:gd name="T32" fmla="*/ 478119 w 2779"/>
                  <a:gd name="T33" fmla="*/ 710747 h 2723"/>
                  <a:gd name="T34" fmla="*/ 418516 w 2779"/>
                  <a:gd name="T35" fmla="*/ 651085 h 2723"/>
                  <a:gd name="T36" fmla="*/ 418516 w 2779"/>
                  <a:gd name="T37" fmla="*/ 1294389 h 2723"/>
                  <a:gd name="T38" fmla="*/ 60251 w 2779"/>
                  <a:gd name="T39" fmla="*/ 1294389 h 2723"/>
                  <a:gd name="T40" fmla="*/ 0 w 2779"/>
                  <a:gd name="T41" fmla="*/ 1354698 h 2723"/>
                  <a:gd name="T42" fmla="*/ 0 w 2779"/>
                  <a:gd name="T43" fmla="*/ 1706181 h 2723"/>
                  <a:gd name="T44" fmla="*/ 60251 w 2779"/>
                  <a:gd name="T45" fmla="*/ 1765842 h 2723"/>
                  <a:gd name="T46" fmla="*/ 418516 w 2779"/>
                  <a:gd name="T47" fmla="*/ 1765842 h 2723"/>
                  <a:gd name="T48" fmla="*/ 478119 w 2779"/>
                  <a:gd name="T49" fmla="*/ 1706181 h 2723"/>
                  <a:gd name="T50" fmla="*/ 478119 w 2779"/>
                  <a:gd name="T51" fmla="*/ 1354698 h 2723"/>
                  <a:gd name="T52" fmla="*/ 418516 w 2779"/>
                  <a:gd name="T53" fmla="*/ 1294389 h 2723"/>
                  <a:gd name="T54" fmla="*/ 1740794 w 2779"/>
                  <a:gd name="T55" fmla="*/ 0 h 2723"/>
                  <a:gd name="T56" fmla="*/ 702926 w 2779"/>
                  <a:gd name="T57" fmla="*/ 0 h 2723"/>
                  <a:gd name="T58" fmla="*/ 643323 w 2779"/>
                  <a:gd name="T59" fmla="*/ 59661 h 2723"/>
                  <a:gd name="T60" fmla="*/ 643323 w 2779"/>
                  <a:gd name="T61" fmla="*/ 411792 h 2723"/>
                  <a:gd name="T62" fmla="*/ 702926 w 2779"/>
                  <a:gd name="T63" fmla="*/ 471453 h 2723"/>
                  <a:gd name="T64" fmla="*/ 1740794 w 2779"/>
                  <a:gd name="T65" fmla="*/ 471453 h 2723"/>
                  <a:gd name="T66" fmla="*/ 1800397 w 2779"/>
                  <a:gd name="T67" fmla="*/ 411792 h 2723"/>
                  <a:gd name="T68" fmla="*/ 1800397 w 2779"/>
                  <a:gd name="T69" fmla="*/ 59661 h 2723"/>
                  <a:gd name="T70" fmla="*/ 1740794 w 2779"/>
                  <a:gd name="T71" fmla="*/ 0 h 2723"/>
                  <a:gd name="T72" fmla="*/ 1740794 w 2779"/>
                  <a:gd name="T73" fmla="*/ 651085 h 2723"/>
                  <a:gd name="T74" fmla="*/ 702926 w 2779"/>
                  <a:gd name="T75" fmla="*/ 651085 h 2723"/>
                  <a:gd name="T76" fmla="*/ 643323 w 2779"/>
                  <a:gd name="T77" fmla="*/ 710747 h 2723"/>
                  <a:gd name="T78" fmla="*/ 643323 w 2779"/>
                  <a:gd name="T79" fmla="*/ 1055095 h 2723"/>
                  <a:gd name="T80" fmla="*/ 702926 w 2779"/>
                  <a:gd name="T81" fmla="*/ 1114757 h 2723"/>
                  <a:gd name="T82" fmla="*/ 1740794 w 2779"/>
                  <a:gd name="T83" fmla="*/ 1114757 h 2723"/>
                  <a:gd name="T84" fmla="*/ 1800397 w 2779"/>
                  <a:gd name="T85" fmla="*/ 1055095 h 2723"/>
                  <a:gd name="T86" fmla="*/ 1800397 w 2779"/>
                  <a:gd name="T87" fmla="*/ 710747 h 2723"/>
                  <a:gd name="T88" fmla="*/ 1740794 w 2779"/>
                  <a:gd name="T89" fmla="*/ 651085 h 2723"/>
                  <a:gd name="T90" fmla="*/ 1740794 w 2779"/>
                  <a:gd name="T91" fmla="*/ 1294389 h 2723"/>
                  <a:gd name="T92" fmla="*/ 702926 w 2779"/>
                  <a:gd name="T93" fmla="*/ 1294389 h 2723"/>
                  <a:gd name="T94" fmla="*/ 643323 w 2779"/>
                  <a:gd name="T95" fmla="*/ 1354698 h 2723"/>
                  <a:gd name="T96" fmla="*/ 643323 w 2779"/>
                  <a:gd name="T97" fmla="*/ 1706181 h 2723"/>
                  <a:gd name="T98" fmla="*/ 702926 w 2779"/>
                  <a:gd name="T99" fmla="*/ 1765842 h 2723"/>
                  <a:gd name="T100" fmla="*/ 1740794 w 2779"/>
                  <a:gd name="T101" fmla="*/ 1765842 h 2723"/>
                  <a:gd name="T102" fmla="*/ 1800397 w 2779"/>
                  <a:gd name="T103" fmla="*/ 1706181 h 2723"/>
                  <a:gd name="T104" fmla="*/ 1800397 w 2779"/>
                  <a:gd name="T105" fmla="*/ 1354698 h 2723"/>
                  <a:gd name="T106" fmla="*/ 1740794 w 2779"/>
                  <a:gd name="T107" fmla="*/ 1294389 h 27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79" h="2723">
                    <a:moveTo>
                      <a:pt x="646" y="0"/>
                    </a:moveTo>
                    <a:cubicBezTo>
                      <a:pt x="93" y="0"/>
                      <a:pt x="93" y="0"/>
                      <a:pt x="93" y="0"/>
                    </a:cubicBezTo>
                    <a:cubicBezTo>
                      <a:pt x="42" y="0"/>
                      <a:pt x="0" y="41"/>
                      <a:pt x="0" y="92"/>
                    </a:cubicBezTo>
                    <a:cubicBezTo>
                      <a:pt x="0" y="635"/>
                      <a:pt x="0" y="635"/>
                      <a:pt x="0" y="635"/>
                    </a:cubicBezTo>
                    <a:cubicBezTo>
                      <a:pt x="0" y="686"/>
                      <a:pt x="42" y="727"/>
                      <a:pt x="93" y="727"/>
                    </a:cubicBezTo>
                    <a:cubicBezTo>
                      <a:pt x="646" y="727"/>
                      <a:pt x="646" y="727"/>
                      <a:pt x="646" y="727"/>
                    </a:cubicBezTo>
                    <a:cubicBezTo>
                      <a:pt x="697" y="727"/>
                      <a:pt x="738" y="686"/>
                      <a:pt x="738" y="635"/>
                    </a:cubicBezTo>
                    <a:cubicBezTo>
                      <a:pt x="738" y="92"/>
                      <a:pt x="738" y="92"/>
                      <a:pt x="738" y="92"/>
                    </a:cubicBezTo>
                    <a:cubicBezTo>
                      <a:pt x="738" y="41"/>
                      <a:pt x="697" y="0"/>
                      <a:pt x="646" y="0"/>
                    </a:cubicBezTo>
                    <a:close/>
                    <a:moveTo>
                      <a:pt x="646" y="1004"/>
                    </a:moveTo>
                    <a:cubicBezTo>
                      <a:pt x="93" y="1004"/>
                      <a:pt x="93" y="1004"/>
                      <a:pt x="93" y="1004"/>
                    </a:cubicBezTo>
                    <a:cubicBezTo>
                      <a:pt x="42" y="1004"/>
                      <a:pt x="0" y="1045"/>
                      <a:pt x="0" y="1096"/>
                    </a:cubicBezTo>
                    <a:cubicBezTo>
                      <a:pt x="0" y="1627"/>
                      <a:pt x="0" y="1627"/>
                      <a:pt x="0" y="1627"/>
                    </a:cubicBezTo>
                    <a:cubicBezTo>
                      <a:pt x="0" y="1678"/>
                      <a:pt x="42" y="1719"/>
                      <a:pt x="93" y="1719"/>
                    </a:cubicBezTo>
                    <a:cubicBezTo>
                      <a:pt x="646" y="1719"/>
                      <a:pt x="646" y="1719"/>
                      <a:pt x="646" y="1719"/>
                    </a:cubicBezTo>
                    <a:cubicBezTo>
                      <a:pt x="697" y="1719"/>
                      <a:pt x="738" y="1678"/>
                      <a:pt x="738" y="1627"/>
                    </a:cubicBezTo>
                    <a:cubicBezTo>
                      <a:pt x="738" y="1096"/>
                      <a:pt x="738" y="1096"/>
                      <a:pt x="738" y="1096"/>
                    </a:cubicBezTo>
                    <a:cubicBezTo>
                      <a:pt x="738" y="1045"/>
                      <a:pt x="697" y="1004"/>
                      <a:pt x="646" y="1004"/>
                    </a:cubicBezTo>
                    <a:close/>
                    <a:moveTo>
                      <a:pt x="646" y="1996"/>
                    </a:moveTo>
                    <a:cubicBezTo>
                      <a:pt x="93" y="1996"/>
                      <a:pt x="93" y="1996"/>
                      <a:pt x="93" y="1996"/>
                    </a:cubicBezTo>
                    <a:cubicBezTo>
                      <a:pt x="42" y="1996"/>
                      <a:pt x="0" y="2037"/>
                      <a:pt x="0" y="2089"/>
                    </a:cubicBezTo>
                    <a:cubicBezTo>
                      <a:pt x="0" y="2631"/>
                      <a:pt x="0" y="2631"/>
                      <a:pt x="0" y="2631"/>
                    </a:cubicBezTo>
                    <a:cubicBezTo>
                      <a:pt x="0" y="2682"/>
                      <a:pt x="42" y="2723"/>
                      <a:pt x="93" y="2723"/>
                    </a:cubicBezTo>
                    <a:cubicBezTo>
                      <a:pt x="646" y="2723"/>
                      <a:pt x="646" y="2723"/>
                      <a:pt x="646" y="2723"/>
                    </a:cubicBezTo>
                    <a:cubicBezTo>
                      <a:pt x="697" y="2723"/>
                      <a:pt x="738" y="2682"/>
                      <a:pt x="738" y="2631"/>
                    </a:cubicBezTo>
                    <a:cubicBezTo>
                      <a:pt x="738" y="2089"/>
                      <a:pt x="738" y="2089"/>
                      <a:pt x="738" y="2089"/>
                    </a:cubicBezTo>
                    <a:cubicBezTo>
                      <a:pt x="738" y="2037"/>
                      <a:pt x="697" y="1996"/>
                      <a:pt x="646" y="1996"/>
                    </a:cubicBezTo>
                    <a:close/>
                    <a:moveTo>
                      <a:pt x="2687" y="0"/>
                    </a:moveTo>
                    <a:cubicBezTo>
                      <a:pt x="1085" y="0"/>
                      <a:pt x="1085" y="0"/>
                      <a:pt x="1085" y="0"/>
                    </a:cubicBezTo>
                    <a:cubicBezTo>
                      <a:pt x="1034" y="0"/>
                      <a:pt x="993" y="41"/>
                      <a:pt x="993" y="92"/>
                    </a:cubicBezTo>
                    <a:cubicBezTo>
                      <a:pt x="993" y="635"/>
                      <a:pt x="993" y="635"/>
                      <a:pt x="993" y="635"/>
                    </a:cubicBezTo>
                    <a:cubicBezTo>
                      <a:pt x="993" y="686"/>
                      <a:pt x="1034" y="727"/>
                      <a:pt x="1085" y="727"/>
                    </a:cubicBezTo>
                    <a:cubicBezTo>
                      <a:pt x="2687" y="727"/>
                      <a:pt x="2687" y="727"/>
                      <a:pt x="2687" y="727"/>
                    </a:cubicBezTo>
                    <a:cubicBezTo>
                      <a:pt x="2738" y="727"/>
                      <a:pt x="2779" y="686"/>
                      <a:pt x="2779" y="635"/>
                    </a:cubicBezTo>
                    <a:cubicBezTo>
                      <a:pt x="2779" y="92"/>
                      <a:pt x="2779" y="92"/>
                      <a:pt x="2779" y="92"/>
                    </a:cubicBezTo>
                    <a:cubicBezTo>
                      <a:pt x="2779" y="41"/>
                      <a:pt x="2738" y="0"/>
                      <a:pt x="2687" y="0"/>
                    </a:cubicBezTo>
                    <a:close/>
                    <a:moveTo>
                      <a:pt x="2687" y="1004"/>
                    </a:moveTo>
                    <a:cubicBezTo>
                      <a:pt x="1085" y="1004"/>
                      <a:pt x="1085" y="1004"/>
                      <a:pt x="1085" y="1004"/>
                    </a:cubicBezTo>
                    <a:cubicBezTo>
                      <a:pt x="1034" y="1004"/>
                      <a:pt x="993" y="1045"/>
                      <a:pt x="993" y="1096"/>
                    </a:cubicBezTo>
                    <a:cubicBezTo>
                      <a:pt x="993" y="1627"/>
                      <a:pt x="993" y="1627"/>
                      <a:pt x="993" y="1627"/>
                    </a:cubicBezTo>
                    <a:cubicBezTo>
                      <a:pt x="993" y="1678"/>
                      <a:pt x="1034" y="1719"/>
                      <a:pt x="1085" y="1719"/>
                    </a:cubicBezTo>
                    <a:cubicBezTo>
                      <a:pt x="2687" y="1719"/>
                      <a:pt x="2687" y="1719"/>
                      <a:pt x="2687" y="1719"/>
                    </a:cubicBezTo>
                    <a:cubicBezTo>
                      <a:pt x="2738" y="1719"/>
                      <a:pt x="2779" y="1678"/>
                      <a:pt x="2779" y="1627"/>
                    </a:cubicBezTo>
                    <a:cubicBezTo>
                      <a:pt x="2779" y="1096"/>
                      <a:pt x="2779" y="1096"/>
                      <a:pt x="2779" y="1096"/>
                    </a:cubicBezTo>
                    <a:cubicBezTo>
                      <a:pt x="2779" y="1045"/>
                      <a:pt x="2738" y="1004"/>
                      <a:pt x="2687" y="1004"/>
                    </a:cubicBezTo>
                    <a:close/>
                    <a:moveTo>
                      <a:pt x="2687" y="1996"/>
                    </a:moveTo>
                    <a:cubicBezTo>
                      <a:pt x="1085" y="1996"/>
                      <a:pt x="1085" y="1996"/>
                      <a:pt x="1085" y="1996"/>
                    </a:cubicBezTo>
                    <a:cubicBezTo>
                      <a:pt x="1034" y="1996"/>
                      <a:pt x="993" y="2037"/>
                      <a:pt x="993" y="2089"/>
                    </a:cubicBezTo>
                    <a:cubicBezTo>
                      <a:pt x="993" y="2631"/>
                      <a:pt x="993" y="2631"/>
                      <a:pt x="993" y="2631"/>
                    </a:cubicBezTo>
                    <a:cubicBezTo>
                      <a:pt x="993" y="2682"/>
                      <a:pt x="1034" y="2723"/>
                      <a:pt x="1085" y="2723"/>
                    </a:cubicBezTo>
                    <a:cubicBezTo>
                      <a:pt x="2687" y="2723"/>
                      <a:pt x="2687" y="2723"/>
                      <a:pt x="2687" y="2723"/>
                    </a:cubicBezTo>
                    <a:cubicBezTo>
                      <a:pt x="2738" y="2723"/>
                      <a:pt x="2779" y="2682"/>
                      <a:pt x="2779" y="2631"/>
                    </a:cubicBezTo>
                    <a:cubicBezTo>
                      <a:pt x="2779" y="2089"/>
                      <a:pt x="2779" y="2089"/>
                      <a:pt x="2779" y="2089"/>
                    </a:cubicBezTo>
                    <a:cubicBezTo>
                      <a:pt x="2779" y="2037"/>
                      <a:pt x="2738" y="1996"/>
                      <a:pt x="2687" y="1996"/>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11" name="PA_组合 10"/>
          <p:cNvGrpSpPr/>
          <p:nvPr>
            <p:custDataLst>
              <p:tags r:id="rId5"/>
            </p:custDataLst>
          </p:nvPr>
        </p:nvGrpSpPr>
        <p:grpSpPr>
          <a:xfrm>
            <a:off x="3421701" y="2429508"/>
            <a:ext cx="865900" cy="1305091"/>
            <a:chOff x="5302919" y="2242095"/>
            <a:chExt cx="865900" cy="1305091"/>
          </a:xfrm>
        </p:grpSpPr>
        <p:sp>
          <p:nvSpPr>
            <p:cNvPr id="6" name="PA_文本框 25"/>
            <p:cNvSpPr txBox="1"/>
            <p:nvPr>
              <p:custDataLst>
                <p:tags r:id="rId6"/>
              </p:custDataLst>
            </p:nvPr>
          </p:nvSpPr>
          <p:spPr>
            <a:xfrm>
              <a:off x="5858939" y="3178886"/>
              <a:ext cx="309880" cy="368300"/>
            </a:xfrm>
            <a:prstGeom prst="rect">
              <a:avLst/>
            </a:prstGeom>
            <a:noFill/>
          </p:spPr>
          <p:txBody>
            <a:bodyPr wrap="none" rtlCol="0">
              <a:spAutoFit/>
            </a:bodyPr>
            <a:lstStyle/>
            <a:p>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5302919" y="2242095"/>
              <a:ext cx="621046" cy="621046"/>
              <a:chOff x="3635775" y="2580616"/>
              <a:chExt cx="720080" cy="720080"/>
            </a:xfrm>
          </p:grpSpPr>
          <p:sp>
            <p:nvSpPr>
              <p:cNvPr id="17" name="椭圆 16"/>
              <p:cNvSpPr/>
              <p:nvPr/>
            </p:nvSpPr>
            <p:spPr>
              <a:xfrm>
                <a:off x="3635775" y="2580616"/>
                <a:ext cx="720080" cy="720080"/>
              </a:xfrm>
              <a:prstGeom prst="ellipse">
                <a:avLst/>
              </a:prstGeom>
              <a:solidFill>
                <a:srgbClr val="8BC066"/>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p:nvPr/>
            </p:nvSpPr>
            <p:spPr bwMode="auto">
              <a:xfrm>
                <a:off x="3820882" y="2774664"/>
                <a:ext cx="349866" cy="388969"/>
              </a:xfrm>
              <a:custGeom>
                <a:avLst/>
                <a:gdLst>
                  <a:gd name="T0" fmla="*/ 1511663 w 2946"/>
                  <a:gd name="T1" fmla="*/ 216114 h 3274"/>
                  <a:gd name="T2" fmla="*/ 1558387 w 2946"/>
                  <a:gd name="T3" fmla="*/ 72038 h 3274"/>
                  <a:gd name="T4" fmla="*/ 1619403 w 2946"/>
                  <a:gd name="T5" fmla="*/ 168822 h 3274"/>
                  <a:gd name="T6" fmla="*/ 141821 w 2946"/>
                  <a:gd name="T7" fmla="*/ 72038 h 3274"/>
                  <a:gd name="T8" fmla="*/ 647541 w 2946"/>
                  <a:gd name="T9" fmla="*/ 0 h 3274"/>
                  <a:gd name="T10" fmla="*/ 974060 w 2946"/>
                  <a:gd name="T11" fmla="*/ 72038 h 3274"/>
                  <a:gd name="T12" fmla="*/ 1477582 w 2946"/>
                  <a:gd name="T13" fmla="*/ 216114 h 3274"/>
                  <a:gd name="T14" fmla="*/ 141821 w 2946"/>
                  <a:gd name="T15" fmla="*/ 72038 h 3274"/>
                  <a:gd name="T16" fmla="*/ 0 w 2946"/>
                  <a:gd name="T17" fmla="*/ 112731 h 3274"/>
                  <a:gd name="T18" fmla="*/ 107740 w 2946"/>
                  <a:gd name="T19" fmla="*/ 72038 h 3274"/>
                  <a:gd name="T20" fmla="*/ 51671 w 2946"/>
                  <a:gd name="T21" fmla="*/ 216114 h 3274"/>
                  <a:gd name="T22" fmla="*/ 1441851 w 2946"/>
                  <a:gd name="T23" fmla="*/ 285952 h 3274"/>
                  <a:gd name="T24" fmla="*/ 179750 w 2946"/>
                  <a:gd name="T25" fmla="*/ 1298331 h 3274"/>
                  <a:gd name="T26" fmla="*/ 1441851 w 2946"/>
                  <a:gd name="T27" fmla="*/ 285952 h 3274"/>
                  <a:gd name="T28" fmla="*/ 1190091 w 2946"/>
                  <a:gd name="T29" fmla="*/ 1118512 h 3274"/>
                  <a:gd name="T30" fmla="*/ 937781 w 2946"/>
                  <a:gd name="T31" fmla="*/ 1046474 h 3274"/>
                  <a:gd name="T32" fmla="*/ 937781 w 2946"/>
                  <a:gd name="T33" fmla="*/ 974436 h 3274"/>
                  <a:gd name="T34" fmla="*/ 1334111 w 2946"/>
                  <a:gd name="T35" fmla="*/ 900199 h 3274"/>
                  <a:gd name="T36" fmla="*/ 937781 w 2946"/>
                  <a:gd name="T37" fmla="*/ 974436 h 3274"/>
                  <a:gd name="T38" fmla="*/ 1334111 w 2946"/>
                  <a:gd name="T39" fmla="*/ 792417 h 3274"/>
                  <a:gd name="T40" fmla="*/ 937781 w 2946"/>
                  <a:gd name="T41" fmla="*/ 722578 h 3274"/>
                  <a:gd name="T42" fmla="*/ 554093 w 2946"/>
                  <a:gd name="T43" fmla="*/ 1181751 h 3274"/>
                  <a:gd name="T44" fmla="*/ 507919 w 2946"/>
                  <a:gd name="T45" fmla="*/ 972236 h 3274"/>
                  <a:gd name="T46" fmla="*/ 301233 w 2946"/>
                  <a:gd name="T47" fmla="*/ 928244 h 3274"/>
                  <a:gd name="T48" fmla="*/ 863572 w 2946"/>
                  <a:gd name="T49" fmla="*/ 900199 h 3274"/>
                  <a:gd name="T50" fmla="*/ 575531 w 2946"/>
                  <a:gd name="T51" fmla="*/ 900199 h 3274"/>
                  <a:gd name="T52" fmla="*/ 287491 w 2946"/>
                  <a:gd name="T53" fmla="*/ 506465 h 3274"/>
                  <a:gd name="T54" fmla="*/ 863572 w 2946"/>
                  <a:gd name="T55" fmla="*/ 393734 h 3274"/>
                  <a:gd name="T56" fmla="*/ 287491 w 2946"/>
                  <a:gd name="T57" fmla="*/ 506465 h 3274"/>
                  <a:gd name="T58" fmla="*/ 109939 w 2946"/>
                  <a:gd name="T59" fmla="*/ 1476502 h 3274"/>
                  <a:gd name="T60" fmla="*/ 1551790 w 2946"/>
                  <a:gd name="T61" fmla="*/ 1368170 h 3274"/>
                  <a:gd name="T62" fmla="*/ 694815 w 2946"/>
                  <a:gd name="T63" fmla="*/ 1519394 h 3274"/>
                  <a:gd name="T64" fmla="*/ 357302 w 2946"/>
                  <a:gd name="T65" fmla="*/ 1800397 h 3274"/>
                  <a:gd name="T66" fmla="*/ 694815 w 2946"/>
                  <a:gd name="T67" fmla="*/ 1519394 h 3274"/>
                  <a:gd name="T68" fmla="*/ 1088397 w 2946"/>
                  <a:gd name="T69" fmla="*/ 1800397 h 3274"/>
                  <a:gd name="T70" fmla="*/ 1088397 w 2946"/>
                  <a:gd name="T71" fmla="*/ 1519394 h 32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46" h="3274">
                    <a:moveTo>
                      <a:pt x="2831" y="393"/>
                    </a:moveTo>
                    <a:cubicBezTo>
                      <a:pt x="2750" y="393"/>
                      <a:pt x="2750" y="393"/>
                      <a:pt x="2750" y="393"/>
                    </a:cubicBezTo>
                    <a:cubicBezTo>
                      <a:pt x="2754" y="131"/>
                      <a:pt x="2754" y="131"/>
                      <a:pt x="2754" y="131"/>
                    </a:cubicBezTo>
                    <a:cubicBezTo>
                      <a:pt x="2835" y="131"/>
                      <a:pt x="2835" y="131"/>
                      <a:pt x="2835" y="131"/>
                    </a:cubicBezTo>
                    <a:cubicBezTo>
                      <a:pt x="2946" y="205"/>
                      <a:pt x="2946" y="205"/>
                      <a:pt x="2946" y="205"/>
                    </a:cubicBezTo>
                    <a:cubicBezTo>
                      <a:pt x="2946" y="307"/>
                      <a:pt x="2946" y="307"/>
                      <a:pt x="2946" y="307"/>
                    </a:cubicBezTo>
                    <a:lnTo>
                      <a:pt x="2831" y="393"/>
                    </a:lnTo>
                    <a:close/>
                    <a:moveTo>
                      <a:pt x="258" y="131"/>
                    </a:moveTo>
                    <a:cubicBezTo>
                      <a:pt x="1178" y="131"/>
                      <a:pt x="1178" y="131"/>
                      <a:pt x="1178" y="131"/>
                    </a:cubicBezTo>
                    <a:cubicBezTo>
                      <a:pt x="1178" y="0"/>
                      <a:pt x="1178" y="0"/>
                      <a:pt x="1178" y="0"/>
                    </a:cubicBezTo>
                    <a:cubicBezTo>
                      <a:pt x="1772" y="0"/>
                      <a:pt x="1772" y="0"/>
                      <a:pt x="1772" y="0"/>
                    </a:cubicBezTo>
                    <a:cubicBezTo>
                      <a:pt x="1772" y="131"/>
                      <a:pt x="1772" y="131"/>
                      <a:pt x="1772" y="131"/>
                    </a:cubicBezTo>
                    <a:cubicBezTo>
                      <a:pt x="2688" y="131"/>
                      <a:pt x="2688" y="131"/>
                      <a:pt x="2688" y="131"/>
                    </a:cubicBezTo>
                    <a:cubicBezTo>
                      <a:pt x="2688" y="393"/>
                      <a:pt x="2688" y="393"/>
                      <a:pt x="2688" y="393"/>
                    </a:cubicBezTo>
                    <a:cubicBezTo>
                      <a:pt x="258" y="393"/>
                      <a:pt x="258" y="393"/>
                      <a:pt x="258" y="393"/>
                    </a:cubicBezTo>
                    <a:lnTo>
                      <a:pt x="258" y="131"/>
                    </a:lnTo>
                    <a:close/>
                    <a:moveTo>
                      <a:pt x="0" y="307"/>
                    </a:moveTo>
                    <a:cubicBezTo>
                      <a:pt x="0" y="205"/>
                      <a:pt x="0" y="205"/>
                      <a:pt x="0" y="205"/>
                    </a:cubicBezTo>
                    <a:cubicBezTo>
                      <a:pt x="94" y="131"/>
                      <a:pt x="94" y="131"/>
                      <a:pt x="94" y="131"/>
                    </a:cubicBezTo>
                    <a:cubicBezTo>
                      <a:pt x="196" y="131"/>
                      <a:pt x="196" y="131"/>
                      <a:pt x="196" y="131"/>
                    </a:cubicBezTo>
                    <a:cubicBezTo>
                      <a:pt x="196" y="393"/>
                      <a:pt x="196" y="393"/>
                      <a:pt x="196" y="393"/>
                    </a:cubicBezTo>
                    <a:cubicBezTo>
                      <a:pt x="94" y="393"/>
                      <a:pt x="94" y="393"/>
                      <a:pt x="94" y="393"/>
                    </a:cubicBezTo>
                    <a:lnTo>
                      <a:pt x="0" y="307"/>
                    </a:lnTo>
                    <a:close/>
                    <a:moveTo>
                      <a:pt x="2623" y="520"/>
                    </a:moveTo>
                    <a:cubicBezTo>
                      <a:pt x="2623" y="2361"/>
                      <a:pt x="2623" y="2361"/>
                      <a:pt x="2623" y="2361"/>
                    </a:cubicBezTo>
                    <a:cubicBezTo>
                      <a:pt x="327" y="2361"/>
                      <a:pt x="327" y="2361"/>
                      <a:pt x="327" y="2361"/>
                    </a:cubicBezTo>
                    <a:cubicBezTo>
                      <a:pt x="327" y="520"/>
                      <a:pt x="327" y="520"/>
                      <a:pt x="327" y="520"/>
                    </a:cubicBezTo>
                    <a:lnTo>
                      <a:pt x="2623" y="520"/>
                    </a:lnTo>
                    <a:close/>
                    <a:moveTo>
                      <a:pt x="1706" y="2034"/>
                    </a:moveTo>
                    <a:cubicBezTo>
                      <a:pt x="2165" y="2034"/>
                      <a:pt x="2165" y="2034"/>
                      <a:pt x="2165" y="2034"/>
                    </a:cubicBezTo>
                    <a:cubicBezTo>
                      <a:pt x="2165" y="1903"/>
                      <a:pt x="2165" y="1903"/>
                      <a:pt x="2165" y="1903"/>
                    </a:cubicBezTo>
                    <a:cubicBezTo>
                      <a:pt x="1706" y="1903"/>
                      <a:pt x="1706" y="1903"/>
                      <a:pt x="1706" y="1903"/>
                    </a:cubicBezTo>
                    <a:lnTo>
                      <a:pt x="1706" y="2034"/>
                    </a:lnTo>
                    <a:close/>
                    <a:moveTo>
                      <a:pt x="1706" y="1772"/>
                    </a:moveTo>
                    <a:cubicBezTo>
                      <a:pt x="2427" y="1772"/>
                      <a:pt x="2427" y="1772"/>
                      <a:pt x="2427" y="1772"/>
                    </a:cubicBezTo>
                    <a:cubicBezTo>
                      <a:pt x="2427" y="1637"/>
                      <a:pt x="2427" y="1637"/>
                      <a:pt x="2427" y="1637"/>
                    </a:cubicBezTo>
                    <a:cubicBezTo>
                      <a:pt x="1706" y="1637"/>
                      <a:pt x="1706" y="1637"/>
                      <a:pt x="1706" y="1637"/>
                    </a:cubicBezTo>
                    <a:lnTo>
                      <a:pt x="1706" y="1772"/>
                    </a:lnTo>
                    <a:close/>
                    <a:moveTo>
                      <a:pt x="1706" y="1441"/>
                    </a:moveTo>
                    <a:cubicBezTo>
                      <a:pt x="2427" y="1441"/>
                      <a:pt x="2427" y="1441"/>
                      <a:pt x="2427" y="1441"/>
                    </a:cubicBezTo>
                    <a:cubicBezTo>
                      <a:pt x="2427" y="1314"/>
                      <a:pt x="2427" y="1314"/>
                      <a:pt x="2427" y="1314"/>
                    </a:cubicBezTo>
                    <a:cubicBezTo>
                      <a:pt x="1706" y="1314"/>
                      <a:pt x="1706" y="1314"/>
                      <a:pt x="1706" y="1314"/>
                    </a:cubicBezTo>
                    <a:lnTo>
                      <a:pt x="1706" y="1441"/>
                    </a:lnTo>
                    <a:close/>
                    <a:moveTo>
                      <a:pt x="1008" y="2149"/>
                    </a:moveTo>
                    <a:cubicBezTo>
                      <a:pt x="1245" y="2149"/>
                      <a:pt x="1440" y="1998"/>
                      <a:pt x="1466" y="1768"/>
                    </a:cubicBezTo>
                    <a:cubicBezTo>
                      <a:pt x="924" y="1768"/>
                      <a:pt x="924" y="1768"/>
                      <a:pt x="924" y="1768"/>
                    </a:cubicBezTo>
                    <a:cubicBezTo>
                      <a:pt x="924" y="1231"/>
                      <a:pt x="924" y="1231"/>
                      <a:pt x="924" y="1231"/>
                    </a:cubicBezTo>
                    <a:cubicBezTo>
                      <a:pt x="694" y="1256"/>
                      <a:pt x="548" y="1451"/>
                      <a:pt x="548" y="1688"/>
                    </a:cubicBezTo>
                    <a:cubicBezTo>
                      <a:pt x="548" y="1943"/>
                      <a:pt x="754" y="2149"/>
                      <a:pt x="1008" y="2149"/>
                    </a:cubicBezTo>
                    <a:close/>
                    <a:moveTo>
                      <a:pt x="1571" y="1637"/>
                    </a:moveTo>
                    <a:cubicBezTo>
                      <a:pt x="1571" y="1637"/>
                      <a:pt x="1559" y="1126"/>
                      <a:pt x="1047" y="1126"/>
                    </a:cubicBezTo>
                    <a:cubicBezTo>
                      <a:pt x="1047" y="1637"/>
                      <a:pt x="1047" y="1637"/>
                      <a:pt x="1047" y="1637"/>
                    </a:cubicBezTo>
                    <a:lnTo>
                      <a:pt x="1571" y="1637"/>
                    </a:lnTo>
                    <a:close/>
                    <a:moveTo>
                      <a:pt x="523" y="921"/>
                    </a:moveTo>
                    <a:cubicBezTo>
                      <a:pt x="1571" y="921"/>
                      <a:pt x="1571" y="921"/>
                      <a:pt x="1571" y="921"/>
                    </a:cubicBezTo>
                    <a:cubicBezTo>
                      <a:pt x="1571" y="716"/>
                      <a:pt x="1571" y="716"/>
                      <a:pt x="1571" y="716"/>
                    </a:cubicBezTo>
                    <a:cubicBezTo>
                      <a:pt x="523" y="716"/>
                      <a:pt x="523" y="716"/>
                      <a:pt x="523" y="716"/>
                    </a:cubicBezTo>
                    <a:lnTo>
                      <a:pt x="523" y="921"/>
                    </a:lnTo>
                    <a:close/>
                    <a:moveTo>
                      <a:pt x="2823" y="2685"/>
                    </a:moveTo>
                    <a:cubicBezTo>
                      <a:pt x="200" y="2685"/>
                      <a:pt x="200" y="2685"/>
                      <a:pt x="200" y="2685"/>
                    </a:cubicBezTo>
                    <a:cubicBezTo>
                      <a:pt x="200" y="2488"/>
                      <a:pt x="200" y="2488"/>
                      <a:pt x="200" y="2488"/>
                    </a:cubicBezTo>
                    <a:cubicBezTo>
                      <a:pt x="2823" y="2488"/>
                      <a:pt x="2823" y="2488"/>
                      <a:pt x="2823" y="2488"/>
                    </a:cubicBezTo>
                    <a:lnTo>
                      <a:pt x="2823" y="2685"/>
                    </a:lnTo>
                    <a:close/>
                    <a:moveTo>
                      <a:pt x="1264" y="2763"/>
                    </a:moveTo>
                    <a:cubicBezTo>
                      <a:pt x="957" y="3274"/>
                      <a:pt x="957" y="3274"/>
                      <a:pt x="957" y="3274"/>
                    </a:cubicBezTo>
                    <a:cubicBezTo>
                      <a:pt x="650" y="3274"/>
                      <a:pt x="650" y="3274"/>
                      <a:pt x="650" y="3274"/>
                    </a:cubicBezTo>
                    <a:cubicBezTo>
                      <a:pt x="957" y="2763"/>
                      <a:pt x="957" y="2763"/>
                      <a:pt x="957" y="2763"/>
                    </a:cubicBezTo>
                    <a:lnTo>
                      <a:pt x="1264" y="2763"/>
                    </a:lnTo>
                    <a:close/>
                    <a:moveTo>
                      <a:pt x="2287" y="3274"/>
                    </a:moveTo>
                    <a:cubicBezTo>
                      <a:pt x="1980" y="3274"/>
                      <a:pt x="1980" y="3274"/>
                      <a:pt x="1980" y="3274"/>
                    </a:cubicBezTo>
                    <a:cubicBezTo>
                      <a:pt x="1673" y="2763"/>
                      <a:pt x="1673" y="2763"/>
                      <a:pt x="1673" y="2763"/>
                    </a:cubicBezTo>
                    <a:cubicBezTo>
                      <a:pt x="1980" y="2763"/>
                      <a:pt x="1980" y="2763"/>
                      <a:pt x="1980" y="2763"/>
                    </a:cubicBezTo>
                    <a:lnTo>
                      <a:pt x="2287" y="3274"/>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14" name="PA_组合 13"/>
          <p:cNvGrpSpPr/>
          <p:nvPr>
            <p:custDataLst>
              <p:tags r:id="rId7"/>
            </p:custDataLst>
          </p:nvPr>
        </p:nvGrpSpPr>
        <p:grpSpPr>
          <a:xfrm>
            <a:off x="3350897" y="3287081"/>
            <a:ext cx="770973" cy="1311843"/>
            <a:chOff x="5185929" y="3003798"/>
            <a:chExt cx="770973" cy="1311843"/>
          </a:xfrm>
        </p:grpSpPr>
        <p:sp>
          <p:nvSpPr>
            <p:cNvPr id="7" name="PA_文本框 26"/>
            <p:cNvSpPr txBox="1"/>
            <p:nvPr>
              <p:custDataLst>
                <p:tags r:id="rId8"/>
              </p:custDataLst>
            </p:nvPr>
          </p:nvSpPr>
          <p:spPr>
            <a:xfrm>
              <a:off x="5647022" y="3947341"/>
              <a:ext cx="309880" cy="368300"/>
            </a:xfrm>
            <a:prstGeom prst="rect">
              <a:avLst/>
            </a:prstGeom>
            <a:noFill/>
          </p:spPr>
          <p:txBody>
            <a:bodyPr wrap="none" rtlCol="0">
              <a:spAutoFit/>
            </a:bodyPr>
            <a:lstStyle/>
            <a:p>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5185929" y="3003798"/>
              <a:ext cx="621046" cy="621046"/>
              <a:chOff x="6948264" y="2542587"/>
              <a:chExt cx="720080" cy="720080"/>
            </a:xfrm>
          </p:grpSpPr>
          <p:sp>
            <p:nvSpPr>
              <p:cNvPr id="16" name="椭圆 15"/>
              <p:cNvSpPr/>
              <p:nvPr/>
            </p:nvSpPr>
            <p:spPr>
              <a:xfrm>
                <a:off x="6948264" y="2542587"/>
                <a:ext cx="720080" cy="720080"/>
              </a:xfrm>
              <a:prstGeom prst="ellipse">
                <a:avLst/>
              </a:prstGeom>
              <a:solidFill>
                <a:srgbClr val="66BFBD"/>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KSO_Shape"/>
              <p:cNvSpPr/>
              <p:nvPr/>
            </p:nvSpPr>
            <p:spPr bwMode="auto">
              <a:xfrm>
                <a:off x="7142313" y="2736636"/>
                <a:ext cx="331982" cy="331982"/>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8" name="PA_组合 27"/>
          <p:cNvGrpSpPr/>
          <p:nvPr>
            <p:custDataLst>
              <p:tags r:id="rId9"/>
            </p:custDataLst>
          </p:nvPr>
        </p:nvGrpSpPr>
        <p:grpSpPr>
          <a:xfrm>
            <a:off x="2960686" y="1553607"/>
            <a:ext cx="6017741" cy="3171135"/>
            <a:chOff x="3463032" y="1446307"/>
            <a:chExt cx="6017741" cy="3171135"/>
          </a:xfrm>
        </p:grpSpPr>
        <p:sp>
          <p:nvSpPr>
            <p:cNvPr id="8" name="PA_文本框 27"/>
            <p:cNvSpPr txBox="1"/>
            <p:nvPr>
              <p:custDataLst>
                <p:tags r:id="rId10"/>
              </p:custDataLst>
            </p:nvPr>
          </p:nvSpPr>
          <p:spPr>
            <a:xfrm>
              <a:off x="4624293" y="1446307"/>
              <a:ext cx="4856480" cy="521970"/>
            </a:xfrm>
            <a:prstGeom prst="rect">
              <a:avLst/>
            </a:prstGeom>
            <a:noFill/>
          </p:spPr>
          <p:txBody>
            <a:bodyPr wrap="none" rtlCol="0">
              <a:spAutoFit/>
            </a:bodyPr>
            <a:lstStyle/>
            <a:p>
              <a:r>
                <a:rPr lang="en-US" altLang="zh-CN" sz="2800" dirty="0"/>
                <a:t>INTRODUCTION AND OVERVIEW</a:t>
              </a:r>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3463032" y="3996396"/>
              <a:ext cx="621046" cy="621046"/>
              <a:chOff x="75610" y="2029663"/>
              <a:chExt cx="720080" cy="720080"/>
            </a:xfrm>
          </p:grpSpPr>
          <p:sp>
            <p:nvSpPr>
              <p:cNvPr id="19" name="椭圆 18"/>
              <p:cNvSpPr/>
              <p:nvPr/>
            </p:nvSpPr>
            <p:spPr>
              <a:xfrm>
                <a:off x="75610" y="2029663"/>
                <a:ext cx="720080" cy="720080"/>
              </a:xfrm>
              <a:prstGeom prst="ellipse">
                <a:avLst/>
              </a:prstGeom>
              <a:solidFill>
                <a:schemeClr val="tx2">
                  <a:lumMod val="40000"/>
                  <a:lumOff val="60000"/>
                </a:schemeClr>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KSO_Shape"/>
              <p:cNvSpPr/>
              <p:nvPr/>
            </p:nvSpPr>
            <p:spPr bwMode="auto">
              <a:xfrm>
                <a:off x="289431" y="2176806"/>
                <a:ext cx="349866" cy="454372"/>
              </a:xfrm>
              <a:custGeom>
                <a:avLst/>
                <a:gdLst>
                  <a:gd name="T0" fmla="*/ 2147483646 w 5278"/>
                  <a:gd name="T1" fmla="*/ 2147483646 h 6863"/>
                  <a:gd name="T2" fmla="*/ 2147483646 w 5278"/>
                  <a:gd name="T3" fmla="*/ 2147483646 h 6863"/>
                  <a:gd name="T4" fmla="*/ 2147483646 w 5278"/>
                  <a:gd name="T5" fmla="*/ 2147483646 h 6863"/>
                  <a:gd name="T6" fmla="*/ 2147483646 w 5278"/>
                  <a:gd name="T7" fmla="*/ 2147483646 h 6863"/>
                  <a:gd name="T8" fmla="*/ 2147483646 w 5278"/>
                  <a:gd name="T9" fmla="*/ 2147483646 h 6863"/>
                  <a:gd name="T10" fmla="*/ 2147483646 w 5278"/>
                  <a:gd name="T11" fmla="*/ 2147483646 h 6863"/>
                  <a:gd name="T12" fmla="*/ 2147483646 w 5278"/>
                  <a:gd name="T13" fmla="*/ 2147483646 h 6863"/>
                  <a:gd name="T14" fmla="*/ 2147483646 w 5278"/>
                  <a:gd name="T15" fmla="*/ 2147483646 h 6863"/>
                  <a:gd name="T16" fmla="*/ 2147483646 w 5278"/>
                  <a:gd name="T17" fmla="*/ 2147483646 h 6863"/>
                  <a:gd name="T18" fmla="*/ 2147483646 w 5278"/>
                  <a:gd name="T19" fmla="*/ 2147483646 h 6863"/>
                  <a:gd name="T20" fmla="*/ 2147483646 w 5278"/>
                  <a:gd name="T21" fmla="*/ 2147483646 h 6863"/>
                  <a:gd name="T22" fmla="*/ 2147483646 w 5278"/>
                  <a:gd name="T23" fmla="*/ 2147483646 h 6863"/>
                  <a:gd name="T24" fmla="*/ 2147483646 w 5278"/>
                  <a:gd name="T25" fmla="*/ 2147483646 h 6863"/>
                  <a:gd name="T26" fmla="*/ 2147483646 w 5278"/>
                  <a:gd name="T27" fmla="*/ 2147483646 h 6863"/>
                  <a:gd name="T28" fmla="*/ 2147483646 w 5278"/>
                  <a:gd name="T29" fmla="*/ 2147483646 h 6863"/>
                  <a:gd name="T30" fmla="*/ 2147483646 w 5278"/>
                  <a:gd name="T31" fmla="*/ 2147483646 h 6863"/>
                  <a:gd name="T32" fmla="*/ 2147483646 w 5278"/>
                  <a:gd name="T33" fmla="*/ 2147483646 h 6863"/>
                  <a:gd name="T34" fmla="*/ 2147483646 w 5278"/>
                  <a:gd name="T35" fmla="*/ 2147483646 h 6863"/>
                  <a:gd name="T36" fmla="*/ 2147483646 w 5278"/>
                  <a:gd name="T37" fmla="*/ 2147483646 h 6863"/>
                  <a:gd name="T38" fmla="*/ 2147483646 w 5278"/>
                  <a:gd name="T39" fmla="*/ 2147483646 h 6863"/>
                  <a:gd name="T40" fmla="*/ 2147483646 w 5278"/>
                  <a:gd name="T41" fmla="*/ 2147483646 h 6863"/>
                  <a:gd name="T42" fmla="*/ 2147483646 w 5278"/>
                  <a:gd name="T43" fmla="*/ 2147483646 h 6863"/>
                  <a:gd name="T44" fmla="*/ 2147483646 w 5278"/>
                  <a:gd name="T45" fmla="*/ 2147483646 h 6863"/>
                  <a:gd name="T46" fmla="*/ 2147483646 w 5278"/>
                  <a:gd name="T47" fmla="*/ 2147483646 h 6863"/>
                  <a:gd name="T48" fmla="*/ 2147483646 w 5278"/>
                  <a:gd name="T49" fmla="*/ 2147483646 h 6863"/>
                  <a:gd name="T50" fmla="*/ 2147483646 w 5278"/>
                  <a:gd name="T51" fmla="*/ 2147483646 h 6863"/>
                  <a:gd name="T52" fmla="*/ 2147483646 w 5278"/>
                  <a:gd name="T53" fmla="*/ 2147483646 h 6863"/>
                  <a:gd name="T54" fmla="*/ 2147483646 w 5278"/>
                  <a:gd name="T55" fmla="*/ 2147483646 h 6863"/>
                  <a:gd name="T56" fmla="*/ 2147483646 w 5278"/>
                  <a:gd name="T57" fmla="*/ 2147483646 h 6863"/>
                  <a:gd name="T58" fmla="*/ 2147483646 w 5278"/>
                  <a:gd name="T59" fmla="*/ 2147483646 h 6863"/>
                  <a:gd name="T60" fmla="*/ 2147483646 w 5278"/>
                  <a:gd name="T61" fmla="*/ 2147483646 h 6863"/>
                  <a:gd name="T62" fmla="*/ 2147483646 w 5278"/>
                  <a:gd name="T63" fmla="*/ 2147483646 h 6863"/>
                  <a:gd name="T64" fmla="*/ 2147483646 w 5278"/>
                  <a:gd name="T65" fmla="*/ 2147483646 h 6863"/>
                  <a:gd name="T66" fmla="*/ 2147483646 w 5278"/>
                  <a:gd name="T67" fmla="*/ 2147483646 h 6863"/>
                  <a:gd name="T68" fmla="*/ 2147483646 w 5278"/>
                  <a:gd name="T69" fmla="*/ 2147483646 h 6863"/>
                  <a:gd name="T70" fmla="*/ 2147483646 w 5278"/>
                  <a:gd name="T71" fmla="*/ 2147483646 h 6863"/>
                  <a:gd name="T72" fmla="*/ 2147483646 w 5278"/>
                  <a:gd name="T73" fmla="*/ 2147483646 h 6863"/>
                  <a:gd name="T74" fmla="*/ 2147483646 w 5278"/>
                  <a:gd name="T75" fmla="*/ 2147483646 h 6863"/>
                  <a:gd name="T76" fmla="*/ 2147483646 w 5278"/>
                  <a:gd name="T77" fmla="*/ 2147483646 h 6863"/>
                  <a:gd name="T78" fmla="*/ 2147483646 w 5278"/>
                  <a:gd name="T79" fmla="*/ 2147483646 h 6863"/>
                  <a:gd name="T80" fmla="*/ 2147483646 w 5278"/>
                  <a:gd name="T81" fmla="*/ 2147483646 h 6863"/>
                  <a:gd name="T82" fmla="*/ 2147483646 w 5278"/>
                  <a:gd name="T83" fmla="*/ 2147483646 h 6863"/>
                  <a:gd name="T84" fmla="*/ 0 w 5278"/>
                  <a:gd name="T85" fmla="*/ 2147483646 h 6863"/>
                  <a:gd name="T86" fmla="*/ 2147483646 w 5278"/>
                  <a:gd name="T87" fmla="*/ 2147483646 h 6863"/>
                  <a:gd name="T88" fmla="*/ 2147483646 w 5278"/>
                  <a:gd name="T89" fmla="*/ 2147483646 h 6863"/>
                  <a:gd name="T90" fmla="*/ 2147483646 w 5278"/>
                  <a:gd name="T91" fmla="*/ 2147483646 h 6863"/>
                  <a:gd name="T92" fmla="*/ 2147483646 w 5278"/>
                  <a:gd name="T93" fmla="*/ 2147483646 h 6863"/>
                  <a:gd name="T94" fmla="*/ 2147483646 w 5278"/>
                  <a:gd name="T95" fmla="*/ 2147483646 h 6863"/>
                  <a:gd name="T96" fmla="*/ 2147483646 w 5278"/>
                  <a:gd name="T97" fmla="*/ 1347340187 h 6863"/>
                  <a:gd name="T98" fmla="*/ 2147483646 w 5278"/>
                  <a:gd name="T99" fmla="*/ 513294381 h 6863"/>
                  <a:gd name="T100" fmla="*/ 2147483646 w 5278"/>
                  <a:gd name="T101" fmla="*/ 42761601 h 6863"/>
                  <a:gd name="T102" fmla="*/ 2147483646 w 5278"/>
                  <a:gd name="T103" fmla="*/ 21419384 h 6863"/>
                  <a:gd name="T104" fmla="*/ 2147483646 w 5278"/>
                  <a:gd name="T105" fmla="*/ 363589915 h 6863"/>
                  <a:gd name="T106" fmla="*/ 2147483646 w 5278"/>
                  <a:gd name="T107" fmla="*/ 1133454737 h 6863"/>
                  <a:gd name="T108" fmla="*/ 2147483646 w 5278"/>
                  <a:gd name="T109" fmla="*/ 2147483646 h 6863"/>
                  <a:gd name="T110" fmla="*/ 2147483646 w 5278"/>
                  <a:gd name="T111" fmla="*/ 2147483646 h 6863"/>
                  <a:gd name="T112" fmla="*/ 2147483646 w 5278"/>
                  <a:gd name="T113" fmla="*/ 2147483646 h 6863"/>
                  <a:gd name="T114" fmla="*/ 2147483646 w 5278"/>
                  <a:gd name="T115" fmla="*/ 2147483646 h 6863"/>
                  <a:gd name="T116" fmla="*/ 2147483646 w 5278"/>
                  <a:gd name="T117" fmla="*/ 2147483646 h 6863"/>
                  <a:gd name="T118" fmla="*/ 2147483646 w 5278"/>
                  <a:gd name="T119" fmla="*/ 2147483646 h 68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78" h="6863">
                    <a:moveTo>
                      <a:pt x="4046" y="5103"/>
                    </a:moveTo>
                    <a:lnTo>
                      <a:pt x="1054" y="5103"/>
                    </a:lnTo>
                    <a:lnTo>
                      <a:pt x="1054" y="4927"/>
                    </a:lnTo>
                    <a:lnTo>
                      <a:pt x="4046" y="4927"/>
                    </a:lnTo>
                    <a:lnTo>
                      <a:pt x="4046" y="5103"/>
                    </a:lnTo>
                    <a:close/>
                    <a:moveTo>
                      <a:pt x="2814" y="4575"/>
                    </a:moveTo>
                    <a:lnTo>
                      <a:pt x="1054" y="4575"/>
                    </a:lnTo>
                    <a:lnTo>
                      <a:pt x="1054" y="4399"/>
                    </a:lnTo>
                    <a:lnTo>
                      <a:pt x="2814" y="4399"/>
                    </a:lnTo>
                    <a:lnTo>
                      <a:pt x="2814" y="4575"/>
                    </a:lnTo>
                    <a:close/>
                    <a:moveTo>
                      <a:pt x="3342" y="4047"/>
                    </a:moveTo>
                    <a:lnTo>
                      <a:pt x="1054" y="4047"/>
                    </a:lnTo>
                    <a:lnTo>
                      <a:pt x="1054" y="3872"/>
                    </a:lnTo>
                    <a:lnTo>
                      <a:pt x="3342" y="3872"/>
                    </a:lnTo>
                    <a:lnTo>
                      <a:pt x="3342" y="4047"/>
                    </a:lnTo>
                    <a:close/>
                    <a:moveTo>
                      <a:pt x="4222" y="3520"/>
                    </a:moveTo>
                    <a:lnTo>
                      <a:pt x="1054" y="3520"/>
                    </a:lnTo>
                    <a:lnTo>
                      <a:pt x="1054" y="3344"/>
                    </a:lnTo>
                    <a:lnTo>
                      <a:pt x="4222" y="3344"/>
                    </a:lnTo>
                    <a:lnTo>
                      <a:pt x="4222" y="3520"/>
                    </a:lnTo>
                    <a:close/>
                    <a:moveTo>
                      <a:pt x="2814" y="2992"/>
                    </a:moveTo>
                    <a:lnTo>
                      <a:pt x="1054" y="2992"/>
                    </a:lnTo>
                    <a:lnTo>
                      <a:pt x="1054" y="2816"/>
                    </a:lnTo>
                    <a:lnTo>
                      <a:pt x="2814" y="2816"/>
                    </a:lnTo>
                    <a:lnTo>
                      <a:pt x="2814" y="2992"/>
                    </a:lnTo>
                    <a:close/>
                    <a:moveTo>
                      <a:pt x="4750" y="1056"/>
                    </a:moveTo>
                    <a:lnTo>
                      <a:pt x="3518" y="1056"/>
                    </a:lnTo>
                    <a:lnTo>
                      <a:pt x="3620" y="1362"/>
                    </a:lnTo>
                    <a:lnTo>
                      <a:pt x="3664" y="1373"/>
                    </a:lnTo>
                    <a:lnTo>
                      <a:pt x="3707" y="1385"/>
                    </a:lnTo>
                    <a:lnTo>
                      <a:pt x="3747" y="1397"/>
                    </a:lnTo>
                    <a:lnTo>
                      <a:pt x="3785" y="1412"/>
                    </a:lnTo>
                    <a:lnTo>
                      <a:pt x="3822" y="1426"/>
                    </a:lnTo>
                    <a:lnTo>
                      <a:pt x="3856" y="1441"/>
                    </a:lnTo>
                    <a:lnTo>
                      <a:pt x="3888" y="1458"/>
                    </a:lnTo>
                    <a:lnTo>
                      <a:pt x="3919" y="1476"/>
                    </a:lnTo>
                    <a:lnTo>
                      <a:pt x="3948" y="1494"/>
                    </a:lnTo>
                    <a:lnTo>
                      <a:pt x="3976" y="1513"/>
                    </a:lnTo>
                    <a:lnTo>
                      <a:pt x="4001" y="1534"/>
                    </a:lnTo>
                    <a:lnTo>
                      <a:pt x="4025" y="1555"/>
                    </a:lnTo>
                    <a:lnTo>
                      <a:pt x="4046" y="1577"/>
                    </a:lnTo>
                    <a:lnTo>
                      <a:pt x="4067" y="1599"/>
                    </a:lnTo>
                    <a:lnTo>
                      <a:pt x="4086" y="1622"/>
                    </a:lnTo>
                    <a:lnTo>
                      <a:pt x="4104" y="1646"/>
                    </a:lnTo>
                    <a:lnTo>
                      <a:pt x="4119" y="1671"/>
                    </a:lnTo>
                    <a:lnTo>
                      <a:pt x="4134" y="1696"/>
                    </a:lnTo>
                    <a:lnTo>
                      <a:pt x="4148" y="1723"/>
                    </a:lnTo>
                    <a:lnTo>
                      <a:pt x="4160" y="1749"/>
                    </a:lnTo>
                    <a:lnTo>
                      <a:pt x="4171" y="1777"/>
                    </a:lnTo>
                    <a:lnTo>
                      <a:pt x="4180" y="1805"/>
                    </a:lnTo>
                    <a:lnTo>
                      <a:pt x="4189" y="1834"/>
                    </a:lnTo>
                    <a:lnTo>
                      <a:pt x="4196" y="1863"/>
                    </a:lnTo>
                    <a:lnTo>
                      <a:pt x="4203" y="1892"/>
                    </a:lnTo>
                    <a:lnTo>
                      <a:pt x="4208" y="1923"/>
                    </a:lnTo>
                    <a:lnTo>
                      <a:pt x="4213" y="1953"/>
                    </a:lnTo>
                    <a:lnTo>
                      <a:pt x="4216" y="1984"/>
                    </a:lnTo>
                    <a:lnTo>
                      <a:pt x="4219" y="2015"/>
                    </a:lnTo>
                    <a:lnTo>
                      <a:pt x="4221" y="2047"/>
                    </a:lnTo>
                    <a:lnTo>
                      <a:pt x="4222" y="2078"/>
                    </a:lnTo>
                    <a:lnTo>
                      <a:pt x="4222" y="2111"/>
                    </a:lnTo>
                    <a:lnTo>
                      <a:pt x="1054" y="2111"/>
                    </a:lnTo>
                    <a:lnTo>
                      <a:pt x="1056" y="2081"/>
                    </a:lnTo>
                    <a:lnTo>
                      <a:pt x="1057" y="2050"/>
                    </a:lnTo>
                    <a:lnTo>
                      <a:pt x="1058" y="2020"/>
                    </a:lnTo>
                    <a:lnTo>
                      <a:pt x="1062" y="1990"/>
                    </a:lnTo>
                    <a:lnTo>
                      <a:pt x="1065" y="1960"/>
                    </a:lnTo>
                    <a:lnTo>
                      <a:pt x="1070" y="1931"/>
                    </a:lnTo>
                    <a:lnTo>
                      <a:pt x="1076" y="1902"/>
                    </a:lnTo>
                    <a:lnTo>
                      <a:pt x="1083" y="1874"/>
                    </a:lnTo>
                    <a:lnTo>
                      <a:pt x="1092" y="1846"/>
                    </a:lnTo>
                    <a:lnTo>
                      <a:pt x="1101" y="1819"/>
                    </a:lnTo>
                    <a:lnTo>
                      <a:pt x="1111" y="1792"/>
                    </a:lnTo>
                    <a:lnTo>
                      <a:pt x="1123" y="1766"/>
                    </a:lnTo>
                    <a:lnTo>
                      <a:pt x="1135" y="1740"/>
                    </a:lnTo>
                    <a:lnTo>
                      <a:pt x="1149" y="1714"/>
                    </a:lnTo>
                    <a:lnTo>
                      <a:pt x="1165" y="1690"/>
                    </a:lnTo>
                    <a:lnTo>
                      <a:pt x="1180" y="1665"/>
                    </a:lnTo>
                    <a:lnTo>
                      <a:pt x="1198" y="1643"/>
                    </a:lnTo>
                    <a:lnTo>
                      <a:pt x="1217" y="1620"/>
                    </a:lnTo>
                    <a:lnTo>
                      <a:pt x="1239" y="1597"/>
                    </a:lnTo>
                    <a:lnTo>
                      <a:pt x="1260" y="1576"/>
                    </a:lnTo>
                    <a:lnTo>
                      <a:pt x="1284" y="1555"/>
                    </a:lnTo>
                    <a:lnTo>
                      <a:pt x="1309" y="1535"/>
                    </a:lnTo>
                    <a:lnTo>
                      <a:pt x="1336" y="1516"/>
                    </a:lnTo>
                    <a:lnTo>
                      <a:pt x="1363" y="1498"/>
                    </a:lnTo>
                    <a:lnTo>
                      <a:pt x="1393" y="1480"/>
                    </a:lnTo>
                    <a:lnTo>
                      <a:pt x="1426" y="1463"/>
                    </a:lnTo>
                    <a:lnTo>
                      <a:pt x="1458" y="1447"/>
                    </a:lnTo>
                    <a:lnTo>
                      <a:pt x="1493" y="1432"/>
                    </a:lnTo>
                    <a:lnTo>
                      <a:pt x="1530" y="1418"/>
                    </a:lnTo>
                    <a:lnTo>
                      <a:pt x="1568" y="1404"/>
                    </a:lnTo>
                    <a:lnTo>
                      <a:pt x="1609" y="1392"/>
                    </a:lnTo>
                    <a:lnTo>
                      <a:pt x="1651" y="1380"/>
                    </a:lnTo>
                    <a:lnTo>
                      <a:pt x="1758" y="1056"/>
                    </a:lnTo>
                    <a:lnTo>
                      <a:pt x="526" y="1056"/>
                    </a:lnTo>
                    <a:lnTo>
                      <a:pt x="526" y="6335"/>
                    </a:lnTo>
                    <a:lnTo>
                      <a:pt x="4750" y="6335"/>
                    </a:lnTo>
                    <a:lnTo>
                      <a:pt x="4750" y="1056"/>
                    </a:lnTo>
                    <a:close/>
                    <a:moveTo>
                      <a:pt x="2638" y="265"/>
                    </a:moveTo>
                    <a:lnTo>
                      <a:pt x="2638" y="265"/>
                    </a:lnTo>
                    <a:lnTo>
                      <a:pt x="2611" y="266"/>
                    </a:lnTo>
                    <a:lnTo>
                      <a:pt x="2584" y="269"/>
                    </a:lnTo>
                    <a:lnTo>
                      <a:pt x="2559" y="275"/>
                    </a:lnTo>
                    <a:lnTo>
                      <a:pt x="2535" y="285"/>
                    </a:lnTo>
                    <a:lnTo>
                      <a:pt x="2513" y="296"/>
                    </a:lnTo>
                    <a:lnTo>
                      <a:pt x="2491" y="309"/>
                    </a:lnTo>
                    <a:lnTo>
                      <a:pt x="2471" y="324"/>
                    </a:lnTo>
                    <a:lnTo>
                      <a:pt x="2452" y="341"/>
                    </a:lnTo>
                    <a:lnTo>
                      <a:pt x="2435" y="360"/>
                    </a:lnTo>
                    <a:lnTo>
                      <a:pt x="2419" y="381"/>
                    </a:lnTo>
                    <a:lnTo>
                      <a:pt x="2406" y="402"/>
                    </a:lnTo>
                    <a:lnTo>
                      <a:pt x="2395" y="425"/>
                    </a:lnTo>
                    <a:lnTo>
                      <a:pt x="2386" y="449"/>
                    </a:lnTo>
                    <a:lnTo>
                      <a:pt x="2380" y="474"/>
                    </a:lnTo>
                    <a:lnTo>
                      <a:pt x="2375" y="500"/>
                    </a:lnTo>
                    <a:lnTo>
                      <a:pt x="2374" y="528"/>
                    </a:lnTo>
                    <a:lnTo>
                      <a:pt x="2375" y="554"/>
                    </a:lnTo>
                    <a:lnTo>
                      <a:pt x="2380" y="581"/>
                    </a:lnTo>
                    <a:lnTo>
                      <a:pt x="2386" y="606"/>
                    </a:lnTo>
                    <a:lnTo>
                      <a:pt x="2395" y="631"/>
                    </a:lnTo>
                    <a:lnTo>
                      <a:pt x="2406" y="654"/>
                    </a:lnTo>
                    <a:lnTo>
                      <a:pt x="2419" y="675"/>
                    </a:lnTo>
                    <a:lnTo>
                      <a:pt x="2435" y="696"/>
                    </a:lnTo>
                    <a:lnTo>
                      <a:pt x="2452" y="715"/>
                    </a:lnTo>
                    <a:lnTo>
                      <a:pt x="2471" y="732"/>
                    </a:lnTo>
                    <a:lnTo>
                      <a:pt x="2491" y="747"/>
                    </a:lnTo>
                    <a:lnTo>
                      <a:pt x="2513" y="760"/>
                    </a:lnTo>
                    <a:lnTo>
                      <a:pt x="2535" y="771"/>
                    </a:lnTo>
                    <a:lnTo>
                      <a:pt x="2559" y="779"/>
                    </a:lnTo>
                    <a:lnTo>
                      <a:pt x="2584" y="787"/>
                    </a:lnTo>
                    <a:lnTo>
                      <a:pt x="2611" y="790"/>
                    </a:lnTo>
                    <a:lnTo>
                      <a:pt x="2638" y="791"/>
                    </a:lnTo>
                    <a:lnTo>
                      <a:pt x="2665" y="790"/>
                    </a:lnTo>
                    <a:lnTo>
                      <a:pt x="2691" y="787"/>
                    </a:lnTo>
                    <a:lnTo>
                      <a:pt x="2716" y="779"/>
                    </a:lnTo>
                    <a:lnTo>
                      <a:pt x="2741" y="771"/>
                    </a:lnTo>
                    <a:lnTo>
                      <a:pt x="2764" y="760"/>
                    </a:lnTo>
                    <a:lnTo>
                      <a:pt x="2786" y="747"/>
                    </a:lnTo>
                    <a:lnTo>
                      <a:pt x="2806" y="732"/>
                    </a:lnTo>
                    <a:lnTo>
                      <a:pt x="2825" y="715"/>
                    </a:lnTo>
                    <a:lnTo>
                      <a:pt x="2842" y="696"/>
                    </a:lnTo>
                    <a:lnTo>
                      <a:pt x="2857" y="675"/>
                    </a:lnTo>
                    <a:lnTo>
                      <a:pt x="2871" y="654"/>
                    </a:lnTo>
                    <a:lnTo>
                      <a:pt x="2881" y="631"/>
                    </a:lnTo>
                    <a:lnTo>
                      <a:pt x="2890" y="606"/>
                    </a:lnTo>
                    <a:lnTo>
                      <a:pt x="2897" y="581"/>
                    </a:lnTo>
                    <a:lnTo>
                      <a:pt x="2900" y="554"/>
                    </a:lnTo>
                    <a:lnTo>
                      <a:pt x="2902" y="528"/>
                    </a:lnTo>
                    <a:lnTo>
                      <a:pt x="2900" y="500"/>
                    </a:lnTo>
                    <a:lnTo>
                      <a:pt x="2897" y="474"/>
                    </a:lnTo>
                    <a:lnTo>
                      <a:pt x="2890" y="449"/>
                    </a:lnTo>
                    <a:lnTo>
                      <a:pt x="2881" y="425"/>
                    </a:lnTo>
                    <a:lnTo>
                      <a:pt x="2871" y="402"/>
                    </a:lnTo>
                    <a:lnTo>
                      <a:pt x="2857" y="381"/>
                    </a:lnTo>
                    <a:lnTo>
                      <a:pt x="2842" y="360"/>
                    </a:lnTo>
                    <a:lnTo>
                      <a:pt x="2825" y="341"/>
                    </a:lnTo>
                    <a:lnTo>
                      <a:pt x="2806" y="324"/>
                    </a:lnTo>
                    <a:lnTo>
                      <a:pt x="2786" y="309"/>
                    </a:lnTo>
                    <a:lnTo>
                      <a:pt x="2764" y="296"/>
                    </a:lnTo>
                    <a:lnTo>
                      <a:pt x="2741" y="285"/>
                    </a:lnTo>
                    <a:lnTo>
                      <a:pt x="2716" y="275"/>
                    </a:lnTo>
                    <a:lnTo>
                      <a:pt x="2691" y="269"/>
                    </a:lnTo>
                    <a:lnTo>
                      <a:pt x="2665" y="266"/>
                    </a:lnTo>
                    <a:lnTo>
                      <a:pt x="2638" y="265"/>
                    </a:lnTo>
                    <a:close/>
                    <a:moveTo>
                      <a:pt x="0" y="6863"/>
                    </a:moveTo>
                    <a:lnTo>
                      <a:pt x="0" y="528"/>
                    </a:lnTo>
                    <a:lnTo>
                      <a:pt x="2110" y="528"/>
                    </a:lnTo>
                    <a:lnTo>
                      <a:pt x="2110" y="500"/>
                    </a:lnTo>
                    <a:lnTo>
                      <a:pt x="2113" y="474"/>
                    </a:lnTo>
                    <a:lnTo>
                      <a:pt x="2116" y="448"/>
                    </a:lnTo>
                    <a:lnTo>
                      <a:pt x="2121" y="421"/>
                    </a:lnTo>
                    <a:lnTo>
                      <a:pt x="2127" y="396"/>
                    </a:lnTo>
                    <a:lnTo>
                      <a:pt x="2134" y="371"/>
                    </a:lnTo>
                    <a:lnTo>
                      <a:pt x="2143" y="346"/>
                    </a:lnTo>
                    <a:lnTo>
                      <a:pt x="2152" y="322"/>
                    </a:lnTo>
                    <a:lnTo>
                      <a:pt x="2162" y="299"/>
                    </a:lnTo>
                    <a:lnTo>
                      <a:pt x="2174" y="277"/>
                    </a:lnTo>
                    <a:lnTo>
                      <a:pt x="2187" y="254"/>
                    </a:lnTo>
                    <a:lnTo>
                      <a:pt x="2200" y="232"/>
                    </a:lnTo>
                    <a:lnTo>
                      <a:pt x="2216" y="212"/>
                    </a:lnTo>
                    <a:lnTo>
                      <a:pt x="2231" y="192"/>
                    </a:lnTo>
                    <a:lnTo>
                      <a:pt x="2248" y="172"/>
                    </a:lnTo>
                    <a:lnTo>
                      <a:pt x="2265" y="154"/>
                    </a:lnTo>
                    <a:lnTo>
                      <a:pt x="2283" y="136"/>
                    </a:lnTo>
                    <a:lnTo>
                      <a:pt x="2302" y="121"/>
                    </a:lnTo>
                    <a:lnTo>
                      <a:pt x="2322" y="105"/>
                    </a:lnTo>
                    <a:lnTo>
                      <a:pt x="2343" y="90"/>
                    </a:lnTo>
                    <a:lnTo>
                      <a:pt x="2364" y="77"/>
                    </a:lnTo>
                    <a:lnTo>
                      <a:pt x="2387" y="63"/>
                    </a:lnTo>
                    <a:lnTo>
                      <a:pt x="2410" y="53"/>
                    </a:lnTo>
                    <a:lnTo>
                      <a:pt x="2432" y="42"/>
                    </a:lnTo>
                    <a:lnTo>
                      <a:pt x="2456" y="32"/>
                    </a:lnTo>
                    <a:lnTo>
                      <a:pt x="2481" y="24"/>
                    </a:lnTo>
                    <a:lnTo>
                      <a:pt x="2507" y="17"/>
                    </a:lnTo>
                    <a:lnTo>
                      <a:pt x="2532" y="11"/>
                    </a:lnTo>
                    <a:lnTo>
                      <a:pt x="2558" y="6"/>
                    </a:lnTo>
                    <a:lnTo>
                      <a:pt x="2584" y="2"/>
                    </a:lnTo>
                    <a:lnTo>
                      <a:pt x="2611" y="1"/>
                    </a:lnTo>
                    <a:lnTo>
                      <a:pt x="2638" y="0"/>
                    </a:lnTo>
                    <a:lnTo>
                      <a:pt x="2665" y="1"/>
                    </a:lnTo>
                    <a:lnTo>
                      <a:pt x="2692" y="2"/>
                    </a:lnTo>
                    <a:lnTo>
                      <a:pt x="2718" y="6"/>
                    </a:lnTo>
                    <a:lnTo>
                      <a:pt x="2745" y="11"/>
                    </a:lnTo>
                    <a:lnTo>
                      <a:pt x="2770" y="17"/>
                    </a:lnTo>
                    <a:lnTo>
                      <a:pt x="2795" y="24"/>
                    </a:lnTo>
                    <a:lnTo>
                      <a:pt x="2820" y="32"/>
                    </a:lnTo>
                    <a:lnTo>
                      <a:pt x="2844" y="42"/>
                    </a:lnTo>
                    <a:lnTo>
                      <a:pt x="2867" y="53"/>
                    </a:lnTo>
                    <a:lnTo>
                      <a:pt x="2890" y="63"/>
                    </a:lnTo>
                    <a:lnTo>
                      <a:pt x="2912" y="77"/>
                    </a:lnTo>
                    <a:lnTo>
                      <a:pt x="2934" y="90"/>
                    </a:lnTo>
                    <a:lnTo>
                      <a:pt x="2954" y="105"/>
                    </a:lnTo>
                    <a:lnTo>
                      <a:pt x="2975" y="121"/>
                    </a:lnTo>
                    <a:lnTo>
                      <a:pt x="2994" y="136"/>
                    </a:lnTo>
                    <a:lnTo>
                      <a:pt x="3012" y="154"/>
                    </a:lnTo>
                    <a:lnTo>
                      <a:pt x="3030" y="172"/>
                    </a:lnTo>
                    <a:lnTo>
                      <a:pt x="3045" y="192"/>
                    </a:lnTo>
                    <a:lnTo>
                      <a:pt x="3062" y="212"/>
                    </a:lnTo>
                    <a:lnTo>
                      <a:pt x="3076" y="232"/>
                    </a:lnTo>
                    <a:lnTo>
                      <a:pt x="3090" y="254"/>
                    </a:lnTo>
                    <a:lnTo>
                      <a:pt x="3103" y="277"/>
                    </a:lnTo>
                    <a:lnTo>
                      <a:pt x="3115" y="299"/>
                    </a:lnTo>
                    <a:lnTo>
                      <a:pt x="3126" y="322"/>
                    </a:lnTo>
                    <a:lnTo>
                      <a:pt x="3134" y="346"/>
                    </a:lnTo>
                    <a:lnTo>
                      <a:pt x="3142" y="371"/>
                    </a:lnTo>
                    <a:lnTo>
                      <a:pt x="3149" y="396"/>
                    </a:lnTo>
                    <a:lnTo>
                      <a:pt x="3155" y="421"/>
                    </a:lnTo>
                    <a:lnTo>
                      <a:pt x="3160" y="448"/>
                    </a:lnTo>
                    <a:lnTo>
                      <a:pt x="3164" y="474"/>
                    </a:lnTo>
                    <a:lnTo>
                      <a:pt x="3166" y="500"/>
                    </a:lnTo>
                    <a:lnTo>
                      <a:pt x="3166" y="528"/>
                    </a:lnTo>
                    <a:lnTo>
                      <a:pt x="5278" y="528"/>
                    </a:lnTo>
                    <a:lnTo>
                      <a:pt x="5278" y="6863"/>
                    </a:lnTo>
                    <a:lnTo>
                      <a:pt x="0" y="6863"/>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9" name="PA_组合 28"/>
          <p:cNvGrpSpPr/>
          <p:nvPr>
            <p:custDataLst>
              <p:tags r:id="rId11"/>
            </p:custDataLst>
          </p:nvPr>
        </p:nvGrpSpPr>
        <p:grpSpPr>
          <a:xfrm>
            <a:off x="758106" y="1753419"/>
            <a:ext cx="2672847" cy="2074386"/>
            <a:chOff x="758106" y="1753419"/>
            <a:chExt cx="2672847" cy="2074386"/>
          </a:xfrm>
        </p:grpSpPr>
        <p:sp>
          <p:nvSpPr>
            <p:cNvPr id="26" name="椭圆 25"/>
            <p:cNvSpPr/>
            <p:nvPr/>
          </p:nvSpPr>
          <p:spPr>
            <a:xfrm>
              <a:off x="758106" y="1753419"/>
              <a:ext cx="2074386" cy="2074386"/>
            </a:xfrm>
            <a:prstGeom prst="ellipse">
              <a:avLst/>
            </a:prstGeom>
            <a:solidFill>
              <a:schemeClr val="tx2">
                <a:lumMod val="40000"/>
                <a:lumOff val="60000"/>
              </a:schemeClr>
            </a:solidFill>
            <a:ln>
              <a:noFill/>
            </a:ln>
            <a:effectLst>
              <a:outerShdw blurRad="127000" sx="106000" sy="10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文本框 5"/>
            <p:cNvSpPr txBox="1"/>
            <p:nvPr>
              <p:custDataLst>
                <p:tags r:id="rId12"/>
              </p:custDataLst>
            </p:nvPr>
          </p:nvSpPr>
          <p:spPr>
            <a:xfrm>
              <a:off x="1594745" y="2137120"/>
              <a:ext cx="1836208" cy="830997"/>
            </a:xfrm>
            <a:prstGeom prst="rect">
              <a:avLst/>
            </a:prstGeom>
            <a:noFill/>
          </p:spPr>
          <p:txBody>
            <a:bodyPr wrap="none" rtlCol="0">
              <a:spAutoFit/>
            </a:bodyP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目录</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gn="ctr"/>
              <a:r>
                <a:rPr lang="en-US" altLang="zh-CN" sz="2400" dirty="0" smtClean="0">
                  <a:solidFill>
                    <a:schemeClr val="bg1"/>
                  </a:solidFill>
                  <a:latin typeface="微软雅黑" panose="020B0503020204020204" pitchFamily="34" charset="-122"/>
                  <a:ea typeface="微软雅黑" panose="020B0503020204020204" pitchFamily="34" charset="-122"/>
                </a:rPr>
                <a:t>CONTENTS</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30" name="文本框 29"/>
          <p:cNvSpPr txBox="1"/>
          <p:nvPr/>
        </p:nvSpPr>
        <p:spPr>
          <a:xfrm>
            <a:off x="4309745" y="3392170"/>
            <a:ext cx="3107055" cy="368300"/>
          </a:xfrm>
          <a:prstGeom prst="rect">
            <a:avLst/>
          </a:prstGeom>
          <a:noFill/>
        </p:spPr>
        <p:txBody>
          <a:bodyPr wrap="none" rtlCol="0" anchor="t">
            <a:spAutoFit/>
          </a:bodyPr>
          <a:lstStyle/>
          <a:p>
            <a:r>
              <a:rPr lang="zh-CN" altLang="en-US">
                <a:sym typeface="+mn-ea"/>
              </a:rPr>
              <a:t>MACHINE LEARNING METHODS</a:t>
            </a:r>
            <a:endParaRPr lang="zh-CN" altLang="en-US"/>
          </a:p>
        </p:txBody>
      </p:sp>
      <p:sp>
        <p:nvSpPr>
          <p:cNvPr id="31" name="文本框 30"/>
          <p:cNvSpPr txBox="1"/>
          <p:nvPr/>
        </p:nvSpPr>
        <p:spPr>
          <a:xfrm>
            <a:off x="4382770" y="4242435"/>
            <a:ext cx="671830" cy="368300"/>
          </a:xfrm>
          <a:prstGeom prst="rect">
            <a:avLst/>
          </a:prstGeom>
          <a:noFill/>
        </p:spPr>
        <p:txBody>
          <a:bodyPr wrap="none" rtlCol="0" anchor="t">
            <a:spAutoFit/>
          </a:bodyPr>
          <a:lstStyle/>
          <a:p>
            <a:r>
              <a:rPr lang="en-US" altLang="zh-CN"/>
              <a:t>NEXT</a:t>
            </a:r>
            <a:endParaRPr lang="en-US" altLang="zh-CN"/>
          </a:p>
        </p:txBody>
      </p:sp>
    </p:spTree>
  </p:cSld>
  <p:clrMapOvr>
    <a:masterClrMapping/>
  </p:clrMapOvr>
  <p:transition spd="slow" advTm="3000">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7605352" cy="369332"/>
          </a:xfrm>
          <a:prstGeom prst="rect">
            <a:avLst/>
          </a:prstGeom>
          <a:noFill/>
        </p:spPr>
        <p:txBody>
          <a:bodyPr wrap="none" rtlCol="0">
            <a:spAutoFit/>
          </a:bodyPr>
          <a:lstStyle/>
          <a:p>
            <a:r>
              <a:rPr lang="en-US" altLang="zh-CN" dirty="0"/>
              <a:t>INTRODUCTION AND </a:t>
            </a:r>
            <a:r>
              <a:rPr lang="en-US" altLang="zh-CN" dirty="0" smtClean="0"/>
              <a:t>OVERVIEW</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-1-</a:t>
            </a:r>
            <a:r>
              <a:rPr lang="en-US" altLang="zh-CN" b="1" dirty="0" smtClean="0"/>
              <a:t>Big </a:t>
            </a:r>
            <a:r>
              <a:rPr lang="en-US" altLang="zh-CN" b="1" dirty="0"/>
              <a:t>Data and Machine Learning ‘revolution</a:t>
            </a:r>
            <a:r>
              <a:rPr lang="en-US" altLang="zh-CN" b="1" dirty="0" smtClean="0"/>
              <a:t>’</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3" name="PA_组合 31"/>
          <p:cNvGrpSpPr/>
          <p:nvPr>
            <p:custDataLst>
              <p:tags r:id="rId3"/>
            </p:custDataLst>
          </p:nvPr>
        </p:nvGrpSpPr>
        <p:grpSpPr>
          <a:xfrm>
            <a:off x="276422" y="141625"/>
            <a:ext cx="507831" cy="507831"/>
            <a:chOff x="1454930" y="1774654"/>
            <a:chExt cx="507831" cy="507831"/>
          </a:xfrm>
        </p:grpSpPr>
        <p:sp>
          <p:nvSpPr>
            <p:cNvPr id="14" name="椭圆 13"/>
            <p:cNvSpPr/>
            <p:nvPr/>
          </p:nvSpPr>
          <p:spPr>
            <a:xfrm>
              <a:off x="1454930" y="1774654"/>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16"/>
            <p:cNvSpPr txBox="1"/>
            <p:nvPr/>
          </p:nvSpPr>
          <p:spPr>
            <a:xfrm>
              <a:off x="1508791" y="1845136"/>
              <a:ext cx="450850" cy="368300"/>
            </a:xfrm>
            <a:prstGeom prst="rect">
              <a:avLst/>
            </a:prstGeom>
            <a:noFill/>
          </p:spPr>
          <p:txBody>
            <a:bodyPr wrap="none" rtlCol="0">
              <a:spAutoFit/>
            </a:bodyPr>
            <a:lstStyle/>
            <a:p>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5" name="TextBox 14"/>
          <p:cNvSpPr txBox="1"/>
          <p:nvPr/>
        </p:nvSpPr>
        <p:spPr>
          <a:xfrm>
            <a:off x="434975" y="720090"/>
            <a:ext cx="8582025" cy="4615815"/>
          </a:xfrm>
          <a:prstGeom prst="rect">
            <a:avLst/>
          </a:prstGeom>
          <a:noFill/>
        </p:spPr>
        <p:txBody>
          <a:bodyPr wrap="square" rtlCol="0">
            <a:spAutoFit/>
          </a:bodyPr>
          <a:lstStyle/>
          <a:p>
            <a:r>
              <a:rPr lang="en-US" altLang="zh-CN" dirty="0"/>
              <a:t>Most records and observations nowadays are captured electronically </a:t>
            </a:r>
            <a:r>
              <a:rPr lang="en-US" altLang="zh-CN" dirty="0" smtClean="0"/>
              <a:t>by devices </a:t>
            </a:r>
            <a:r>
              <a:rPr lang="en-US" altLang="zh-CN" dirty="0"/>
              <a:t>connected to the internet. This, in principle, allows investors to access a broad range of </a:t>
            </a:r>
            <a:r>
              <a:rPr lang="en-US" altLang="zh-CN" dirty="0">
                <a:solidFill>
                  <a:srgbClr val="FF0000"/>
                </a:solidFill>
              </a:rPr>
              <a:t>market relevant data in</a:t>
            </a:r>
            <a:r>
              <a:rPr lang="en-US" altLang="zh-CN" dirty="0"/>
              <a:t> </a:t>
            </a:r>
            <a:r>
              <a:rPr lang="en-US" altLang="zh-CN" dirty="0" smtClean="0"/>
              <a:t> </a:t>
            </a:r>
            <a:r>
              <a:rPr lang="en-US" altLang="zh-CN" dirty="0" smtClean="0">
                <a:solidFill>
                  <a:srgbClr val="FF0000"/>
                </a:solidFill>
              </a:rPr>
              <a:t>real  time</a:t>
            </a:r>
            <a:r>
              <a:rPr lang="en-US" altLang="zh-CN" dirty="0"/>
              <a:t>. For instance, online prices of millions of items can be used to assess </a:t>
            </a:r>
            <a:r>
              <a:rPr lang="en-US" altLang="zh-CN" dirty="0" smtClean="0"/>
              <a:t>inflation(</a:t>
            </a:r>
            <a:r>
              <a:rPr lang="zh-CN" altLang="en-US" dirty="0"/>
              <a:t>通货膨胀</a:t>
            </a:r>
            <a:r>
              <a:rPr lang="en-US" altLang="zh-CN" dirty="0" smtClean="0"/>
              <a:t>), </a:t>
            </a:r>
            <a:r>
              <a:rPr lang="en-US" altLang="zh-CN" dirty="0"/>
              <a:t>the number of customers visiting a </a:t>
            </a:r>
            <a:r>
              <a:rPr lang="en-US" altLang="zh-CN" dirty="0" smtClean="0"/>
              <a:t>store and </a:t>
            </a:r>
            <a:r>
              <a:rPr lang="en-US" altLang="zh-CN" dirty="0"/>
              <a:t>transacting can give real time sales estimates, and satellite imaging can assess </a:t>
            </a:r>
            <a:r>
              <a:rPr lang="en-US" altLang="zh-CN" dirty="0">
                <a:solidFill>
                  <a:srgbClr val="FF0000"/>
                </a:solidFill>
              </a:rPr>
              <a:t>agricultural yields</a:t>
            </a:r>
            <a:r>
              <a:rPr lang="en-US" altLang="zh-CN" dirty="0"/>
              <a:t> or activity of oil rigs</a:t>
            </a:r>
            <a:r>
              <a:rPr lang="en-US" altLang="zh-CN" dirty="0" smtClean="0"/>
              <a:t>. </a:t>
            </a:r>
            <a:endParaRPr lang="en-US" altLang="zh-CN" dirty="0"/>
          </a:p>
          <a:p>
            <a:r>
              <a:rPr lang="en-US" altLang="zh-CN" dirty="0"/>
              <a:t>Historically, similar data were only available at low frequency (e.g. monthly CPI, weekly rig counts, USDA crop reports</a:t>
            </a:r>
            <a:r>
              <a:rPr lang="zh-CN" altLang="en-US" dirty="0"/>
              <a:t>美国农业部作物报告</a:t>
            </a:r>
            <a:r>
              <a:rPr lang="en-US" altLang="zh-CN" dirty="0" smtClean="0"/>
              <a:t>, retail </a:t>
            </a:r>
            <a:r>
              <a:rPr lang="en-US" altLang="zh-CN" dirty="0"/>
              <a:t>sales reports and quarterly earnings, etc.). Given the amount of data that is available, a skilled quantitative investor can  nowadays in theory have </a:t>
            </a:r>
            <a:r>
              <a:rPr lang="en-US" altLang="zh-CN" dirty="0">
                <a:solidFill>
                  <a:srgbClr val="FF0000"/>
                </a:solidFill>
              </a:rPr>
              <a:t>near</a:t>
            </a:r>
            <a:r>
              <a:rPr lang="en-US" altLang="zh-CN" dirty="0"/>
              <a:t> real time macro or company specific data not available from traditional data sources. </a:t>
            </a:r>
            <a:r>
              <a:rPr lang="en-US" altLang="zh-CN" dirty="0" smtClean="0"/>
              <a:t>In practice</a:t>
            </a:r>
            <a:r>
              <a:rPr lang="en-US" altLang="zh-CN" dirty="0"/>
              <a:t>, useful data are not readily available and one needs to purchase, organize and analyze alternative datasets in order </a:t>
            </a:r>
            <a:r>
              <a:rPr lang="en-US" altLang="zh-CN" dirty="0" smtClean="0"/>
              <a:t>to  extract </a:t>
            </a:r>
            <a:r>
              <a:rPr lang="en-US" altLang="zh-CN" dirty="0"/>
              <a:t>tradeable signals. Analysis of large or unstructured datasets is often done with the use of Machine </a:t>
            </a:r>
            <a:r>
              <a:rPr lang="en-US" altLang="zh-CN" dirty="0" smtClean="0"/>
              <a:t>Learning . Successful         application  of  Machine  Learning  techniques  requires  </a:t>
            </a:r>
            <a:r>
              <a:rPr lang="en-US" altLang="zh-CN" dirty="0">
                <a:solidFill>
                  <a:srgbClr val="FF0000"/>
                </a:solidFill>
              </a:rPr>
              <a:t>some theoretical knowledge </a:t>
            </a:r>
            <a:r>
              <a:rPr lang="en-US" altLang="zh-CN" dirty="0" smtClean="0"/>
              <a:t>and    </a:t>
            </a:r>
            <a:r>
              <a:rPr lang="en-US" altLang="zh-CN" dirty="0">
                <a:solidFill>
                  <a:srgbClr val="FF0000"/>
                </a:solidFill>
              </a:rPr>
              <a:t>a lot of practical </a:t>
            </a:r>
            <a:r>
              <a:rPr lang="en-US" altLang="zh-CN" dirty="0" smtClean="0">
                <a:solidFill>
                  <a:srgbClr val="FF0000"/>
                </a:solidFill>
              </a:rPr>
              <a:t>experience </a:t>
            </a:r>
            <a:r>
              <a:rPr lang="en-US" altLang="zh-CN" dirty="0" smtClean="0"/>
              <a:t>in </a:t>
            </a:r>
            <a:r>
              <a:rPr lang="en-US" altLang="zh-CN" dirty="0">
                <a:solidFill>
                  <a:srgbClr val="FF0000"/>
                </a:solidFill>
              </a:rPr>
              <a:t>designing quantitative strategies</a:t>
            </a:r>
            <a:r>
              <a:rPr lang="en-US" altLang="zh-CN" dirty="0"/>
              <a:t>.</a:t>
            </a:r>
            <a:r>
              <a:rPr lang="zh-CN" altLang="en-US" sz="2400" dirty="0" smtClean="0"/>
              <a:t>  </a:t>
            </a:r>
            <a:endParaRPr lang="zh-CN" altLang="zh-CN" dirty="0"/>
          </a:p>
        </p:txBody>
      </p:sp>
    </p:spTree>
  </p:cSld>
  <p:clrMapOvr>
    <a:masterClrMapping/>
  </p:clrMapOvr>
  <p:transition spd="slow" advTm="3000">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183255" cy="368300"/>
          </a:xfrm>
          <a:prstGeom prst="rect">
            <a:avLst/>
          </a:prstGeom>
          <a:noFill/>
        </p:spPr>
        <p:txBody>
          <a:bodyPr wrap="none" rtlCol="0">
            <a:spAutoFit/>
          </a:bodyPr>
          <a:lstStyle/>
          <a:p>
            <a:r>
              <a:rPr lang="en-US" altLang="zh-CN" dirty="0"/>
              <a:t>INTRODUCTION AND OVERVIEW</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3" name="PA_组合 31"/>
          <p:cNvGrpSpPr/>
          <p:nvPr>
            <p:custDataLst>
              <p:tags r:id="rId3"/>
            </p:custDataLst>
          </p:nvPr>
        </p:nvGrpSpPr>
        <p:grpSpPr>
          <a:xfrm>
            <a:off x="276422" y="141625"/>
            <a:ext cx="507831" cy="507831"/>
            <a:chOff x="1454930" y="1774654"/>
            <a:chExt cx="507831" cy="507831"/>
          </a:xfrm>
        </p:grpSpPr>
        <p:sp>
          <p:nvSpPr>
            <p:cNvPr id="14" name="椭圆 13"/>
            <p:cNvSpPr/>
            <p:nvPr/>
          </p:nvSpPr>
          <p:spPr>
            <a:xfrm>
              <a:off x="1454930" y="1774654"/>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16"/>
            <p:cNvSpPr txBox="1"/>
            <p:nvPr/>
          </p:nvSpPr>
          <p:spPr>
            <a:xfrm>
              <a:off x="1508791" y="1845136"/>
              <a:ext cx="450850" cy="368300"/>
            </a:xfrm>
            <a:prstGeom prst="rect">
              <a:avLst/>
            </a:prstGeom>
            <a:noFill/>
          </p:spPr>
          <p:txBody>
            <a:bodyPr wrap="none" rtlCol="0">
              <a:spAutoFit/>
            </a:bodyPr>
            <a:lstStyle/>
            <a:p>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5" name="TextBox 14"/>
          <p:cNvSpPr txBox="1"/>
          <p:nvPr/>
        </p:nvSpPr>
        <p:spPr>
          <a:xfrm>
            <a:off x="0" y="627534"/>
            <a:ext cx="9036496" cy="4246245"/>
          </a:xfrm>
          <a:prstGeom prst="rect">
            <a:avLst/>
          </a:prstGeom>
          <a:noFill/>
        </p:spPr>
        <p:txBody>
          <a:bodyPr wrap="square" rtlCol="0">
            <a:spAutoFit/>
          </a:bodyPr>
          <a:lstStyle/>
          <a:p>
            <a:r>
              <a:rPr lang="en-US" altLang="zh-CN" b="1" dirty="0"/>
              <a:t>Big Data and Machine Learning ‘revolution</a:t>
            </a:r>
            <a:r>
              <a:rPr lang="en-US" altLang="zh-CN" b="1" dirty="0" smtClean="0"/>
              <a:t>’:</a:t>
            </a:r>
            <a:endParaRPr lang="en-US" altLang="zh-CN" b="1" dirty="0" smtClean="0"/>
          </a:p>
          <a:p>
            <a:r>
              <a:rPr lang="en-US" altLang="zh-CN" b="1" dirty="0"/>
              <a:t>Datasets and Methodologies</a:t>
            </a:r>
            <a:r>
              <a:rPr lang="en-US" altLang="zh-CN" dirty="0"/>
              <a:t>: There are two main components of a </a:t>
            </a:r>
            <a:r>
              <a:rPr lang="en-US" altLang="zh-CN" dirty="0">
                <a:solidFill>
                  <a:srgbClr val="FF0000"/>
                </a:solidFill>
              </a:rPr>
              <a:t>Big Data investment approach</a:t>
            </a:r>
            <a:r>
              <a:rPr lang="en-US" altLang="zh-CN" dirty="0" smtClean="0"/>
              <a:t>: </a:t>
            </a:r>
            <a:r>
              <a:rPr lang="en-US" altLang="zh-CN" dirty="0" smtClean="0">
                <a:solidFill>
                  <a:srgbClr val="FF0000"/>
                </a:solidFill>
              </a:rPr>
              <a:t>1)</a:t>
            </a:r>
            <a:r>
              <a:rPr lang="en-US" altLang="zh-CN" dirty="0" smtClean="0"/>
              <a:t>acquiring and </a:t>
            </a:r>
            <a:r>
              <a:rPr lang="en-US" altLang="zh-CN" dirty="0" smtClean="0">
                <a:solidFill>
                  <a:srgbClr val="FF0000"/>
                </a:solidFill>
              </a:rPr>
              <a:t>understanding</a:t>
            </a:r>
            <a:r>
              <a:rPr lang="en-US" altLang="zh-CN" dirty="0" smtClean="0"/>
              <a:t> the data  2) </a:t>
            </a:r>
            <a:r>
              <a:rPr lang="en-US" altLang="zh-CN" dirty="0" smtClean="0">
                <a:solidFill>
                  <a:srgbClr val="FF0000"/>
                </a:solidFill>
              </a:rPr>
              <a:t>and</a:t>
            </a:r>
            <a:r>
              <a:rPr lang="en-US" altLang="zh-CN" dirty="0" smtClean="0"/>
              <a:t> </a:t>
            </a:r>
            <a:r>
              <a:rPr lang="en-US" altLang="zh-CN" dirty="0"/>
              <a:t>using appropriate technologies and methods to </a:t>
            </a:r>
            <a:r>
              <a:rPr lang="en-US" altLang="zh-CN" dirty="0">
                <a:solidFill>
                  <a:srgbClr val="FF0000"/>
                </a:solidFill>
              </a:rPr>
              <a:t>analyze</a:t>
            </a:r>
            <a:r>
              <a:rPr lang="en-US" altLang="zh-CN" dirty="0"/>
              <a:t> those </a:t>
            </a:r>
            <a:r>
              <a:rPr lang="en-US" altLang="zh-CN" dirty="0" smtClean="0"/>
              <a:t>data.</a:t>
            </a:r>
            <a:endParaRPr lang="en-US" altLang="zh-CN" dirty="0" smtClean="0"/>
          </a:p>
          <a:p>
            <a:r>
              <a:rPr lang="en-US" altLang="zh-CN" b="1" dirty="0"/>
              <a:t>Fear of Big Data and Artificial </a:t>
            </a:r>
            <a:r>
              <a:rPr lang="en-US" altLang="zh-CN" b="1" dirty="0" smtClean="0"/>
              <a:t>Intelligence</a:t>
            </a:r>
            <a:r>
              <a:rPr lang="zh-CN" altLang="en-US" b="1" dirty="0" smtClean="0"/>
              <a:t>（恐慌）</a:t>
            </a:r>
            <a:r>
              <a:rPr lang="en-US" altLang="zh-CN" dirty="0" smtClean="0"/>
              <a:t>: </a:t>
            </a:r>
            <a:r>
              <a:rPr lang="en-US" altLang="zh-CN" dirty="0"/>
              <a:t>While many traditional investors don’t have a good understanding of </a:t>
            </a:r>
            <a:r>
              <a:rPr lang="en-US" altLang="zh-CN" dirty="0" smtClean="0"/>
              <a:t>the  types </a:t>
            </a:r>
            <a:r>
              <a:rPr lang="en-US" altLang="zh-CN" dirty="0"/>
              <a:t>of data available, and feel uneasy about adopting Machine Learning </a:t>
            </a:r>
            <a:r>
              <a:rPr lang="en-US" altLang="zh-CN" dirty="0" smtClean="0"/>
              <a:t>methods.</a:t>
            </a:r>
            <a:endParaRPr lang="en-US" altLang="zh-CN" dirty="0" smtClean="0"/>
          </a:p>
          <a:p>
            <a:r>
              <a:rPr lang="en-US" altLang="zh-CN" b="1" dirty="0"/>
              <a:t>How will Big Data and Machine Learning change the investment landscape</a:t>
            </a:r>
            <a:r>
              <a:rPr lang="en-US" altLang="zh-CN" b="1" dirty="0" smtClean="0"/>
              <a:t>?(</a:t>
            </a:r>
            <a:r>
              <a:rPr lang="zh-CN" altLang="en-US" b="1" dirty="0" smtClean="0"/>
              <a:t>影响</a:t>
            </a:r>
            <a:r>
              <a:rPr lang="en-US" altLang="zh-CN" b="1" dirty="0" smtClean="0"/>
              <a:t>) </a:t>
            </a:r>
            <a:r>
              <a:rPr lang="en-US" altLang="zh-CN" dirty="0"/>
              <a:t>We think the change will be profound. </a:t>
            </a:r>
            <a:r>
              <a:rPr lang="en-US" altLang="zh-CN" dirty="0" smtClean="0"/>
              <a:t>As more </a:t>
            </a:r>
            <a:r>
              <a:rPr lang="en-US" altLang="zh-CN" dirty="0"/>
              <a:t>investors adopt alternative datasets, the market will start reacting faster and will increasingly anticipate traditional or  ‘old’ data sources (e.g. quarterly corporate earnings, low </a:t>
            </a:r>
            <a:r>
              <a:rPr lang="en-US" altLang="zh-CN" dirty="0" smtClean="0"/>
              <a:t>frequency macroeconomic </a:t>
            </a:r>
            <a:r>
              <a:rPr lang="en-US" altLang="zh-CN" dirty="0"/>
              <a:t>data, etc</a:t>
            </a:r>
            <a:r>
              <a:rPr lang="en-US" altLang="zh-CN" dirty="0" smtClean="0"/>
              <a:t>.).</a:t>
            </a:r>
            <a:endParaRPr lang="en-US" altLang="zh-CN" dirty="0" smtClean="0"/>
          </a:p>
          <a:p>
            <a:r>
              <a:rPr lang="en-US" altLang="zh-CN" b="1" dirty="0"/>
              <a:t>Potential Pitfalls of Big Data and Machine </a:t>
            </a:r>
            <a:r>
              <a:rPr lang="en-US" altLang="zh-CN" b="1" dirty="0" smtClean="0"/>
              <a:t>Learning</a:t>
            </a:r>
            <a:r>
              <a:rPr lang="zh-CN" altLang="en-US" b="1" dirty="0" smtClean="0"/>
              <a:t>（缺陷）</a:t>
            </a:r>
            <a:r>
              <a:rPr lang="en-US" altLang="zh-CN" dirty="0" smtClean="0"/>
              <a:t>: </a:t>
            </a:r>
            <a:r>
              <a:rPr lang="en-US" altLang="zh-CN" dirty="0"/>
              <a:t>The transition to a Big Data framework will </a:t>
            </a:r>
            <a:r>
              <a:rPr lang="en-US" altLang="zh-CN" dirty="0">
                <a:solidFill>
                  <a:srgbClr val="FF0000"/>
                </a:solidFill>
              </a:rPr>
              <a:t>not be </a:t>
            </a:r>
            <a:r>
              <a:rPr lang="en-US" altLang="zh-CN" dirty="0" smtClean="0">
                <a:solidFill>
                  <a:srgbClr val="FF0000"/>
                </a:solidFill>
              </a:rPr>
              <a:t>without setbacks</a:t>
            </a:r>
            <a:r>
              <a:rPr lang="en-US" altLang="zh-CN" dirty="0"/>
              <a:t>. Certain types of data may lead </a:t>
            </a:r>
            <a:r>
              <a:rPr lang="en-US" altLang="zh-CN" dirty="0">
                <a:solidFill>
                  <a:srgbClr val="FF0000"/>
                </a:solidFill>
              </a:rPr>
              <a:t>into blind alleys </a:t>
            </a:r>
            <a:r>
              <a:rPr lang="en-US" altLang="zh-CN" dirty="0"/>
              <a:t>- datasets that don’t contain </a:t>
            </a:r>
            <a:r>
              <a:rPr lang="en-US" altLang="zh-CN" dirty="0">
                <a:solidFill>
                  <a:srgbClr val="FF0000"/>
                </a:solidFill>
              </a:rPr>
              <a:t>alpha</a:t>
            </a:r>
            <a:r>
              <a:rPr lang="en-US" altLang="zh-CN" dirty="0"/>
              <a:t>, </a:t>
            </a:r>
            <a:r>
              <a:rPr lang="en-US" altLang="zh-CN" dirty="0">
                <a:solidFill>
                  <a:srgbClr val="FF0000"/>
                </a:solidFill>
              </a:rPr>
              <a:t>signals</a:t>
            </a:r>
            <a:r>
              <a:rPr lang="en-US" altLang="zh-CN" dirty="0"/>
              <a:t> that have too </a:t>
            </a:r>
            <a:r>
              <a:rPr lang="en-US" altLang="zh-CN" dirty="0" smtClean="0"/>
              <a:t>little  investment </a:t>
            </a:r>
            <a:r>
              <a:rPr lang="en-US" altLang="zh-CN" dirty="0"/>
              <a:t>capacity, decay quickly, or are simply </a:t>
            </a:r>
            <a:r>
              <a:rPr lang="en-US" altLang="zh-CN" dirty="0">
                <a:solidFill>
                  <a:srgbClr val="FF0000"/>
                </a:solidFill>
              </a:rPr>
              <a:t>too expensive to purchase</a:t>
            </a:r>
            <a:r>
              <a:rPr lang="en-US" altLang="zh-CN" dirty="0"/>
              <a:t>.</a:t>
            </a:r>
            <a:endParaRPr lang="en-US" altLang="zh-CN" b="1" dirty="0" smtClean="0"/>
          </a:p>
        </p:txBody>
      </p:sp>
    </p:spTree>
  </p:cSld>
  <p:clrMapOvr>
    <a:masterClrMapping/>
  </p:clrMapOvr>
  <p:transition spd="slow" advTm="3000">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组合 2"/>
          <p:cNvGrpSpPr/>
          <p:nvPr>
            <p:custDataLst>
              <p:tags r:id="rId1"/>
            </p:custDataLst>
          </p:nvPr>
        </p:nvGrpSpPr>
        <p:grpSpPr>
          <a:xfrm>
            <a:off x="4786314" y="1500180"/>
            <a:ext cx="4338114" cy="1564479"/>
            <a:chOff x="5185929" y="1491630"/>
            <a:chExt cx="4338114" cy="1564479"/>
          </a:xfrm>
        </p:grpSpPr>
        <p:sp>
          <p:nvSpPr>
            <p:cNvPr id="5" name="PA_文本框 24"/>
            <p:cNvSpPr txBox="1"/>
            <p:nvPr>
              <p:custDataLst>
                <p:tags r:id="rId2"/>
              </p:custDataLst>
            </p:nvPr>
          </p:nvSpPr>
          <p:spPr>
            <a:xfrm>
              <a:off x="6173783" y="2410949"/>
              <a:ext cx="3350260" cy="64516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BIG AND ALTERNATIVE DATA</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185929" y="1491630"/>
              <a:ext cx="621046" cy="621046"/>
              <a:chOff x="4184947" y="1523826"/>
              <a:chExt cx="720080" cy="720080"/>
            </a:xfrm>
          </p:grpSpPr>
          <p:sp>
            <p:nvSpPr>
              <p:cNvPr id="18" name="椭圆 17"/>
              <p:cNvSpPr/>
              <p:nvPr/>
            </p:nvSpPr>
            <p:spPr>
              <a:xfrm>
                <a:off x="4184947" y="1523826"/>
                <a:ext cx="720080" cy="720080"/>
              </a:xfrm>
              <a:prstGeom prst="ellipse">
                <a:avLst/>
              </a:prstGeom>
              <a:solidFill>
                <a:srgbClr val="FBC6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p:nvPr/>
            </p:nvSpPr>
            <p:spPr bwMode="auto">
              <a:xfrm>
                <a:off x="4378996" y="1742497"/>
                <a:ext cx="331982" cy="28273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 name="PA_组合 1"/>
          <p:cNvGrpSpPr/>
          <p:nvPr>
            <p:custDataLst>
              <p:tags r:id="rId3"/>
            </p:custDataLst>
          </p:nvPr>
        </p:nvGrpSpPr>
        <p:grpSpPr>
          <a:xfrm>
            <a:off x="4286246" y="857238"/>
            <a:ext cx="2376094" cy="621046"/>
            <a:chOff x="4860032" y="798576"/>
            <a:chExt cx="2376094" cy="621046"/>
          </a:xfrm>
        </p:grpSpPr>
        <p:sp>
          <p:nvSpPr>
            <p:cNvPr id="4" name="PA_文本框 23"/>
            <p:cNvSpPr txBox="1"/>
            <p:nvPr>
              <p:custDataLst>
                <p:tags r:id="rId4"/>
              </p:custDataLst>
            </p:nvPr>
          </p:nvSpPr>
          <p:spPr>
            <a:xfrm>
              <a:off x="5615169" y="821509"/>
              <a:ext cx="1620957" cy="523220"/>
            </a:xfrm>
            <a:prstGeom prst="rect">
              <a:avLst/>
            </a:prstGeom>
            <a:noFill/>
          </p:spPr>
          <p:txBody>
            <a:bodyPr wrap="none" rtlCol="0">
              <a:spAutoFit/>
            </a:bodyPr>
            <a:lstStyle/>
            <a:p>
              <a:r>
                <a:rPr lang="zh-CN" altLang="en-US" sz="2800" dirty="0" smtClean="0">
                  <a:solidFill>
                    <a:srgbClr val="FF0000"/>
                  </a:solidFill>
                  <a:latin typeface="微软雅黑" panose="020B0503020204020204" pitchFamily="34" charset="-122"/>
                  <a:ea typeface="微软雅黑" panose="020B0503020204020204" pitchFamily="34" charset="-122"/>
                </a:rPr>
                <a:t>内容简介</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4860032" y="798576"/>
              <a:ext cx="621046" cy="621046"/>
              <a:chOff x="4211960" y="697241"/>
              <a:chExt cx="720080" cy="720080"/>
            </a:xfrm>
          </p:grpSpPr>
          <p:sp>
            <p:nvSpPr>
              <p:cNvPr id="15" name="椭圆 14"/>
              <p:cNvSpPr/>
              <p:nvPr/>
            </p:nvSpPr>
            <p:spPr>
              <a:xfrm>
                <a:off x="4211960" y="697241"/>
                <a:ext cx="720080" cy="720080"/>
              </a:xfrm>
              <a:prstGeom prst="ellipse">
                <a:avLst/>
              </a:prstGeom>
              <a:solidFill>
                <a:srgbClr val="FC6D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KSO_Shape"/>
              <p:cNvSpPr/>
              <p:nvPr/>
            </p:nvSpPr>
            <p:spPr bwMode="auto">
              <a:xfrm>
                <a:off x="4415138" y="903462"/>
                <a:ext cx="313724" cy="307637"/>
              </a:xfrm>
              <a:custGeom>
                <a:avLst/>
                <a:gdLst>
                  <a:gd name="T0" fmla="*/ 418516 w 2779"/>
                  <a:gd name="T1" fmla="*/ 0 h 2723"/>
                  <a:gd name="T2" fmla="*/ 60251 w 2779"/>
                  <a:gd name="T3" fmla="*/ 0 h 2723"/>
                  <a:gd name="T4" fmla="*/ 0 w 2779"/>
                  <a:gd name="T5" fmla="*/ 59661 h 2723"/>
                  <a:gd name="T6" fmla="*/ 0 w 2779"/>
                  <a:gd name="T7" fmla="*/ 411792 h 2723"/>
                  <a:gd name="T8" fmla="*/ 60251 w 2779"/>
                  <a:gd name="T9" fmla="*/ 471453 h 2723"/>
                  <a:gd name="T10" fmla="*/ 418516 w 2779"/>
                  <a:gd name="T11" fmla="*/ 471453 h 2723"/>
                  <a:gd name="T12" fmla="*/ 478119 w 2779"/>
                  <a:gd name="T13" fmla="*/ 411792 h 2723"/>
                  <a:gd name="T14" fmla="*/ 478119 w 2779"/>
                  <a:gd name="T15" fmla="*/ 59661 h 2723"/>
                  <a:gd name="T16" fmla="*/ 418516 w 2779"/>
                  <a:gd name="T17" fmla="*/ 0 h 2723"/>
                  <a:gd name="T18" fmla="*/ 418516 w 2779"/>
                  <a:gd name="T19" fmla="*/ 651085 h 2723"/>
                  <a:gd name="T20" fmla="*/ 60251 w 2779"/>
                  <a:gd name="T21" fmla="*/ 651085 h 2723"/>
                  <a:gd name="T22" fmla="*/ 0 w 2779"/>
                  <a:gd name="T23" fmla="*/ 710747 h 2723"/>
                  <a:gd name="T24" fmla="*/ 0 w 2779"/>
                  <a:gd name="T25" fmla="*/ 1055095 h 2723"/>
                  <a:gd name="T26" fmla="*/ 60251 w 2779"/>
                  <a:gd name="T27" fmla="*/ 1114757 h 2723"/>
                  <a:gd name="T28" fmla="*/ 418516 w 2779"/>
                  <a:gd name="T29" fmla="*/ 1114757 h 2723"/>
                  <a:gd name="T30" fmla="*/ 478119 w 2779"/>
                  <a:gd name="T31" fmla="*/ 1055095 h 2723"/>
                  <a:gd name="T32" fmla="*/ 478119 w 2779"/>
                  <a:gd name="T33" fmla="*/ 710747 h 2723"/>
                  <a:gd name="T34" fmla="*/ 418516 w 2779"/>
                  <a:gd name="T35" fmla="*/ 651085 h 2723"/>
                  <a:gd name="T36" fmla="*/ 418516 w 2779"/>
                  <a:gd name="T37" fmla="*/ 1294389 h 2723"/>
                  <a:gd name="T38" fmla="*/ 60251 w 2779"/>
                  <a:gd name="T39" fmla="*/ 1294389 h 2723"/>
                  <a:gd name="T40" fmla="*/ 0 w 2779"/>
                  <a:gd name="T41" fmla="*/ 1354698 h 2723"/>
                  <a:gd name="T42" fmla="*/ 0 w 2779"/>
                  <a:gd name="T43" fmla="*/ 1706181 h 2723"/>
                  <a:gd name="T44" fmla="*/ 60251 w 2779"/>
                  <a:gd name="T45" fmla="*/ 1765842 h 2723"/>
                  <a:gd name="T46" fmla="*/ 418516 w 2779"/>
                  <a:gd name="T47" fmla="*/ 1765842 h 2723"/>
                  <a:gd name="T48" fmla="*/ 478119 w 2779"/>
                  <a:gd name="T49" fmla="*/ 1706181 h 2723"/>
                  <a:gd name="T50" fmla="*/ 478119 w 2779"/>
                  <a:gd name="T51" fmla="*/ 1354698 h 2723"/>
                  <a:gd name="T52" fmla="*/ 418516 w 2779"/>
                  <a:gd name="T53" fmla="*/ 1294389 h 2723"/>
                  <a:gd name="T54" fmla="*/ 1740794 w 2779"/>
                  <a:gd name="T55" fmla="*/ 0 h 2723"/>
                  <a:gd name="T56" fmla="*/ 702926 w 2779"/>
                  <a:gd name="T57" fmla="*/ 0 h 2723"/>
                  <a:gd name="T58" fmla="*/ 643323 w 2779"/>
                  <a:gd name="T59" fmla="*/ 59661 h 2723"/>
                  <a:gd name="T60" fmla="*/ 643323 w 2779"/>
                  <a:gd name="T61" fmla="*/ 411792 h 2723"/>
                  <a:gd name="T62" fmla="*/ 702926 w 2779"/>
                  <a:gd name="T63" fmla="*/ 471453 h 2723"/>
                  <a:gd name="T64" fmla="*/ 1740794 w 2779"/>
                  <a:gd name="T65" fmla="*/ 471453 h 2723"/>
                  <a:gd name="T66" fmla="*/ 1800397 w 2779"/>
                  <a:gd name="T67" fmla="*/ 411792 h 2723"/>
                  <a:gd name="T68" fmla="*/ 1800397 w 2779"/>
                  <a:gd name="T69" fmla="*/ 59661 h 2723"/>
                  <a:gd name="T70" fmla="*/ 1740794 w 2779"/>
                  <a:gd name="T71" fmla="*/ 0 h 2723"/>
                  <a:gd name="T72" fmla="*/ 1740794 w 2779"/>
                  <a:gd name="T73" fmla="*/ 651085 h 2723"/>
                  <a:gd name="T74" fmla="*/ 702926 w 2779"/>
                  <a:gd name="T75" fmla="*/ 651085 h 2723"/>
                  <a:gd name="T76" fmla="*/ 643323 w 2779"/>
                  <a:gd name="T77" fmla="*/ 710747 h 2723"/>
                  <a:gd name="T78" fmla="*/ 643323 w 2779"/>
                  <a:gd name="T79" fmla="*/ 1055095 h 2723"/>
                  <a:gd name="T80" fmla="*/ 702926 w 2779"/>
                  <a:gd name="T81" fmla="*/ 1114757 h 2723"/>
                  <a:gd name="T82" fmla="*/ 1740794 w 2779"/>
                  <a:gd name="T83" fmla="*/ 1114757 h 2723"/>
                  <a:gd name="T84" fmla="*/ 1800397 w 2779"/>
                  <a:gd name="T85" fmla="*/ 1055095 h 2723"/>
                  <a:gd name="T86" fmla="*/ 1800397 w 2779"/>
                  <a:gd name="T87" fmla="*/ 710747 h 2723"/>
                  <a:gd name="T88" fmla="*/ 1740794 w 2779"/>
                  <a:gd name="T89" fmla="*/ 651085 h 2723"/>
                  <a:gd name="T90" fmla="*/ 1740794 w 2779"/>
                  <a:gd name="T91" fmla="*/ 1294389 h 2723"/>
                  <a:gd name="T92" fmla="*/ 702926 w 2779"/>
                  <a:gd name="T93" fmla="*/ 1294389 h 2723"/>
                  <a:gd name="T94" fmla="*/ 643323 w 2779"/>
                  <a:gd name="T95" fmla="*/ 1354698 h 2723"/>
                  <a:gd name="T96" fmla="*/ 643323 w 2779"/>
                  <a:gd name="T97" fmla="*/ 1706181 h 2723"/>
                  <a:gd name="T98" fmla="*/ 702926 w 2779"/>
                  <a:gd name="T99" fmla="*/ 1765842 h 2723"/>
                  <a:gd name="T100" fmla="*/ 1740794 w 2779"/>
                  <a:gd name="T101" fmla="*/ 1765842 h 2723"/>
                  <a:gd name="T102" fmla="*/ 1800397 w 2779"/>
                  <a:gd name="T103" fmla="*/ 1706181 h 2723"/>
                  <a:gd name="T104" fmla="*/ 1800397 w 2779"/>
                  <a:gd name="T105" fmla="*/ 1354698 h 2723"/>
                  <a:gd name="T106" fmla="*/ 1740794 w 2779"/>
                  <a:gd name="T107" fmla="*/ 1294389 h 27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79" h="2723">
                    <a:moveTo>
                      <a:pt x="646" y="0"/>
                    </a:moveTo>
                    <a:cubicBezTo>
                      <a:pt x="93" y="0"/>
                      <a:pt x="93" y="0"/>
                      <a:pt x="93" y="0"/>
                    </a:cubicBezTo>
                    <a:cubicBezTo>
                      <a:pt x="42" y="0"/>
                      <a:pt x="0" y="41"/>
                      <a:pt x="0" y="92"/>
                    </a:cubicBezTo>
                    <a:cubicBezTo>
                      <a:pt x="0" y="635"/>
                      <a:pt x="0" y="635"/>
                      <a:pt x="0" y="635"/>
                    </a:cubicBezTo>
                    <a:cubicBezTo>
                      <a:pt x="0" y="686"/>
                      <a:pt x="42" y="727"/>
                      <a:pt x="93" y="727"/>
                    </a:cubicBezTo>
                    <a:cubicBezTo>
                      <a:pt x="646" y="727"/>
                      <a:pt x="646" y="727"/>
                      <a:pt x="646" y="727"/>
                    </a:cubicBezTo>
                    <a:cubicBezTo>
                      <a:pt x="697" y="727"/>
                      <a:pt x="738" y="686"/>
                      <a:pt x="738" y="635"/>
                    </a:cubicBezTo>
                    <a:cubicBezTo>
                      <a:pt x="738" y="92"/>
                      <a:pt x="738" y="92"/>
                      <a:pt x="738" y="92"/>
                    </a:cubicBezTo>
                    <a:cubicBezTo>
                      <a:pt x="738" y="41"/>
                      <a:pt x="697" y="0"/>
                      <a:pt x="646" y="0"/>
                    </a:cubicBezTo>
                    <a:close/>
                    <a:moveTo>
                      <a:pt x="646" y="1004"/>
                    </a:moveTo>
                    <a:cubicBezTo>
                      <a:pt x="93" y="1004"/>
                      <a:pt x="93" y="1004"/>
                      <a:pt x="93" y="1004"/>
                    </a:cubicBezTo>
                    <a:cubicBezTo>
                      <a:pt x="42" y="1004"/>
                      <a:pt x="0" y="1045"/>
                      <a:pt x="0" y="1096"/>
                    </a:cubicBezTo>
                    <a:cubicBezTo>
                      <a:pt x="0" y="1627"/>
                      <a:pt x="0" y="1627"/>
                      <a:pt x="0" y="1627"/>
                    </a:cubicBezTo>
                    <a:cubicBezTo>
                      <a:pt x="0" y="1678"/>
                      <a:pt x="42" y="1719"/>
                      <a:pt x="93" y="1719"/>
                    </a:cubicBezTo>
                    <a:cubicBezTo>
                      <a:pt x="646" y="1719"/>
                      <a:pt x="646" y="1719"/>
                      <a:pt x="646" y="1719"/>
                    </a:cubicBezTo>
                    <a:cubicBezTo>
                      <a:pt x="697" y="1719"/>
                      <a:pt x="738" y="1678"/>
                      <a:pt x="738" y="1627"/>
                    </a:cubicBezTo>
                    <a:cubicBezTo>
                      <a:pt x="738" y="1096"/>
                      <a:pt x="738" y="1096"/>
                      <a:pt x="738" y="1096"/>
                    </a:cubicBezTo>
                    <a:cubicBezTo>
                      <a:pt x="738" y="1045"/>
                      <a:pt x="697" y="1004"/>
                      <a:pt x="646" y="1004"/>
                    </a:cubicBezTo>
                    <a:close/>
                    <a:moveTo>
                      <a:pt x="646" y="1996"/>
                    </a:moveTo>
                    <a:cubicBezTo>
                      <a:pt x="93" y="1996"/>
                      <a:pt x="93" y="1996"/>
                      <a:pt x="93" y="1996"/>
                    </a:cubicBezTo>
                    <a:cubicBezTo>
                      <a:pt x="42" y="1996"/>
                      <a:pt x="0" y="2037"/>
                      <a:pt x="0" y="2089"/>
                    </a:cubicBezTo>
                    <a:cubicBezTo>
                      <a:pt x="0" y="2631"/>
                      <a:pt x="0" y="2631"/>
                      <a:pt x="0" y="2631"/>
                    </a:cubicBezTo>
                    <a:cubicBezTo>
                      <a:pt x="0" y="2682"/>
                      <a:pt x="42" y="2723"/>
                      <a:pt x="93" y="2723"/>
                    </a:cubicBezTo>
                    <a:cubicBezTo>
                      <a:pt x="646" y="2723"/>
                      <a:pt x="646" y="2723"/>
                      <a:pt x="646" y="2723"/>
                    </a:cubicBezTo>
                    <a:cubicBezTo>
                      <a:pt x="697" y="2723"/>
                      <a:pt x="738" y="2682"/>
                      <a:pt x="738" y="2631"/>
                    </a:cubicBezTo>
                    <a:cubicBezTo>
                      <a:pt x="738" y="2089"/>
                      <a:pt x="738" y="2089"/>
                      <a:pt x="738" y="2089"/>
                    </a:cubicBezTo>
                    <a:cubicBezTo>
                      <a:pt x="738" y="2037"/>
                      <a:pt x="697" y="1996"/>
                      <a:pt x="646" y="1996"/>
                    </a:cubicBezTo>
                    <a:close/>
                    <a:moveTo>
                      <a:pt x="2687" y="0"/>
                    </a:moveTo>
                    <a:cubicBezTo>
                      <a:pt x="1085" y="0"/>
                      <a:pt x="1085" y="0"/>
                      <a:pt x="1085" y="0"/>
                    </a:cubicBezTo>
                    <a:cubicBezTo>
                      <a:pt x="1034" y="0"/>
                      <a:pt x="993" y="41"/>
                      <a:pt x="993" y="92"/>
                    </a:cubicBezTo>
                    <a:cubicBezTo>
                      <a:pt x="993" y="635"/>
                      <a:pt x="993" y="635"/>
                      <a:pt x="993" y="635"/>
                    </a:cubicBezTo>
                    <a:cubicBezTo>
                      <a:pt x="993" y="686"/>
                      <a:pt x="1034" y="727"/>
                      <a:pt x="1085" y="727"/>
                    </a:cubicBezTo>
                    <a:cubicBezTo>
                      <a:pt x="2687" y="727"/>
                      <a:pt x="2687" y="727"/>
                      <a:pt x="2687" y="727"/>
                    </a:cubicBezTo>
                    <a:cubicBezTo>
                      <a:pt x="2738" y="727"/>
                      <a:pt x="2779" y="686"/>
                      <a:pt x="2779" y="635"/>
                    </a:cubicBezTo>
                    <a:cubicBezTo>
                      <a:pt x="2779" y="92"/>
                      <a:pt x="2779" y="92"/>
                      <a:pt x="2779" y="92"/>
                    </a:cubicBezTo>
                    <a:cubicBezTo>
                      <a:pt x="2779" y="41"/>
                      <a:pt x="2738" y="0"/>
                      <a:pt x="2687" y="0"/>
                    </a:cubicBezTo>
                    <a:close/>
                    <a:moveTo>
                      <a:pt x="2687" y="1004"/>
                    </a:moveTo>
                    <a:cubicBezTo>
                      <a:pt x="1085" y="1004"/>
                      <a:pt x="1085" y="1004"/>
                      <a:pt x="1085" y="1004"/>
                    </a:cubicBezTo>
                    <a:cubicBezTo>
                      <a:pt x="1034" y="1004"/>
                      <a:pt x="993" y="1045"/>
                      <a:pt x="993" y="1096"/>
                    </a:cubicBezTo>
                    <a:cubicBezTo>
                      <a:pt x="993" y="1627"/>
                      <a:pt x="993" y="1627"/>
                      <a:pt x="993" y="1627"/>
                    </a:cubicBezTo>
                    <a:cubicBezTo>
                      <a:pt x="993" y="1678"/>
                      <a:pt x="1034" y="1719"/>
                      <a:pt x="1085" y="1719"/>
                    </a:cubicBezTo>
                    <a:cubicBezTo>
                      <a:pt x="2687" y="1719"/>
                      <a:pt x="2687" y="1719"/>
                      <a:pt x="2687" y="1719"/>
                    </a:cubicBezTo>
                    <a:cubicBezTo>
                      <a:pt x="2738" y="1719"/>
                      <a:pt x="2779" y="1678"/>
                      <a:pt x="2779" y="1627"/>
                    </a:cubicBezTo>
                    <a:cubicBezTo>
                      <a:pt x="2779" y="1096"/>
                      <a:pt x="2779" y="1096"/>
                      <a:pt x="2779" y="1096"/>
                    </a:cubicBezTo>
                    <a:cubicBezTo>
                      <a:pt x="2779" y="1045"/>
                      <a:pt x="2738" y="1004"/>
                      <a:pt x="2687" y="1004"/>
                    </a:cubicBezTo>
                    <a:close/>
                    <a:moveTo>
                      <a:pt x="2687" y="1996"/>
                    </a:moveTo>
                    <a:cubicBezTo>
                      <a:pt x="1085" y="1996"/>
                      <a:pt x="1085" y="1996"/>
                      <a:pt x="1085" y="1996"/>
                    </a:cubicBezTo>
                    <a:cubicBezTo>
                      <a:pt x="1034" y="1996"/>
                      <a:pt x="993" y="2037"/>
                      <a:pt x="993" y="2089"/>
                    </a:cubicBezTo>
                    <a:cubicBezTo>
                      <a:pt x="993" y="2631"/>
                      <a:pt x="993" y="2631"/>
                      <a:pt x="993" y="2631"/>
                    </a:cubicBezTo>
                    <a:cubicBezTo>
                      <a:pt x="993" y="2682"/>
                      <a:pt x="1034" y="2723"/>
                      <a:pt x="1085" y="2723"/>
                    </a:cubicBezTo>
                    <a:cubicBezTo>
                      <a:pt x="2687" y="2723"/>
                      <a:pt x="2687" y="2723"/>
                      <a:pt x="2687" y="2723"/>
                    </a:cubicBezTo>
                    <a:cubicBezTo>
                      <a:pt x="2738" y="2723"/>
                      <a:pt x="2779" y="2682"/>
                      <a:pt x="2779" y="2631"/>
                    </a:cubicBezTo>
                    <a:cubicBezTo>
                      <a:pt x="2779" y="2089"/>
                      <a:pt x="2779" y="2089"/>
                      <a:pt x="2779" y="2089"/>
                    </a:cubicBezTo>
                    <a:cubicBezTo>
                      <a:pt x="2779" y="2037"/>
                      <a:pt x="2738" y="1996"/>
                      <a:pt x="2687" y="1996"/>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11" name="PA_组合 10"/>
          <p:cNvGrpSpPr/>
          <p:nvPr>
            <p:custDataLst>
              <p:tags r:id="rId5"/>
            </p:custDataLst>
          </p:nvPr>
        </p:nvGrpSpPr>
        <p:grpSpPr>
          <a:xfrm>
            <a:off x="5072066" y="2285998"/>
            <a:ext cx="865900" cy="1305091"/>
            <a:chOff x="5302919" y="2242095"/>
            <a:chExt cx="865900" cy="1305091"/>
          </a:xfrm>
        </p:grpSpPr>
        <p:sp>
          <p:nvSpPr>
            <p:cNvPr id="6" name="PA_文本框 25"/>
            <p:cNvSpPr txBox="1"/>
            <p:nvPr>
              <p:custDataLst>
                <p:tags r:id="rId6"/>
              </p:custDataLst>
            </p:nvPr>
          </p:nvSpPr>
          <p:spPr>
            <a:xfrm>
              <a:off x="5858939" y="3178886"/>
              <a:ext cx="309880" cy="368300"/>
            </a:xfrm>
            <a:prstGeom prst="rect">
              <a:avLst/>
            </a:prstGeom>
            <a:noFill/>
          </p:spPr>
          <p:txBody>
            <a:bodyPr wrap="none" rtlCol="0">
              <a:spAutoFit/>
            </a:bodyPr>
            <a:lstStyle/>
            <a:p>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5302919" y="2242095"/>
              <a:ext cx="621046" cy="621046"/>
              <a:chOff x="3635775" y="2580616"/>
              <a:chExt cx="720080" cy="720080"/>
            </a:xfrm>
          </p:grpSpPr>
          <p:sp>
            <p:nvSpPr>
              <p:cNvPr id="17" name="椭圆 16"/>
              <p:cNvSpPr/>
              <p:nvPr/>
            </p:nvSpPr>
            <p:spPr>
              <a:xfrm>
                <a:off x="3635775" y="2580616"/>
                <a:ext cx="720080" cy="720080"/>
              </a:xfrm>
              <a:prstGeom prst="ellipse">
                <a:avLst/>
              </a:prstGeom>
              <a:solidFill>
                <a:srgbClr val="8BC066"/>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p:nvPr/>
            </p:nvSpPr>
            <p:spPr bwMode="auto">
              <a:xfrm>
                <a:off x="3820882" y="2774664"/>
                <a:ext cx="349866" cy="388969"/>
              </a:xfrm>
              <a:custGeom>
                <a:avLst/>
                <a:gdLst>
                  <a:gd name="T0" fmla="*/ 1511663 w 2946"/>
                  <a:gd name="T1" fmla="*/ 216114 h 3274"/>
                  <a:gd name="T2" fmla="*/ 1558387 w 2946"/>
                  <a:gd name="T3" fmla="*/ 72038 h 3274"/>
                  <a:gd name="T4" fmla="*/ 1619403 w 2946"/>
                  <a:gd name="T5" fmla="*/ 168822 h 3274"/>
                  <a:gd name="T6" fmla="*/ 141821 w 2946"/>
                  <a:gd name="T7" fmla="*/ 72038 h 3274"/>
                  <a:gd name="T8" fmla="*/ 647541 w 2946"/>
                  <a:gd name="T9" fmla="*/ 0 h 3274"/>
                  <a:gd name="T10" fmla="*/ 974060 w 2946"/>
                  <a:gd name="T11" fmla="*/ 72038 h 3274"/>
                  <a:gd name="T12" fmla="*/ 1477582 w 2946"/>
                  <a:gd name="T13" fmla="*/ 216114 h 3274"/>
                  <a:gd name="T14" fmla="*/ 141821 w 2946"/>
                  <a:gd name="T15" fmla="*/ 72038 h 3274"/>
                  <a:gd name="T16" fmla="*/ 0 w 2946"/>
                  <a:gd name="T17" fmla="*/ 112731 h 3274"/>
                  <a:gd name="T18" fmla="*/ 107740 w 2946"/>
                  <a:gd name="T19" fmla="*/ 72038 h 3274"/>
                  <a:gd name="T20" fmla="*/ 51671 w 2946"/>
                  <a:gd name="T21" fmla="*/ 216114 h 3274"/>
                  <a:gd name="T22" fmla="*/ 1441851 w 2946"/>
                  <a:gd name="T23" fmla="*/ 285952 h 3274"/>
                  <a:gd name="T24" fmla="*/ 179750 w 2946"/>
                  <a:gd name="T25" fmla="*/ 1298331 h 3274"/>
                  <a:gd name="T26" fmla="*/ 1441851 w 2946"/>
                  <a:gd name="T27" fmla="*/ 285952 h 3274"/>
                  <a:gd name="T28" fmla="*/ 1190091 w 2946"/>
                  <a:gd name="T29" fmla="*/ 1118512 h 3274"/>
                  <a:gd name="T30" fmla="*/ 937781 w 2946"/>
                  <a:gd name="T31" fmla="*/ 1046474 h 3274"/>
                  <a:gd name="T32" fmla="*/ 937781 w 2946"/>
                  <a:gd name="T33" fmla="*/ 974436 h 3274"/>
                  <a:gd name="T34" fmla="*/ 1334111 w 2946"/>
                  <a:gd name="T35" fmla="*/ 900199 h 3274"/>
                  <a:gd name="T36" fmla="*/ 937781 w 2946"/>
                  <a:gd name="T37" fmla="*/ 974436 h 3274"/>
                  <a:gd name="T38" fmla="*/ 1334111 w 2946"/>
                  <a:gd name="T39" fmla="*/ 792417 h 3274"/>
                  <a:gd name="T40" fmla="*/ 937781 w 2946"/>
                  <a:gd name="T41" fmla="*/ 722578 h 3274"/>
                  <a:gd name="T42" fmla="*/ 554093 w 2946"/>
                  <a:gd name="T43" fmla="*/ 1181751 h 3274"/>
                  <a:gd name="T44" fmla="*/ 507919 w 2946"/>
                  <a:gd name="T45" fmla="*/ 972236 h 3274"/>
                  <a:gd name="T46" fmla="*/ 301233 w 2946"/>
                  <a:gd name="T47" fmla="*/ 928244 h 3274"/>
                  <a:gd name="T48" fmla="*/ 863572 w 2946"/>
                  <a:gd name="T49" fmla="*/ 900199 h 3274"/>
                  <a:gd name="T50" fmla="*/ 575531 w 2946"/>
                  <a:gd name="T51" fmla="*/ 900199 h 3274"/>
                  <a:gd name="T52" fmla="*/ 287491 w 2946"/>
                  <a:gd name="T53" fmla="*/ 506465 h 3274"/>
                  <a:gd name="T54" fmla="*/ 863572 w 2946"/>
                  <a:gd name="T55" fmla="*/ 393734 h 3274"/>
                  <a:gd name="T56" fmla="*/ 287491 w 2946"/>
                  <a:gd name="T57" fmla="*/ 506465 h 3274"/>
                  <a:gd name="T58" fmla="*/ 109939 w 2946"/>
                  <a:gd name="T59" fmla="*/ 1476502 h 3274"/>
                  <a:gd name="T60" fmla="*/ 1551790 w 2946"/>
                  <a:gd name="T61" fmla="*/ 1368170 h 3274"/>
                  <a:gd name="T62" fmla="*/ 694815 w 2946"/>
                  <a:gd name="T63" fmla="*/ 1519394 h 3274"/>
                  <a:gd name="T64" fmla="*/ 357302 w 2946"/>
                  <a:gd name="T65" fmla="*/ 1800397 h 3274"/>
                  <a:gd name="T66" fmla="*/ 694815 w 2946"/>
                  <a:gd name="T67" fmla="*/ 1519394 h 3274"/>
                  <a:gd name="T68" fmla="*/ 1088397 w 2946"/>
                  <a:gd name="T69" fmla="*/ 1800397 h 3274"/>
                  <a:gd name="T70" fmla="*/ 1088397 w 2946"/>
                  <a:gd name="T71" fmla="*/ 1519394 h 32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46" h="3274">
                    <a:moveTo>
                      <a:pt x="2831" y="393"/>
                    </a:moveTo>
                    <a:cubicBezTo>
                      <a:pt x="2750" y="393"/>
                      <a:pt x="2750" y="393"/>
                      <a:pt x="2750" y="393"/>
                    </a:cubicBezTo>
                    <a:cubicBezTo>
                      <a:pt x="2754" y="131"/>
                      <a:pt x="2754" y="131"/>
                      <a:pt x="2754" y="131"/>
                    </a:cubicBezTo>
                    <a:cubicBezTo>
                      <a:pt x="2835" y="131"/>
                      <a:pt x="2835" y="131"/>
                      <a:pt x="2835" y="131"/>
                    </a:cubicBezTo>
                    <a:cubicBezTo>
                      <a:pt x="2946" y="205"/>
                      <a:pt x="2946" y="205"/>
                      <a:pt x="2946" y="205"/>
                    </a:cubicBezTo>
                    <a:cubicBezTo>
                      <a:pt x="2946" y="307"/>
                      <a:pt x="2946" y="307"/>
                      <a:pt x="2946" y="307"/>
                    </a:cubicBezTo>
                    <a:lnTo>
                      <a:pt x="2831" y="393"/>
                    </a:lnTo>
                    <a:close/>
                    <a:moveTo>
                      <a:pt x="258" y="131"/>
                    </a:moveTo>
                    <a:cubicBezTo>
                      <a:pt x="1178" y="131"/>
                      <a:pt x="1178" y="131"/>
                      <a:pt x="1178" y="131"/>
                    </a:cubicBezTo>
                    <a:cubicBezTo>
                      <a:pt x="1178" y="0"/>
                      <a:pt x="1178" y="0"/>
                      <a:pt x="1178" y="0"/>
                    </a:cubicBezTo>
                    <a:cubicBezTo>
                      <a:pt x="1772" y="0"/>
                      <a:pt x="1772" y="0"/>
                      <a:pt x="1772" y="0"/>
                    </a:cubicBezTo>
                    <a:cubicBezTo>
                      <a:pt x="1772" y="131"/>
                      <a:pt x="1772" y="131"/>
                      <a:pt x="1772" y="131"/>
                    </a:cubicBezTo>
                    <a:cubicBezTo>
                      <a:pt x="2688" y="131"/>
                      <a:pt x="2688" y="131"/>
                      <a:pt x="2688" y="131"/>
                    </a:cubicBezTo>
                    <a:cubicBezTo>
                      <a:pt x="2688" y="393"/>
                      <a:pt x="2688" y="393"/>
                      <a:pt x="2688" y="393"/>
                    </a:cubicBezTo>
                    <a:cubicBezTo>
                      <a:pt x="258" y="393"/>
                      <a:pt x="258" y="393"/>
                      <a:pt x="258" y="393"/>
                    </a:cubicBezTo>
                    <a:lnTo>
                      <a:pt x="258" y="131"/>
                    </a:lnTo>
                    <a:close/>
                    <a:moveTo>
                      <a:pt x="0" y="307"/>
                    </a:moveTo>
                    <a:cubicBezTo>
                      <a:pt x="0" y="205"/>
                      <a:pt x="0" y="205"/>
                      <a:pt x="0" y="205"/>
                    </a:cubicBezTo>
                    <a:cubicBezTo>
                      <a:pt x="94" y="131"/>
                      <a:pt x="94" y="131"/>
                      <a:pt x="94" y="131"/>
                    </a:cubicBezTo>
                    <a:cubicBezTo>
                      <a:pt x="196" y="131"/>
                      <a:pt x="196" y="131"/>
                      <a:pt x="196" y="131"/>
                    </a:cubicBezTo>
                    <a:cubicBezTo>
                      <a:pt x="196" y="393"/>
                      <a:pt x="196" y="393"/>
                      <a:pt x="196" y="393"/>
                    </a:cubicBezTo>
                    <a:cubicBezTo>
                      <a:pt x="94" y="393"/>
                      <a:pt x="94" y="393"/>
                      <a:pt x="94" y="393"/>
                    </a:cubicBezTo>
                    <a:lnTo>
                      <a:pt x="0" y="307"/>
                    </a:lnTo>
                    <a:close/>
                    <a:moveTo>
                      <a:pt x="2623" y="520"/>
                    </a:moveTo>
                    <a:cubicBezTo>
                      <a:pt x="2623" y="2361"/>
                      <a:pt x="2623" y="2361"/>
                      <a:pt x="2623" y="2361"/>
                    </a:cubicBezTo>
                    <a:cubicBezTo>
                      <a:pt x="327" y="2361"/>
                      <a:pt x="327" y="2361"/>
                      <a:pt x="327" y="2361"/>
                    </a:cubicBezTo>
                    <a:cubicBezTo>
                      <a:pt x="327" y="520"/>
                      <a:pt x="327" y="520"/>
                      <a:pt x="327" y="520"/>
                    </a:cubicBezTo>
                    <a:lnTo>
                      <a:pt x="2623" y="520"/>
                    </a:lnTo>
                    <a:close/>
                    <a:moveTo>
                      <a:pt x="1706" y="2034"/>
                    </a:moveTo>
                    <a:cubicBezTo>
                      <a:pt x="2165" y="2034"/>
                      <a:pt x="2165" y="2034"/>
                      <a:pt x="2165" y="2034"/>
                    </a:cubicBezTo>
                    <a:cubicBezTo>
                      <a:pt x="2165" y="1903"/>
                      <a:pt x="2165" y="1903"/>
                      <a:pt x="2165" y="1903"/>
                    </a:cubicBezTo>
                    <a:cubicBezTo>
                      <a:pt x="1706" y="1903"/>
                      <a:pt x="1706" y="1903"/>
                      <a:pt x="1706" y="1903"/>
                    </a:cubicBezTo>
                    <a:lnTo>
                      <a:pt x="1706" y="2034"/>
                    </a:lnTo>
                    <a:close/>
                    <a:moveTo>
                      <a:pt x="1706" y="1772"/>
                    </a:moveTo>
                    <a:cubicBezTo>
                      <a:pt x="2427" y="1772"/>
                      <a:pt x="2427" y="1772"/>
                      <a:pt x="2427" y="1772"/>
                    </a:cubicBezTo>
                    <a:cubicBezTo>
                      <a:pt x="2427" y="1637"/>
                      <a:pt x="2427" y="1637"/>
                      <a:pt x="2427" y="1637"/>
                    </a:cubicBezTo>
                    <a:cubicBezTo>
                      <a:pt x="1706" y="1637"/>
                      <a:pt x="1706" y="1637"/>
                      <a:pt x="1706" y="1637"/>
                    </a:cubicBezTo>
                    <a:lnTo>
                      <a:pt x="1706" y="1772"/>
                    </a:lnTo>
                    <a:close/>
                    <a:moveTo>
                      <a:pt x="1706" y="1441"/>
                    </a:moveTo>
                    <a:cubicBezTo>
                      <a:pt x="2427" y="1441"/>
                      <a:pt x="2427" y="1441"/>
                      <a:pt x="2427" y="1441"/>
                    </a:cubicBezTo>
                    <a:cubicBezTo>
                      <a:pt x="2427" y="1314"/>
                      <a:pt x="2427" y="1314"/>
                      <a:pt x="2427" y="1314"/>
                    </a:cubicBezTo>
                    <a:cubicBezTo>
                      <a:pt x="1706" y="1314"/>
                      <a:pt x="1706" y="1314"/>
                      <a:pt x="1706" y="1314"/>
                    </a:cubicBezTo>
                    <a:lnTo>
                      <a:pt x="1706" y="1441"/>
                    </a:lnTo>
                    <a:close/>
                    <a:moveTo>
                      <a:pt x="1008" y="2149"/>
                    </a:moveTo>
                    <a:cubicBezTo>
                      <a:pt x="1245" y="2149"/>
                      <a:pt x="1440" y="1998"/>
                      <a:pt x="1466" y="1768"/>
                    </a:cubicBezTo>
                    <a:cubicBezTo>
                      <a:pt x="924" y="1768"/>
                      <a:pt x="924" y="1768"/>
                      <a:pt x="924" y="1768"/>
                    </a:cubicBezTo>
                    <a:cubicBezTo>
                      <a:pt x="924" y="1231"/>
                      <a:pt x="924" y="1231"/>
                      <a:pt x="924" y="1231"/>
                    </a:cubicBezTo>
                    <a:cubicBezTo>
                      <a:pt x="694" y="1256"/>
                      <a:pt x="548" y="1451"/>
                      <a:pt x="548" y="1688"/>
                    </a:cubicBezTo>
                    <a:cubicBezTo>
                      <a:pt x="548" y="1943"/>
                      <a:pt x="754" y="2149"/>
                      <a:pt x="1008" y="2149"/>
                    </a:cubicBezTo>
                    <a:close/>
                    <a:moveTo>
                      <a:pt x="1571" y="1637"/>
                    </a:moveTo>
                    <a:cubicBezTo>
                      <a:pt x="1571" y="1637"/>
                      <a:pt x="1559" y="1126"/>
                      <a:pt x="1047" y="1126"/>
                    </a:cubicBezTo>
                    <a:cubicBezTo>
                      <a:pt x="1047" y="1637"/>
                      <a:pt x="1047" y="1637"/>
                      <a:pt x="1047" y="1637"/>
                    </a:cubicBezTo>
                    <a:lnTo>
                      <a:pt x="1571" y="1637"/>
                    </a:lnTo>
                    <a:close/>
                    <a:moveTo>
                      <a:pt x="523" y="921"/>
                    </a:moveTo>
                    <a:cubicBezTo>
                      <a:pt x="1571" y="921"/>
                      <a:pt x="1571" y="921"/>
                      <a:pt x="1571" y="921"/>
                    </a:cubicBezTo>
                    <a:cubicBezTo>
                      <a:pt x="1571" y="716"/>
                      <a:pt x="1571" y="716"/>
                      <a:pt x="1571" y="716"/>
                    </a:cubicBezTo>
                    <a:cubicBezTo>
                      <a:pt x="523" y="716"/>
                      <a:pt x="523" y="716"/>
                      <a:pt x="523" y="716"/>
                    </a:cubicBezTo>
                    <a:lnTo>
                      <a:pt x="523" y="921"/>
                    </a:lnTo>
                    <a:close/>
                    <a:moveTo>
                      <a:pt x="2823" y="2685"/>
                    </a:moveTo>
                    <a:cubicBezTo>
                      <a:pt x="200" y="2685"/>
                      <a:pt x="200" y="2685"/>
                      <a:pt x="200" y="2685"/>
                    </a:cubicBezTo>
                    <a:cubicBezTo>
                      <a:pt x="200" y="2488"/>
                      <a:pt x="200" y="2488"/>
                      <a:pt x="200" y="2488"/>
                    </a:cubicBezTo>
                    <a:cubicBezTo>
                      <a:pt x="2823" y="2488"/>
                      <a:pt x="2823" y="2488"/>
                      <a:pt x="2823" y="2488"/>
                    </a:cubicBezTo>
                    <a:lnTo>
                      <a:pt x="2823" y="2685"/>
                    </a:lnTo>
                    <a:close/>
                    <a:moveTo>
                      <a:pt x="1264" y="2763"/>
                    </a:moveTo>
                    <a:cubicBezTo>
                      <a:pt x="957" y="3274"/>
                      <a:pt x="957" y="3274"/>
                      <a:pt x="957" y="3274"/>
                    </a:cubicBezTo>
                    <a:cubicBezTo>
                      <a:pt x="650" y="3274"/>
                      <a:pt x="650" y="3274"/>
                      <a:pt x="650" y="3274"/>
                    </a:cubicBezTo>
                    <a:cubicBezTo>
                      <a:pt x="957" y="2763"/>
                      <a:pt x="957" y="2763"/>
                      <a:pt x="957" y="2763"/>
                    </a:cubicBezTo>
                    <a:lnTo>
                      <a:pt x="1264" y="2763"/>
                    </a:lnTo>
                    <a:close/>
                    <a:moveTo>
                      <a:pt x="2287" y="3274"/>
                    </a:moveTo>
                    <a:cubicBezTo>
                      <a:pt x="1980" y="3274"/>
                      <a:pt x="1980" y="3274"/>
                      <a:pt x="1980" y="3274"/>
                    </a:cubicBezTo>
                    <a:cubicBezTo>
                      <a:pt x="1673" y="2763"/>
                      <a:pt x="1673" y="2763"/>
                      <a:pt x="1673" y="2763"/>
                    </a:cubicBezTo>
                    <a:cubicBezTo>
                      <a:pt x="1980" y="2763"/>
                      <a:pt x="1980" y="2763"/>
                      <a:pt x="1980" y="2763"/>
                    </a:cubicBezTo>
                    <a:lnTo>
                      <a:pt x="2287" y="3274"/>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14" name="PA_组合 13"/>
          <p:cNvGrpSpPr/>
          <p:nvPr>
            <p:custDataLst>
              <p:tags r:id="rId7"/>
            </p:custDataLst>
          </p:nvPr>
        </p:nvGrpSpPr>
        <p:grpSpPr>
          <a:xfrm>
            <a:off x="4857752" y="3071816"/>
            <a:ext cx="770973" cy="1311843"/>
            <a:chOff x="5185929" y="3003798"/>
            <a:chExt cx="770973" cy="1311843"/>
          </a:xfrm>
        </p:grpSpPr>
        <p:sp>
          <p:nvSpPr>
            <p:cNvPr id="7" name="PA_文本框 26"/>
            <p:cNvSpPr txBox="1"/>
            <p:nvPr>
              <p:custDataLst>
                <p:tags r:id="rId8"/>
              </p:custDataLst>
            </p:nvPr>
          </p:nvSpPr>
          <p:spPr>
            <a:xfrm>
              <a:off x="5647022" y="3947341"/>
              <a:ext cx="309880" cy="368300"/>
            </a:xfrm>
            <a:prstGeom prst="rect">
              <a:avLst/>
            </a:prstGeom>
            <a:noFill/>
          </p:spPr>
          <p:txBody>
            <a:bodyPr wrap="none" rtlCol="0">
              <a:spAutoFit/>
            </a:bodyPr>
            <a:lstStyle/>
            <a:p>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5185929" y="3003798"/>
              <a:ext cx="621046" cy="621046"/>
              <a:chOff x="6948264" y="2542587"/>
              <a:chExt cx="720080" cy="720080"/>
            </a:xfrm>
          </p:grpSpPr>
          <p:sp>
            <p:nvSpPr>
              <p:cNvPr id="16" name="椭圆 15"/>
              <p:cNvSpPr/>
              <p:nvPr/>
            </p:nvSpPr>
            <p:spPr>
              <a:xfrm>
                <a:off x="6948264" y="2542587"/>
                <a:ext cx="720080" cy="720080"/>
              </a:xfrm>
              <a:prstGeom prst="ellipse">
                <a:avLst/>
              </a:prstGeom>
              <a:solidFill>
                <a:srgbClr val="66BFBD"/>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KSO_Shape"/>
              <p:cNvSpPr/>
              <p:nvPr/>
            </p:nvSpPr>
            <p:spPr bwMode="auto">
              <a:xfrm>
                <a:off x="7142313" y="2736636"/>
                <a:ext cx="331982" cy="331982"/>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8" name="PA_组合 27"/>
          <p:cNvGrpSpPr/>
          <p:nvPr>
            <p:custDataLst>
              <p:tags r:id="rId9"/>
            </p:custDataLst>
          </p:nvPr>
        </p:nvGrpSpPr>
        <p:grpSpPr>
          <a:xfrm>
            <a:off x="4357686" y="1570752"/>
            <a:ext cx="4464527" cy="2836490"/>
            <a:chOff x="4860032" y="1463452"/>
            <a:chExt cx="4464527" cy="2836490"/>
          </a:xfrm>
        </p:grpSpPr>
        <p:sp>
          <p:nvSpPr>
            <p:cNvPr id="8" name="PA_文本框 27"/>
            <p:cNvSpPr txBox="1"/>
            <p:nvPr>
              <p:custDataLst>
                <p:tags r:id="rId10"/>
              </p:custDataLst>
            </p:nvPr>
          </p:nvSpPr>
          <p:spPr>
            <a:xfrm>
              <a:off x="6107653" y="1463452"/>
              <a:ext cx="3216906" cy="369332"/>
            </a:xfrm>
            <a:prstGeom prst="rect">
              <a:avLst/>
            </a:prstGeom>
            <a:noFill/>
          </p:spPr>
          <p:txBody>
            <a:bodyPr wrap="none" rtlCol="0">
              <a:spAutoFit/>
            </a:bodyPr>
            <a:lstStyle/>
            <a:p>
              <a:r>
                <a:rPr lang="en-US" altLang="zh-CN" dirty="0"/>
                <a:t>INTRODUCTION AND OVERVIEW</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860032" y="3678896"/>
              <a:ext cx="621046" cy="621046"/>
              <a:chOff x="1695380" y="1661533"/>
              <a:chExt cx="720080" cy="720080"/>
            </a:xfrm>
          </p:grpSpPr>
          <p:sp>
            <p:nvSpPr>
              <p:cNvPr id="19" name="椭圆 18"/>
              <p:cNvSpPr/>
              <p:nvPr/>
            </p:nvSpPr>
            <p:spPr>
              <a:xfrm>
                <a:off x="1695380" y="1661533"/>
                <a:ext cx="720080" cy="720080"/>
              </a:xfrm>
              <a:prstGeom prst="ellipse">
                <a:avLst/>
              </a:prstGeom>
              <a:solidFill>
                <a:schemeClr val="tx2">
                  <a:lumMod val="40000"/>
                  <a:lumOff val="60000"/>
                </a:schemeClr>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KSO_Shape"/>
              <p:cNvSpPr/>
              <p:nvPr/>
            </p:nvSpPr>
            <p:spPr bwMode="auto">
              <a:xfrm>
                <a:off x="1880487" y="1789534"/>
                <a:ext cx="349866" cy="454372"/>
              </a:xfrm>
              <a:custGeom>
                <a:avLst/>
                <a:gdLst>
                  <a:gd name="T0" fmla="*/ 2147483646 w 5278"/>
                  <a:gd name="T1" fmla="*/ 2147483646 h 6863"/>
                  <a:gd name="T2" fmla="*/ 2147483646 w 5278"/>
                  <a:gd name="T3" fmla="*/ 2147483646 h 6863"/>
                  <a:gd name="T4" fmla="*/ 2147483646 w 5278"/>
                  <a:gd name="T5" fmla="*/ 2147483646 h 6863"/>
                  <a:gd name="T6" fmla="*/ 2147483646 w 5278"/>
                  <a:gd name="T7" fmla="*/ 2147483646 h 6863"/>
                  <a:gd name="T8" fmla="*/ 2147483646 w 5278"/>
                  <a:gd name="T9" fmla="*/ 2147483646 h 6863"/>
                  <a:gd name="T10" fmla="*/ 2147483646 w 5278"/>
                  <a:gd name="T11" fmla="*/ 2147483646 h 6863"/>
                  <a:gd name="T12" fmla="*/ 2147483646 w 5278"/>
                  <a:gd name="T13" fmla="*/ 2147483646 h 6863"/>
                  <a:gd name="T14" fmla="*/ 2147483646 w 5278"/>
                  <a:gd name="T15" fmla="*/ 2147483646 h 6863"/>
                  <a:gd name="T16" fmla="*/ 2147483646 w 5278"/>
                  <a:gd name="T17" fmla="*/ 2147483646 h 6863"/>
                  <a:gd name="T18" fmla="*/ 2147483646 w 5278"/>
                  <a:gd name="T19" fmla="*/ 2147483646 h 6863"/>
                  <a:gd name="T20" fmla="*/ 2147483646 w 5278"/>
                  <a:gd name="T21" fmla="*/ 2147483646 h 6863"/>
                  <a:gd name="T22" fmla="*/ 2147483646 w 5278"/>
                  <a:gd name="T23" fmla="*/ 2147483646 h 6863"/>
                  <a:gd name="T24" fmla="*/ 2147483646 w 5278"/>
                  <a:gd name="T25" fmla="*/ 2147483646 h 6863"/>
                  <a:gd name="T26" fmla="*/ 2147483646 w 5278"/>
                  <a:gd name="T27" fmla="*/ 2147483646 h 6863"/>
                  <a:gd name="T28" fmla="*/ 2147483646 w 5278"/>
                  <a:gd name="T29" fmla="*/ 2147483646 h 6863"/>
                  <a:gd name="T30" fmla="*/ 2147483646 w 5278"/>
                  <a:gd name="T31" fmla="*/ 2147483646 h 6863"/>
                  <a:gd name="T32" fmla="*/ 2147483646 w 5278"/>
                  <a:gd name="T33" fmla="*/ 2147483646 h 6863"/>
                  <a:gd name="T34" fmla="*/ 2147483646 w 5278"/>
                  <a:gd name="T35" fmla="*/ 2147483646 h 6863"/>
                  <a:gd name="T36" fmla="*/ 2147483646 w 5278"/>
                  <a:gd name="T37" fmla="*/ 2147483646 h 6863"/>
                  <a:gd name="T38" fmla="*/ 2147483646 w 5278"/>
                  <a:gd name="T39" fmla="*/ 2147483646 h 6863"/>
                  <a:gd name="T40" fmla="*/ 2147483646 w 5278"/>
                  <a:gd name="T41" fmla="*/ 2147483646 h 6863"/>
                  <a:gd name="T42" fmla="*/ 2147483646 w 5278"/>
                  <a:gd name="T43" fmla="*/ 2147483646 h 6863"/>
                  <a:gd name="T44" fmla="*/ 2147483646 w 5278"/>
                  <a:gd name="T45" fmla="*/ 2147483646 h 6863"/>
                  <a:gd name="T46" fmla="*/ 2147483646 w 5278"/>
                  <a:gd name="T47" fmla="*/ 2147483646 h 6863"/>
                  <a:gd name="T48" fmla="*/ 2147483646 w 5278"/>
                  <a:gd name="T49" fmla="*/ 2147483646 h 6863"/>
                  <a:gd name="T50" fmla="*/ 2147483646 w 5278"/>
                  <a:gd name="T51" fmla="*/ 2147483646 h 6863"/>
                  <a:gd name="T52" fmla="*/ 2147483646 w 5278"/>
                  <a:gd name="T53" fmla="*/ 2147483646 h 6863"/>
                  <a:gd name="T54" fmla="*/ 2147483646 w 5278"/>
                  <a:gd name="T55" fmla="*/ 2147483646 h 6863"/>
                  <a:gd name="T56" fmla="*/ 2147483646 w 5278"/>
                  <a:gd name="T57" fmla="*/ 2147483646 h 6863"/>
                  <a:gd name="T58" fmla="*/ 2147483646 w 5278"/>
                  <a:gd name="T59" fmla="*/ 2147483646 h 6863"/>
                  <a:gd name="T60" fmla="*/ 2147483646 w 5278"/>
                  <a:gd name="T61" fmla="*/ 2147483646 h 6863"/>
                  <a:gd name="T62" fmla="*/ 2147483646 w 5278"/>
                  <a:gd name="T63" fmla="*/ 2147483646 h 6863"/>
                  <a:gd name="T64" fmla="*/ 2147483646 w 5278"/>
                  <a:gd name="T65" fmla="*/ 2147483646 h 6863"/>
                  <a:gd name="T66" fmla="*/ 2147483646 w 5278"/>
                  <a:gd name="T67" fmla="*/ 2147483646 h 6863"/>
                  <a:gd name="T68" fmla="*/ 2147483646 w 5278"/>
                  <a:gd name="T69" fmla="*/ 2147483646 h 6863"/>
                  <a:gd name="T70" fmla="*/ 2147483646 w 5278"/>
                  <a:gd name="T71" fmla="*/ 2147483646 h 6863"/>
                  <a:gd name="T72" fmla="*/ 2147483646 w 5278"/>
                  <a:gd name="T73" fmla="*/ 2147483646 h 6863"/>
                  <a:gd name="T74" fmla="*/ 2147483646 w 5278"/>
                  <a:gd name="T75" fmla="*/ 2147483646 h 6863"/>
                  <a:gd name="T76" fmla="*/ 2147483646 w 5278"/>
                  <a:gd name="T77" fmla="*/ 2147483646 h 6863"/>
                  <a:gd name="T78" fmla="*/ 2147483646 w 5278"/>
                  <a:gd name="T79" fmla="*/ 2147483646 h 6863"/>
                  <a:gd name="T80" fmla="*/ 2147483646 w 5278"/>
                  <a:gd name="T81" fmla="*/ 2147483646 h 6863"/>
                  <a:gd name="T82" fmla="*/ 2147483646 w 5278"/>
                  <a:gd name="T83" fmla="*/ 2147483646 h 6863"/>
                  <a:gd name="T84" fmla="*/ 0 w 5278"/>
                  <a:gd name="T85" fmla="*/ 2147483646 h 6863"/>
                  <a:gd name="T86" fmla="*/ 2147483646 w 5278"/>
                  <a:gd name="T87" fmla="*/ 2147483646 h 6863"/>
                  <a:gd name="T88" fmla="*/ 2147483646 w 5278"/>
                  <a:gd name="T89" fmla="*/ 2147483646 h 6863"/>
                  <a:gd name="T90" fmla="*/ 2147483646 w 5278"/>
                  <a:gd name="T91" fmla="*/ 2147483646 h 6863"/>
                  <a:gd name="T92" fmla="*/ 2147483646 w 5278"/>
                  <a:gd name="T93" fmla="*/ 2147483646 h 6863"/>
                  <a:gd name="T94" fmla="*/ 2147483646 w 5278"/>
                  <a:gd name="T95" fmla="*/ 2147483646 h 6863"/>
                  <a:gd name="T96" fmla="*/ 2147483646 w 5278"/>
                  <a:gd name="T97" fmla="*/ 1347340187 h 6863"/>
                  <a:gd name="T98" fmla="*/ 2147483646 w 5278"/>
                  <a:gd name="T99" fmla="*/ 513294381 h 6863"/>
                  <a:gd name="T100" fmla="*/ 2147483646 w 5278"/>
                  <a:gd name="T101" fmla="*/ 42761601 h 6863"/>
                  <a:gd name="T102" fmla="*/ 2147483646 w 5278"/>
                  <a:gd name="T103" fmla="*/ 21419384 h 6863"/>
                  <a:gd name="T104" fmla="*/ 2147483646 w 5278"/>
                  <a:gd name="T105" fmla="*/ 363589915 h 6863"/>
                  <a:gd name="T106" fmla="*/ 2147483646 w 5278"/>
                  <a:gd name="T107" fmla="*/ 1133454737 h 6863"/>
                  <a:gd name="T108" fmla="*/ 2147483646 w 5278"/>
                  <a:gd name="T109" fmla="*/ 2147483646 h 6863"/>
                  <a:gd name="T110" fmla="*/ 2147483646 w 5278"/>
                  <a:gd name="T111" fmla="*/ 2147483646 h 6863"/>
                  <a:gd name="T112" fmla="*/ 2147483646 w 5278"/>
                  <a:gd name="T113" fmla="*/ 2147483646 h 6863"/>
                  <a:gd name="T114" fmla="*/ 2147483646 w 5278"/>
                  <a:gd name="T115" fmla="*/ 2147483646 h 6863"/>
                  <a:gd name="T116" fmla="*/ 2147483646 w 5278"/>
                  <a:gd name="T117" fmla="*/ 2147483646 h 6863"/>
                  <a:gd name="T118" fmla="*/ 2147483646 w 5278"/>
                  <a:gd name="T119" fmla="*/ 2147483646 h 68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78" h="6863">
                    <a:moveTo>
                      <a:pt x="4046" y="5103"/>
                    </a:moveTo>
                    <a:lnTo>
                      <a:pt x="1054" y="5103"/>
                    </a:lnTo>
                    <a:lnTo>
                      <a:pt x="1054" y="4927"/>
                    </a:lnTo>
                    <a:lnTo>
                      <a:pt x="4046" y="4927"/>
                    </a:lnTo>
                    <a:lnTo>
                      <a:pt x="4046" y="5103"/>
                    </a:lnTo>
                    <a:close/>
                    <a:moveTo>
                      <a:pt x="2814" y="4575"/>
                    </a:moveTo>
                    <a:lnTo>
                      <a:pt x="1054" y="4575"/>
                    </a:lnTo>
                    <a:lnTo>
                      <a:pt x="1054" y="4399"/>
                    </a:lnTo>
                    <a:lnTo>
                      <a:pt x="2814" y="4399"/>
                    </a:lnTo>
                    <a:lnTo>
                      <a:pt x="2814" y="4575"/>
                    </a:lnTo>
                    <a:close/>
                    <a:moveTo>
                      <a:pt x="3342" y="4047"/>
                    </a:moveTo>
                    <a:lnTo>
                      <a:pt x="1054" y="4047"/>
                    </a:lnTo>
                    <a:lnTo>
                      <a:pt x="1054" y="3872"/>
                    </a:lnTo>
                    <a:lnTo>
                      <a:pt x="3342" y="3872"/>
                    </a:lnTo>
                    <a:lnTo>
                      <a:pt x="3342" y="4047"/>
                    </a:lnTo>
                    <a:close/>
                    <a:moveTo>
                      <a:pt x="4222" y="3520"/>
                    </a:moveTo>
                    <a:lnTo>
                      <a:pt x="1054" y="3520"/>
                    </a:lnTo>
                    <a:lnTo>
                      <a:pt x="1054" y="3344"/>
                    </a:lnTo>
                    <a:lnTo>
                      <a:pt x="4222" y="3344"/>
                    </a:lnTo>
                    <a:lnTo>
                      <a:pt x="4222" y="3520"/>
                    </a:lnTo>
                    <a:close/>
                    <a:moveTo>
                      <a:pt x="2814" y="2992"/>
                    </a:moveTo>
                    <a:lnTo>
                      <a:pt x="1054" y="2992"/>
                    </a:lnTo>
                    <a:lnTo>
                      <a:pt x="1054" y="2816"/>
                    </a:lnTo>
                    <a:lnTo>
                      <a:pt x="2814" y="2816"/>
                    </a:lnTo>
                    <a:lnTo>
                      <a:pt x="2814" y="2992"/>
                    </a:lnTo>
                    <a:close/>
                    <a:moveTo>
                      <a:pt x="4750" y="1056"/>
                    </a:moveTo>
                    <a:lnTo>
                      <a:pt x="3518" y="1056"/>
                    </a:lnTo>
                    <a:lnTo>
                      <a:pt x="3620" y="1362"/>
                    </a:lnTo>
                    <a:lnTo>
                      <a:pt x="3664" y="1373"/>
                    </a:lnTo>
                    <a:lnTo>
                      <a:pt x="3707" y="1385"/>
                    </a:lnTo>
                    <a:lnTo>
                      <a:pt x="3747" y="1397"/>
                    </a:lnTo>
                    <a:lnTo>
                      <a:pt x="3785" y="1412"/>
                    </a:lnTo>
                    <a:lnTo>
                      <a:pt x="3822" y="1426"/>
                    </a:lnTo>
                    <a:lnTo>
                      <a:pt x="3856" y="1441"/>
                    </a:lnTo>
                    <a:lnTo>
                      <a:pt x="3888" y="1458"/>
                    </a:lnTo>
                    <a:lnTo>
                      <a:pt x="3919" y="1476"/>
                    </a:lnTo>
                    <a:lnTo>
                      <a:pt x="3948" y="1494"/>
                    </a:lnTo>
                    <a:lnTo>
                      <a:pt x="3976" y="1513"/>
                    </a:lnTo>
                    <a:lnTo>
                      <a:pt x="4001" y="1534"/>
                    </a:lnTo>
                    <a:lnTo>
                      <a:pt x="4025" y="1555"/>
                    </a:lnTo>
                    <a:lnTo>
                      <a:pt x="4046" y="1577"/>
                    </a:lnTo>
                    <a:lnTo>
                      <a:pt x="4067" y="1599"/>
                    </a:lnTo>
                    <a:lnTo>
                      <a:pt x="4086" y="1622"/>
                    </a:lnTo>
                    <a:lnTo>
                      <a:pt x="4104" y="1646"/>
                    </a:lnTo>
                    <a:lnTo>
                      <a:pt x="4119" y="1671"/>
                    </a:lnTo>
                    <a:lnTo>
                      <a:pt x="4134" y="1696"/>
                    </a:lnTo>
                    <a:lnTo>
                      <a:pt x="4148" y="1723"/>
                    </a:lnTo>
                    <a:lnTo>
                      <a:pt x="4160" y="1749"/>
                    </a:lnTo>
                    <a:lnTo>
                      <a:pt x="4171" y="1777"/>
                    </a:lnTo>
                    <a:lnTo>
                      <a:pt x="4180" y="1805"/>
                    </a:lnTo>
                    <a:lnTo>
                      <a:pt x="4189" y="1834"/>
                    </a:lnTo>
                    <a:lnTo>
                      <a:pt x="4196" y="1863"/>
                    </a:lnTo>
                    <a:lnTo>
                      <a:pt x="4203" y="1892"/>
                    </a:lnTo>
                    <a:lnTo>
                      <a:pt x="4208" y="1923"/>
                    </a:lnTo>
                    <a:lnTo>
                      <a:pt x="4213" y="1953"/>
                    </a:lnTo>
                    <a:lnTo>
                      <a:pt x="4216" y="1984"/>
                    </a:lnTo>
                    <a:lnTo>
                      <a:pt x="4219" y="2015"/>
                    </a:lnTo>
                    <a:lnTo>
                      <a:pt x="4221" y="2047"/>
                    </a:lnTo>
                    <a:lnTo>
                      <a:pt x="4222" y="2078"/>
                    </a:lnTo>
                    <a:lnTo>
                      <a:pt x="4222" y="2111"/>
                    </a:lnTo>
                    <a:lnTo>
                      <a:pt x="1054" y="2111"/>
                    </a:lnTo>
                    <a:lnTo>
                      <a:pt x="1056" y="2081"/>
                    </a:lnTo>
                    <a:lnTo>
                      <a:pt x="1057" y="2050"/>
                    </a:lnTo>
                    <a:lnTo>
                      <a:pt x="1058" y="2020"/>
                    </a:lnTo>
                    <a:lnTo>
                      <a:pt x="1062" y="1990"/>
                    </a:lnTo>
                    <a:lnTo>
                      <a:pt x="1065" y="1960"/>
                    </a:lnTo>
                    <a:lnTo>
                      <a:pt x="1070" y="1931"/>
                    </a:lnTo>
                    <a:lnTo>
                      <a:pt x="1076" y="1902"/>
                    </a:lnTo>
                    <a:lnTo>
                      <a:pt x="1083" y="1874"/>
                    </a:lnTo>
                    <a:lnTo>
                      <a:pt x="1092" y="1846"/>
                    </a:lnTo>
                    <a:lnTo>
                      <a:pt x="1101" y="1819"/>
                    </a:lnTo>
                    <a:lnTo>
                      <a:pt x="1111" y="1792"/>
                    </a:lnTo>
                    <a:lnTo>
                      <a:pt x="1123" y="1766"/>
                    </a:lnTo>
                    <a:lnTo>
                      <a:pt x="1135" y="1740"/>
                    </a:lnTo>
                    <a:lnTo>
                      <a:pt x="1149" y="1714"/>
                    </a:lnTo>
                    <a:lnTo>
                      <a:pt x="1165" y="1690"/>
                    </a:lnTo>
                    <a:lnTo>
                      <a:pt x="1180" y="1665"/>
                    </a:lnTo>
                    <a:lnTo>
                      <a:pt x="1198" y="1643"/>
                    </a:lnTo>
                    <a:lnTo>
                      <a:pt x="1217" y="1620"/>
                    </a:lnTo>
                    <a:lnTo>
                      <a:pt x="1239" y="1597"/>
                    </a:lnTo>
                    <a:lnTo>
                      <a:pt x="1260" y="1576"/>
                    </a:lnTo>
                    <a:lnTo>
                      <a:pt x="1284" y="1555"/>
                    </a:lnTo>
                    <a:lnTo>
                      <a:pt x="1309" y="1535"/>
                    </a:lnTo>
                    <a:lnTo>
                      <a:pt x="1336" y="1516"/>
                    </a:lnTo>
                    <a:lnTo>
                      <a:pt x="1363" y="1498"/>
                    </a:lnTo>
                    <a:lnTo>
                      <a:pt x="1393" y="1480"/>
                    </a:lnTo>
                    <a:lnTo>
                      <a:pt x="1426" y="1463"/>
                    </a:lnTo>
                    <a:lnTo>
                      <a:pt x="1458" y="1447"/>
                    </a:lnTo>
                    <a:lnTo>
                      <a:pt x="1493" y="1432"/>
                    </a:lnTo>
                    <a:lnTo>
                      <a:pt x="1530" y="1418"/>
                    </a:lnTo>
                    <a:lnTo>
                      <a:pt x="1568" y="1404"/>
                    </a:lnTo>
                    <a:lnTo>
                      <a:pt x="1609" y="1392"/>
                    </a:lnTo>
                    <a:lnTo>
                      <a:pt x="1651" y="1380"/>
                    </a:lnTo>
                    <a:lnTo>
                      <a:pt x="1758" y="1056"/>
                    </a:lnTo>
                    <a:lnTo>
                      <a:pt x="526" y="1056"/>
                    </a:lnTo>
                    <a:lnTo>
                      <a:pt x="526" y="6335"/>
                    </a:lnTo>
                    <a:lnTo>
                      <a:pt x="4750" y="6335"/>
                    </a:lnTo>
                    <a:lnTo>
                      <a:pt x="4750" y="1056"/>
                    </a:lnTo>
                    <a:close/>
                    <a:moveTo>
                      <a:pt x="2638" y="265"/>
                    </a:moveTo>
                    <a:lnTo>
                      <a:pt x="2638" y="265"/>
                    </a:lnTo>
                    <a:lnTo>
                      <a:pt x="2611" y="266"/>
                    </a:lnTo>
                    <a:lnTo>
                      <a:pt x="2584" y="269"/>
                    </a:lnTo>
                    <a:lnTo>
                      <a:pt x="2559" y="275"/>
                    </a:lnTo>
                    <a:lnTo>
                      <a:pt x="2535" y="285"/>
                    </a:lnTo>
                    <a:lnTo>
                      <a:pt x="2513" y="296"/>
                    </a:lnTo>
                    <a:lnTo>
                      <a:pt x="2491" y="309"/>
                    </a:lnTo>
                    <a:lnTo>
                      <a:pt x="2471" y="324"/>
                    </a:lnTo>
                    <a:lnTo>
                      <a:pt x="2452" y="341"/>
                    </a:lnTo>
                    <a:lnTo>
                      <a:pt x="2435" y="360"/>
                    </a:lnTo>
                    <a:lnTo>
                      <a:pt x="2419" y="381"/>
                    </a:lnTo>
                    <a:lnTo>
                      <a:pt x="2406" y="402"/>
                    </a:lnTo>
                    <a:lnTo>
                      <a:pt x="2395" y="425"/>
                    </a:lnTo>
                    <a:lnTo>
                      <a:pt x="2386" y="449"/>
                    </a:lnTo>
                    <a:lnTo>
                      <a:pt x="2380" y="474"/>
                    </a:lnTo>
                    <a:lnTo>
                      <a:pt x="2375" y="500"/>
                    </a:lnTo>
                    <a:lnTo>
                      <a:pt x="2374" y="528"/>
                    </a:lnTo>
                    <a:lnTo>
                      <a:pt x="2375" y="554"/>
                    </a:lnTo>
                    <a:lnTo>
                      <a:pt x="2380" y="581"/>
                    </a:lnTo>
                    <a:lnTo>
                      <a:pt x="2386" y="606"/>
                    </a:lnTo>
                    <a:lnTo>
                      <a:pt x="2395" y="631"/>
                    </a:lnTo>
                    <a:lnTo>
                      <a:pt x="2406" y="654"/>
                    </a:lnTo>
                    <a:lnTo>
                      <a:pt x="2419" y="675"/>
                    </a:lnTo>
                    <a:lnTo>
                      <a:pt x="2435" y="696"/>
                    </a:lnTo>
                    <a:lnTo>
                      <a:pt x="2452" y="715"/>
                    </a:lnTo>
                    <a:lnTo>
                      <a:pt x="2471" y="732"/>
                    </a:lnTo>
                    <a:lnTo>
                      <a:pt x="2491" y="747"/>
                    </a:lnTo>
                    <a:lnTo>
                      <a:pt x="2513" y="760"/>
                    </a:lnTo>
                    <a:lnTo>
                      <a:pt x="2535" y="771"/>
                    </a:lnTo>
                    <a:lnTo>
                      <a:pt x="2559" y="779"/>
                    </a:lnTo>
                    <a:lnTo>
                      <a:pt x="2584" y="787"/>
                    </a:lnTo>
                    <a:lnTo>
                      <a:pt x="2611" y="790"/>
                    </a:lnTo>
                    <a:lnTo>
                      <a:pt x="2638" y="791"/>
                    </a:lnTo>
                    <a:lnTo>
                      <a:pt x="2665" y="790"/>
                    </a:lnTo>
                    <a:lnTo>
                      <a:pt x="2691" y="787"/>
                    </a:lnTo>
                    <a:lnTo>
                      <a:pt x="2716" y="779"/>
                    </a:lnTo>
                    <a:lnTo>
                      <a:pt x="2741" y="771"/>
                    </a:lnTo>
                    <a:lnTo>
                      <a:pt x="2764" y="760"/>
                    </a:lnTo>
                    <a:lnTo>
                      <a:pt x="2786" y="747"/>
                    </a:lnTo>
                    <a:lnTo>
                      <a:pt x="2806" y="732"/>
                    </a:lnTo>
                    <a:lnTo>
                      <a:pt x="2825" y="715"/>
                    </a:lnTo>
                    <a:lnTo>
                      <a:pt x="2842" y="696"/>
                    </a:lnTo>
                    <a:lnTo>
                      <a:pt x="2857" y="675"/>
                    </a:lnTo>
                    <a:lnTo>
                      <a:pt x="2871" y="654"/>
                    </a:lnTo>
                    <a:lnTo>
                      <a:pt x="2881" y="631"/>
                    </a:lnTo>
                    <a:lnTo>
                      <a:pt x="2890" y="606"/>
                    </a:lnTo>
                    <a:lnTo>
                      <a:pt x="2897" y="581"/>
                    </a:lnTo>
                    <a:lnTo>
                      <a:pt x="2900" y="554"/>
                    </a:lnTo>
                    <a:lnTo>
                      <a:pt x="2902" y="528"/>
                    </a:lnTo>
                    <a:lnTo>
                      <a:pt x="2900" y="500"/>
                    </a:lnTo>
                    <a:lnTo>
                      <a:pt x="2897" y="474"/>
                    </a:lnTo>
                    <a:lnTo>
                      <a:pt x="2890" y="449"/>
                    </a:lnTo>
                    <a:lnTo>
                      <a:pt x="2881" y="425"/>
                    </a:lnTo>
                    <a:lnTo>
                      <a:pt x="2871" y="402"/>
                    </a:lnTo>
                    <a:lnTo>
                      <a:pt x="2857" y="381"/>
                    </a:lnTo>
                    <a:lnTo>
                      <a:pt x="2842" y="360"/>
                    </a:lnTo>
                    <a:lnTo>
                      <a:pt x="2825" y="341"/>
                    </a:lnTo>
                    <a:lnTo>
                      <a:pt x="2806" y="324"/>
                    </a:lnTo>
                    <a:lnTo>
                      <a:pt x="2786" y="309"/>
                    </a:lnTo>
                    <a:lnTo>
                      <a:pt x="2764" y="296"/>
                    </a:lnTo>
                    <a:lnTo>
                      <a:pt x="2741" y="285"/>
                    </a:lnTo>
                    <a:lnTo>
                      <a:pt x="2716" y="275"/>
                    </a:lnTo>
                    <a:lnTo>
                      <a:pt x="2691" y="269"/>
                    </a:lnTo>
                    <a:lnTo>
                      <a:pt x="2665" y="266"/>
                    </a:lnTo>
                    <a:lnTo>
                      <a:pt x="2638" y="265"/>
                    </a:lnTo>
                    <a:close/>
                    <a:moveTo>
                      <a:pt x="0" y="6863"/>
                    </a:moveTo>
                    <a:lnTo>
                      <a:pt x="0" y="528"/>
                    </a:lnTo>
                    <a:lnTo>
                      <a:pt x="2110" y="528"/>
                    </a:lnTo>
                    <a:lnTo>
                      <a:pt x="2110" y="500"/>
                    </a:lnTo>
                    <a:lnTo>
                      <a:pt x="2113" y="474"/>
                    </a:lnTo>
                    <a:lnTo>
                      <a:pt x="2116" y="448"/>
                    </a:lnTo>
                    <a:lnTo>
                      <a:pt x="2121" y="421"/>
                    </a:lnTo>
                    <a:lnTo>
                      <a:pt x="2127" y="396"/>
                    </a:lnTo>
                    <a:lnTo>
                      <a:pt x="2134" y="371"/>
                    </a:lnTo>
                    <a:lnTo>
                      <a:pt x="2143" y="346"/>
                    </a:lnTo>
                    <a:lnTo>
                      <a:pt x="2152" y="322"/>
                    </a:lnTo>
                    <a:lnTo>
                      <a:pt x="2162" y="299"/>
                    </a:lnTo>
                    <a:lnTo>
                      <a:pt x="2174" y="277"/>
                    </a:lnTo>
                    <a:lnTo>
                      <a:pt x="2187" y="254"/>
                    </a:lnTo>
                    <a:lnTo>
                      <a:pt x="2200" y="232"/>
                    </a:lnTo>
                    <a:lnTo>
                      <a:pt x="2216" y="212"/>
                    </a:lnTo>
                    <a:lnTo>
                      <a:pt x="2231" y="192"/>
                    </a:lnTo>
                    <a:lnTo>
                      <a:pt x="2248" y="172"/>
                    </a:lnTo>
                    <a:lnTo>
                      <a:pt x="2265" y="154"/>
                    </a:lnTo>
                    <a:lnTo>
                      <a:pt x="2283" y="136"/>
                    </a:lnTo>
                    <a:lnTo>
                      <a:pt x="2302" y="121"/>
                    </a:lnTo>
                    <a:lnTo>
                      <a:pt x="2322" y="105"/>
                    </a:lnTo>
                    <a:lnTo>
                      <a:pt x="2343" y="90"/>
                    </a:lnTo>
                    <a:lnTo>
                      <a:pt x="2364" y="77"/>
                    </a:lnTo>
                    <a:lnTo>
                      <a:pt x="2387" y="63"/>
                    </a:lnTo>
                    <a:lnTo>
                      <a:pt x="2410" y="53"/>
                    </a:lnTo>
                    <a:lnTo>
                      <a:pt x="2432" y="42"/>
                    </a:lnTo>
                    <a:lnTo>
                      <a:pt x="2456" y="32"/>
                    </a:lnTo>
                    <a:lnTo>
                      <a:pt x="2481" y="24"/>
                    </a:lnTo>
                    <a:lnTo>
                      <a:pt x="2507" y="17"/>
                    </a:lnTo>
                    <a:lnTo>
                      <a:pt x="2532" y="11"/>
                    </a:lnTo>
                    <a:lnTo>
                      <a:pt x="2558" y="6"/>
                    </a:lnTo>
                    <a:lnTo>
                      <a:pt x="2584" y="2"/>
                    </a:lnTo>
                    <a:lnTo>
                      <a:pt x="2611" y="1"/>
                    </a:lnTo>
                    <a:lnTo>
                      <a:pt x="2638" y="0"/>
                    </a:lnTo>
                    <a:lnTo>
                      <a:pt x="2665" y="1"/>
                    </a:lnTo>
                    <a:lnTo>
                      <a:pt x="2692" y="2"/>
                    </a:lnTo>
                    <a:lnTo>
                      <a:pt x="2718" y="6"/>
                    </a:lnTo>
                    <a:lnTo>
                      <a:pt x="2745" y="11"/>
                    </a:lnTo>
                    <a:lnTo>
                      <a:pt x="2770" y="17"/>
                    </a:lnTo>
                    <a:lnTo>
                      <a:pt x="2795" y="24"/>
                    </a:lnTo>
                    <a:lnTo>
                      <a:pt x="2820" y="32"/>
                    </a:lnTo>
                    <a:lnTo>
                      <a:pt x="2844" y="42"/>
                    </a:lnTo>
                    <a:lnTo>
                      <a:pt x="2867" y="53"/>
                    </a:lnTo>
                    <a:lnTo>
                      <a:pt x="2890" y="63"/>
                    </a:lnTo>
                    <a:lnTo>
                      <a:pt x="2912" y="77"/>
                    </a:lnTo>
                    <a:lnTo>
                      <a:pt x="2934" y="90"/>
                    </a:lnTo>
                    <a:lnTo>
                      <a:pt x="2954" y="105"/>
                    </a:lnTo>
                    <a:lnTo>
                      <a:pt x="2975" y="121"/>
                    </a:lnTo>
                    <a:lnTo>
                      <a:pt x="2994" y="136"/>
                    </a:lnTo>
                    <a:lnTo>
                      <a:pt x="3012" y="154"/>
                    </a:lnTo>
                    <a:lnTo>
                      <a:pt x="3030" y="172"/>
                    </a:lnTo>
                    <a:lnTo>
                      <a:pt x="3045" y="192"/>
                    </a:lnTo>
                    <a:lnTo>
                      <a:pt x="3062" y="212"/>
                    </a:lnTo>
                    <a:lnTo>
                      <a:pt x="3076" y="232"/>
                    </a:lnTo>
                    <a:lnTo>
                      <a:pt x="3090" y="254"/>
                    </a:lnTo>
                    <a:lnTo>
                      <a:pt x="3103" y="277"/>
                    </a:lnTo>
                    <a:lnTo>
                      <a:pt x="3115" y="299"/>
                    </a:lnTo>
                    <a:lnTo>
                      <a:pt x="3126" y="322"/>
                    </a:lnTo>
                    <a:lnTo>
                      <a:pt x="3134" y="346"/>
                    </a:lnTo>
                    <a:lnTo>
                      <a:pt x="3142" y="371"/>
                    </a:lnTo>
                    <a:lnTo>
                      <a:pt x="3149" y="396"/>
                    </a:lnTo>
                    <a:lnTo>
                      <a:pt x="3155" y="421"/>
                    </a:lnTo>
                    <a:lnTo>
                      <a:pt x="3160" y="448"/>
                    </a:lnTo>
                    <a:lnTo>
                      <a:pt x="3164" y="474"/>
                    </a:lnTo>
                    <a:lnTo>
                      <a:pt x="3166" y="500"/>
                    </a:lnTo>
                    <a:lnTo>
                      <a:pt x="3166" y="528"/>
                    </a:lnTo>
                    <a:lnTo>
                      <a:pt x="5278" y="528"/>
                    </a:lnTo>
                    <a:lnTo>
                      <a:pt x="5278" y="6863"/>
                    </a:lnTo>
                    <a:lnTo>
                      <a:pt x="0" y="6863"/>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9" name="PA_组合 28"/>
          <p:cNvGrpSpPr/>
          <p:nvPr>
            <p:custDataLst>
              <p:tags r:id="rId11"/>
            </p:custDataLst>
          </p:nvPr>
        </p:nvGrpSpPr>
        <p:grpSpPr>
          <a:xfrm>
            <a:off x="1475656" y="1538154"/>
            <a:ext cx="2074386" cy="2074386"/>
            <a:chOff x="1475656" y="1538154"/>
            <a:chExt cx="2074386" cy="2074386"/>
          </a:xfrm>
        </p:grpSpPr>
        <p:sp>
          <p:nvSpPr>
            <p:cNvPr id="26" name="椭圆 25"/>
            <p:cNvSpPr/>
            <p:nvPr/>
          </p:nvSpPr>
          <p:spPr>
            <a:xfrm>
              <a:off x="1475656" y="1538154"/>
              <a:ext cx="2074386" cy="2074386"/>
            </a:xfrm>
            <a:prstGeom prst="ellipse">
              <a:avLst/>
            </a:prstGeom>
            <a:solidFill>
              <a:schemeClr val="tx2">
                <a:lumMod val="40000"/>
                <a:lumOff val="60000"/>
              </a:schemeClr>
            </a:solidFill>
            <a:ln>
              <a:noFill/>
            </a:ln>
            <a:effectLst>
              <a:outerShdw blurRad="127000" sx="106000" sy="10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文本框 5"/>
            <p:cNvSpPr txBox="1"/>
            <p:nvPr>
              <p:custDataLst>
                <p:tags r:id="rId12"/>
              </p:custDataLst>
            </p:nvPr>
          </p:nvSpPr>
          <p:spPr>
            <a:xfrm>
              <a:off x="1594745" y="2137120"/>
              <a:ext cx="1836208" cy="830997"/>
            </a:xfrm>
            <a:prstGeom prst="rect">
              <a:avLst/>
            </a:prstGeom>
            <a:noFill/>
          </p:spPr>
          <p:txBody>
            <a:bodyPr wrap="none" rtlCol="0">
              <a:spAutoFit/>
            </a:bodyP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目录</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gn="ctr"/>
              <a:r>
                <a:rPr lang="en-US" altLang="zh-CN" sz="2400" dirty="0" smtClean="0">
                  <a:solidFill>
                    <a:schemeClr val="bg1"/>
                  </a:solidFill>
                  <a:latin typeface="微软雅黑" panose="020B0503020204020204" pitchFamily="34" charset="-122"/>
                  <a:ea typeface="微软雅黑" panose="020B0503020204020204" pitchFamily="34" charset="-122"/>
                </a:rPr>
                <a:t>CONTENTS</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30" name="文本框 29"/>
          <p:cNvSpPr txBox="1"/>
          <p:nvPr/>
        </p:nvSpPr>
        <p:spPr>
          <a:xfrm>
            <a:off x="5529580" y="3248660"/>
            <a:ext cx="3107055" cy="368300"/>
          </a:xfrm>
          <a:prstGeom prst="rect">
            <a:avLst/>
          </a:prstGeom>
          <a:noFill/>
        </p:spPr>
        <p:txBody>
          <a:bodyPr wrap="none" rtlCol="0" anchor="t">
            <a:spAutoFit/>
          </a:bodyPr>
          <a:lstStyle/>
          <a:p>
            <a:r>
              <a:rPr lang="zh-CN" altLang="en-US">
                <a:sym typeface="+mn-ea"/>
              </a:rPr>
              <a:t>MACHINE LEARNING METHODS</a:t>
            </a:r>
            <a:endParaRPr lang="zh-CN" altLang="en-US"/>
          </a:p>
        </p:txBody>
      </p:sp>
      <p:sp>
        <p:nvSpPr>
          <p:cNvPr id="31" name="文本框 30"/>
          <p:cNvSpPr txBox="1"/>
          <p:nvPr/>
        </p:nvSpPr>
        <p:spPr>
          <a:xfrm>
            <a:off x="5170805" y="3966210"/>
            <a:ext cx="671830" cy="368300"/>
          </a:xfrm>
          <a:prstGeom prst="rect">
            <a:avLst/>
          </a:prstGeom>
          <a:noFill/>
        </p:spPr>
        <p:txBody>
          <a:bodyPr wrap="none" rtlCol="0" anchor="t">
            <a:spAutoFit/>
          </a:bodyPr>
          <a:lstStyle/>
          <a:p>
            <a:r>
              <a:rPr lang="en-US" altLang="zh-CN"/>
              <a:t>NEXT</a:t>
            </a:r>
            <a:endParaRPr lang="en-US" altLang="zh-CN"/>
          </a:p>
        </p:txBody>
      </p:sp>
    </p:spTree>
  </p:cSld>
  <p:clrMapOvr>
    <a:masterClrMapping/>
  </p:clrMapOvr>
  <p:transition spd="slow" advTm="300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PA_直接连接符 7"/>
          <p:cNvCxnSpPr/>
          <p:nvPr>
            <p:custDataLst>
              <p:tags r:id="rId1"/>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2" name="PA_组合 31"/>
          <p:cNvGrpSpPr/>
          <p:nvPr>
            <p:custDataLst>
              <p:tags r:id="rId2"/>
            </p:custDataLst>
          </p:nvPr>
        </p:nvGrpSpPr>
        <p:grpSpPr>
          <a:xfrm>
            <a:off x="285720" y="142858"/>
            <a:ext cx="507831" cy="507831"/>
            <a:chOff x="1464228" y="1775887"/>
            <a:chExt cx="507831" cy="507831"/>
          </a:xfrm>
        </p:grpSpPr>
        <p:sp>
          <p:nvSpPr>
            <p:cNvPr id="23" name="椭圆 22"/>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TextBox 23"/>
            <p:cNvSpPr txBox="1"/>
            <p:nvPr/>
          </p:nvSpPr>
          <p:spPr>
            <a:xfrm>
              <a:off x="1508791" y="1845136"/>
              <a:ext cx="450850" cy="368300"/>
            </a:xfrm>
            <a:prstGeom prst="rect">
              <a:avLst/>
            </a:prstGeom>
            <a:noFill/>
          </p:spPr>
          <p:txBody>
            <a:bodyPr wrap="none" rtlCol="0">
              <a:spAutoFit/>
            </a:bodyPr>
            <a:lstStyle/>
            <a:p>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1" name="TextBox 10"/>
          <p:cNvSpPr txBox="1"/>
          <p:nvPr/>
        </p:nvSpPr>
        <p:spPr>
          <a:xfrm>
            <a:off x="251520" y="700697"/>
            <a:ext cx="8712968" cy="645160"/>
          </a:xfrm>
          <a:prstGeom prst="rect">
            <a:avLst/>
          </a:prstGeom>
          <a:noFill/>
        </p:spPr>
        <p:txBody>
          <a:bodyPr wrap="square" rtlCol="0">
            <a:spAutoFit/>
          </a:bodyPr>
          <a:lstStyle/>
          <a:p>
            <a:pPr indent="457200"/>
            <a:r>
              <a:rPr lang="zh-CN" altLang="zh-CN" dirty="0"/>
              <a:t>we classified alternative data sets based on how they were generated: by</a:t>
            </a:r>
            <a:r>
              <a:rPr lang="en-US" altLang="zh-CN" dirty="0">
                <a:solidFill>
                  <a:srgbClr val="FF0000"/>
                </a:solidFill>
              </a:rPr>
              <a:t>1</a:t>
            </a:r>
            <a:r>
              <a:rPr lang="zh-CN" altLang="en-US" dirty="0">
                <a:solidFill>
                  <a:srgbClr val="FF0000"/>
                </a:solidFill>
              </a:rPr>
              <a:t>）</a:t>
            </a:r>
            <a:r>
              <a:rPr lang="zh-CN" altLang="zh-CN" dirty="0"/>
              <a:t> online activity of individuals </a:t>
            </a:r>
            <a:r>
              <a:rPr lang="en-US" altLang="zh-CN" dirty="0">
                <a:solidFill>
                  <a:srgbClr val="FF0000"/>
                </a:solidFill>
              </a:rPr>
              <a:t>2)</a:t>
            </a:r>
            <a:r>
              <a:rPr lang="zh-CN" altLang="zh-CN" dirty="0"/>
              <a:t>business processes </a:t>
            </a:r>
            <a:r>
              <a:rPr lang="en-US" altLang="zh-CN" dirty="0">
                <a:solidFill>
                  <a:srgbClr val="FF0000"/>
                </a:solidFill>
              </a:rPr>
              <a:t>3)</a:t>
            </a:r>
            <a:r>
              <a:rPr lang="zh-CN" altLang="zh-CN" dirty="0"/>
              <a:t>sensors. </a:t>
            </a:r>
            <a:endParaRPr lang="zh-CN" altLang="zh-CN" dirty="0"/>
          </a:p>
        </p:txBody>
      </p:sp>
      <p:sp>
        <p:nvSpPr>
          <p:cNvPr id="10" name="PA_文本框 6"/>
          <p:cNvSpPr txBox="1"/>
          <p:nvPr>
            <p:custDataLst>
              <p:tags r:id="rId3"/>
            </p:custDataLst>
          </p:nvPr>
        </p:nvSpPr>
        <p:spPr>
          <a:xfrm>
            <a:off x="1043608" y="210875"/>
            <a:ext cx="3350260"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BIG AND ALTERNATIVE DATA</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cstate="print"/>
          <a:stretch>
            <a:fillRect/>
          </a:stretch>
        </p:blipFill>
        <p:spPr>
          <a:xfrm>
            <a:off x="717550" y="1385570"/>
            <a:ext cx="7749540" cy="3239770"/>
          </a:xfrm>
          <a:prstGeom prst="rect">
            <a:avLst/>
          </a:prstGeom>
        </p:spPr>
      </p:pic>
    </p:spTree>
  </p:cSld>
  <p:clrMapOvr>
    <a:masterClrMapping/>
  </p:clrMapOvr>
  <p:transition spd="slow" advTm="3000">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5210" y="210820"/>
            <a:ext cx="7515860" cy="645160"/>
          </a:xfrm>
          <a:prstGeom prst="rect">
            <a:avLst/>
          </a:prstGeom>
          <a:noFill/>
        </p:spPr>
        <p:txBody>
          <a:bodyPr wrap="squar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BIG AND ALTERNATIVE DATA</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——Data from Individual Activity</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3" name="PA_组合 31"/>
          <p:cNvGrpSpPr/>
          <p:nvPr>
            <p:custDataLst>
              <p:tags r:id="rId3"/>
            </p:custDataLst>
          </p:nvPr>
        </p:nvGrpSpPr>
        <p:grpSpPr>
          <a:xfrm>
            <a:off x="285720" y="142858"/>
            <a:ext cx="507831" cy="507831"/>
            <a:chOff x="1464228" y="1775887"/>
            <a:chExt cx="507831" cy="507831"/>
          </a:xfrm>
        </p:grpSpPr>
        <p:sp>
          <p:nvSpPr>
            <p:cNvPr id="14" name="椭圆 13"/>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16"/>
            <p:cNvSpPr txBox="1"/>
            <p:nvPr/>
          </p:nvSpPr>
          <p:spPr>
            <a:xfrm>
              <a:off x="1508791" y="1845136"/>
              <a:ext cx="450850" cy="368300"/>
            </a:xfrm>
            <a:prstGeom prst="rect">
              <a:avLst/>
            </a:prstGeom>
            <a:noFill/>
          </p:spPr>
          <p:txBody>
            <a:bodyPr wrap="none" rtlCol="0">
              <a:spAutoFit/>
            </a:bodyPr>
            <a:lstStyle/>
            <a:p>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467995" y="855980"/>
            <a:ext cx="8092440" cy="2676525"/>
          </a:xfrm>
          <a:prstGeom prst="rect">
            <a:avLst/>
          </a:prstGeom>
          <a:noFill/>
        </p:spPr>
        <p:txBody>
          <a:bodyPr wrap="square" rtlCol="0" anchor="t">
            <a:spAutoFit/>
          </a:bodyPr>
          <a:lstStyle/>
          <a:p>
            <a:pPr algn="l">
              <a:buNone/>
            </a:pPr>
            <a:r>
              <a:rPr lang="zh-CN" altLang="en-US" sz="2400" dirty="0"/>
              <a:t>This type of alternative data is a result of the online activity of individuals.</a:t>
            </a:r>
            <a:endParaRPr lang="zh-CN" altLang="en-US" sz="2400" dirty="0"/>
          </a:p>
          <a:p>
            <a:r>
              <a:rPr lang="zh-CN" altLang="en-US" sz="2400" dirty="0"/>
              <a:t>We further classify this data into the three </a:t>
            </a:r>
            <a:r>
              <a:rPr lang="zh-CN" altLang="en-US" sz="2400" dirty="0">
                <a:sym typeface="+mn-ea"/>
              </a:rPr>
              <a:t>subcategories:</a:t>
            </a:r>
            <a:endParaRPr lang="zh-CN" altLang="en-US" sz="2400" dirty="0"/>
          </a:p>
          <a:p>
            <a:r>
              <a:rPr lang="en-US" altLang="zh-CN" sz="2400" dirty="0">
                <a:solidFill>
                  <a:srgbClr val="FF0000"/>
                </a:solidFill>
              </a:rPr>
              <a:t>1.</a:t>
            </a:r>
            <a:r>
              <a:rPr lang="zh-CN" altLang="en-US" sz="2400" dirty="0"/>
              <a:t>social media data (e.g. Twitter, LinkedIn, blogs)</a:t>
            </a:r>
            <a:endParaRPr lang="zh-CN" altLang="en-US" sz="2400" dirty="0"/>
          </a:p>
          <a:p>
            <a:r>
              <a:rPr lang="en-US" altLang="zh-CN" sz="2400" dirty="0">
                <a:solidFill>
                  <a:srgbClr val="FF0000"/>
                </a:solidFill>
              </a:rPr>
              <a:t>2.</a:t>
            </a:r>
            <a:r>
              <a:rPr lang="zh-CN" altLang="en-US" sz="2400" dirty="0"/>
              <a:t>data from specialized sites (e.g. news media, product reviews) </a:t>
            </a:r>
            <a:r>
              <a:rPr lang="en-US" altLang="zh-CN" sz="2400" dirty="0">
                <a:solidFill>
                  <a:srgbClr val="FF0000"/>
                </a:solidFill>
              </a:rPr>
              <a:t>3.</a:t>
            </a:r>
            <a:r>
              <a:rPr lang="zh-CN" altLang="en-US" sz="2400" dirty="0"/>
              <a:t>web searches and volunteered personal data (e.g. Google     search, email receipts).</a:t>
            </a:r>
            <a:endParaRPr lang="zh-CN" altLang="en-US" sz="2400" dirty="0"/>
          </a:p>
        </p:txBody>
      </p:sp>
    </p:spTree>
  </p:cSld>
  <p:clrMapOvr>
    <a:masterClrMapping/>
  </p:clrMapOvr>
  <p:transition spd="slow" advTm="3000">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PA_直接连接符 7"/>
          <p:cNvCxnSpPr/>
          <p:nvPr>
            <p:custDataLst>
              <p:tags r:id="rId1"/>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3" name="PA_组合 31"/>
          <p:cNvGrpSpPr/>
          <p:nvPr>
            <p:custDataLst>
              <p:tags r:id="rId2"/>
            </p:custDataLst>
          </p:nvPr>
        </p:nvGrpSpPr>
        <p:grpSpPr>
          <a:xfrm>
            <a:off x="285720" y="142858"/>
            <a:ext cx="507831" cy="507831"/>
            <a:chOff x="1464228" y="1775887"/>
            <a:chExt cx="507831" cy="507831"/>
          </a:xfrm>
        </p:grpSpPr>
        <p:sp>
          <p:nvSpPr>
            <p:cNvPr id="14" name="椭圆 13"/>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16"/>
            <p:cNvSpPr txBox="1"/>
            <p:nvPr/>
          </p:nvSpPr>
          <p:spPr>
            <a:xfrm>
              <a:off x="1508791" y="1845136"/>
              <a:ext cx="450850" cy="368300"/>
            </a:xfrm>
            <a:prstGeom prst="rect">
              <a:avLst/>
            </a:prstGeom>
            <a:noFill/>
          </p:spPr>
          <p:txBody>
            <a:bodyPr wrap="none" rtlCol="0">
              <a:spAutoFit/>
            </a:bodyPr>
            <a:lstStyle/>
            <a:p>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042670" y="212090"/>
            <a:ext cx="7009765" cy="368300"/>
          </a:xfrm>
          <a:prstGeom prst="rect">
            <a:avLst/>
          </a:prstGeom>
          <a:noFill/>
        </p:spPr>
        <p:txBody>
          <a:bodyPr wrap="square" rtlCol="0" anchor="t">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BIG AND ALTERNATIVE DATA</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——Data from Individual Activity</a:t>
            </a:r>
            <a:endParaRPr lang="zh-CN" altLang="en-US"/>
          </a:p>
        </p:txBody>
      </p:sp>
      <p:sp>
        <p:nvSpPr>
          <p:cNvPr id="6" name="文本框 5"/>
          <p:cNvSpPr txBox="1"/>
          <p:nvPr/>
        </p:nvSpPr>
        <p:spPr>
          <a:xfrm>
            <a:off x="467995" y="855980"/>
            <a:ext cx="8092440" cy="3415030"/>
          </a:xfrm>
          <a:prstGeom prst="rect">
            <a:avLst/>
          </a:prstGeom>
          <a:noFill/>
        </p:spPr>
        <p:txBody>
          <a:bodyPr wrap="square" rtlCol="0" anchor="t">
            <a:spAutoFit/>
          </a:bodyPr>
          <a:lstStyle/>
          <a:p>
            <a:pPr algn="l">
              <a:buNone/>
            </a:pPr>
            <a:r>
              <a:rPr lang="zh-CN" altLang="en-US" sz="2400" dirty="0"/>
              <a:t>Social media sentiment analysis </a:t>
            </a:r>
            <a:r>
              <a:rPr lang="en-US" altLang="zh-CN" sz="2400" dirty="0"/>
              <a:t>(</a:t>
            </a:r>
            <a:r>
              <a:rPr lang="zh-CN" altLang="en-US" sz="2400" dirty="0"/>
              <a:t>情感分析</a:t>
            </a:r>
            <a:r>
              <a:rPr lang="en-US" altLang="zh-CN" sz="2400" dirty="0"/>
              <a:t>)</a:t>
            </a:r>
            <a:r>
              <a:rPr lang="zh-CN" altLang="en-US" sz="2400" dirty="0"/>
              <a:t>is a fairly popular type of alternative data. Twitter is the most </a:t>
            </a:r>
            <a:r>
              <a:rPr lang="zh-CN" altLang="en-US" sz="2400" dirty="0">
                <a:solidFill>
                  <a:srgbClr val="FF0000"/>
                </a:solidFill>
              </a:rPr>
              <a:t>common source</a:t>
            </a:r>
            <a:r>
              <a:rPr lang="zh-CN" altLang="en-US" sz="2400" dirty="0"/>
              <a:t>,</a:t>
            </a:r>
            <a:endParaRPr lang="zh-CN" altLang="en-US" sz="2400" dirty="0"/>
          </a:p>
          <a:p>
            <a:pPr algn="l">
              <a:buNone/>
            </a:pPr>
            <a:r>
              <a:rPr lang="zh-CN" altLang="en-US" sz="2400" dirty="0"/>
              <a:t>followed by various news vendors and blog sites. We can conceptually understand sentiment analysis of written text by breaking it  down in a four step process:</a:t>
            </a:r>
            <a:endParaRPr lang="zh-CN" altLang="en-US" sz="2400" dirty="0"/>
          </a:p>
          <a:p>
            <a:pPr algn="l">
              <a:buNone/>
            </a:pPr>
            <a:r>
              <a:rPr lang="zh-CN" altLang="en-US" sz="2400" dirty="0"/>
              <a:t>• Named entity extraction（提取实体）</a:t>
            </a:r>
            <a:endParaRPr lang="zh-CN" altLang="en-US" sz="2400" dirty="0"/>
          </a:p>
          <a:p>
            <a:pPr algn="l">
              <a:buNone/>
            </a:pPr>
            <a:r>
              <a:rPr lang="zh-CN" altLang="en-US" sz="2400" dirty="0"/>
              <a:t>• Theme and category </a:t>
            </a:r>
            <a:r>
              <a:rPr lang="zh-CN" altLang="en-US" sz="2400" dirty="0" smtClean="0"/>
              <a:t>extraction（抽取主题和类别）</a:t>
            </a:r>
            <a:endParaRPr lang="zh-CN" altLang="en-US" sz="2400" dirty="0"/>
          </a:p>
          <a:p>
            <a:pPr algn="l">
              <a:buNone/>
            </a:pPr>
            <a:r>
              <a:rPr lang="zh-CN" altLang="en-US" sz="2400" dirty="0"/>
              <a:t>• Intention and </a:t>
            </a:r>
            <a:r>
              <a:rPr lang="zh-CN" altLang="en-US" sz="2400" dirty="0" smtClean="0"/>
              <a:t>Sentiment</a:t>
            </a:r>
            <a:r>
              <a:rPr lang="en-US" altLang="zh-CN" sz="2400" dirty="0" smtClean="0"/>
              <a:t>(</a:t>
            </a:r>
            <a:r>
              <a:rPr lang="zh-CN" altLang="en-US" sz="2400" dirty="0" smtClean="0"/>
              <a:t>用</a:t>
            </a:r>
            <a:r>
              <a:rPr lang="en-US" altLang="zh-CN" sz="2400" dirty="0" smtClean="0"/>
              <a:t>NLP</a:t>
            </a:r>
            <a:r>
              <a:rPr lang="zh-CN" altLang="en-US" sz="2400" dirty="0" smtClean="0"/>
              <a:t>技术提取说话的意图和情感</a:t>
            </a:r>
            <a:r>
              <a:rPr lang="en-US" altLang="zh-CN" sz="2400" dirty="0" smtClean="0"/>
              <a:t>)</a:t>
            </a:r>
            <a:endParaRPr lang="en-US" altLang="zh-CN" sz="2400" dirty="0" smtClean="0"/>
          </a:p>
          <a:p>
            <a:pPr algn="l">
              <a:buNone/>
            </a:pPr>
            <a:r>
              <a:rPr lang="zh-CN" altLang="en-US" sz="2400" dirty="0"/>
              <a:t>• Relevance and </a:t>
            </a:r>
            <a:r>
              <a:rPr lang="zh-CN" altLang="en-US" sz="2400" dirty="0" smtClean="0"/>
              <a:t>Influence（相关性和影响力）</a:t>
            </a:r>
            <a:endParaRPr lang="zh-CN" altLang="en-US" sz="2400" dirty="0"/>
          </a:p>
        </p:txBody>
      </p:sp>
    </p:spTree>
  </p:cSld>
  <p:clrMapOvr>
    <a:masterClrMapping/>
  </p:clrMapOvr>
  <p:transition spd="slow" advTm="3000">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793750" y="210820"/>
            <a:ext cx="8101330" cy="368300"/>
          </a:xfrm>
          <a:prstGeom prst="rect">
            <a:avLst/>
          </a:prstGeom>
          <a:noFill/>
        </p:spPr>
        <p:txBody>
          <a:bodyPr wrap="square" rtlCol="0">
            <a:spAutoFit/>
          </a:bodyPr>
          <a:lstStyle/>
          <a:p>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Data from Individual Activity——Case Study</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8" name="PA_组合 31"/>
          <p:cNvGrpSpPr/>
          <p:nvPr>
            <p:custDataLst>
              <p:tags r:id="rId3"/>
            </p:custDataLst>
          </p:nvPr>
        </p:nvGrpSpPr>
        <p:grpSpPr>
          <a:xfrm>
            <a:off x="285720" y="142858"/>
            <a:ext cx="507831" cy="507831"/>
            <a:chOff x="1464228" y="1775887"/>
            <a:chExt cx="507831" cy="507831"/>
          </a:xfrm>
        </p:grpSpPr>
        <p:sp>
          <p:nvSpPr>
            <p:cNvPr id="19" name="椭圆 18"/>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Box 19"/>
            <p:cNvSpPr txBox="1"/>
            <p:nvPr/>
          </p:nvSpPr>
          <p:spPr>
            <a:xfrm>
              <a:off x="1508791" y="1845136"/>
              <a:ext cx="453970" cy="369332"/>
            </a:xfrm>
            <a:prstGeom prst="rect">
              <a:avLst/>
            </a:prstGeom>
            <a:noFill/>
          </p:spPr>
          <p:txBody>
            <a:bodyPr wrap="none" rtlCol="0">
              <a:spAutoFit/>
            </a:bodyPr>
            <a:lstStyle/>
            <a:p>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0" y="1119390"/>
            <a:ext cx="9144000" cy="2739211"/>
          </a:xfrm>
          <a:prstGeom prst="rect">
            <a:avLst/>
          </a:prstGeom>
          <a:noFill/>
        </p:spPr>
        <p:txBody>
          <a:bodyPr wrap="square" rtlCol="0" anchor="t">
            <a:spAutoFit/>
          </a:bodyPr>
          <a:lstStyle/>
          <a:p>
            <a:r>
              <a:rPr lang="zh-CN" altLang="en-US" sz="3200" dirty="0"/>
              <a:t>• </a:t>
            </a:r>
            <a:r>
              <a:rPr lang="zh-CN" altLang="en-US" sz="2400" dirty="0"/>
              <a:t>Twitter sentiment data to trade the broad equity market (iSentium</a:t>
            </a:r>
            <a:r>
              <a:rPr lang="zh-CN" altLang="en-US" sz="2400" dirty="0" smtClean="0"/>
              <a:t>)</a:t>
            </a:r>
            <a:endParaRPr lang="en-US" altLang="zh-CN" sz="3200" dirty="0" smtClean="0"/>
          </a:p>
          <a:p>
            <a:r>
              <a:rPr lang="en-US" altLang="zh-CN" dirty="0" err="1" smtClean="0"/>
              <a:t>iSentium</a:t>
            </a:r>
            <a:r>
              <a:rPr lang="zh-CN" altLang="zh-CN" dirty="0" smtClean="0"/>
              <a:t>提供</a:t>
            </a:r>
            <a:r>
              <a:rPr lang="zh-CN" altLang="zh-CN" dirty="0" smtClean="0">
                <a:solidFill>
                  <a:srgbClr val="FF0000"/>
                </a:solidFill>
              </a:rPr>
              <a:t>实时</a:t>
            </a:r>
            <a:r>
              <a:rPr lang="en-US" altLang="zh-CN" dirty="0" smtClean="0">
                <a:solidFill>
                  <a:srgbClr val="FF0000"/>
                </a:solidFill>
              </a:rPr>
              <a:t>Twitter</a:t>
            </a:r>
            <a:r>
              <a:rPr lang="zh-CN" altLang="zh-CN" dirty="0" smtClean="0"/>
              <a:t>的</a:t>
            </a:r>
            <a:r>
              <a:rPr lang="zh-CN" altLang="zh-CN" dirty="0" smtClean="0">
                <a:solidFill>
                  <a:srgbClr val="FF0000"/>
                </a:solidFill>
              </a:rPr>
              <a:t>情绪时间序列</a:t>
            </a:r>
            <a:r>
              <a:rPr lang="zh-CN" altLang="zh-CN" dirty="0" smtClean="0"/>
              <a:t>数据。它给投资者提供了一个判断新闻、</a:t>
            </a:r>
            <a:r>
              <a:rPr lang="en-US" altLang="zh-CN" dirty="0" smtClean="0"/>
              <a:t>twitter</a:t>
            </a:r>
            <a:r>
              <a:rPr lang="zh-CN" altLang="zh-CN" dirty="0" smtClean="0"/>
              <a:t>或其他媒体信息是否会给市场带来冲击的搜索引擎。</a:t>
            </a:r>
            <a:r>
              <a:rPr lang="en-US" altLang="zh-CN" dirty="0" err="1" smtClean="0"/>
              <a:t>iSentium</a:t>
            </a:r>
            <a:r>
              <a:rPr lang="zh-CN" altLang="zh-CN" dirty="0" smtClean="0"/>
              <a:t>数据的回馈测试表明社交媒体情绪分析可以作为判断短期市场波动的指标。</a:t>
            </a:r>
            <a:endParaRPr lang="zh-CN" altLang="zh-CN" dirty="0" smtClean="0"/>
          </a:p>
          <a:p>
            <a:r>
              <a:rPr lang="zh-CN" altLang="en-US" sz="3200" dirty="0" smtClean="0"/>
              <a:t>• </a:t>
            </a:r>
            <a:r>
              <a:rPr lang="zh-CN" altLang="en-US" sz="2400" dirty="0" smtClean="0"/>
              <a:t>News sentiment data to trade bonds, equities and currencies </a:t>
            </a:r>
            <a:r>
              <a:rPr lang="zh-CN" altLang="en-US" sz="2400" dirty="0" smtClean="0">
                <a:sym typeface="+mn-ea"/>
              </a:rPr>
              <a:t>(</a:t>
            </a:r>
            <a:r>
              <a:rPr lang="zh-CN" altLang="en-US" sz="1600" dirty="0" smtClean="0">
                <a:sym typeface="+mn-ea"/>
                <a:hlinkClick r:id="rId4" action="ppaction://hlinksldjump"/>
              </a:rPr>
              <a:t>RavenPack</a:t>
            </a:r>
            <a:r>
              <a:rPr lang="zh-CN" altLang="en-US" sz="2400" dirty="0" smtClean="0">
                <a:sym typeface="+mn-ea"/>
              </a:rPr>
              <a:t>)</a:t>
            </a:r>
            <a:endParaRPr lang="en-US" altLang="zh-CN" sz="2000" dirty="0" smtClean="0">
              <a:sym typeface="+mn-ea"/>
            </a:endParaRPr>
          </a:p>
          <a:p>
            <a:r>
              <a:rPr lang="en-US" altLang="zh-CN" dirty="0" smtClean="0"/>
              <a:t>      </a:t>
            </a:r>
            <a:r>
              <a:rPr lang="en-US" altLang="zh-CN" dirty="0" err="1" smtClean="0"/>
              <a:t>RavenPack</a:t>
            </a:r>
            <a:r>
              <a:rPr lang="zh-CN" altLang="en-US" dirty="0" smtClean="0"/>
              <a:t>该公司的产品允许客户通过系统地将公共信息的影响纳入其模型或工作流中，以提高回报、降低风险和提高效率</a:t>
            </a:r>
            <a:r>
              <a:rPr lang="zh-CN" altLang="en-US" sz="1600" dirty="0" smtClean="0"/>
              <a:t>。</a:t>
            </a:r>
            <a:endParaRPr lang="zh-CN" altLang="en-US" sz="1600" dirty="0" smtClean="0"/>
          </a:p>
          <a:p>
            <a:endParaRPr lang="zh-CN" altLang="en-US" dirty="0"/>
          </a:p>
        </p:txBody>
      </p:sp>
    </p:spTree>
  </p:cSld>
  <p:clrMapOvr>
    <a:masterClrMapping/>
  </p:clrMapOvr>
  <p:transition spd="slow" advTm="4000">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组合 2"/>
          <p:cNvGrpSpPr/>
          <p:nvPr>
            <p:custDataLst>
              <p:tags r:id="rId1"/>
            </p:custDataLst>
          </p:nvPr>
        </p:nvGrpSpPr>
        <p:grpSpPr>
          <a:xfrm>
            <a:off x="4705669" y="1517325"/>
            <a:ext cx="3774869" cy="1564479"/>
            <a:chOff x="5185929" y="1491630"/>
            <a:chExt cx="3774869" cy="1564479"/>
          </a:xfrm>
        </p:grpSpPr>
        <p:sp>
          <p:nvSpPr>
            <p:cNvPr id="5" name="PA_文本框 24"/>
            <p:cNvSpPr txBox="1"/>
            <p:nvPr>
              <p:custDataLst>
                <p:tags r:id="rId2"/>
              </p:custDataLst>
            </p:nvPr>
          </p:nvSpPr>
          <p:spPr>
            <a:xfrm>
              <a:off x="6173783" y="2410949"/>
              <a:ext cx="2787015" cy="645160"/>
            </a:xfrm>
            <a:prstGeom prst="rect">
              <a:avLst/>
            </a:prstGeom>
            <a:noFill/>
          </p:spPr>
          <p:txBody>
            <a:bodyPr wrap="none" rtlCol="0">
              <a:spAutoFit/>
            </a:bodyPr>
            <a:lstStyle/>
            <a:p>
              <a:pPr algn="l"/>
              <a:r>
                <a:rPr lang="en-US" altLang="zh-CN" dirty="0">
                  <a:sym typeface="+mn-ea"/>
                </a:rPr>
                <a:t>BIG AND ALTERNATIVE DATA</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185929" y="1491630"/>
              <a:ext cx="621046" cy="621046"/>
              <a:chOff x="4184947" y="1523826"/>
              <a:chExt cx="720080" cy="720080"/>
            </a:xfrm>
          </p:grpSpPr>
          <p:sp>
            <p:nvSpPr>
              <p:cNvPr id="18" name="椭圆 17"/>
              <p:cNvSpPr/>
              <p:nvPr/>
            </p:nvSpPr>
            <p:spPr>
              <a:xfrm>
                <a:off x="4184947" y="1523826"/>
                <a:ext cx="720080" cy="720080"/>
              </a:xfrm>
              <a:prstGeom prst="ellipse">
                <a:avLst/>
              </a:prstGeom>
              <a:solidFill>
                <a:srgbClr val="FBC6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p:nvPr/>
            </p:nvSpPr>
            <p:spPr bwMode="auto">
              <a:xfrm>
                <a:off x="4378996" y="1742497"/>
                <a:ext cx="331982" cy="28273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 name="PA_组合 1"/>
          <p:cNvGrpSpPr/>
          <p:nvPr>
            <p:custDataLst>
              <p:tags r:id="rId3"/>
            </p:custDataLst>
          </p:nvPr>
        </p:nvGrpSpPr>
        <p:grpSpPr>
          <a:xfrm>
            <a:off x="4286246" y="857238"/>
            <a:ext cx="2167143" cy="621046"/>
            <a:chOff x="4860032" y="798576"/>
            <a:chExt cx="2167143" cy="621046"/>
          </a:xfrm>
        </p:grpSpPr>
        <p:sp>
          <p:nvSpPr>
            <p:cNvPr id="4" name="PA_文本框 23"/>
            <p:cNvSpPr txBox="1"/>
            <p:nvPr>
              <p:custDataLst>
                <p:tags r:id="rId4"/>
              </p:custDataLst>
            </p:nvPr>
          </p:nvSpPr>
          <p:spPr>
            <a:xfrm>
              <a:off x="5625095" y="924432"/>
              <a:ext cx="1402080" cy="46037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内容简介</a:t>
              </a:r>
              <a:endParaRPr lang="zh-CN" altLang="en-US" sz="2400" dirty="0" smtClean="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4860032" y="798576"/>
              <a:ext cx="621046" cy="621046"/>
              <a:chOff x="4211960" y="697241"/>
              <a:chExt cx="720080" cy="720080"/>
            </a:xfrm>
          </p:grpSpPr>
          <p:sp>
            <p:nvSpPr>
              <p:cNvPr id="15" name="椭圆 14"/>
              <p:cNvSpPr/>
              <p:nvPr/>
            </p:nvSpPr>
            <p:spPr>
              <a:xfrm>
                <a:off x="4211960" y="697241"/>
                <a:ext cx="720080" cy="720080"/>
              </a:xfrm>
              <a:prstGeom prst="ellipse">
                <a:avLst/>
              </a:prstGeom>
              <a:solidFill>
                <a:srgbClr val="FC6D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KSO_Shape"/>
              <p:cNvSpPr/>
              <p:nvPr/>
            </p:nvSpPr>
            <p:spPr bwMode="auto">
              <a:xfrm>
                <a:off x="4415138" y="903462"/>
                <a:ext cx="313724" cy="307637"/>
              </a:xfrm>
              <a:custGeom>
                <a:avLst/>
                <a:gdLst>
                  <a:gd name="T0" fmla="*/ 418516 w 2779"/>
                  <a:gd name="T1" fmla="*/ 0 h 2723"/>
                  <a:gd name="T2" fmla="*/ 60251 w 2779"/>
                  <a:gd name="T3" fmla="*/ 0 h 2723"/>
                  <a:gd name="T4" fmla="*/ 0 w 2779"/>
                  <a:gd name="T5" fmla="*/ 59661 h 2723"/>
                  <a:gd name="T6" fmla="*/ 0 w 2779"/>
                  <a:gd name="T7" fmla="*/ 411792 h 2723"/>
                  <a:gd name="T8" fmla="*/ 60251 w 2779"/>
                  <a:gd name="T9" fmla="*/ 471453 h 2723"/>
                  <a:gd name="T10" fmla="*/ 418516 w 2779"/>
                  <a:gd name="T11" fmla="*/ 471453 h 2723"/>
                  <a:gd name="T12" fmla="*/ 478119 w 2779"/>
                  <a:gd name="T13" fmla="*/ 411792 h 2723"/>
                  <a:gd name="T14" fmla="*/ 478119 w 2779"/>
                  <a:gd name="T15" fmla="*/ 59661 h 2723"/>
                  <a:gd name="T16" fmla="*/ 418516 w 2779"/>
                  <a:gd name="T17" fmla="*/ 0 h 2723"/>
                  <a:gd name="T18" fmla="*/ 418516 w 2779"/>
                  <a:gd name="T19" fmla="*/ 651085 h 2723"/>
                  <a:gd name="T20" fmla="*/ 60251 w 2779"/>
                  <a:gd name="T21" fmla="*/ 651085 h 2723"/>
                  <a:gd name="T22" fmla="*/ 0 w 2779"/>
                  <a:gd name="T23" fmla="*/ 710747 h 2723"/>
                  <a:gd name="T24" fmla="*/ 0 w 2779"/>
                  <a:gd name="T25" fmla="*/ 1055095 h 2723"/>
                  <a:gd name="T26" fmla="*/ 60251 w 2779"/>
                  <a:gd name="T27" fmla="*/ 1114757 h 2723"/>
                  <a:gd name="T28" fmla="*/ 418516 w 2779"/>
                  <a:gd name="T29" fmla="*/ 1114757 h 2723"/>
                  <a:gd name="T30" fmla="*/ 478119 w 2779"/>
                  <a:gd name="T31" fmla="*/ 1055095 h 2723"/>
                  <a:gd name="T32" fmla="*/ 478119 w 2779"/>
                  <a:gd name="T33" fmla="*/ 710747 h 2723"/>
                  <a:gd name="T34" fmla="*/ 418516 w 2779"/>
                  <a:gd name="T35" fmla="*/ 651085 h 2723"/>
                  <a:gd name="T36" fmla="*/ 418516 w 2779"/>
                  <a:gd name="T37" fmla="*/ 1294389 h 2723"/>
                  <a:gd name="T38" fmla="*/ 60251 w 2779"/>
                  <a:gd name="T39" fmla="*/ 1294389 h 2723"/>
                  <a:gd name="T40" fmla="*/ 0 w 2779"/>
                  <a:gd name="T41" fmla="*/ 1354698 h 2723"/>
                  <a:gd name="T42" fmla="*/ 0 w 2779"/>
                  <a:gd name="T43" fmla="*/ 1706181 h 2723"/>
                  <a:gd name="T44" fmla="*/ 60251 w 2779"/>
                  <a:gd name="T45" fmla="*/ 1765842 h 2723"/>
                  <a:gd name="T46" fmla="*/ 418516 w 2779"/>
                  <a:gd name="T47" fmla="*/ 1765842 h 2723"/>
                  <a:gd name="T48" fmla="*/ 478119 w 2779"/>
                  <a:gd name="T49" fmla="*/ 1706181 h 2723"/>
                  <a:gd name="T50" fmla="*/ 478119 w 2779"/>
                  <a:gd name="T51" fmla="*/ 1354698 h 2723"/>
                  <a:gd name="T52" fmla="*/ 418516 w 2779"/>
                  <a:gd name="T53" fmla="*/ 1294389 h 2723"/>
                  <a:gd name="T54" fmla="*/ 1740794 w 2779"/>
                  <a:gd name="T55" fmla="*/ 0 h 2723"/>
                  <a:gd name="T56" fmla="*/ 702926 w 2779"/>
                  <a:gd name="T57" fmla="*/ 0 h 2723"/>
                  <a:gd name="T58" fmla="*/ 643323 w 2779"/>
                  <a:gd name="T59" fmla="*/ 59661 h 2723"/>
                  <a:gd name="T60" fmla="*/ 643323 w 2779"/>
                  <a:gd name="T61" fmla="*/ 411792 h 2723"/>
                  <a:gd name="T62" fmla="*/ 702926 w 2779"/>
                  <a:gd name="T63" fmla="*/ 471453 h 2723"/>
                  <a:gd name="T64" fmla="*/ 1740794 w 2779"/>
                  <a:gd name="T65" fmla="*/ 471453 h 2723"/>
                  <a:gd name="T66" fmla="*/ 1800397 w 2779"/>
                  <a:gd name="T67" fmla="*/ 411792 h 2723"/>
                  <a:gd name="T68" fmla="*/ 1800397 w 2779"/>
                  <a:gd name="T69" fmla="*/ 59661 h 2723"/>
                  <a:gd name="T70" fmla="*/ 1740794 w 2779"/>
                  <a:gd name="T71" fmla="*/ 0 h 2723"/>
                  <a:gd name="T72" fmla="*/ 1740794 w 2779"/>
                  <a:gd name="T73" fmla="*/ 651085 h 2723"/>
                  <a:gd name="T74" fmla="*/ 702926 w 2779"/>
                  <a:gd name="T75" fmla="*/ 651085 h 2723"/>
                  <a:gd name="T76" fmla="*/ 643323 w 2779"/>
                  <a:gd name="T77" fmla="*/ 710747 h 2723"/>
                  <a:gd name="T78" fmla="*/ 643323 w 2779"/>
                  <a:gd name="T79" fmla="*/ 1055095 h 2723"/>
                  <a:gd name="T80" fmla="*/ 702926 w 2779"/>
                  <a:gd name="T81" fmla="*/ 1114757 h 2723"/>
                  <a:gd name="T82" fmla="*/ 1740794 w 2779"/>
                  <a:gd name="T83" fmla="*/ 1114757 h 2723"/>
                  <a:gd name="T84" fmla="*/ 1800397 w 2779"/>
                  <a:gd name="T85" fmla="*/ 1055095 h 2723"/>
                  <a:gd name="T86" fmla="*/ 1800397 w 2779"/>
                  <a:gd name="T87" fmla="*/ 710747 h 2723"/>
                  <a:gd name="T88" fmla="*/ 1740794 w 2779"/>
                  <a:gd name="T89" fmla="*/ 651085 h 2723"/>
                  <a:gd name="T90" fmla="*/ 1740794 w 2779"/>
                  <a:gd name="T91" fmla="*/ 1294389 h 2723"/>
                  <a:gd name="T92" fmla="*/ 702926 w 2779"/>
                  <a:gd name="T93" fmla="*/ 1294389 h 2723"/>
                  <a:gd name="T94" fmla="*/ 643323 w 2779"/>
                  <a:gd name="T95" fmla="*/ 1354698 h 2723"/>
                  <a:gd name="T96" fmla="*/ 643323 w 2779"/>
                  <a:gd name="T97" fmla="*/ 1706181 h 2723"/>
                  <a:gd name="T98" fmla="*/ 702926 w 2779"/>
                  <a:gd name="T99" fmla="*/ 1765842 h 2723"/>
                  <a:gd name="T100" fmla="*/ 1740794 w 2779"/>
                  <a:gd name="T101" fmla="*/ 1765842 h 2723"/>
                  <a:gd name="T102" fmla="*/ 1800397 w 2779"/>
                  <a:gd name="T103" fmla="*/ 1706181 h 2723"/>
                  <a:gd name="T104" fmla="*/ 1800397 w 2779"/>
                  <a:gd name="T105" fmla="*/ 1354698 h 2723"/>
                  <a:gd name="T106" fmla="*/ 1740794 w 2779"/>
                  <a:gd name="T107" fmla="*/ 1294389 h 27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79" h="2723">
                    <a:moveTo>
                      <a:pt x="646" y="0"/>
                    </a:moveTo>
                    <a:cubicBezTo>
                      <a:pt x="93" y="0"/>
                      <a:pt x="93" y="0"/>
                      <a:pt x="93" y="0"/>
                    </a:cubicBezTo>
                    <a:cubicBezTo>
                      <a:pt x="42" y="0"/>
                      <a:pt x="0" y="41"/>
                      <a:pt x="0" y="92"/>
                    </a:cubicBezTo>
                    <a:cubicBezTo>
                      <a:pt x="0" y="635"/>
                      <a:pt x="0" y="635"/>
                      <a:pt x="0" y="635"/>
                    </a:cubicBezTo>
                    <a:cubicBezTo>
                      <a:pt x="0" y="686"/>
                      <a:pt x="42" y="727"/>
                      <a:pt x="93" y="727"/>
                    </a:cubicBezTo>
                    <a:cubicBezTo>
                      <a:pt x="646" y="727"/>
                      <a:pt x="646" y="727"/>
                      <a:pt x="646" y="727"/>
                    </a:cubicBezTo>
                    <a:cubicBezTo>
                      <a:pt x="697" y="727"/>
                      <a:pt x="738" y="686"/>
                      <a:pt x="738" y="635"/>
                    </a:cubicBezTo>
                    <a:cubicBezTo>
                      <a:pt x="738" y="92"/>
                      <a:pt x="738" y="92"/>
                      <a:pt x="738" y="92"/>
                    </a:cubicBezTo>
                    <a:cubicBezTo>
                      <a:pt x="738" y="41"/>
                      <a:pt x="697" y="0"/>
                      <a:pt x="646" y="0"/>
                    </a:cubicBezTo>
                    <a:close/>
                    <a:moveTo>
                      <a:pt x="646" y="1004"/>
                    </a:moveTo>
                    <a:cubicBezTo>
                      <a:pt x="93" y="1004"/>
                      <a:pt x="93" y="1004"/>
                      <a:pt x="93" y="1004"/>
                    </a:cubicBezTo>
                    <a:cubicBezTo>
                      <a:pt x="42" y="1004"/>
                      <a:pt x="0" y="1045"/>
                      <a:pt x="0" y="1096"/>
                    </a:cubicBezTo>
                    <a:cubicBezTo>
                      <a:pt x="0" y="1627"/>
                      <a:pt x="0" y="1627"/>
                      <a:pt x="0" y="1627"/>
                    </a:cubicBezTo>
                    <a:cubicBezTo>
                      <a:pt x="0" y="1678"/>
                      <a:pt x="42" y="1719"/>
                      <a:pt x="93" y="1719"/>
                    </a:cubicBezTo>
                    <a:cubicBezTo>
                      <a:pt x="646" y="1719"/>
                      <a:pt x="646" y="1719"/>
                      <a:pt x="646" y="1719"/>
                    </a:cubicBezTo>
                    <a:cubicBezTo>
                      <a:pt x="697" y="1719"/>
                      <a:pt x="738" y="1678"/>
                      <a:pt x="738" y="1627"/>
                    </a:cubicBezTo>
                    <a:cubicBezTo>
                      <a:pt x="738" y="1096"/>
                      <a:pt x="738" y="1096"/>
                      <a:pt x="738" y="1096"/>
                    </a:cubicBezTo>
                    <a:cubicBezTo>
                      <a:pt x="738" y="1045"/>
                      <a:pt x="697" y="1004"/>
                      <a:pt x="646" y="1004"/>
                    </a:cubicBezTo>
                    <a:close/>
                    <a:moveTo>
                      <a:pt x="646" y="1996"/>
                    </a:moveTo>
                    <a:cubicBezTo>
                      <a:pt x="93" y="1996"/>
                      <a:pt x="93" y="1996"/>
                      <a:pt x="93" y="1996"/>
                    </a:cubicBezTo>
                    <a:cubicBezTo>
                      <a:pt x="42" y="1996"/>
                      <a:pt x="0" y="2037"/>
                      <a:pt x="0" y="2089"/>
                    </a:cubicBezTo>
                    <a:cubicBezTo>
                      <a:pt x="0" y="2631"/>
                      <a:pt x="0" y="2631"/>
                      <a:pt x="0" y="2631"/>
                    </a:cubicBezTo>
                    <a:cubicBezTo>
                      <a:pt x="0" y="2682"/>
                      <a:pt x="42" y="2723"/>
                      <a:pt x="93" y="2723"/>
                    </a:cubicBezTo>
                    <a:cubicBezTo>
                      <a:pt x="646" y="2723"/>
                      <a:pt x="646" y="2723"/>
                      <a:pt x="646" y="2723"/>
                    </a:cubicBezTo>
                    <a:cubicBezTo>
                      <a:pt x="697" y="2723"/>
                      <a:pt x="738" y="2682"/>
                      <a:pt x="738" y="2631"/>
                    </a:cubicBezTo>
                    <a:cubicBezTo>
                      <a:pt x="738" y="2089"/>
                      <a:pt x="738" y="2089"/>
                      <a:pt x="738" y="2089"/>
                    </a:cubicBezTo>
                    <a:cubicBezTo>
                      <a:pt x="738" y="2037"/>
                      <a:pt x="697" y="1996"/>
                      <a:pt x="646" y="1996"/>
                    </a:cubicBezTo>
                    <a:close/>
                    <a:moveTo>
                      <a:pt x="2687" y="0"/>
                    </a:moveTo>
                    <a:cubicBezTo>
                      <a:pt x="1085" y="0"/>
                      <a:pt x="1085" y="0"/>
                      <a:pt x="1085" y="0"/>
                    </a:cubicBezTo>
                    <a:cubicBezTo>
                      <a:pt x="1034" y="0"/>
                      <a:pt x="993" y="41"/>
                      <a:pt x="993" y="92"/>
                    </a:cubicBezTo>
                    <a:cubicBezTo>
                      <a:pt x="993" y="635"/>
                      <a:pt x="993" y="635"/>
                      <a:pt x="993" y="635"/>
                    </a:cubicBezTo>
                    <a:cubicBezTo>
                      <a:pt x="993" y="686"/>
                      <a:pt x="1034" y="727"/>
                      <a:pt x="1085" y="727"/>
                    </a:cubicBezTo>
                    <a:cubicBezTo>
                      <a:pt x="2687" y="727"/>
                      <a:pt x="2687" y="727"/>
                      <a:pt x="2687" y="727"/>
                    </a:cubicBezTo>
                    <a:cubicBezTo>
                      <a:pt x="2738" y="727"/>
                      <a:pt x="2779" y="686"/>
                      <a:pt x="2779" y="635"/>
                    </a:cubicBezTo>
                    <a:cubicBezTo>
                      <a:pt x="2779" y="92"/>
                      <a:pt x="2779" y="92"/>
                      <a:pt x="2779" y="92"/>
                    </a:cubicBezTo>
                    <a:cubicBezTo>
                      <a:pt x="2779" y="41"/>
                      <a:pt x="2738" y="0"/>
                      <a:pt x="2687" y="0"/>
                    </a:cubicBezTo>
                    <a:close/>
                    <a:moveTo>
                      <a:pt x="2687" y="1004"/>
                    </a:moveTo>
                    <a:cubicBezTo>
                      <a:pt x="1085" y="1004"/>
                      <a:pt x="1085" y="1004"/>
                      <a:pt x="1085" y="1004"/>
                    </a:cubicBezTo>
                    <a:cubicBezTo>
                      <a:pt x="1034" y="1004"/>
                      <a:pt x="993" y="1045"/>
                      <a:pt x="993" y="1096"/>
                    </a:cubicBezTo>
                    <a:cubicBezTo>
                      <a:pt x="993" y="1627"/>
                      <a:pt x="993" y="1627"/>
                      <a:pt x="993" y="1627"/>
                    </a:cubicBezTo>
                    <a:cubicBezTo>
                      <a:pt x="993" y="1678"/>
                      <a:pt x="1034" y="1719"/>
                      <a:pt x="1085" y="1719"/>
                    </a:cubicBezTo>
                    <a:cubicBezTo>
                      <a:pt x="2687" y="1719"/>
                      <a:pt x="2687" y="1719"/>
                      <a:pt x="2687" y="1719"/>
                    </a:cubicBezTo>
                    <a:cubicBezTo>
                      <a:pt x="2738" y="1719"/>
                      <a:pt x="2779" y="1678"/>
                      <a:pt x="2779" y="1627"/>
                    </a:cubicBezTo>
                    <a:cubicBezTo>
                      <a:pt x="2779" y="1096"/>
                      <a:pt x="2779" y="1096"/>
                      <a:pt x="2779" y="1096"/>
                    </a:cubicBezTo>
                    <a:cubicBezTo>
                      <a:pt x="2779" y="1045"/>
                      <a:pt x="2738" y="1004"/>
                      <a:pt x="2687" y="1004"/>
                    </a:cubicBezTo>
                    <a:close/>
                    <a:moveTo>
                      <a:pt x="2687" y="1996"/>
                    </a:moveTo>
                    <a:cubicBezTo>
                      <a:pt x="1085" y="1996"/>
                      <a:pt x="1085" y="1996"/>
                      <a:pt x="1085" y="1996"/>
                    </a:cubicBezTo>
                    <a:cubicBezTo>
                      <a:pt x="1034" y="1996"/>
                      <a:pt x="993" y="2037"/>
                      <a:pt x="993" y="2089"/>
                    </a:cubicBezTo>
                    <a:cubicBezTo>
                      <a:pt x="993" y="2631"/>
                      <a:pt x="993" y="2631"/>
                      <a:pt x="993" y="2631"/>
                    </a:cubicBezTo>
                    <a:cubicBezTo>
                      <a:pt x="993" y="2682"/>
                      <a:pt x="1034" y="2723"/>
                      <a:pt x="1085" y="2723"/>
                    </a:cubicBezTo>
                    <a:cubicBezTo>
                      <a:pt x="2687" y="2723"/>
                      <a:pt x="2687" y="2723"/>
                      <a:pt x="2687" y="2723"/>
                    </a:cubicBezTo>
                    <a:cubicBezTo>
                      <a:pt x="2738" y="2723"/>
                      <a:pt x="2779" y="2682"/>
                      <a:pt x="2779" y="2631"/>
                    </a:cubicBezTo>
                    <a:cubicBezTo>
                      <a:pt x="2779" y="2089"/>
                      <a:pt x="2779" y="2089"/>
                      <a:pt x="2779" y="2089"/>
                    </a:cubicBezTo>
                    <a:cubicBezTo>
                      <a:pt x="2779" y="2037"/>
                      <a:pt x="2738" y="1996"/>
                      <a:pt x="2687" y="1996"/>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11" name="PA_组合 10"/>
          <p:cNvGrpSpPr/>
          <p:nvPr>
            <p:custDataLst>
              <p:tags r:id="rId5"/>
            </p:custDataLst>
          </p:nvPr>
        </p:nvGrpSpPr>
        <p:grpSpPr>
          <a:xfrm>
            <a:off x="5072066" y="2285998"/>
            <a:ext cx="865900" cy="1305091"/>
            <a:chOff x="5302919" y="2242095"/>
            <a:chExt cx="865900" cy="1305091"/>
          </a:xfrm>
        </p:grpSpPr>
        <p:sp>
          <p:nvSpPr>
            <p:cNvPr id="6" name="PA_文本框 25"/>
            <p:cNvSpPr txBox="1"/>
            <p:nvPr>
              <p:custDataLst>
                <p:tags r:id="rId6"/>
              </p:custDataLst>
            </p:nvPr>
          </p:nvSpPr>
          <p:spPr>
            <a:xfrm>
              <a:off x="5858939" y="3178886"/>
              <a:ext cx="309880" cy="368300"/>
            </a:xfrm>
            <a:prstGeom prst="rect">
              <a:avLst/>
            </a:prstGeom>
            <a:noFill/>
          </p:spPr>
          <p:txBody>
            <a:bodyPr wrap="none" rtlCol="0">
              <a:spAutoFit/>
            </a:bodyPr>
            <a:lstStyle/>
            <a:p>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5302919" y="2242095"/>
              <a:ext cx="621046" cy="621046"/>
              <a:chOff x="3635775" y="2580616"/>
              <a:chExt cx="720080" cy="720080"/>
            </a:xfrm>
          </p:grpSpPr>
          <p:sp>
            <p:nvSpPr>
              <p:cNvPr id="17" name="椭圆 16"/>
              <p:cNvSpPr/>
              <p:nvPr/>
            </p:nvSpPr>
            <p:spPr>
              <a:xfrm>
                <a:off x="3635775" y="2580616"/>
                <a:ext cx="720080" cy="720080"/>
              </a:xfrm>
              <a:prstGeom prst="ellipse">
                <a:avLst/>
              </a:prstGeom>
              <a:solidFill>
                <a:srgbClr val="8BC066"/>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p:nvPr/>
            </p:nvSpPr>
            <p:spPr bwMode="auto">
              <a:xfrm>
                <a:off x="3820882" y="2774664"/>
                <a:ext cx="349866" cy="388969"/>
              </a:xfrm>
              <a:custGeom>
                <a:avLst/>
                <a:gdLst>
                  <a:gd name="T0" fmla="*/ 1511663 w 2946"/>
                  <a:gd name="T1" fmla="*/ 216114 h 3274"/>
                  <a:gd name="T2" fmla="*/ 1558387 w 2946"/>
                  <a:gd name="T3" fmla="*/ 72038 h 3274"/>
                  <a:gd name="T4" fmla="*/ 1619403 w 2946"/>
                  <a:gd name="T5" fmla="*/ 168822 h 3274"/>
                  <a:gd name="T6" fmla="*/ 141821 w 2946"/>
                  <a:gd name="T7" fmla="*/ 72038 h 3274"/>
                  <a:gd name="T8" fmla="*/ 647541 w 2946"/>
                  <a:gd name="T9" fmla="*/ 0 h 3274"/>
                  <a:gd name="T10" fmla="*/ 974060 w 2946"/>
                  <a:gd name="T11" fmla="*/ 72038 h 3274"/>
                  <a:gd name="T12" fmla="*/ 1477582 w 2946"/>
                  <a:gd name="T13" fmla="*/ 216114 h 3274"/>
                  <a:gd name="T14" fmla="*/ 141821 w 2946"/>
                  <a:gd name="T15" fmla="*/ 72038 h 3274"/>
                  <a:gd name="T16" fmla="*/ 0 w 2946"/>
                  <a:gd name="T17" fmla="*/ 112731 h 3274"/>
                  <a:gd name="T18" fmla="*/ 107740 w 2946"/>
                  <a:gd name="T19" fmla="*/ 72038 h 3274"/>
                  <a:gd name="T20" fmla="*/ 51671 w 2946"/>
                  <a:gd name="T21" fmla="*/ 216114 h 3274"/>
                  <a:gd name="T22" fmla="*/ 1441851 w 2946"/>
                  <a:gd name="T23" fmla="*/ 285952 h 3274"/>
                  <a:gd name="T24" fmla="*/ 179750 w 2946"/>
                  <a:gd name="T25" fmla="*/ 1298331 h 3274"/>
                  <a:gd name="T26" fmla="*/ 1441851 w 2946"/>
                  <a:gd name="T27" fmla="*/ 285952 h 3274"/>
                  <a:gd name="T28" fmla="*/ 1190091 w 2946"/>
                  <a:gd name="T29" fmla="*/ 1118512 h 3274"/>
                  <a:gd name="T30" fmla="*/ 937781 w 2946"/>
                  <a:gd name="T31" fmla="*/ 1046474 h 3274"/>
                  <a:gd name="T32" fmla="*/ 937781 w 2946"/>
                  <a:gd name="T33" fmla="*/ 974436 h 3274"/>
                  <a:gd name="T34" fmla="*/ 1334111 w 2946"/>
                  <a:gd name="T35" fmla="*/ 900199 h 3274"/>
                  <a:gd name="T36" fmla="*/ 937781 w 2946"/>
                  <a:gd name="T37" fmla="*/ 974436 h 3274"/>
                  <a:gd name="T38" fmla="*/ 1334111 w 2946"/>
                  <a:gd name="T39" fmla="*/ 792417 h 3274"/>
                  <a:gd name="T40" fmla="*/ 937781 w 2946"/>
                  <a:gd name="T41" fmla="*/ 722578 h 3274"/>
                  <a:gd name="T42" fmla="*/ 554093 w 2946"/>
                  <a:gd name="T43" fmla="*/ 1181751 h 3274"/>
                  <a:gd name="T44" fmla="*/ 507919 w 2946"/>
                  <a:gd name="T45" fmla="*/ 972236 h 3274"/>
                  <a:gd name="T46" fmla="*/ 301233 w 2946"/>
                  <a:gd name="T47" fmla="*/ 928244 h 3274"/>
                  <a:gd name="T48" fmla="*/ 863572 w 2946"/>
                  <a:gd name="T49" fmla="*/ 900199 h 3274"/>
                  <a:gd name="T50" fmla="*/ 575531 w 2946"/>
                  <a:gd name="T51" fmla="*/ 900199 h 3274"/>
                  <a:gd name="T52" fmla="*/ 287491 w 2946"/>
                  <a:gd name="T53" fmla="*/ 506465 h 3274"/>
                  <a:gd name="T54" fmla="*/ 863572 w 2946"/>
                  <a:gd name="T55" fmla="*/ 393734 h 3274"/>
                  <a:gd name="T56" fmla="*/ 287491 w 2946"/>
                  <a:gd name="T57" fmla="*/ 506465 h 3274"/>
                  <a:gd name="T58" fmla="*/ 109939 w 2946"/>
                  <a:gd name="T59" fmla="*/ 1476502 h 3274"/>
                  <a:gd name="T60" fmla="*/ 1551790 w 2946"/>
                  <a:gd name="T61" fmla="*/ 1368170 h 3274"/>
                  <a:gd name="T62" fmla="*/ 694815 w 2946"/>
                  <a:gd name="T63" fmla="*/ 1519394 h 3274"/>
                  <a:gd name="T64" fmla="*/ 357302 w 2946"/>
                  <a:gd name="T65" fmla="*/ 1800397 h 3274"/>
                  <a:gd name="T66" fmla="*/ 694815 w 2946"/>
                  <a:gd name="T67" fmla="*/ 1519394 h 3274"/>
                  <a:gd name="T68" fmla="*/ 1088397 w 2946"/>
                  <a:gd name="T69" fmla="*/ 1800397 h 3274"/>
                  <a:gd name="T70" fmla="*/ 1088397 w 2946"/>
                  <a:gd name="T71" fmla="*/ 1519394 h 32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46" h="3274">
                    <a:moveTo>
                      <a:pt x="2831" y="393"/>
                    </a:moveTo>
                    <a:cubicBezTo>
                      <a:pt x="2750" y="393"/>
                      <a:pt x="2750" y="393"/>
                      <a:pt x="2750" y="393"/>
                    </a:cubicBezTo>
                    <a:cubicBezTo>
                      <a:pt x="2754" y="131"/>
                      <a:pt x="2754" y="131"/>
                      <a:pt x="2754" y="131"/>
                    </a:cubicBezTo>
                    <a:cubicBezTo>
                      <a:pt x="2835" y="131"/>
                      <a:pt x="2835" y="131"/>
                      <a:pt x="2835" y="131"/>
                    </a:cubicBezTo>
                    <a:cubicBezTo>
                      <a:pt x="2946" y="205"/>
                      <a:pt x="2946" y="205"/>
                      <a:pt x="2946" y="205"/>
                    </a:cubicBezTo>
                    <a:cubicBezTo>
                      <a:pt x="2946" y="307"/>
                      <a:pt x="2946" y="307"/>
                      <a:pt x="2946" y="307"/>
                    </a:cubicBezTo>
                    <a:lnTo>
                      <a:pt x="2831" y="393"/>
                    </a:lnTo>
                    <a:close/>
                    <a:moveTo>
                      <a:pt x="258" y="131"/>
                    </a:moveTo>
                    <a:cubicBezTo>
                      <a:pt x="1178" y="131"/>
                      <a:pt x="1178" y="131"/>
                      <a:pt x="1178" y="131"/>
                    </a:cubicBezTo>
                    <a:cubicBezTo>
                      <a:pt x="1178" y="0"/>
                      <a:pt x="1178" y="0"/>
                      <a:pt x="1178" y="0"/>
                    </a:cubicBezTo>
                    <a:cubicBezTo>
                      <a:pt x="1772" y="0"/>
                      <a:pt x="1772" y="0"/>
                      <a:pt x="1772" y="0"/>
                    </a:cubicBezTo>
                    <a:cubicBezTo>
                      <a:pt x="1772" y="131"/>
                      <a:pt x="1772" y="131"/>
                      <a:pt x="1772" y="131"/>
                    </a:cubicBezTo>
                    <a:cubicBezTo>
                      <a:pt x="2688" y="131"/>
                      <a:pt x="2688" y="131"/>
                      <a:pt x="2688" y="131"/>
                    </a:cubicBezTo>
                    <a:cubicBezTo>
                      <a:pt x="2688" y="393"/>
                      <a:pt x="2688" y="393"/>
                      <a:pt x="2688" y="393"/>
                    </a:cubicBezTo>
                    <a:cubicBezTo>
                      <a:pt x="258" y="393"/>
                      <a:pt x="258" y="393"/>
                      <a:pt x="258" y="393"/>
                    </a:cubicBezTo>
                    <a:lnTo>
                      <a:pt x="258" y="131"/>
                    </a:lnTo>
                    <a:close/>
                    <a:moveTo>
                      <a:pt x="0" y="307"/>
                    </a:moveTo>
                    <a:cubicBezTo>
                      <a:pt x="0" y="205"/>
                      <a:pt x="0" y="205"/>
                      <a:pt x="0" y="205"/>
                    </a:cubicBezTo>
                    <a:cubicBezTo>
                      <a:pt x="94" y="131"/>
                      <a:pt x="94" y="131"/>
                      <a:pt x="94" y="131"/>
                    </a:cubicBezTo>
                    <a:cubicBezTo>
                      <a:pt x="196" y="131"/>
                      <a:pt x="196" y="131"/>
                      <a:pt x="196" y="131"/>
                    </a:cubicBezTo>
                    <a:cubicBezTo>
                      <a:pt x="196" y="393"/>
                      <a:pt x="196" y="393"/>
                      <a:pt x="196" y="393"/>
                    </a:cubicBezTo>
                    <a:cubicBezTo>
                      <a:pt x="94" y="393"/>
                      <a:pt x="94" y="393"/>
                      <a:pt x="94" y="393"/>
                    </a:cubicBezTo>
                    <a:lnTo>
                      <a:pt x="0" y="307"/>
                    </a:lnTo>
                    <a:close/>
                    <a:moveTo>
                      <a:pt x="2623" y="520"/>
                    </a:moveTo>
                    <a:cubicBezTo>
                      <a:pt x="2623" y="2361"/>
                      <a:pt x="2623" y="2361"/>
                      <a:pt x="2623" y="2361"/>
                    </a:cubicBezTo>
                    <a:cubicBezTo>
                      <a:pt x="327" y="2361"/>
                      <a:pt x="327" y="2361"/>
                      <a:pt x="327" y="2361"/>
                    </a:cubicBezTo>
                    <a:cubicBezTo>
                      <a:pt x="327" y="520"/>
                      <a:pt x="327" y="520"/>
                      <a:pt x="327" y="520"/>
                    </a:cubicBezTo>
                    <a:lnTo>
                      <a:pt x="2623" y="520"/>
                    </a:lnTo>
                    <a:close/>
                    <a:moveTo>
                      <a:pt x="1706" y="2034"/>
                    </a:moveTo>
                    <a:cubicBezTo>
                      <a:pt x="2165" y="2034"/>
                      <a:pt x="2165" y="2034"/>
                      <a:pt x="2165" y="2034"/>
                    </a:cubicBezTo>
                    <a:cubicBezTo>
                      <a:pt x="2165" y="1903"/>
                      <a:pt x="2165" y="1903"/>
                      <a:pt x="2165" y="1903"/>
                    </a:cubicBezTo>
                    <a:cubicBezTo>
                      <a:pt x="1706" y="1903"/>
                      <a:pt x="1706" y="1903"/>
                      <a:pt x="1706" y="1903"/>
                    </a:cubicBezTo>
                    <a:lnTo>
                      <a:pt x="1706" y="2034"/>
                    </a:lnTo>
                    <a:close/>
                    <a:moveTo>
                      <a:pt x="1706" y="1772"/>
                    </a:moveTo>
                    <a:cubicBezTo>
                      <a:pt x="2427" y="1772"/>
                      <a:pt x="2427" y="1772"/>
                      <a:pt x="2427" y="1772"/>
                    </a:cubicBezTo>
                    <a:cubicBezTo>
                      <a:pt x="2427" y="1637"/>
                      <a:pt x="2427" y="1637"/>
                      <a:pt x="2427" y="1637"/>
                    </a:cubicBezTo>
                    <a:cubicBezTo>
                      <a:pt x="1706" y="1637"/>
                      <a:pt x="1706" y="1637"/>
                      <a:pt x="1706" y="1637"/>
                    </a:cubicBezTo>
                    <a:lnTo>
                      <a:pt x="1706" y="1772"/>
                    </a:lnTo>
                    <a:close/>
                    <a:moveTo>
                      <a:pt x="1706" y="1441"/>
                    </a:moveTo>
                    <a:cubicBezTo>
                      <a:pt x="2427" y="1441"/>
                      <a:pt x="2427" y="1441"/>
                      <a:pt x="2427" y="1441"/>
                    </a:cubicBezTo>
                    <a:cubicBezTo>
                      <a:pt x="2427" y="1314"/>
                      <a:pt x="2427" y="1314"/>
                      <a:pt x="2427" y="1314"/>
                    </a:cubicBezTo>
                    <a:cubicBezTo>
                      <a:pt x="1706" y="1314"/>
                      <a:pt x="1706" y="1314"/>
                      <a:pt x="1706" y="1314"/>
                    </a:cubicBezTo>
                    <a:lnTo>
                      <a:pt x="1706" y="1441"/>
                    </a:lnTo>
                    <a:close/>
                    <a:moveTo>
                      <a:pt x="1008" y="2149"/>
                    </a:moveTo>
                    <a:cubicBezTo>
                      <a:pt x="1245" y="2149"/>
                      <a:pt x="1440" y="1998"/>
                      <a:pt x="1466" y="1768"/>
                    </a:cubicBezTo>
                    <a:cubicBezTo>
                      <a:pt x="924" y="1768"/>
                      <a:pt x="924" y="1768"/>
                      <a:pt x="924" y="1768"/>
                    </a:cubicBezTo>
                    <a:cubicBezTo>
                      <a:pt x="924" y="1231"/>
                      <a:pt x="924" y="1231"/>
                      <a:pt x="924" y="1231"/>
                    </a:cubicBezTo>
                    <a:cubicBezTo>
                      <a:pt x="694" y="1256"/>
                      <a:pt x="548" y="1451"/>
                      <a:pt x="548" y="1688"/>
                    </a:cubicBezTo>
                    <a:cubicBezTo>
                      <a:pt x="548" y="1943"/>
                      <a:pt x="754" y="2149"/>
                      <a:pt x="1008" y="2149"/>
                    </a:cubicBezTo>
                    <a:close/>
                    <a:moveTo>
                      <a:pt x="1571" y="1637"/>
                    </a:moveTo>
                    <a:cubicBezTo>
                      <a:pt x="1571" y="1637"/>
                      <a:pt x="1559" y="1126"/>
                      <a:pt x="1047" y="1126"/>
                    </a:cubicBezTo>
                    <a:cubicBezTo>
                      <a:pt x="1047" y="1637"/>
                      <a:pt x="1047" y="1637"/>
                      <a:pt x="1047" y="1637"/>
                    </a:cubicBezTo>
                    <a:lnTo>
                      <a:pt x="1571" y="1637"/>
                    </a:lnTo>
                    <a:close/>
                    <a:moveTo>
                      <a:pt x="523" y="921"/>
                    </a:moveTo>
                    <a:cubicBezTo>
                      <a:pt x="1571" y="921"/>
                      <a:pt x="1571" y="921"/>
                      <a:pt x="1571" y="921"/>
                    </a:cubicBezTo>
                    <a:cubicBezTo>
                      <a:pt x="1571" y="716"/>
                      <a:pt x="1571" y="716"/>
                      <a:pt x="1571" y="716"/>
                    </a:cubicBezTo>
                    <a:cubicBezTo>
                      <a:pt x="523" y="716"/>
                      <a:pt x="523" y="716"/>
                      <a:pt x="523" y="716"/>
                    </a:cubicBezTo>
                    <a:lnTo>
                      <a:pt x="523" y="921"/>
                    </a:lnTo>
                    <a:close/>
                    <a:moveTo>
                      <a:pt x="2823" y="2685"/>
                    </a:moveTo>
                    <a:cubicBezTo>
                      <a:pt x="200" y="2685"/>
                      <a:pt x="200" y="2685"/>
                      <a:pt x="200" y="2685"/>
                    </a:cubicBezTo>
                    <a:cubicBezTo>
                      <a:pt x="200" y="2488"/>
                      <a:pt x="200" y="2488"/>
                      <a:pt x="200" y="2488"/>
                    </a:cubicBezTo>
                    <a:cubicBezTo>
                      <a:pt x="2823" y="2488"/>
                      <a:pt x="2823" y="2488"/>
                      <a:pt x="2823" y="2488"/>
                    </a:cubicBezTo>
                    <a:lnTo>
                      <a:pt x="2823" y="2685"/>
                    </a:lnTo>
                    <a:close/>
                    <a:moveTo>
                      <a:pt x="1264" y="2763"/>
                    </a:moveTo>
                    <a:cubicBezTo>
                      <a:pt x="957" y="3274"/>
                      <a:pt x="957" y="3274"/>
                      <a:pt x="957" y="3274"/>
                    </a:cubicBezTo>
                    <a:cubicBezTo>
                      <a:pt x="650" y="3274"/>
                      <a:pt x="650" y="3274"/>
                      <a:pt x="650" y="3274"/>
                    </a:cubicBezTo>
                    <a:cubicBezTo>
                      <a:pt x="957" y="2763"/>
                      <a:pt x="957" y="2763"/>
                      <a:pt x="957" y="2763"/>
                    </a:cubicBezTo>
                    <a:lnTo>
                      <a:pt x="1264" y="2763"/>
                    </a:lnTo>
                    <a:close/>
                    <a:moveTo>
                      <a:pt x="2287" y="3274"/>
                    </a:moveTo>
                    <a:cubicBezTo>
                      <a:pt x="1980" y="3274"/>
                      <a:pt x="1980" y="3274"/>
                      <a:pt x="1980" y="3274"/>
                    </a:cubicBezTo>
                    <a:cubicBezTo>
                      <a:pt x="1673" y="2763"/>
                      <a:pt x="1673" y="2763"/>
                      <a:pt x="1673" y="2763"/>
                    </a:cubicBezTo>
                    <a:cubicBezTo>
                      <a:pt x="1980" y="2763"/>
                      <a:pt x="1980" y="2763"/>
                      <a:pt x="1980" y="2763"/>
                    </a:cubicBezTo>
                    <a:lnTo>
                      <a:pt x="2287" y="3274"/>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14" name="PA_组合 13"/>
          <p:cNvGrpSpPr/>
          <p:nvPr>
            <p:custDataLst>
              <p:tags r:id="rId7"/>
            </p:custDataLst>
          </p:nvPr>
        </p:nvGrpSpPr>
        <p:grpSpPr>
          <a:xfrm>
            <a:off x="4857752" y="3071816"/>
            <a:ext cx="770973" cy="1311843"/>
            <a:chOff x="5185929" y="3003798"/>
            <a:chExt cx="770973" cy="1311843"/>
          </a:xfrm>
        </p:grpSpPr>
        <p:sp>
          <p:nvSpPr>
            <p:cNvPr id="7" name="PA_文本框 26"/>
            <p:cNvSpPr txBox="1"/>
            <p:nvPr>
              <p:custDataLst>
                <p:tags r:id="rId8"/>
              </p:custDataLst>
            </p:nvPr>
          </p:nvSpPr>
          <p:spPr>
            <a:xfrm>
              <a:off x="5647022" y="3947341"/>
              <a:ext cx="309880" cy="368300"/>
            </a:xfrm>
            <a:prstGeom prst="rect">
              <a:avLst/>
            </a:prstGeom>
            <a:noFill/>
          </p:spPr>
          <p:txBody>
            <a:bodyPr wrap="none" rtlCol="0">
              <a:spAutoFit/>
            </a:bodyPr>
            <a:lstStyle/>
            <a:p>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5185929" y="3003798"/>
              <a:ext cx="621046" cy="621046"/>
              <a:chOff x="6948264" y="2542587"/>
              <a:chExt cx="720080" cy="720080"/>
            </a:xfrm>
          </p:grpSpPr>
          <p:sp>
            <p:nvSpPr>
              <p:cNvPr id="16" name="椭圆 15"/>
              <p:cNvSpPr/>
              <p:nvPr/>
            </p:nvSpPr>
            <p:spPr>
              <a:xfrm>
                <a:off x="6948264" y="2542587"/>
                <a:ext cx="720080" cy="720080"/>
              </a:xfrm>
              <a:prstGeom prst="ellipse">
                <a:avLst/>
              </a:prstGeom>
              <a:solidFill>
                <a:srgbClr val="66BFBD"/>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KSO_Shape"/>
              <p:cNvSpPr/>
              <p:nvPr/>
            </p:nvSpPr>
            <p:spPr bwMode="auto">
              <a:xfrm>
                <a:off x="7142313" y="2736636"/>
                <a:ext cx="331982" cy="331982"/>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8" name="PA_组合 27"/>
          <p:cNvGrpSpPr/>
          <p:nvPr>
            <p:custDataLst>
              <p:tags r:id="rId9"/>
            </p:custDataLst>
          </p:nvPr>
        </p:nvGrpSpPr>
        <p:grpSpPr>
          <a:xfrm>
            <a:off x="4357686" y="1570752"/>
            <a:ext cx="4430876" cy="2836490"/>
            <a:chOff x="4860032" y="1463452"/>
            <a:chExt cx="4430876" cy="2836490"/>
          </a:xfrm>
        </p:grpSpPr>
        <p:sp>
          <p:nvSpPr>
            <p:cNvPr id="8" name="PA_文本框 27"/>
            <p:cNvSpPr txBox="1"/>
            <p:nvPr>
              <p:custDataLst>
                <p:tags r:id="rId10"/>
              </p:custDataLst>
            </p:nvPr>
          </p:nvSpPr>
          <p:spPr>
            <a:xfrm>
              <a:off x="6107653" y="1463452"/>
              <a:ext cx="3183255" cy="645160"/>
            </a:xfrm>
            <a:prstGeom prst="rect">
              <a:avLst/>
            </a:prstGeom>
            <a:noFill/>
          </p:spPr>
          <p:txBody>
            <a:bodyPr wrap="none" rtlCol="0">
              <a:spAutoFit/>
            </a:bodyPr>
            <a:lstStyle/>
            <a:p>
              <a:pPr algn="l"/>
              <a:r>
                <a:rPr lang="en-US" altLang="zh-CN" dirty="0">
                  <a:sym typeface="+mn-ea"/>
                </a:rPr>
                <a:t>INTRODUCTION AND OVERVIEW</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860032" y="3678896"/>
              <a:ext cx="621046" cy="621046"/>
              <a:chOff x="1695380" y="1661533"/>
              <a:chExt cx="720080" cy="720080"/>
            </a:xfrm>
          </p:grpSpPr>
          <p:sp>
            <p:nvSpPr>
              <p:cNvPr id="19" name="椭圆 18"/>
              <p:cNvSpPr/>
              <p:nvPr/>
            </p:nvSpPr>
            <p:spPr>
              <a:xfrm>
                <a:off x="1695380" y="1661533"/>
                <a:ext cx="720080" cy="720080"/>
              </a:xfrm>
              <a:prstGeom prst="ellipse">
                <a:avLst/>
              </a:prstGeom>
              <a:solidFill>
                <a:schemeClr val="tx2">
                  <a:lumMod val="40000"/>
                  <a:lumOff val="60000"/>
                </a:schemeClr>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KSO_Shape"/>
              <p:cNvSpPr/>
              <p:nvPr/>
            </p:nvSpPr>
            <p:spPr bwMode="auto">
              <a:xfrm>
                <a:off x="1880487" y="1789534"/>
                <a:ext cx="349866" cy="454372"/>
              </a:xfrm>
              <a:custGeom>
                <a:avLst/>
                <a:gdLst>
                  <a:gd name="T0" fmla="*/ 2147483646 w 5278"/>
                  <a:gd name="T1" fmla="*/ 2147483646 h 6863"/>
                  <a:gd name="T2" fmla="*/ 2147483646 w 5278"/>
                  <a:gd name="T3" fmla="*/ 2147483646 h 6863"/>
                  <a:gd name="T4" fmla="*/ 2147483646 w 5278"/>
                  <a:gd name="T5" fmla="*/ 2147483646 h 6863"/>
                  <a:gd name="T6" fmla="*/ 2147483646 w 5278"/>
                  <a:gd name="T7" fmla="*/ 2147483646 h 6863"/>
                  <a:gd name="T8" fmla="*/ 2147483646 w 5278"/>
                  <a:gd name="T9" fmla="*/ 2147483646 h 6863"/>
                  <a:gd name="T10" fmla="*/ 2147483646 w 5278"/>
                  <a:gd name="T11" fmla="*/ 2147483646 h 6863"/>
                  <a:gd name="T12" fmla="*/ 2147483646 w 5278"/>
                  <a:gd name="T13" fmla="*/ 2147483646 h 6863"/>
                  <a:gd name="T14" fmla="*/ 2147483646 w 5278"/>
                  <a:gd name="T15" fmla="*/ 2147483646 h 6863"/>
                  <a:gd name="T16" fmla="*/ 2147483646 w 5278"/>
                  <a:gd name="T17" fmla="*/ 2147483646 h 6863"/>
                  <a:gd name="T18" fmla="*/ 2147483646 w 5278"/>
                  <a:gd name="T19" fmla="*/ 2147483646 h 6863"/>
                  <a:gd name="T20" fmla="*/ 2147483646 w 5278"/>
                  <a:gd name="T21" fmla="*/ 2147483646 h 6863"/>
                  <a:gd name="T22" fmla="*/ 2147483646 w 5278"/>
                  <a:gd name="T23" fmla="*/ 2147483646 h 6863"/>
                  <a:gd name="T24" fmla="*/ 2147483646 w 5278"/>
                  <a:gd name="T25" fmla="*/ 2147483646 h 6863"/>
                  <a:gd name="T26" fmla="*/ 2147483646 w 5278"/>
                  <a:gd name="T27" fmla="*/ 2147483646 h 6863"/>
                  <a:gd name="T28" fmla="*/ 2147483646 w 5278"/>
                  <a:gd name="T29" fmla="*/ 2147483646 h 6863"/>
                  <a:gd name="T30" fmla="*/ 2147483646 w 5278"/>
                  <a:gd name="T31" fmla="*/ 2147483646 h 6863"/>
                  <a:gd name="T32" fmla="*/ 2147483646 w 5278"/>
                  <a:gd name="T33" fmla="*/ 2147483646 h 6863"/>
                  <a:gd name="T34" fmla="*/ 2147483646 w 5278"/>
                  <a:gd name="T35" fmla="*/ 2147483646 h 6863"/>
                  <a:gd name="T36" fmla="*/ 2147483646 w 5278"/>
                  <a:gd name="T37" fmla="*/ 2147483646 h 6863"/>
                  <a:gd name="T38" fmla="*/ 2147483646 w 5278"/>
                  <a:gd name="T39" fmla="*/ 2147483646 h 6863"/>
                  <a:gd name="T40" fmla="*/ 2147483646 w 5278"/>
                  <a:gd name="T41" fmla="*/ 2147483646 h 6863"/>
                  <a:gd name="T42" fmla="*/ 2147483646 w 5278"/>
                  <a:gd name="T43" fmla="*/ 2147483646 h 6863"/>
                  <a:gd name="T44" fmla="*/ 2147483646 w 5278"/>
                  <a:gd name="T45" fmla="*/ 2147483646 h 6863"/>
                  <a:gd name="T46" fmla="*/ 2147483646 w 5278"/>
                  <a:gd name="T47" fmla="*/ 2147483646 h 6863"/>
                  <a:gd name="T48" fmla="*/ 2147483646 w 5278"/>
                  <a:gd name="T49" fmla="*/ 2147483646 h 6863"/>
                  <a:gd name="T50" fmla="*/ 2147483646 w 5278"/>
                  <a:gd name="T51" fmla="*/ 2147483646 h 6863"/>
                  <a:gd name="T52" fmla="*/ 2147483646 w 5278"/>
                  <a:gd name="T53" fmla="*/ 2147483646 h 6863"/>
                  <a:gd name="T54" fmla="*/ 2147483646 w 5278"/>
                  <a:gd name="T55" fmla="*/ 2147483646 h 6863"/>
                  <a:gd name="T56" fmla="*/ 2147483646 w 5278"/>
                  <a:gd name="T57" fmla="*/ 2147483646 h 6863"/>
                  <a:gd name="T58" fmla="*/ 2147483646 w 5278"/>
                  <a:gd name="T59" fmla="*/ 2147483646 h 6863"/>
                  <a:gd name="T60" fmla="*/ 2147483646 w 5278"/>
                  <a:gd name="T61" fmla="*/ 2147483646 h 6863"/>
                  <a:gd name="T62" fmla="*/ 2147483646 w 5278"/>
                  <a:gd name="T63" fmla="*/ 2147483646 h 6863"/>
                  <a:gd name="T64" fmla="*/ 2147483646 w 5278"/>
                  <a:gd name="T65" fmla="*/ 2147483646 h 6863"/>
                  <a:gd name="T66" fmla="*/ 2147483646 w 5278"/>
                  <a:gd name="T67" fmla="*/ 2147483646 h 6863"/>
                  <a:gd name="T68" fmla="*/ 2147483646 w 5278"/>
                  <a:gd name="T69" fmla="*/ 2147483646 h 6863"/>
                  <a:gd name="T70" fmla="*/ 2147483646 w 5278"/>
                  <a:gd name="T71" fmla="*/ 2147483646 h 6863"/>
                  <a:gd name="T72" fmla="*/ 2147483646 w 5278"/>
                  <a:gd name="T73" fmla="*/ 2147483646 h 6863"/>
                  <a:gd name="T74" fmla="*/ 2147483646 w 5278"/>
                  <a:gd name="T75" fmla="*/ 2147483646 h 6863"/>
                  <a:gd name="T76" fmla="*/ 2147483646 w 5278"/>
                  <a:gd name="T77" fmla="*/ 2147483646 h 6863"/>
                  <a:gd name="T78" fmla="*/ 2147483646 w 5278"/>
                  <a:gd name="T79" fmla="*/ 2147483646 h 6863"/>
                  <a:gd name="T80" fmla="*/ 2147483646 w 5278"/>
                  <a:gd name="T81" fmla="*/ 2147483646 h 6863"/>
                  <a:gd name="T82" fmla="*/ 2147483646 w 5278"/>
                  <a:gd name="T83" fmla="*/ 2147483646 h 6863"/>
                  <a:gd name="T84" fmla="*/ 0 w 5278"/>
                  <a:gd name="T85" fmla="*/ 2147483646 h 6863"/>
                  <a:gd name="T86" fmla="*/ 2147483646 w 5278"/>
                  <a:gd name="T87" fmla="*/ 2147483646 h 6863"/>
                  <a:gd name="T88" fmla="*/ 2147483646 w 5278"/>
                  <a:gd name="T89" fmla="*/ 2147483646 h 6863"/>
                  <a:gd name="T90" fmla="*/ 2147483646 w 5278"/>
                  <a:gd name="T91" fmla="*/ 2147483646 h 6863"/>
                  <a:gd name="T92" fmla="*/ 2147483646 w 5278"/>
                  <a:gd name="T93" fmla="*/ 2147483646 h 6863"/>
                  <a:gd name="T94" fmla="*/ 2147483646 w 5278"/>
                  <a:gd name="T95" fmla="*/ 2147483646 h 6863"/>
                  <a:gd name="T96" fmla="*/ 2147483646 w 5278"/>
                  <a:gd name="T97" fmla="*/ 1347340187 h 6863"/>
                  <a:gd name="T98" fmla="*/ 2147483646 w 5278"/>
                  <a:gd name="T99" fmla="*/ 513294381 h 6863"/>
                  <a:gd name="T100" fmla="*/ 2147483646 w 5278"/>
                  <a:gd name="T101" fmla="*/ 42761601 h 6863"/>
                  <a:gd name="T102" fmla="*/ 2147483646 w 5278"/>
                  <a:gd name="T103" fmla="*/ 21419384 h 6863"/>
                  <a:gd name="T104" fmla="*/ 2147483646 w 5278"/>
                  <a:gd name="T105" fmla="*/ 363589915 h 6863"/>
                  <a:gd name="T106" fmla="*/ 2147483646 w 5278"/>
                  <a:gd name="T107" fmla="*/ 1133454737 h 6863"/>
                  <a:gd name="T108" fmla="*/ 2147483646 w 5278"/>
                  <a:gd name="T109" fmla="*/ 2147483646 h 6863"/>
                  <a:gd name="T110" fmla="*/ 2147483646 w 5278"/>
                  <a:gd name="T111" fmla="*/ 2147483646 h 6863"/>
                  <a:gd name="T112" fmla="*/ 2147483646 w 5278"/>
                  <a:gd name="T113" fmla="*/ 2147483646 h 6863"/>
                  <a:gd name="T114" fmla="*/ 2147483646 w 5278"/>
                  <a:gd name="T115" fmla="*/ 2147483646 h 6863"/>
                  <a:gd name="T116" fmla="*/ 2147483646 w 5278"/>
                  <a:gd name="T117" fmla="*/ 2147483646 h 6863"/>
                  <a:gd name="T118" fmla="*/ 2147483646 w 5278"/>
                  <a:gd name="T119" fmla="*/ 2147483646 h 68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78" h="6863">
                    <a:moveTo>
                      <a:pt x="4046" y="5103"/>
                    </a:moveTo>
                    <a:lnTo>
                      <a:pt x="1054" y="5103"/>
                    </a:lnTo>
                    <a:lnTo>
                      <a:pt x="1054" y="4927"/>
                    </a:lnTo>
                    <a:lnTo>
                      <a:pt x="4046" y="4927"/>
                    </a:lnTo>
                    <a:lnTo>
                      <a:pt x="4046" y="5103"/>
                    </a:lnTo>
                    <a:close/>
                    <a:moveTo>
                      <a:pt x="2814" y="4575"/>
                    </a:moveTo>
                    <a:lnTo>
                      <a:pt x="1054" y="4575"/>
                    </a:lnTo>
                    <a:lnTo>
                      <a:pt x="1054" y="4399"/>
                    </a:lnTo>
                    <a:lnTo>
                      <a:pt x="2814" y="4399"/>
                    </a:lnTo>
                    <a:lnTo>
                      <a:pt x="2814" y="4575"/>
                    </a:lnTo>
                    <a:close/>
                    <a:moveTo>
                      <a:pt x="3342" y="4047"/>
                    </a:moveTo>
                    <a:lnTo>
                      <a:pt x="1054" y="4047"/>
                    </a:lnTo>
                    <a:lnTo>
                      <a:pt x="1054" y="3872"/>
                    </a:lnTo>
                    <a:lnTo>
                      <a:pt x="3342" y="3872"/>
                    </a:lnTo>
                    <a:lnTo>
                      <a:pt x="3342" y="4047"/>
                    </a:lnTo>
                    <a:close/>
                    <a:moveTo>
                      <a:pt x="4222" y="3520"/>
                    </a:moveTo>
                    <a:lnTo>
                      <a:pt x="1054" y="3520"/>
                    </a:lnTo>
                    <a:lnTo>
                      <a:pt x="1054" y="3344"/>
                    </a:lnTo>
                    <a:lnTo>
                      <a:pt x="4222" y="3344"/>
                    </a:lnTo>
                    <a:lnTo>
                      <a:pt x="4222" y="3520"/>
                    </a:lnTo>
                    <a:close/>
                    <a:moveTo>
                      <a:pt x="2814" y="2992"/>
                    </a:moveTo>
                    <a:lnTo>
                      <a:pt x="1054" y="2992"/>
                    </a:lnTo>
                    <a:lnTo>
                      <a:pt x="1054" y="2816"/>
                    </a:lnTo>
                    <a:lnTo>
                      <a:pt x="2814" y="2816"/>
                    </a:lnTo>
                    <a:lnTo>
                      <a:pt x="2814" y="2992"/>
                    </a:lnTo>
                    <a:close/>
                    <a:moveTo>
                      <a:pt x="4750" y="1056"/>
                    </a:moveTo>
                    <a:lnTo>
                      <a:pt x="3518" y="1056"/>
                    </a:lnTo>
                    <a:lnTo>
                      <a:pt x="3620" y="1362"/>
                    </a:lnTo>
                    <a:lnTo>
                      <a:pt x="3664" y="1373"/>
                    </a:lnTo>
                    <a:lnTo>
                      <a:pt x="3707" y="1385"/>
                    </a:lnTo>
                    <a:lnTo>
                      <a:pt x="3747" y="1397"/>
                    </a:lnTo>
                    <a:lnTo>
                      <a:pt x="3785" y="1412"/>
                    </a:lnTo>
                    <a:lnTo>
                      <a:pt x="3822" y="1426"/>
                    </a:lnTo>
                    <a:lnTo>
                      <a:pt x="3856" y="1441"/>
                    </a:lnTo>
                    <a:lnTo>
                      <a:pt x="3888" y="1458"/>
                    </a:lnTo>
                    <a:lnTo>
                      <a:pt x="3919" y="1476"/>
                    </a:lnTo>
                    <a:lnTo>
                      <a:pt x="3948" y="1494"/>
                    </a:lnTo>
                    <a:lnTo>
                      <a:pt x="3976" y="1513"/>
                    </a:lnTo>
                    <a:lnTo>
                      <a:pt x="4001" y="1534"/>
                    </a:lnTo>
                    <a:lnTo>
                      <a:pt x="4025" y="1555"/>
                    </a:lnTo>
                    <a:lnTo>
                      <a:pt x="4046" y="1577"/>
                    </a:lnTo>
                    <a:lnTo>
                      <a:pt x="4067" y="1599"/>
                    </a:lnTo>
                    <a:lnTo>
                      <a:pt x="4086" y="1622"/>
                    </a:lnTo>
                    <a:lnTo>
                      <a:pt x="4104" y="1646"/>
                    </a:lnTo>
                    <a:lnTo>
                      <a:pt x="4119" y="1671"/>
                    </a:lnTo>
                    <a:lnTo>
                      <a:pt x="4134" y="1696"/>
                    </a:lnTo>
                    <a:lnTo>
                      <a:pt x="4148" y="1723"/>
                    </a:lnTo>
                    <a:lnTo>
                      <a:pt x="4160" y="1749"/>
                    </a:lnTo>
                    <a:lnTo>
                      <a:pt x="4171" y="1777"/>
                    </a:lnTo>
                    <a:lnTo>
                      <a:pt x="4180" y="1805"/>
                    </a:lnTo>
                    <a:lnTo>
                      <a:pt x="4189" y="1834"/>
                    </a:lnTo>
                    <a:lnTo>
                      <a:pt x="4196" y="1863"/>
                    </a:lnTo>
                    <a:lnTo>
                      <a:pt x="4203" y="1892"/>
                    </a:lnTo>
                    <a:lnTo>
                      <a:pt x="4208" y="1923"/>
                    </a:lnTo>
                    <a:lnTo>
                      <a:pt x="4213" y="1953"/>
                    </a:lnTo>
                    <a:lnTo>
                      <a:pt x="4216" y="1984"/>
                    </a:lnTo>
                    <a:lnTo>
                      <a:pt x="4219" y="2015"/>
                    </a:lnTo>
                    <a:lnTo>
                      <a:pt x="4221" y="2047"/>
                    </a:lnTo>
                    <a:lnTo>
                      <a:pt x="4222" y="2078"/>
                    </a:lnTo>
                    <a:lnTo>
                      <a:pt x="4222" y="2111"/>
                    </a:lnTo>
                    <a:lnTo>
                      <a:pt x="1054" y="2111"/>
                    </a:lnTo>
                    <a:lnTo>
                      <a:pt x="1056" y="2081"/>
                    </a:lnTo>
                    <a:lnTo>
                      <a:pt x="1057" y="2050"/>
                    </a:lnTo>
                    <a:lnTo>
                      <a:pt x="1058" y="2020"/>
                    </a:lnTo>
                    <a:lnTo>
                      <a:pt x="1062" y="1990"/>
                    </a:lnTo>
                    <a:lnTo>
                      <a:pt x="1065" y="1960"/>
                    </a:lnTo>
                    <a:lnTo>
                      <a:pt x="1070" y="1931"/>
                    </a:lnTo>
                    <a:lnTo>
                      <a:pt x="1076" y="1902"/>
                    </a:lnTo>
                    <a:lnTo>
                      <a:pt x="1083" y="1874"/>
                    </a:lnTo>
                    <a:lnTo>
                      <a:pt x="1092" y="1846"/>
                    </a:lnTo>
                    <a:lnTo>
                      <a:pt x="1101" y="1819"/>
                    </a:lnTo>
                    <a:lnTo>
                      <a:pt x="1111" y="1792"/>
                    </a:lnTo>
                    <a:lnTo>
                      <a:pt x="1123" y="1766"/>
                    </a:lnTo>
                    <a:lnTo>
                      <a:pt x="1135" y="1740"/>
                    </a:lnTo>
                    <a:lnTo>
                      <a:pt x="1149" y="1714"/>
                    </a:lnTo>
                    <a:lnTo>
                      <a:pt x="1165" y="1690"/>
                    </a:lnTo>
                    <a:lnTo>
                      <a:pt x="1180" y="1665"/>
                    </a:lnTo>
                    <a:lnTo>
                      <a:pt x="1198" y="1643"/>
                    </a:lnTo>
                    <a:lnTo>
                      <a:pt x="1217" y="1620"/>
                    </a:lnTo>
                    <a:lnTo>
                      <a:pt x="1239" y="1597"/>
                    </a:lnTo>
                    <a:lnTo>
                      <a:pt x="1260" y="1576"/>
                    </a:lnTo>
                    <a:lnTo>
                      <a:pt x="1284" y="1555"/>
                    </a:lnTo>
                    <a:lnTo>
                      <a:pt x="1309" y="1535"/>
                    </a:lnTo>
                    <a:lnTo>
                      <a:pt x="1336" y="1516"/>
                    </a:lnTo>
                    <a:lnTo>
                      <a:pt x="1363" y="1498"/>
                    </a:lnTo>
                    <a:lnTo>
                      <a:pt x="1393" y="1480"/>
                    </a:lnTo>
                    <a:lnTo>
                      <a:pt x="1426" y="1463"/>
                    </a:lnTo>
                    <a:lnTo>
                      <a:pt x="1458" y="1447"/>
                    </a:lnTo>
                    <a:lnTo>
                      <a:pt x="1493" y="1432"/>
                    </a:lnTo>
                    <a:lnTo>
                      <a:pt x="1530" y="1418"/>
                    </a:lnTo>
                    <a:lnTo>
                      <a:pt x="1568" y="1404"/>
                    </a:lnTo>
                    <a:lnTo>
                      <a:pt x="1609" y="1392"/>
                    </a:lnTo>
                    <a:lnTo>
                      <a:pt x="1651" y="1380"/>
                    </a:lnTo>
                    <a:lnTo>
                      <a:pt x="1758" y="1056"/>
                    </a:lnTo>
                    <a:lnTo>
                      <a:pt x="526" y="1056"/>
                    </a:lnTo>
                    <a:lnTo>
                      <a:pt x="526" y="6335"/>
                    </a:lnTo>
                    <a:lnTo>
                      <a:pt x="4750" y="6335"/>
                    </a:lnTo>
                    <a:lnTo>
                      <a:pt x="4750" y="1056"/>
                    </a:lnTo>
                    <a:close/>
                    <a:moveTo>
                      <a:pt x="2638" y="265"/>
                    </a:moveTo>
                    <a:lnTo>
                      <a:pt x="2638" y="265"/>
                    </a:lnTo>
                    <a:lnTo>
                      <a:pt x="2611" y="266"/>
                    </a:lnTo>
                    <a:lnTo>
                      <a:pt x="2584" y="269"/>
                    </a:lnTo>
                    <a:lnTo>
                      <a:pt x="2559" y="275"/>
                    </a:lnTo>
                    <a:lnTo>
                      <a:pt x="2535" y="285"/>
                    </a:lnTo>
                    <a:lnTo>
                      <a:pt x="2513" y="296"/>
                    </a:lnTo>
                    <a:lnTo>
                      <a:pt x="2491" y="309"/>
                    </a:lnTo>
                    <a:lnTo>
                      <a:pt x="2471" y="324"/>
                    </a:lnTo>
                    <a:lnTo>
                      <a:pt x="2452" y="341"/>
                    </a:lnTo>
                    <a:lnTo>
                      <a:pt x="2435" y="360"/>
                    </a:lnTo>
                    <a:lnTo>
                      <a:pt x="2419" y="381"/>
                    </a:lnTo>
                    <a:lnTo>
                      <a:pt x="2406" y="402"/>
                    </a:lnTo>
                    <a:lnTo>
                      <a:pt x="2395" y="425"/>
                    </a:lnTo>
                    <a:lnTo>
                      <a:pt x="2386" y="449"/>
                    </a:lnTo>
                    <a:lnTo>
                      <a:pt x="2380" y="474"/>
                    </a:lnTo>
                    <a:lnTo>
                      <a:pt x="2375" y="500"/>
                    </a:lnTo>
                    <a:lnTo>
                      <a:pt x="2374" y="528"/>
                    </a:lnTo>
                    <a:lnTo>
                      <a:pt x="2375" y="554"/>
                    </a:lnTo>
                    <a:lnTo>
                      <a:pt x="2380" y="581"/>
                    </a:lnTo>
                    <a:lnTo>
                      <a:pt x="2386" y="606"/>
                    </a:lnTo>
                    <a:lnTo>
                      <a:pt x="2395" y="631"/>
                    </a:lnTo>
                    <a:lnTo>
                      <a:pt x="2406" y="654"/>
                    </a:lnTo>
                    <a:lnTo>
                      <a:pt x="2419" y="675"/>
                    </a:lnTo>
                    <a:lnTo>
                      <a:pt x="2435" y="696"/>
                    </a:lnTo>
                    <a:lnTo>
                      <a:pt x="2452" y="715"/>
                    </a:lnTo>
                    <a:lnTo>
                      <a:pt x="2471" y="732"/>
                    </a:lnTo>
                    <a:lnTo>
                      <a:pt x="2491" y="747"/>
                    </a:lnTo>
                    <a:lnTo>
                      <a:pt x="2513" y="760"/>
                    </a:lnTo>
                    <a:lnTo>
                      <a:pt x="2535" y="771"/>
                    </a:lnTo>
                    <a:lnTo>
                      <a:pt x="2559" y="779"/>
                    </a:lnTo>
                    <a:lnTo>
                      <a:pt x="2584" y="787"/>
                    </a:lnTo>
                    <a:lnTo>
                      <a:pt x="2611" y="790"/>
                    </a:lnTo>
                    <a:lnTo>
                      <a:pt x="2638" y="791"/>
                    </a:lnTo>
                    <a:lnTo>
                      <a:pt x="2665" y="790"/>
                    </a:lnTo>
                    <a:lnTo>
                      <a:pt x="2691" y="787"/>
                    </a:lnTo>
                    <a:lnTo>
                      <a:pt x="2716" y="779"/>
                    </a:lnTo>
                    <a:lnTo>
                      <a:pt x="2741" y="771"/>
                    </a:lnTo>
                    <a:lnTo>
                      <a:pt x="2764" y="760"/>
                    </a:lnTo>
                    <a:lnTo>
                      <a:pt x="2786" y="747"/>
                    </a:lnTo>
                    <a:lnTo>
                      <a:pt x="2806" y="732"/>
                    </a:lnTo>
                    <a:lnTo>
                      <a:pt x="2825" y="715"/>
                    </a:lnTo>
                    <a:lnTo>
                      <a:pt x="2842" y="696"/>
                    </a:lnTo>
                    <a:lnTo>
                      <a:pt x="2857" y="675"/>
                    </a:lnTo>
                    <a:lnTo>
                      <a:pt x="2871" y="654"/>
                    </a:lnTo>
                    <a:lnTo>
                      <a:pt x="2881" y="631"/>
                    </a:lnTo>
                    <a:lnTo>
                      <a:pt x="2890" y="606"/>
                    </a:lnTo>
                    <a:lnTo>
                      <a:pt x="2897" y="581"/>
                    </a:lnTo>
                    <a:lnTo>
                      <a:pt x="2900" y="554"/>
                    </a:lnTo>
                    <a:lnTo>
                      <a:pt x="2902" y="528"/>
                    </a:lnTo>
                    <a:lnTo>
                      <a:pt x="2900" y="500"/>
                    </a:lnTo>
                    <a:lnTo>
                      <a:pt x="2897" y="474"/>
                    </a:lnTo>
                    <a:lnTo>
                      <a:pt x="2890" y="449"/>
                    </a:lnTo>
                    <a:lnTo>
                      <a:pt x="2881" y="425"/>
                    </a:lnTo>
                    <a:lnTo>
                      <a:pt x="2871" y="402"/>
                    </a:lnTo>
                    <a:lnTo>
                      <a:pt x="2857" y="381"/>
                    </a:lnTo>
                    <a:lnTo>
                      <a:pt x="2842" y="360"/>
                    </a:lnTo>
                    <a:lnTo>
                      <a:pt x="2825" y="341"/>
                    </a:lnTo>
                    <a:lnTo>
                      <a:pt x="2806" y="324"/>
                    </a:lnTo>
                    <a:lnTo>
                      <a:pt x="2786" y="309"/>
                    </a:lnTo>
                    <a:lnTo>
                      <a:pt x="2764" y="296"/>
                    </a:lnTo>
                    <a:lnTo>
                      <a:pt x="2741" y="285"/>
                    </a:lnTo>
                    <a:lnTo>
                      <a:pt x="2716" y="275"/>
                    </a:lnTo>
                    <a:lnTo>
                      <a:pt x="2691" y="269"/>
                    </a:lnTo>
                    <a:lnTo>
                      <a:pt x="2665" y="266"/>
                    </a:lnTo>
                    <a:lnTo>
                      <a:pt x="2638" y="265"/>
                    </a:lnTo>
                    <a:close/>
                    <a:moveTo>
                      <a:pt x="0" y="6863"/>
                    </a:moveTo>
                    <a:lnTo>
                      <a:pt x="0" y="528"/>
                    </a:lnTo>
                    <a:lnTo>
                      <a:pt x="2110" y="528"/>
                    </a:lnTo>
                    <a:lnTo>
                      <a:pt x="2110" y="500"/>
                    </a:lnTo>
                    <a:lnTo>
                      <a:pt x="2113" y="474"/>
                    </a:lnTo>
                    <a:lnTo>
                      <a:pt x="2116" y="448"/>
                    </a:lnTo>
                    <a:lnTo>
                      <a:pt x="2121" y="421"/>
                    </a:lnTo>
                    <a:lnTo>
                      <a:pt x="2127" y="396"/>
                    </a:lnTo>
                    <a:lnTo>
                      <a:pt x="2134" y="371"/>
                    </a:lnTo>
                    <a:lnTo>
                      <a:pt x="2143" y="346"/>
                    </a:lnTo>
                    <a:lnTo>
                      <a:pt x="2152" y="322"/>
                    </a:lnTo>
                    <a:lnTo>
                      <a:pt x="2162" y="299"/>
                    </a:lnTo>
                    <a:lnTo>
                      <a:pt x="2174" y="277"/>
                    </a:lnTo>
                    <a:lnTo>
                      <a:pt x="2187" y="254"/>
                    </a:lnTo>
                    <a:lnTo>
                      <a:pt x="2200" y="232"/>
                    </a:lnTo>
                    <a:lnTo>
                      <a:pt x="2216" y="212"/>
                    </a:lnTo>
                    <a:lnTo>
                      <a:pt x="2231" y="192"/>
                    </a:lnTo>
                    <a:lnTo>
                      <a:pt x="2248" y="172"/>
                    </a:lnTo>
                    <a:lnTo>
                      <a:pt x="2265" y="154"/>
                    </a:lnTo>
                    <a:lnTo>
                      <a:pt x="2283" y="136"/>
                    </a:lnTo>
                    <a:lnTo>
                      <a:pt x="2302" y="121"/>
                    </a:lnTo>
                    <a:lnTo>
                      <a:pt x="2322" y="105"/>
                    </a:lnTo>
                    <a:lnTo>
                      <a:pt x="2343" y="90"/>
                    </a:lnTo>
                    <a:lnTo>
                      <a:pt x="2364" y="77"/>
                    </a:lnTo>
                    <a:lnTo>
                      <a:pt x="2387" y="63"/>
                    </a:lnTo>
                    <a:lnTo>
                      <a:pt x="2410" y="53"/>
                    </a:lnTo>
                    <a:lnTo>
                      <a:pt x="2432" y="42"/>
                    </a:lnTo>
                    <a:lnTo>
                      <a:pt x="2456" y="32"/>
                    </a:lnTo>
                    <a:lnTo>
                      <a:pt x="2481" y="24"/>
                    </a:lnTo>
                    <a:lnTo>
                      <a:pt x="2507" y="17"/>
                    </a:lnTo>
                    <a:lnTo>
                      <a:pt x="2532" y="11"/>
                    </a:lnTo>
                    <a:lnTo>
                      <a:pt x="2558" y="6"/>
                    </a:lnTo>
                    <a:lnTo>
                      <a:pt x="2584" y="2"/>
                    </a:lnTo>
                    <a:lnTo>
                      <a:pt x="2611" y="1"/>
                    </a:lnTo>
                    <a:lnTo>
                      <a:pt x="2638" y="0"/>
                    </a:lnTo>
                    <a:lnTo>
                      <a:pt x="2665" y="1"/>
                    </a:lnTo>
                    <a:lnTo>
                      <a:pt x="2692" y="2"/>
                    </a:lnTo>
                    <a:lnTo>
                      <a:pt x="2718" y="6"/>
                    </a:lnTo>
                    <a:lnTo>
                      <a:pt x="2745" y="11"/>
                    </a:lnTo>
                    <a:lnTo>
                      <a:pt x="2770" y="17"/>
                    </a:lnTo>
                    <a:lnTo>
                      <a:pt x="2795" y="24"/>
                    </a:lnTo>
                    <a:lnTo>
                      <a:pt x="2820" y="32"/>
                    </a:lnTo>
                    <a:lnTo>
                      <a:pt x="2844" y="42"/>
                    </a:lnTo>
                    <a:lnTo>
                      <a:pt x="2867" y="53"/>
                    </a:lnTo>
                    <a:lnTo>
                      <a:pt x="2890" y="63"/>
                    </a:lnTo>
                    <a:lnTo>
                      <a:pt x="2912" y="77"/>
                    </a:lnTo>
                    <a:lnTo>
                      <a:pt x="2934" y="90"/>
                    </a:lnTo>
                    <a:lnTo>
                      <a:pt x="2954" y="105"/>
                    </a:lnTo>
                    <a:lnTo>
                      <a:pt x="2975" y="121"/>
                    </a:lnTo>
                    <a:lnTo>
                      <a:pt x="2994" y="136"/>
                    </a:lnTo>
                    <a:lnTo>
                      <a:pt x="3012" y="154"/>
                    </a:lnTo>
                    <a:lnTo>
                      <a:pt x="3030" y="172"/>
                    </a:lnTo>
                    <a:lnTo>
                      <a:pt x="3045" y="192"/>
                    </a:lnTo>
                    <a:lnTo>
                      <a:pt x="3062" y="212"/>
                    </a:lnTo>
                    <a:lnTo>
                      <a:pt x="3076" y="232"/>
                    </a:lnTo>
                    <a:lnTo>
                      <a:pt x="3090" y="254"/>
                    </a:lnTo>
                    <a:lnTo>
                      <a:pt x="3103" y="277"/>
                    </a:lnTo>
                    <a:lnTo>
                      <a:pt x="3115" y="299"/>
                    </a:lnTo>
                    <a:lnTo>
                      <a:pt x="3126" y="322"/>
                    </a:lnTo>
                    <a:lnTo>
                      <a:pt x="3134" y="346"/>
                    </a:lnTo>
                    <a:lnTo>
                      <a:pt x="3142" y="371"/>
                    </a:lnTo>
                    <a:lnTo>
                      <a:pt x="3149" y="396"/>
                    </a:lnTo>
                    <a:lnTo>
                      <a:pt x="3155" y="421"/>
                    </a:lnTo>
                    <a:lnTo>
                      <a:pt x="3160" y="448"/>
                    </a:lnTo>
                    <a:lnTo>
                      <a:pt x="3164" y="474"/>
                    </a:lnTo>
                    <a:lnTo>
                      <a:pt x="3166" y="500"/>
                    </a:lnTo>
                    <a:lnTo>
                      <a:pt x="3166" y="528"/>
                    </a:lnTo>
                    <a:lnTo>
                      <a:pt x="5278" y="528"/>
                    </a:lnTo>
                    <a:lnTo>
                      <a:pt x="5278" y="6863"/>
                    </a:lnTo>
                    <a:lnTo>
                      <a:pt x="0" y="6863"/>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9" name="PA_组合 28"/>
          <p:cNvGrpSpPr/>
          <p:nvPr>
            <p:custDataLst>
              <p:tags r:id="rId11"/>
            </p:custDataLst>
          </p:nvPr>
        </p:nvGrpSpPr>
        <p:grpSpPr>
          <a:xfrm>
            <a:off x="1475656" y="1538154"/>
            <a:ext cx="2074386" cy="2074386"/>
            <a:chOff x="1475656" y="1538154"/>
            <a:chExt cx="2074386" cy="2074386"/>
          </a:xfrm>
        </p:grpSpPr>
        <p:sp>
          <p:nvSpPr>
            <p:cNvPr id="26" name="椭圆 25"/>
            <p:cNvSpPr/>
            <p:nvPr/>
          </p:nvSpPr>
          <p:spPr>
            <a:xfrm>
              <a:off x="1475656" y="1538154"/>
              <a:ext cx="2074386" cy="2074386"/>
            </a:xfrm>
            <a:prstGeom prst="ellipse">
              <a:avLst/>
            </a:prstGeom>
            <a:solidFill>
              <a:schemeClr val="tx2">
                <a:lumMod val="40000"/>
                <a:lumOff val="60000"/>
              </a:schemeClr>
            </a:solidFill>
            <a:ln>
              <a:noFill/>
            </a:ln>
            <a:effectLst>
              <a:outerShdw blurRad="127000" sx="106000" sy="10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文本框 5"/>
            <p:cNvSpPr txBox="1"/>
            <p:nvPr>
              <p:custDataLst>
                <p:tags r:id="rId12"/>
              </p:custDataLst>
            </p:nvPr>
          </p:nvSpPr>
          <p:spPr>
            <a:xfrm>
              <a:off x="1594745" y="2137120"/>
              <a:ext cx="1836208" cy="830997"/>
            </a:xfrm>
            <a:prstGeom prst="rect">
              <a:avLst/>
            </a:prstGeom>
            <a:noFill/>
          </p:spPr>
          <p:txBody>
            <a:bodyPr wrap="none" rtlCol="0">
              <a:spAutoFit/>
            </a:bodyP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目录</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gn="ctr"/>
              <a:r>
                <a:rPr lang="en-US" altLang="zh-CN" sz="2400" dirty="0" smtClean="0">
                  <a:solidFill>
                    <a:schemeClr val="bg1"/>
                  </a:solidFill>
                  <a:latin typeface="微软雅黑" panose="020B0503020204020204" pitchFamily="34" charset="-122"/>
                  <a:ea typeface="微软雅黑" panose="020B0503020204020204" pitchFamily="34" charset="-122"/>
                </a:rPr>
                <a:t>CONTENTS</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30" name="文本框 29"/>
          <p:cNvSpPr txBox="1"/>
          <p:nvPr/>
        </p:nvSpPr>
        <p:spPr>
          <a:xfrm>
            <a:off x="5598160" y="3244215"/>
            <a:ext cx="3190240" cy="368300"/>
          </a:xfrm>
          <a:prstGeom prst="rect">
            <a:avLst/>
          </a:prstGeom>
          <a:noFill/>
        </p:spPr>
        <p:txBody>
          <a:bodyPr wrap="square" rtlCol="0" anchor="t">
            <a:spAutoFit/>
          </a:bodyPr>
          <a:lstStyle/>
          <a:p>
            <a:r>
              <a:rPr lang="zh-CN" altLang="en-US"/>
              <a:t>MACHINE LEARNING METHODS</a:t>
            </a:r>
            <a:endParaRPr lang="zh-CN" altLang="en-US"/>
          </a:p>
        </p:txBody>
      </p:sp>
      <p:sp>
        <p:nvSpPr>
          <p:cNvPr id="31" name="文本框 30"/>
          <p:cNvSpPr txBox="1"/>
          <p:nvPr/>
        </p:nvSpPr>
        <p:spPr>
          <a:xfrm>
            <a:off x="5099050" y="3966210"/>
            <a:ext cx="671830" cy="368300"/>
          </a:xfrm>
          <a:prstGeom prst="rect">
            <a:avLst/>
          </a:prstGeom>
          <a:noFill/>
        </p:spPr>
        <p:txBody>
          <a:bodyPr wrap="none" rtlCol="0" anchor="t">
            <a:spAutoFit/>
          </a:bodyPr>
          <a:lstStyle/>
          <a:p>
            <a:r>
              <a:rPr lang="en-US" altLang="zh-CN"/>
              <a:t>NEXT</a:t>
            </a:r>
            <a:endParaRPr lang="en-US" altLang="zh-CN"/>
          </a:p>
        </p:txBody>
      </p:sp>
    </p:spTree>
  </p:cSld>
  <p:clrMapOvr>
    <a:masterClrMapping/>
  </p:clrMapOvr>
  <p:transition spd="slow" advTm="3000">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305" y="210820"/>
            <a:ext cx="7992745" cy="645160"/>
          </a:xfrm>
          <a:prstGeom prst="rect">
            <a:avLst/>
          </a:prstGeom>
          <a:noFill/>
        </p:spPr>
        <p:txBody>
          <a:bodyPr wrap="square" rtlCol="0">
            <a:spAutoFit/>
          </a:bodyPr>
          <a:lstStyle/>
          <a:p>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Data from Individual Activity——Case Study</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8" name="PA_组合 31"/>
          <p:cNvGrpSpPr/>
          <p:nvPr>
            <p:custDataLst>
              <p:tags r:id="rId3"/>
            </p:custDataLst>
          </p:nvPr>
        </p:nvGrpSpPr>
        <p:grpSpPr>
          <a:xfrm>
            <a:off x="285720" y="142858"/>
            <a:ext cx="507831" cy="507831"/>
            <a:chOff x="1464228" y="1775887"/>
            <a:chExt cx="507831" cy="507831"/>
          </a:xfrm>
        </p:grpSpPr>
        <p:sp>
          <p:nvSpPr>
            <p:cNvPr id="19" name="椭圆 18"/>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Box 19"/>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459105" y="650875"/>
            <a:ext cx="8432800" cy="3784600"/>
          </a:xfrm>
          <a:prstGeom prst="rect">
            <a:avLst/>
          </a:prstGeom>
          <a:noFill/>
        </p:spPr>
        <p:txBody>
          <a:bodyPr wrap="square" rtlCol="0" anchor="t">
            <a:spAutoFit/>
          </a:bodyPr>
          <a:lstStyle/>
          <a:p>
            <a:r>
              <a:rPr lang="zh-CN" altLang="en-US" sz="2400" b="1" dirty="0"/>
              <a:t>Using Twitter Sentiment to trade </a:t>
            </a:r>
            <a:r>
              <a:rPr lang="zh-CN" altLang="en-US" sz="2400" b="1" dirty="0">
                <a:solidFill>
                  <a:srgbClr val="FF0000"/>
                </a:solidFill>
              </a:rPr>
              <a:t>S&amp;P 500</a:t>
            </a:r>
            <a:r>
              <a:rPr lang="zh-CN" altLang="en-US" sz="2400" b="1" dirty="0"/>
              <a:t> </a:t>
            </a:r>
            <a:r>
              <a:rPr lang="en-US" altLang="zh-CN" sz="2400" b="1" dirty="0"/>
              <a:t>(</a:t>
            </a:r>
            <a:r>
              <a:rPr lang="zh-CN" altLang="en-US" sz="2400" b="1" dirty="0"/>
              <a:t>标准普尔</a:t>
            </a:r>
            <a:r>
              <a:rPr lang="en-US" altLang="zh-CN" sz="2400" b="1" dirty="0"/>
              <a:t>500</a:t>
            </a:r>
            <a:r>
              <a:rPr lang="zh-CN" altLang="en-US" sz="2400" b="1" dirty="0"/>
              <a:t>指数</a:t>
            </a:r>
            <a:r>
              <a:rPr lang="en-US" altLang="zh-CN" sz="2400" b="1" dirty="0"/>
              <a:t>)</a:t>
            </a:r>
            <a:endParaRPr lang="en-US" altLang="zh-CN" sz="2400" b="1" dirty="0"/>
          </a:p>
          <a:p>
            <a:endParaRPr lang="en-US" altLang="zh-CN" sz="2400" dirty="0"/>
          </a:p>
          <a:p>
            <a:r>
              <a:rPr lang="en-US" altLang="zh-CN" sz="2400" dirty="0"/>
              <a:t>    </a:t>
            </a:r>
            <a:r>
              <a:rPr lang="en-US" altLang="zh-CN" sz="2400" dirty="0" err="1">
                <a:solidFill>
                  <a:srgbClr val="FF0000"/>
                </a:solidFill>
              </a:rPr>
              <a:t>iSentium</a:t>
            </a:r>
            <a:r>
              <a:rPr lang="en-US" altLang="zh-CN" sz="2400" dirty="0"/>
              <a:t> provides </a:t>
            </a:r>
            <a:r>
              <a:rPr lang="en-US" altLang="zh-CN" sz="2400" b="1" dirty="0">
                <a:solidFill>
                  <a:srgbClr val="FF0000"/>
                </a:solidFill>
              </a:rPr>
              <a:t>real-time sentiment time series</a:t>
            </a:r>
            <a:r>
              <a:rPr lang="en-US" altLang="zh-CN" sz="2400" dirty="0"/>
              <a:t> based on Twitter messages. It is effectively a sentiment search engine</a:t>
            </a:r>
            <a:endParaRPr lang="en-US" altLang="zh-CN" sz="2400" dirty="0"/>
          </a:p>
          <a:p>
            <a:r>
              <a:rPr lang="en-US" altLang="zh-CN" sz="2400" dirty="0"/>
              <a:t>which can provide investors with a way to </a:t>
            </a:r>
            <a:r>
              <a:rPr lang="en-US" altLang="zh-CN" sz="2400" b="1" dirty="0">
                <a:solidFill>
                  <a:srgbClr val="FF0000"/>
                </a:solidFill>
              </a:rPr>
              <a:t>judge </a:t>
            </a:r>
            <a:r>
              <a:rPr lang="en-US" altLang="zh-CN" sz="2400" dirty="0"/>
              <a:t>the potential market impact of a tweet, a news article, or other social media</a:t>
            </a:r>
            <a:endParaRPr lang="en-US" altLang="zh-CN" sz="2400" dirty="0"/>
          </a:p>
          <a:p>
            <a:r>
              <a:rPr lang="en-US" altLang="zh-CN" sz="2400" dirty="0"/>
              <a:t>activities. </a:t>
            </a:r>
            <a:r>
              <a:rPr lang="en-US" altLang="zh-CN" sz="2400" dirty="0" err="1"/>
              <a:t>Backtests</a:t>
            </a:r>
            <a:r>
              <a:rPr lang="en-US" altLang="zh-CN" sz="2400" dirty="0"/>
              <a:t> of </a:t>
            </a:r>
            <a:r>
              <a:rPr lang="en-US" altLang="zh-CN" sz="2400" dirty="0" err="1"/>
              <a:t>iSentium</a:t>
            </a:r>
            <a:r>
              <a:rPr lang="en-US" altLang="zh-CN" sz="2400" dirty="0"/>
              <a:t> Daily Directional Indicators (DDI) indicate that social media sentiment can be used as a </a:t>
            </a:r>
            <a:r>
              <a:rPr lang="en-US" altLang="zh-CN" sz="2400" b="1" dirty="0">
                <a:solidFill>
                  <a:srgbClr val="FF0000"/>
                </a:solidFill>
              </a:rPr>
              <a:t>predictor</a:t>
            </a:r>
            <a:r>
              <a:rPr lang="en-US" altLang="zh-CN" sz="2400" dirty="0"/>
              <a:t> for s</a:t>
            </a:r>
            <a:r>
              <a:rPr lang="en-US" altLang="zh-CN" sz="2400" b="1" dirty="0">
                <a:solidFill>
                  <a:srgbClr val="FF0000"/>
                </a:solidFill>
              </a:rPr>
              <a:t>hort term market moves.</a:t>
            </a:r>
            <a:endParaRPr lang="en-US" altLang="zh-CN" sz="2400" b="1" dirty="0">
              <a:solidFill>
                <a:srgbClr val="FF0000"/>
              </a:solidFill>
            </a:endParaRPr>
          </a:p>
          <a:p>
            <a:endParaRPr lang="en-US" altLang="zh-CN" sz="2400" b="1" dirty="0">
              <a:solidFill>
                <a:srgbClr val="FF0000"/>
              </a:solidFill>
            </a:endParaRPr>
          </a:p>
        </p:txBody>
      </p:sp>
    </p:spTree>
  </p:cSld>
  <p:clrMapOvr>
    <a:masterClrMapping/>
  </p:clrMapOvr>
  <p:transition spd="slow" advTm="4000">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305" y="210820"/>
            <a:ext cx="7812405" cy="368300"/>
          </a:xfrm>
          <a:prstGeom prst="rect">
            <a:avLst/>
          </a:prstGeom>
          <a:noFill/>
        </p:spPr>
        <p:txBody>
          <a:bodyPr wrap="square" rtlCol="0">
            <a:spAutoFit/>
          </a:bodyPr>
          <a:lstStyle/>
          <a:p>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Case Study——</a:t>
            </a:r>
            <a:r>
              <a:rPr lang="zh-CN" altLang="en-US">
                <a:sym typeface="+mn-ea"/>
              </a:rPr>
              <a:t>iSentium</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8" name="PA_组合 31"/>
          <p:cNvGrpSpPr/>
          <p:nvPr>
            <p:custDataLst>
              <p:tags r:id="rId3"/>
            </p:custDataLst>
          </p:nvPr>
        </p:nvGrpSpPr>
        <p:grpSpPr>
          <a:xfrm>
            <a:off x="285720" y="142858"/>
            <a:ext cx="507831" cy="507831"/>
            <a:chOff x="1464228" y="1775887"/>
            <a:chExt cx="507831" cy="507831"/>
          </a:xfrm>
        </p:grpSpPr>
        <p:sp>
          <p:nvSpPr>
            <p:cNvPr id="19" name="椭圆 18"/>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Box 19"/>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8" name="TextBox 7"/>
          <p:cNvSpPr txBox="1"/>
          <p:nvPr/>
        </p:nvSpPr>
        <p:spPr>
          <a:xfrm>
            <a:off x="120650" y="673100"/>
            <a:ext cx="9022715" cy="3969385"/>
          </a:xfrm>
          <a:prstGeom prst="rect">
            <a:avLst/>
          </a:prstGeom>
          <a:noFill/>
        </p:spPr>
        <p:txBody>
          <a:bodyPr wrap="square" rtlCol="0">
            <a:spAutoFit/>
          </a:bodyPr>
          <a:lstStyle/>
          <a:p>
            <a:pPr indent="457200"/>
            <a:r>
              <a:rPr lang="en-US" altLang="zh-CN" dirty="0" smtClean="0"/>
              <a:t>J.P. Morgan has constructed the JPUSISEN Index that takes intraday long or short positions in the S&amp;P 500 Index, based on a daily directional indicator provided by </a:t>
            </a:r>
            <a:r>
              <a:rPr lang="en-US" altLang="zh-CN" dirty="0" err="1" smtClean="0"/>
              <a:t>iSentium</a:t>
            </a:r>
            <a:r>
              <a:rPr lang="en-US" altLang="zh-CN" dirty="0" smtClean="0"/>
              <a:t>.</a:t>
            </a:r>
            <a:endParaRPr lang="en-US" altLang="zh-CN" dirty="0"/>
          </a:p>
          <a:p>
            <a:pPr indent="457200"/>
            <a:r>
              <a:rPr lang="en-US" altLang="zh-CN" dirty="0"/>
              <a:t> </a:t>
            </a:r>
            <a:endParaRPr lang="en-US" altLang="zh-CN" dirty="0"/>
          </a:p>
          <a:p>
            <a:pPr indent="457200"/>
            <a:r>
              <a:rPr lang="zh-CN" altLang="zh-CN" dirty="0"/>
              <a:t>Construction of iSentium Daily Directional Indicator：</a:t>
            </a:r>
            <a:endParaRPr lang="zh-CN" altLang="zh-CN" dirty="0"/>
          </a:p>
          <a:p>
            <a:pPr indent="457200"/>
            <a:r>
              <a:rPr lang="zh-CN" altLang="zh-CN" dirty="0">
                <a:solidFill>
                  <a:srgbClr val="FF0000"/>
                </a:solidFill>
              </a:rPr>
              <a:t>1. The universe is limited to the </a:t>
            </a:r>
            <a:r>
              <a:rPr lang="zh-CN" altLang="zh-CN" b="1" dirty="0">
                <a:solidFill>
                  <a:srgbClr val="FF0000"/>
                </a:solidFill>
              </a:rPr>
              <a:t>100 stock</a:t>
            </a:r>
            <a:r>
              <a:rPr lang="zh-CN" altLang="zh-CN" dirty="0">
                <a:solidFill>
                  <a:srgbClr val="FF0000"/>
                </a:solidFill>
              </a:rPr>
              <a:t>s which are </a:t>
            </a:r>
            <a:r>
              <a:rPr lang="zh-CN" altLang="zh-CN" b="1" dirty="0">
                <a:solidFill>
                  <a:srgbClr val="FF0000"/>
                </a:solidFill>
              </a:rPr>
              <a:t>most representative </a:t>
            </a:r>
            <a:r>
              <a:rPr lang="zh-CN" altLang="zh-CN" dirty="0">
                <a:solidFill>
                  <a:srgbClr val="FF0000"/>
                </a:solidFill>
              </a:rPr>
              <a:t>of the</a:t>
            </a:r>
            <a:r>
              <a:rPr lang="zh-CN" altLang="zh-CN" b="1" dirty="0">
                <a:solidFill>
                  <a:srgbClr val="FF0000"/>
                </a:solidFill>
              </a:rPr>
              <a:t> S&amp;P 500</a:t>
            </a:r>
            <a:r>
              <a:rPr lang="zh-CN" altLang="zh-CN" dirty="0">
                <a:solidFill>
                  <a:srgbClr val="FF0000"/>
                </a:solidFill>
              </a:rPr>
              <a:t>, filtered using tweet volume and realized volatility measures.</a:t>
            </a:r>
            <a:endParaRPr lang="zh-CN" altLang="zh-CN" dirty="0">
              <a:solidFill>
                <a:srgbClr val="FF0000"/>
              </a:solidFill>
            </a:endParaRPr>
          </a:p>
          <a:p>
            <a:pPr indent="457200"/>
            <a:r>
              <a:rPr lang="zh-CN" altLang="zh-CN" dirty="0">
                <a:solidFill>
                  <a:srgbClr val="FF0000"/>
                </a:solidFill>
              </a:rPr>
              <a:t>2.</a:t>
            </a:r>
            <a:r>
              <a:rPr lang="zh-CN" altLang="zh-CN" dirty="0"/>
              <a:t> Tweets are assigned a sentiment score using a patented </a:t>
            </a:r>
            <a:r>
              <a:rPr lang="zh-CN" altLang="zh-CN" b="1" dirty="0">
                <a:solidFill>
                  <a:srgbClr val="FF0000"/>
                </a:solidFill>
              </a:rPr>
              <a:t>NLP </a:t>
            </a:r>
            <a:r>
              <a:rPr lang="zh-CN" altLang="zh-CN" dirty="0"/>
              <a:t>algorithm.自然语言处理</a:t>
            </a:r>
            <a:endParaRPr lang="zh-CN" altLang="zh-CN" dirty="0"/>
          </a:p>
          <a:p>
            <a:pPr indent="457200"/>
            <a:r>
              <a:rPr lang="zh-CN" altLang="zh-CN" dirty="0">
                <a:solidFill>
                  <a:srgbClr val="FF0000"/>
                </a:solidFill>
              </a:rPr>
              <a:t>3.</a:t>
            </a:r>
            <a:r>
              <a:rPr lang="zh-CN" altLang="zh-CN" dirty="0"/>
              <a:t> By aggregating tweet scores, a sentiment level is produced per minute between 8:30 AM and 4:30 PM every day.Sentiment for the day is aggregated using an exponentially weighted moving average over the past ten days.使用指数加权移动平均线汇总当天的情绪</a:t>
            </a:r>
            <a:endParaRPr lang="zh-CN" altLang="zh-CN" dirty="0"/>
          </a:p>
          <a:p>
            <a:pPr indent="457200"/>
            <a:r>
              <a:rPr lang="zh-CN" altLang="zh-CN" dirty="0">
                <a:solidFill>
                  <a:srgbClr val="FF0000"/>
                </a:solidFill>
              </a:rPr>
              <a:t>4. </a:t>
            </a:r>
            <a:r>
              <a:rPr lang="zh-CN" altLang="zh-CN" dirty="0"/>
              <a:t>S&amp;P 500 returns are forecasted using a linear regression（线性回归） over the sentiment scores for the past two days, with betas evolved via a Kalman filter（卡尔曼滤波）.</a:t>
            </a:r>
            <a:endParaRPr lang="zh-CN" altLang="zh-CN" dirty="0"/>
          </a:p>
          <a:p>
            <a:pPr indent="457200"/>
            <a:endParaRPr lang="zh-CN" altLang="zh-CN" dirty="0"/>
          </a:p>
          <a:p>
            <a:pPr indent="457200"/>
            <a:endParaRPr lang="zh-CN" altLang="zh-CN" dirty="0"/>
          </a:p>
        </p:txBody>
      </p:sp>
    </p:spTree>
  </p:cSld>
  <p:clrMapOvr>
    <a:masterClrMapping/>
  </p:clrMapOvr>
  <p:transition spd="slow" advTm="4000">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2870835" cy="645160"/>
          </a:xfrm>
          <a:prstGeom prst="rect">
            <a:avLst/>
          </a:prstGeom>
          <a:noFill/>
        </p:spPr>
        <p:txBody>
          <a:bodyPr wrap="none" rtlCol="0">
            <a:spAutoFit/>
          </a:bodyPr>
          <a:lstStyle/>
          <a:p>
            <a:pPr algn="l"/>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Case Study——</a:t>
            </a:r>
            <a:r>
              <a:rPr lang="en-US" altLang="zh-CN" dirty="0" smtClean="0">
                <a:sym typeface="+mn-ea"/>
              </a:rPr>
              <a:t>Ravenpack</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8" name="PA_组合 31"/>
          <p:cNvGrpSpPr/>
          <p:nvPr>
            <p:custDataLst>
              <p:tags r:id="rId3"/>
            </p:custDataLst>
          </p:nvPr>
        </p:nvGrpSpPr>
        <p:grpSpPr>
          <a:xfrm>
            <a:off x="285720" y="142858"/>
            <a:ext cx="507831" cy="507831"/>
            <a:chOff x="1464228" y="1775887"/>
            <a:chExt cx="507831" cy="507831"/>
          </a:xfrm>
        </p:grpSpPr>
        <p:sp>
          <p:nvSpPr>
            <p:cNvPr id="19" name="椭圆 18"/>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Box 19"/>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8" name="TextBox 7"/>
          <p:cNvSpPr txBox="1"/>
          <p:nvPr/>
        </p:nvSpPr>
        <p:spPr>
          <a:xfrm>
            <a:off x="461010" y="795020"/>
            <a:ext cx="8071485" cy="3876675"/>
          </a:xfrm>
          <a:prstGeom prst="rect">
            <a:avLst/>
          </a:prstGeom>
          <a:noFill/>
        </p:spPr>
        <p:txBody>
          <a:bodyPr wrap="square" rtlCol="0">
            <a:spAutoFit/>
          </a:bodyPr>
          <a:lstStyle/>
          <a:p>
            <a:r>
              <a:rPr lang="en-US" altLang="zh-CN" sz="2400" b="1" dirty="0" smtClean="0"/>
              <a:t>Using News Sentiment to trade Bonds, Currencies and Commodities (Ravenpack)</a:t>
            </a:r>
            <a:r>
              <a:rPr lang="zh-CN" altLang="en-US" sz="2400" b="1" dirty="0" smtClean="0"/>
              <a:t>货币交易、主权债券和商品</a:t>
            </a:r>
            <a:endParaRPr lang="zh-CN" altLang="en-US" sz="2400" b="1" dirty="0" smtClean="0"/>
          </a:p>
          <a:p>
            <a:endParaRPr lang="zh-CN" altLang="zh-CN" dirty="0"/>
          </a:p>
          <a:p>
            <a:r>
              <a:rPr lang="zh-CN" altLang="zh-CN" dirty="0"/>
              <a:t>  RavenPack analyzes unstructured datasets to produce structured and granular indicators of relevance to investment professionals. Unstructured data include </a:t>
            </a:r>
            <a:endParaRPr lang="zh-CN" altLang="zh-CN" dirty="0"/>
          </a:p>
          <a:p>
            <a:r>
              <a:rPr lang="en-US" altLang="zh-CN" dirty="0">
                <a:solidFill>
                  <a:srgbClr val="FF0000"/>
                </a:solidFill>
              </a:rPr>
              <a:t>1.</a:t>
            </a:r>
            <a:r>
              <a:rPr lang="zh-CN" altLang="zh-CN" dirty="0"/>
              <a:t>premium newswires （高级新闻线索）</a:t>
            </a:r>
            <a:endParaRPr lang="zh-CN" altLang="zh-CN" dirty="0"/>
          </a:p>
          <a:p>
            <a:endParaRPr lang="zh-CN" altLang="zh-CN" dirty="0"/>
          </a:p>
          <a:p>
            <a:r>
              <a:rPr lang="en-US" altLang="zh-CN" dirty="0">
                <a:solidFill>
                  <a:srgbClr val="FF0000"/>
                </a:solidFill>
              </a:rPr>
              <a:t>2.</a:t>
            </a:r>
            <a:r>
              <a:rPr lang="zh-CN" altLang="zh-CN" dirty="0"/>
              <a:t>regulatory news providers（监管新闻提供者）</a:t>
            </a:r>
            <a:endParaRPr lang="zh-CN" altLang="zh-CN" dirty="0"/>
          </a:p>
          <a:p>
            <a:r>
              <a:rPr lang="zh-CN" altLang="zh-CN" dirty="0"/>
              <a:t> </a:t>
            </a:r>
            <a:endParaRPr lang="zh-CN" altLang="zh-CN" dirty="0"/>
          </a:p>
          <a:p>
            <a:r>
              <a:rPr lang="en-US" altLang="zh-CN" dirty="0">
                <a:solidFill>
                  <a:srgbClr val="FF0000"/>
                </a:solidFill>
              </a:rPr>
              <a:t>3.</a:t>
            </a:r>
            <a:r>
              <a:rPr lang="zh-CN" altLang="zh-CN" dirty="0"/>
              <a:t>press releases and over 19,000 web publications（新闻稿和网络出版物）</a:t>
            </a:r>
            <a:endParaRPr lang="zh-CN" altLang="zh-CN" dirty="0"/>
          </a:p>
          <a:p>
            <a:endParaRPr lang="zh-CN" altLang="zh-CN" dirty="0"/>
          </a:p>
          <a:p>
            <a:r>
              <a:rPr lang="zh-CN" altLang="zh-CN" dirty="0"/>
              <a:t> we </a:t>
            </a:r>
            <a:r>
              <a:rPr lang="en-US" altLang="zh-CN" dirty="0"/>
              <a:t>can </a:t>
            </a:r>
            <a:r>
              <a:rPr lang="zh-CN" altLang="zh-CN" dirty="0"/>
              <a:t>calculated </a:t>
            </a:r>
            <a:r>
              <a:rPr lang="zh-CN" altLang="zh-CN" dirty="0">
                <a:solidFill>
                  <a:srgbClr val="FF0000"/>
                </a:solidFill>
              </a:rPr>
              <a:t>daily sentiment scores</a:t>
            </a:r>
            <a:r>
              <a:rPr lang="zh-CN" altLang="zh-CN" dirty="0">
                <a:solidFill>
                  <a:schemeClr val="tx1"/>
                </a:solidFill>
              </a:rPr>
              <a:t>（每日情绪分数）</a:t>
            </a:r>
            <a:r>
              <a:rPr lang="zh-CN" altLang="zh-CN" dirty="0"/>
              <a:t> for different assets of interest from RavenPack’s </a:t>
            </a:r>
            <a:r>
              <a:rPr lang="zh-CN" altLang="zh-CN" dirty="0">
                <a:solidFill>
                  <a:srgbClr val="FF0000"/>
                </a:solidFill>
              </a:rPr>
              <a:t>raw newsfeed</a:t>
            </a:r>
            <a:r>
              <a:rPr lang="zh-CN" altLang="zh-CN" dirty="0"/>
              <a:t>（原始新闻源中）.</a:t>
            </a:r>
            <a:endParaRPr lang="zh-CN" altLang="zh-CN" dirty="0"/>
          </a:p>
        </p:txBody>
      </p:sp>
    </p:spTree>
  </p:cSld>
  <p:clrMapOvr>
    <a:masterClrMapping/>
  </p:clrMapOvr>
  <p:transition spd="slow" advTm="4000">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2870835" cy="645160"/>
          </a:xfrm>
          <a:prstGeom prst="rect">
            <a:avLst/>
          </a:prstGeom>
          <a:noFill/>
        </p:spPr>
        <p:txBody>
          <a:bodyPr wrap="square" rtlCol="0">
            <a:spAutoFit/>
          </a:bodyPr>
          <a:lstStyle/>
          <a:p>
            <a:pPr algn="l"/>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Case Study——</a:t>
            </a:r>
            <a:r>
              <a:rPr lang="en-US" altLang="zh-CN" dirty="0" smtClean="0">
                <a:sym typeface="+mn-ea"/>
              </a:rPr>
              <a:t>Ravenpack</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a:p>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3"/>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30200" y="834390"/>
            <a:ext cx="8689340" cy="3969385"/>
          </a:xfrm>
          <a:prstGeom prst="rect">
            <a:avLst/>
          </a:prstGeom>
        </p:spPr>
        <p:txBody>
          <a:bodyPr wrap="square">
            <a:spAutoFit/>
          </a:bodyPr>
          <a:lstStyle/>
          <a:p>
            <a:pPr indent="457200" algn="just">
              <a:spcAft>
                <a:spcPts val="0"/>
              </a:spcAft>
            </a:pPr>
            <a:r>
              <a:rPr lang="zh-CN" altLang="zh-CN" sz="1800" dirty="0"/>
              <a:t>RavenPack provides 50 data fields for each event. We analyzed data since 2005 for each </a:t>
            </a:r>
            <a:r>
              <a:rPr lang="zh-CN" altLang="zh-CN" sz="1800" b="1" dirty="0">
                <a:solidFill>
                  <a:srgbClr val="FF0000"/>
                </a:solidFill>
              </a:rPr>
              <a:t>asset of interest</a:t>
            </a:r>
            <a:r>
              <a:rPr lang="zh-CN" altLang="zh-CN" sz="1800" dirty="0"/>
              <a:t>.</a:t>
            </a:r>
            <a:endParaRPr lang="zh-CN" altLang="zh-CN" sz="1800" dirty="0"/>
          </a:p>
          <a:p>
            <a:pPr indent="457200" algn="just">
              <a:spcAft>
                <a:spcPts val="0"/>
              </a:spcAft>
            </a:pPr>
            <a:r>
              <a:rPr lang="zh-CN" altLang="zh-CN" sz="1800" dirty="0"/>
              <a:t>1. Step One: isolate all </a:t>
            </a:r>
            <a:r>
              <a:rPr lang="zh-CN" altLang="zh-CN" sz="1800" dirty="0">
                <a:solidFill>
                  <a:srgbClr val="FF0000"/>
                </a:solidFill>
              </a:rPr>
              <a:t>unique events</a:t>
            </a:r>
            <a:r>
              <a:rPr lang="zh-CN" altLang="zh-CN" sz="1800" dirty="0"/>
              <a:t> on a given day specific to a certain </a:t>
            </a:r>
            <a:r>
              <a:rPr lang="zh-CN" altLang="zh-CN" sz="1800" dirty="0">
                <a:solidFill>
                  <a:srgbClr val="FF0000"/>
                </a:solidFill>
              </a:rPr>
              <a:t>“ENTITY_NAME”</a:t>
            </a:r>
            <a:r>
              <a:rPr lang="zh-CN" altLang="zh-CN" sz="1800" dirty="0"/>
              <a:t>（确定实体名称）. Entity name was set equal to the currency, commodity or country name. We set a cutoff time of 4 PM EST to reflect NY market close.</a:t>
            </a:r>
            <a:endParaRPr lang="zh-CN" altLang="zh-CN" sz="1800" dirty="0"/>
          </a:p>
          <a:p>
            <a:pPr indent="457200" algn="just">
              <a:spcAft>
                <a:spcPts val="0"/>
              </a:spcAft>
            </a:pPr>
            <a:r>
              <a:rPr lang="zh-CN" altLang="zh-CN" sz="1800" dirty="0"/>
              <a:t>2. Step Two: RavenPack provides a field called “</a:t>
            </a:r>
            <a:r>
              <a:rPr lang="zh-CN" altLang="zh-CN" sz="1800" dirty="0">
                <a:solidFill>
                  <a:srgbClr val="FF0000"/>
                </a:solidFill>
              </a:rPr>
              <a:t>RELEVANCE</a:t>
            </a:r>
            <a:r>
              <a:rPr lang="zh-CN" altLang="zh-CN" sz="1800" dirty="0"/>
              <a:t>”（相关性）, which is an integer score between 0 and 100. A higher value indicates that the mention of the entity is more integral to the underlying news story. We used RELEVANCE as a </a:t>
            </a:r>
            <a:r>
              <a:rPr lang="zh-CN" altLang="zh-CN" sz="1800" b="1" dirty="0">
                <a:solidFill>
                  <a:srgbClr val="FF0000"/>
                </a:solidFill>
              </a:rPr>
              <a:t>cut-off filter,</a:t>
            </a:r>
            <a:r>
              <a:rPr lang="zh-CN" altLang="zh-CN" sz="1800" dirty="0"/>
              <a:t> ignoring stories with a value &lt; 75.忽略价值&lt;75的新闻事件</a:t>
            </a:r>
            <a:endParaRPr lang="zh-CN" altLang="zh-CN" sz="1800" dirty="0"/>
          </a:p>
          <a:p>
            <a:pPr indent="457200" algn="just">
              <a:spcAft>
                <a:spcPts val="0"/>
              </a:spcAft>
            </a:pPr>
            <a:r>
              <a:rPr lang="zh-CN" altLang="zh-CN" sz="1800" dirty="0"/>
              <a:t>3. Step Three: RavenPack provides a field called “</a:t>
            </a:r>
            <a:r>
              <a:rPr lang="zh-CN" altLang="zh-CN" sz="1800" b="1" dirty="0">
                <a:solidFill>
                  <a:srgbClr val="FF0000"/>
                </a:solidFill>
              </a:rPr>
              <a:t>EVENT_SENTIMENT_SCORE</a:t>
            </a:r>
            <a:r>
              <a:rPr lang="zh-CN" altLang="zh-CN" sz="1800" dirty="0"/>
              <a:t>”（情绪评分字段） or ESS. It is a granular score between -1.00 and +1.00 that represents the news sentiment for a given entity. The average of ESS for all filtered events was designated as the sentiment value for the day. （粒度分数，代表实体的新闻情绪，为当天所有新闻进行细粒度评分）</a:t>
            </a:r>
            <a:endParaRPr lang="zh-CN" altLang="zh-CN" sz="1800" dirty="0"/>
          </a:p>
        </p:txBody>
      </p:sp>
    </p:spTree>
  </p:cSld>
  <p:clrMapOvr>
    <a:masterClrMapping/>
  </p:clrMapOvr>
  <p:transition spd="slow" advTm="5500">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305" y="210820"/>
            <a:ext cx="7901940" cy="368300"/>
          </a:xfrm>
          <a:prstGeom prst="rect">
            <a:avLst/>
          </a:prstGeom>
          <a:noFill/>
        </p:spPr>
        <p:txBody>
          <a:bodyPr wrap="squar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BIG AND ALTERNATIVE DATA</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——Data from Business Processes</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3"/>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793750" y="724535"/>
            <a:ext cx="7644765" cy="3138170"/>
          </a:xfrm>
          <a:prstGeom prst="rect">
            <a:avLst/>
          </a:prstGeom>
          <a:noFill/>
        </p:spPr>
        <p:txBody>
          <a:bodyPr wrap="square" rtlCol="0" anchor="t">
            <a:spAutoFit/>
          </a:bodyPr>
          <a:lstStyle/>
          <a:p>
            <a:endParaRPr lang="zh-CN" altLang="en-US"/>
          </a:p>
          <a:p>
            <a:endParaRPr lang="zh-CN" altLang="en-US"/>
          </a:p>
          <a:p>
            <a:r>
              <a:rPr lang="zh-CN" altLang="en-US"/>
              <a:t> Data generated by Business Processes（业务流程数据） includes data made available by </a:t>
            </a:r>
            <a:endParaRPr lang="zh-CN" altLang="en-US"/>
          </a:p>
          <a:p>
            <a:r>
              <a:rPr lang="en-US" altLang="zh-CN">
                <a:solidFill>
                  <a:srgbClr val="FF0000"/>
                </a:solidFill>
              </a:rPr>
              <a:t>1.</a:t>
            </a:r>
            <a:r>
              <a:rPr lang="zh-CN" altLang="en-US"/>
              <a:t>public agencies (e.g. federal and state governments)</a:t>
            </a:r>
            <a:endParaRPr lang="zh-CN" altLang="en-US"/>
          </a:p>
          <a:p>
            <a:r>
              <a:rPr lang="zh-CN" altLang="en-US"/>
              <a:t>（公共机构（政府）提供的数据）</a:t>
            </a:r>
            <a:endParaRPr lang="zh-CN" altLang="en-US"/>
          </a:p>
          <a:p>
            <a:r>
              <a:rPr lang="en-US" altLang="zh-CN">
                <a:solidFill>
                  <a:srgbClr val="FF0000"/>
                </a:solidFill>
              </a:rPr>
              <a:t>2.</a:t>
            </a:r>
            <a:r>
              <a:rPr lang="zh-CN" altLang="en-US"/>
              <a:t>commercial transactions (including e-commerce and credit card spending, exchange transaction data)</a:t>
            </a:r>
            <a:endParaRPr lang="zh-CN" altLang="en-US"/>
          </a:p>
          <a:p>
            <a:r>
              <a:rPr lang="zh-CN" altLang="en-US"/>
              <a:t>（商业交易数据（电子商务、信用卡支出、交易所数据））</a:t>
            </a:r>
            <a:endParaRPr lang="zh-CN" altLang="en-US"/>
          </a:p>
          <a:p>
            <a:r>
              <a:rPr lang="en-US" altLang="zh-CN">
                <a:solidFill>
                  <a:srgbClr val="FF0000"/>
                </a:solidFill>
              </a:rPr>
              <a:t>3.</a:t>
            </a:r>
            <a:r>
              <a:rPr lang="zh-CN" altLang="en-US"/>
              <a:t>data from other private agencies (e.g. industry specific supply chain data). </a:t>
            </a:r>
            <a:endParaRPr lang="zh-CN" altLang="en-US"/>
          </a:p>
          <a:p>
            <a:r>
              <a:rPr lang="zh-CN" altLang="en-US"/>
              <a:t>（私营机构数据（特定的供应链数据））</a:t>
            </a:r>
            <a:endParaRPr lang="zh-CN" altLang="en-US"/>
          </a:p>
        </p:txBody>
      </p:sp>
    </p:spTree>
  </p:cSld>
  <p:clrMapOvr>
    <a:masterClrMapping/>
  </p:clrMapOvr>
  <p:transition spd="slow" advTm="5500">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305" y="210820"/>
            <a:ext cx="8021955" cy="645160"/>
          </a:xfrm>
          <a:prstGeom prst="rect">
            <a:avLst/>
          </a:prstGeom>
          <a:noFill/>
        </p:spPr>
        <p:txBody>
          <a:bodyPr wrap="square" rtlCol="0">
            <a:spAutoFit/>
          </a:bodyPr>
          <a:lstStyle/>
          <a:p>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Data from Business Processes</a:t>
            </a:r>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——Case Study</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a:p>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3"/>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182245" y="650875"/>
            <a:ext cx="8780145" cy="3046095"/>
          </a:xfrm>
          <a:prstGeom prst="rect">
            <a:avLst/>
          </a:prstGeom>
          <a:noFill/>
        </p:spPr>
        <p:txBody>
          <a:bodyPr wrap="square" rtlCol="0" anchor="t">
            <a:spAutoFit/>
          </a:bodyPr>
          <a:lstStyle/>
          <a:p>
            <a:r>
              <a:rPr lang="en-US" altLang="zh-CN"/>
              <a:t>             </a:t>
            </a:r>
            <a:r>
              <a:rPr lang="en-US" altLang="zh-CN" sz="2400" b="1"/>
              <a:t> </a:t>
            </a:r>
            <a:r>
              <a:rPr lang="zh-CN" altLang="en-US" sz="2400" b="1"/>
              <a:t>Using Email Re</a:t>
            </a:r>
            <a:r>
              <a:rPr lang="en-US" altLang="zh-CN" sz="2400" b="1"/>
              <a:t>c</a:t>
            </a:r>
            <a:r>
              <a:rPr lang="zh-CN" altLang="en-US" sz="2400" b="1"/>
              <a:t>eipt Data to trade US Equities (Eagle-Alpha)</a:t>
            </a:r>
            <a:endParaRPr lang="zh-CN" altLang="en-US" sz="2400" b="1"/>
          </a:p>
          <a:p>
            <a:r>
              <a:rPr lang="zh-CN" altLang="en-US" sz="2400" b="1"/>
              <a:t>（电子邮件收据数据交易美国股票）</a:t>
            </a:r>
            <a:endParaRPr lang="zh-CN" altLang="en-US" sz="2400" b="1"/>
          </a:p>
          <a:p>
            <a:r>
              <a:rPr lang="zh-CN" altLang="en-US"/>
              <a:t>   we analyze a trading strategy based on email receipt data provided by Eagle Alpha which tracks transaction data representing 80% of all online purchases.  </a:t>
            </a:r>
            <a:endParaRPr lang="zh-CN" altLang="en-US"/>
          </a:p>
          <a:p>
            <a:r>
              <a:rPr lang="zh-CN" altLang="en-US"/>
              <a:t>Eagle Alpha provides a variety of services across the spectrum of alternative  data,including</a:t>
            </a:r>
            <a:r>
              <a:rPr lang="en-US" altLang="zh-CN"/>
              <a:t>:</a:t>
            </a:r>
            <a:r>
              <a:rPr lang="zh-CN" altLang="en-US"/>
              <a:t> </a:t>
            </a:r>
            <a:r>
              <a:rPr lang="en-US" altLang="zh-CN">
                <a:solidFill>
                  <a:srgbClr val="FF0000"/>
                </a:solidFill>
              </a:rPr>
              <a:t>1.</a:t>
            </a:r>
            <a:r>
              <a:rPr lang="zh-CN" altLang="en-US"/>
              <a:t>data sourcing（数据源）</a:t>
            </a:r>
            <a:endParaRPr lang="zh-CN" altLang="en-US"/>
          </a:p>
          <a:p>
            <a:endParaRPr lang="zh-CN" altLang="en-US"/>
          </a:p>
          <a:p>
            <a:r>
              <a:rPr lang="en-US" altLang="zh-CN">
                <a:solidFill>
                  <a:srgbClr val="FF0000"/>
                </a:solidFill>
              </a:rPr>
              <a:t>2.</a:t>
            </a:r>
            <a:r>
              <a:rPr lang="zh-CN" altLang="en-US">
                <a:solidFill>
                  <a:srgbClr val="FF0000"/>
                </a:solidFill>
              </a:rPr>
              <a:t>bespoke projects</a:t>
            </a:r>
            <a:r>
              <a:rPr lang="zh-CN" altLang="en-US"/>
              <a:t>（定制项目）</a:t>
            </a:r>
            <a:endParaRPr lang="zh-CN" altLang="en-US"/>
          </a:p>
          <a:p>
            <a:endParaRPr lang="zh-CN" altLang="en-US"/>
          </a:p>
          <a:p>
            <a:r>
              <a:rPr lang="en-US" altLang="zh-CN">
                <a:solidFill>
                  <a:srgbClr val="FF0000"/>
                </a:solidFill>
              </a:rPr>
              <a:t>3.</a:t>
            </a:r>
            <a:r>
              <a:rPr lang="zh-CN" altLang="en-US"/>
              <a:t>teach-ins and analytical services. （教学和分析服务）</a:t>
            </a:r>
            <a:endParaRPr lang="zh-CN" altLang="en-US"/>
          </a:p>
        </p:txBody>
      </p:sp>
    </p:spTree>
  </p:cSld>
  <p:clrMapOvr>
    <a:masterClrMapping/>
  </p:clrMapOvr>
  <p:transition spd="slow" advTm="5500">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305" y="210820"/>
            <a:ext cx="7081520" cy="368300"/>
          </a:xfrm>
          <a:prstGeom prst="rect">
            <a:avLst/>
          </a:prstGeom>
          <a:noFill/>
        </p:spPr>
        <p:txBody>
          <a:bodyPr wrap="square" rtlCol="0">
            <a:spAutoFit/>
          </a:bodyPr>
          <a:lstStyle/>
          <a:p>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Data from Business Processes</a:t>
            </a:r>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sym typeface="+mn-ea"/>
              </a:rPr>
              <a:t>——Case Study</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3"/>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6675" y="771525"/>
            <a:ext cx="9015095" cy="3415030"/>
          </a:xfrm>
          <a:prstGeom prst="rect">
            <a:avLst/>
          </a:prstGeom>
        </p:spPr>
        <p:txBody>
          <a:bodyPr wrap="square">
            <a:spAutoFit/>
          </a:bodyPr>
          <a:lstStyle/>
          <a:p>
            <a:pPr indent="457200"/>
            <a:r>
              <a:rPr lang="zh-CN" altLang="en-US"/>
              <a:t>We have analyzed a dataset of email receipts for 97 companies. 36 of these were private companies, and 61 public, 31 of which were S&amp;P 500 constituents. Taking </a:t>
            </a:r>
            <a:r>
              <a:rPr lang="zh-CN" altLang="en-US">
                <a:solidFill>
                  <a:srgbClr val="FF0000"/>
                </a:solidFill>
              </a:rPr>
              <a:t>liquidity</a:t>
            </a:r>
            <a:r>
              <a:rPr lang="en-US" altLang="zh-CN"/>
              <a:t>(</a:t>
            </a:r>
            <a:r>
              <a:rPr lang="zh-CN" altLang="en-US"/>
              <a:t>流动性</a:t>
            </a:r>
            <a:r>
              <a:rPr lang="en-US" altLang="zh-CN"/>
              <a:t>)</a:t>
            </a:r>
            <a:r>
              <a:rPr lang="zh-CN" altLang="en-US"/>
              <a:t> into consideration, we decided to test trading signals for the S&amp;P 50 companies only.</a:t>
            </a:r>
            <a:endParaRPr lang="zh-CN" altLang="en-US"/>
          </a:p>
          <a:p>
            <a:pPr indent="457200"/>
            <a:r>
              <a:rPr lang="en-US" altLang="zh-CN">
                <a:solidFill>
                  <a:srgbClr val="FF0000"/>
                </a:solidFill>
              </a:rPr>
              <a:t>1.</a:t>
            </a:r>
            <a:r>
              <a:rPr lang="en-US" altLang="zh-CN"/>
              <a:t> analyzed three time series: </a:t>
            </a:r>
            <a:r>
              <a:rPr lang="en-US" altLang="zh-CN">
                <a:solidFill>
                  <a:srgbClr val="FF0000"/>
                </a:solidFill>
              </a:rPr>
              <a:t>1</a:t>
            </a:r>
            <a:r>
              <a:rPr lang="zh-CN" altLang="en-US">
                <a:solidFill>
                  <a:srgbClr val="FF0000"/>
                </a:solidFill>
              </a:rPr>
              <a:t>）</a:t>
            </a:r>
            <a:r>
              <a:rPr lang="en-US" altLang="zh-CN"/>
              <a:t>the dollar spend </a:t>
            </a:r>
            <a:r>
              <a:rPr lang="en-US" altLang="zh-CN">
                <a:solidFill>
                  <a:srgbClr val="FF0000"/>
                </a:solidFill>
              </a:rPr>
              <a:t>2</a:t>
            </a:r>
            <a:r>
              <a:rPr lang="zh-CN" altLang="en-US">
                <a:solidFill>
                  <a:srgbClr val="FF0000"/>
                </a:solidFill>
              </a:rPr>
              <a:t>）</a:t>
            </a:r>
            <a:r>
              <a:rPr lang="en-US" altLang="zh-CN"/>
              <a:t>number of orders  </a:t>
            </a:r>
            <a:r>
              <a:rPr lang="en-US" altLang="zh-CN">
                <a:solidFill>
                  <a:srgbClr val="FF0000"/>
                </a:solidFill>
              </a:rPr>
              <a:t>3</a:t>
            </a:r>
            <a:r>
              <a:rPr lang="zh-CN" altLang="en-US">
                <a:solidFill>
                  <a:srgbClr val="FF0000"/>
                </a:solidFill>
              </a:rPr>
              <a:t>）</a:t>
            </a:r>
            <a:r>
              <a:rPr lang="en-US" altLang="zh-CN"/>
              <a:t>number of buyers. While number of orders and  number of buyers are highly correlated (~99%), dollar spend is not highly correlated with number of buyers/orders (~25%).</a:t>
            </a:r>
            <a:endParaRPr lang="en-US" altLang="zh-CN"/>
          </a:p>
          <a:p>
            <a:pPr indent="457200"/>
            <a:r>
              <a:rPr lang="en-US" altLang="zh-CN">
                <a:solidFill>
                  <a:srgbClr val="FF0000"/>
                </a:solidFill>
              </a:rPr>
              <a:t>2.</a:t>
            </a:r>
            <a:r>
              <a:rPr lang="en-US" altLang="zh-CN"/>
              <a:t> aggregated the daily spend/order/buyer data into a weekly score and calculated week-over-week percentage change for each.</a:t>
            </a:r>
            <a:endParaRPr lang="en-US" altLang="zh-CN"/>
          </a:p>
          <a:p>
            <a:pPr indent="457200"/>
            <a:r>
              <a:rPr lang="en-US" altLang="zh-CN">
                <a:solidFill>
                  <a:srgbClr val="FF0000"/>
                </a:solidFill>
              </a:rPr>
              <a:t>3.</a:t>
            </a:r>
            <a:r>
              <a:rPr lang="en-US" altLang="zh-CN"/>
              <a:t> After winsorizing to 5th-95th percentile, we tested both the level and z-score as signals. </a:t>
            </a:r>
            <a:r>
              <a:rPr lang="zh-CN" altLang="en-US"/>
              <a:t>（极值调整，水平和</a:t>
            </a:r>
            <a:r>
              <a:rPr lang="en-US" altLang="zh-CN"/>
              <a:t>Z</a:t>
            </a:r>
            <a:r>
              <a:rPr lang="zh-CN" altLang="en-US"/>
              <a:t>值作为信号）</a:t>
            </a:r>
            <a:endParaRPr lang="zh-CN" altLang="en-US"/>
          </a:p>
          <a:p>
            <a:pPr indent="457200"/>
            <a:r>
              <a:rPr lang="en-US" altLang="zh-CN">
                <a:solidFill>
                  <a:srgbClr val="FF0000"/>
                </a:solidFill>
              </a:rPr>
              <a:t>4.</a:t>
            </a:r>
            <a:r>
              <a:rPr lang="en-US" altLang="zh-CN"/>
              <a:t>Based on a cross-sectional comparison, we went long the top 5 stocks and short the bottom 5 stocks.  </a:t>
            </a:r>
            <a:endParaRPr lang="en-US" altLang="zh-CN"/>
          </a:p>
        </p:txBody>
      </p:sp>
    </p:spTree>
  </p:cSld>
  <p:clrMapOvr>
    <a:masterClrMapping/>
  </p:clrMapOvr>
  <p:transition spd="slow" advTm="5500">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305" y="210820"/>
            <a:ext cx="8100695" cy="368300"/>
          </a:xfrm>
          <a:prstGeom prst="rect">
            <a:avLst/>
          </a:prstGeom>
          <a:noFill/>
        </p:spPr>
        <p:txBody>
          <a:bodyPr wrap="squar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BIG AND ALTERNATIVE DATA</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——Data from  Sensors </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3"/>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83568" y="771550"/>
            <a:ext cx="7882905" cy="2584450"/>
          </a:xfrm>
          <a:prstGeom prst="rect">
            <a:avLst/>
          </a:prstGeom>
        </p:spPr>
        <p:txBody>
          <a:bodyPr wrap="square">
            <a:spAutoFit/>
          </a:bodyPr>
          <a:lstStyle/>
          <a:p>
            <a:pPr indent="457200"/>
            <a:endParaRPr lang="zh-CN" altLang="en-US"/>
          </a:p>
          <a:p>
            <a:pPr indent="457200"/>
            <a:endParaRPr lang="zh-CN" altLang="en-US"/>
          </a:p>
          <a:p>
            <a:pPr indent="457200"/>
            <a:r>
              <a:rPr lang="zh-CN" altLang="en-US"/>
              <a:t>We categorized data generated by sensors into three groups: </a:t>
            </a:r>
            <a:endParaRPr lang="zh-CN" altLang="en-US"/>
          </a:p>
          <a:p>
            <a:pPr indent="457200"/>
            <a:r>
              <a:rPr lang="en-US" altLang="zh-CN">
                <a:solidFill>
                  <a:srgbClr val="FF0000"/>
                </a:solidFill>
              </a:rPr>
              <a:t>1.</a:t>
            </a:r>
            <a:r>
              <a:rPr lang="zh-CN" altLang="en-US"/>
              <a:t>satellite data （卫星数据）</a:t>
            </a:r>
            <a:endParaRPr lang="zh-CN" altLang="en-US"/>
          </a:p>
          <a:p>
            <a:pPr indent="457200"/>
            <a:endParaRPr lang="zh-CN" altLang="en-US"/>
          </a:p>
          <a:p>
            <a:pPr indent="457200"/>
            <a:r>
              <a:rPr lang="en-US" altLang="zh-CN">
                <a:solidFill>
                  <a:srgbClr val="FF0000"/>
                </a:solidFill>
              </a:rPr>
              <a:t>2.</a:t>
            </a:r>
            <a:r>
              <a:rPr lang="zh-CN" altLang="en-US"/>
              <a:t>geolocation data（地理位置数据）</a:t>
            </a:r>
            <a:endParaRPr lang="zh-CN" altLang="en-US"/>
          </a:p>
          <a:p>
            <a:pPr indent="457200"/>
            <a:endParaRPr lang="zh-CN" altLang="en-US"/>
          </a:p>
          <a:p>
            <a:pPr indent="457200"/>
            <a:r>
              <a:rPr lang="en-US" altLang="zh-CN">
                <a:solidFill>
                  <a:srgbClr val="FF0000"/>
                </a:solidFill>
              </a:rPr>
              <a:t>3.</a:t>
            </a:r>
            <a:r>
              <a:rPr lang="zh-CN" altLang="en-US"/>
              <a:t>data generated by other sensors.（其他传感器生成的数据）</a:t>
            </a:r>
            <a:endParaRPr lang="zh-CN" altLang="en-US"/>
          </a:p>
          <a:p>
            <a:pPr indent="457200"/>
            <a:endParaRPr lang="zh-CN" altLang="en-US"/>
          </a:p>
        </p:txBody>
      </p:sp>
    </p:spTree>
  </p:cSld>
  <p:clrMapOvr>
    <a:masterClrMapping/>
  </p:clrMapOvr>
  <p:transition spd="slow" advTm="5500">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305" y="210820"/>
            <a:ext cx="7920990" cy="368300"/>
          </a:xfrm>
          <a:prstGeom prst="rect">
            <a:avLst/>
          </a:prstGeom>
          <a:noFill/>
        </p:spPr>
        <p:txBody>
          <a:bodyPr wrap="square" rtlCol="0">
            <a:spAutoFit/>
          </a:bodyPr>
          <a:lstStyle/>
          <a:p>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Data from  Sensors ——Case Study</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3"/>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1043305" y="843280"/>
            <a:ext cx="7755255" cy="2953385"/>
          </a:xfrm>
          <a:prstGeom prst="rect">
            <a:avLst/>
          </a:prstGeom>
        </p:spPr>
        <p:txBody>
          <a:bodyPr wrap="square">
            <a:spAutoFit/>
          </a:bodyPr>
          <a:lstStyle/>
          <a:p>
            <a:pPr indent="457200"/>
            <a:r>
              <a:rPr lang="zh-CN" altLang="en-US" sz="2400" b="1"/>
              <a:t>Using Cellular Location to Estimate Retail Sales (Advan)</a:t>
            </a:r>
            <a:endParaRPr lang="zh-CN" altLang="en-US" sz="2400" b="1"/>
          </a:p>
          <a:p>
            <a:pPr indent="457200"/>
            <a:r>
              <a:rPr lang="zh-CN" altLang="en-US"/>
              <a:t>使用蜂窝位置估计零售销售</a:t>
            </a:r>
            <a:endParaRPr lang="zh-CN" altLang="en-US"/>
          </a:p>
          <a:p>
            <a:pPr indent="457200"/>
            <a:endParaRPr lang="zh-CN" altLang="en-US"/>
          </a:p>
          <a:p>
            <a:pPr indent="457200"/>
            <a:r>
              <a:rPr lang="zh-CN" altLang="en-US"/>
              <a:t>Advan Research estimates </a:t>
            </a:r>
            <a:r>
              <a:rPr lang="zh-CN" altLang="en-US" b="1">
                <a:solidFill>
                  <a:srgbClr val="FF0000"/>
                </a:solidFill>
              </a:rPr>
              <a:t>customer traffic</a:t>
            </a:r>
            <a:r>
              <a:rPr lang="zh-CN" altLang="en-US"/>
              <a:t> （客户流量）at physical store locations by tracking location of smart phones. Data is collected via apps that install geo-location codes on cell phones with the users’ explicit consent. Following the installations, these   apps track location using multiple channels (like WiFi, Bluetooth and cellular </a:t>
            </a:r>
            <a:r>
              <a:rPr lang="zh-CN" altLang="en-US">
                <a:solidFill>
                  <a:srgbClr val="FF0000"/>
                </a:solidFill>
              </a:rPr>
              <a:t>signal</a:t>
            </a:r>
            <a:r>
              <a:rPr lang="en-US" altLang="zh-CN"/>
              <a:t>(</a:t>
            </a:r>
            <a:r>
              <a:rPr lang="zh-CN" altLang="en-US"/>
              <a:t>蜂窝信号</a:t>
            </a:r>
            <a:r>
              <a:rPr lang="en-US" altLang="zh-CN"/>
              <a:t>)</a:t>
            </a:r>
            <a:r>
              <a:rPr lang="zh-CN" altLang="en-US"/>
              <a:t>) to improve accuracy.</a:t>
            </a:r>
            <a:endParaRPr lang="zh-CN" altLang="en-US"/>
          </a:p>
          <a:p>
            <a:pPr indent="457200"/>
            <a:r>
              <a:rPr lang="zh-CN" altLang="en-US"/>
              <a:t>提高手机上的地理位置码的精度</a:t>
            </a:r>
            <a:endParaRPr lang="zh-CN" altLang="en-US"/>
          </a:p>
          <a:p>
            <a:pPr indent="457200"/>
            <a:endParaRPr lang="zh-CN" altLang="en-US"/>
          </a:p>
        </p:txBody>
      </p:sp>
    </p:spTree>
  </p:cSld>
  <p:clrMapOvr>
    <a:masterClrMapping/>
  </p:clrMapOvr>
  <p:transition spd="slow" advTm="5500">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2145"/>
            <a:ext cx="4030980" cy="645160"/>
          </a:xfrm>
          <a:prstGeom prst="rect">
            <a:avLst/>
          </a:prstGeom>
          <a:noFill/>
        </p:spPr>
        <p:txBody>
          <a:bodyPr wrap="none" rtlCol="0">
            <a:spAutoFit/>
          </a:bodyPr>
          <a:lstStyle/>
          <a:p>
            <a:pPr algn="l"/>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Data from  Sensors ——Case Study</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3"/>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539115" y="779145"/>
            <a:ext cx="8471535" cy="3415030"/>
          </a:xfrm>
          <a:prstGeom prst="rect">
            <a:avLst/>
          </a:prstGeom>
          <a:noFill/>
        </p:spPr>
        <p:txBody>
          <a:bodyPr wrap="square" rtlCol="0" anchor="t">
            <a:spAutoFit/>
          </a:bodyPr>
          <a:lstStyle/>
          <a:p>
            <a:r>
              <a:rPr lang="en-US" altLang="zh-CN"/>
              <a:t>     </a:t>
            </a:r>
            <a:endParaRPr lang="en-US" altLang="zh-CN"/>
          </a:p>
          <a:p>
            <a:r>
              <a:rPr lang="en-US" altLang="zh-CN"/>
              <a:t>    </a:t>
            </a:r>
            <a:r>
              <a:rPr lang="zh-CN" altLang="en-US"/>
              <a:t>Advan geolocation data can be used to proxy the top-line revenue of publicly traded firms. Spanning 30% of the US population, the company sees approximately 25 million devices/per day, 60mm/per month, analyzes &gt;3B data points per day and computes traffic for 1,033,050 locations of which 498,749 have been manually reviewed. The data can be mapped to revenues of 80 different S&amp;P 500 stocks23 (381 stocks in total) from retail, big box stores, supermarkets, hotels, hospitals,restaurants, movie theaters, amusement parks, dollar stores and fast food companies. </a:t>
            </a:r>
            <a:r>
              <a:rPr lang="zh-CN" altLang="en-US" b="1">
                <a:solidFill>
                  <a:srgbClr val="FF0000"/>
                </a:solidFill>
              </a:rPr>
              <a:t>In order to independently assess the predictive power of geolocation signals, we analyzed a sample dataset from Advan.</a:t>
            </a:r>
            <a:endParaRPr lang="zh-CN" altLang="en-US" b="1">
              <a:solidFill>
                <a:srgbClr val="FF0000"/>
              </a:solidFill>
            </a:endParaRPr>
          </a:p>
          <a:p>
            <a:r>
              <a:rPr lang="zh-CN" altLang="en-US">
                <a:solidFill>
                  <a:schemeClr val="tx1"/>
                </a:solidFill>
              </a:rPr>
              <a:t>众多的数据集不好评估定位信号预测能力，转而分析</a:t>
            </a:r>
            <a:r>
              <a:rPr lang="en-US" altLang="zh-CN">
                <a:solidFill>
                  <a:schemeClr val="tx1"/>
                </a:solidFill>
              </a:rPr>
              <a:t>Advan</a:t>
            </a:r>
            <a:r>
              <a:rPr lang="zh-CN" altLang="en-US">
                <a:solidFill>
                  <a:schemeClr val="tx1"/>
                </a:solidFill>
              </a:rPr>
              <a:t>公司提供的样本集</a:t>
            </a:r>
            <a:endParaRPr lang="zh-CN" altLang="en-US">
              <a:solidFill>
                <a:schemeClr val="tx1"/>
              </a:solidFill>
            </a:endParaRPr>
          </a:p>
          <a:p>
            <a:endParaRPr lang="zh-CN" altLang="en-US"/>
          </a:p>
        </p:txBody>
      </p:sp>
    </p:spTree>
  </p:cSld>
  <p:clrMapOvr>
    <a:masterClrMapping/>
  </p:clrMapOvr>
  <p:transition spd="slow" advTm="550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342034"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内容简介</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3" name="PA_组合 31"/>
          <p:cNvGrpSpPr/>
          <p:nvPr>
            <p:custDataLst>
              <p:tags r:id="rId3"/>
            </p:custDataLst>
          </p:nvPr>
        </p:nvGrpSpPr>
        <p:grpSpPr>
          <a:xfrm>
            <a:off x="276422" y="141625"/>
            <a:ext cx="507831" cy="507831"/>
            <a:chOff x="1454930" y="1774654"/>
            <a:chExt cx="507831" cy="507831"/>
          </a:xfrm>
        </p:grpSpPr>
        <p:sp>
          <p:nvSpPr>
            <p:cNvPr id="14" name="椭圆 13"/>
            <p:cNvSpPr/>
            <p:nvPr/>
          </p:nvSpPr>
          <p:spPr>
            <a:xfrm>
              <a:off x="1454930" y="1774654"/>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16"/>
            <p:cNvSpPr txBox="1"/>
            <p:nvPr/>
          </p:nvSpPr>
          <p:spPr>
            <a:xfrm>
              <a:off x="1508791" y="1845136"/>
              <a:ext cx="453970" cy="369332"/>
            </a:xfrm>
            <a:prstGeom prst="rect">
              <a:avLst/>
            </a:prstGeom>
            <a:noFill/>
          </p:spPr>
          <p:txBody>
            <a:bodyPr wrap="none" rtlCol="0">
              <a:spAutoFit/>
            </a:bodyPr>
            <a:lstStyle/>
            <a:p>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5" name="TextBox 14"/>
          <p:cNvSpPr txBox="1"/>
          <p:nvPr/>
        </p:nvSpPr>
        <p:spPr>
          <a:xfrm>
            <a:off x="784253" y="843558"/>
            <a:ext cx="7748187" cy="3692525"/>
          </a:xfrm>
          <a:prstGeom prst="rect">
            <a:avLst/>
          </a:prstGeom>
          <a:noFill/>
        </p:spPr>
        <p:txBody>
          <a:bodyPr wrap="square" rtlCol="0">
            <a:spAutoFit/>
          </a:bodyPr>
          <a:lstStyle/>
          <a:p>
            <a:r>
              <a:rPr lang="zh-CN" altLang="en-US" dirty="0" smtClean="0"/>
              <a:t>正在发生的变化：</a:t>
            </a:r>
            <a:endParaRPr lang="en-US" altLang="zh-CN" dirty="0" smtClean="0"/>
          </a:p>
          <a:p>
            <a:r>
              <a:rPr lang="en-US" altLang="zh-CN" dirty="0" smtClean="0"/>
              <a:t>1</a:t>
            </a:r>
            <a:r>
              <a:rPr lang="zh-CN" altLang="en-US" dirty="0" smtClean="0"/>
              <a:t>）参与者采用量化投资成增长趋势</a:t>
            </a:r>
            <a:endParaRPr lang="en-US" altLang="zh-CN" dirty="0" smtClean="0"/>
          </a:p>
          <a:p>
            <a:r>
              <a:rPr lang="en-US" altLang="zh-CN" dirty="0" smtClean="0"/>
              <a:t>2</a:t>
            </a:r>
            <a:r>
              <a:rPr lang="zh-CN" altLang="en-US" dirty="0" smtClean="0"/>
              <a:t>）方法：</a:t>
            </a:r>
            <a:r>
              <a:rPr lang="en-US" altLang="zh-CN" dirty="0" smtClean="0"/>
              <a:t>Risk </a:t>
            </a:r>
            <a:r>
              <a:rPr lang="en-US" altLang="zh-CN" dirty="0" err="1" smtClean="0"/>
              <a:t>Premia</a:t>
            </a:r>
            <a:r>
              <a:rPr lang="zh-CN" altLang="en-US" dirty="0" smtClean="0"/>
              <a:t>（ 风险 溢价）、算法交易（</a:t>
            </a:r>
            <a:r>
              <a:rPr lang="en-US" altLang="zh-CN" dirty="0"/>
              <a:t> algorithmic trading </a:t>
            </a:r>
            <a:r>
              <a:rPr lang="zh-CN" altLang="en-US" dirty="0" smtClean="0"/>
              <a:t>）、</a:t>
            </a:r>
            <a:r>
              <a:rPr lang="en-US" altLang="zh-CN" dirty="0">
                <a:solidFill>
                  <a:srgbClr val="FF0000"/>
                </a:solidFill>
              </a:rPr>
              <a:t> merging of fundamental </a:t>
            </a:r>
            <a:r>
              <a:rPr lang="en-US" altLang="zh-CN" dirty="0" smtClean="0">
                <a:solidFill>
                  <a:srgbClr val="FF0000"/>
                </a:solidFill>
              </a:rPr>
              <a:t>and  quantitative </a:t>
            </a:r>
            <a:r>
              <a:rPr lang="en-US" altLang="zh-CN" dirty="0">
                <a:solidFill>
                  <a:srgbClr val="FF0000"/>
                </a:solidFill>
              </a:rPr>
              <a:t>investment </a:t>
            </a:r>
            <a:r>
              <a:rPr lang="en-US" altLang="zh-CN" dirty="0" smtClean="0">
                <a:solidFill>
                  <a:srgbClr val="FF0000"/>
                </a:solidFill>
              </a:rPr>
              <a:t>styles </a:t>
            </a:r>
            <a:endParaRPr lang="en-US" altLang="zh-CN" dirty="0" smtClean="0">
              <a:solidFill>
                <a:srgbClr val="FF0000"/>
              </a:solidFill>
            </a:endParaRPr>
          </a:p>
          <a:p>
            <a:r>
              <a:rPr lang="zh-CN" altLang="en-US" dirty="0"/>
              <a:t>各种数据集、机器学习与人工智能</a:t>
            </a:r>
            <a:r>
              <a:rPr lang="zh-CN" altLang="en-US" dirty="0" smtClean="0">
                <a:solidFill>
                  <a:srgbClr val="FF0000"/>
                </a:solidFill>
              </a:rPr>
              <a:t>。</a:t>
            </a:r>
            <a:endParaRPr lang="en-US" altLang="zh-CN" dirty="0" smtClean="0">
              <a:solidFill>
                <a:srgbClr val="FF0000"/>
              </a:solidFill>
            </a:endParaRPr>
          </a:p>
          <a:p>
            <a:endParaRPr lang="en-US" altLang="zh-CN" dirty="0"/>
          </a:p>
          <a:p>
            <a:r>
              <a:rPr lang="en-US" altLang="zh-CN" dirty="0" smtClean="0"/>
              <a:t>Over </a:t>
            </a:r>
            <a:r>
              <a:rPr lang="en-US" altLang="zh-CN" dirty="0"/>
              <a:t>the past few years, we have witnessed profound changes in the marketplace with participants increasingly adopting quantitative investing techniques. These include Risk </a:t>
            </a:r>
            <a:r>
              <a:rPr lang="en-US" altLang="zh-CN" dirty="0" err="1" smtClean="0"/>
              <a:t>Premia</a:t>
            </a:r>
            <a:r>
              <a:rPr lang="en-US" altLang="zh-CN" dirty="0" smtClean="0"/>
              <a:t>  </a:t>
            </a:r>
            <a:r>
              <a:rPr lang="en-US" altLang="zh-CN" dirty="0"/>
              <a:t>investing, algorithmic trading, </a:t>
            </a:r>
            <a:r>
              <a:rPr lang="en-US" altLang="zh-CN" dirty="0">
                <a:solidFill>
                  <a:srgbClr val="FF0000"/>
                </a:solidFill>
              </a:rPr>
              <a:t>merging of fundamental and</a:t>
            </a:r>
            <a:endParaRPr lang="en-US" altLang="zh-CN" dirty="0">
              <a:solidFill>
                <a:srgbClr val="FF0000"/>
              </a:solidFill>
            </a:endParaRPr>
          </a:p>
          <a:p>
            <a:r>
              <a:rPr lang="en-US" altLang="zh-CN" dirty="0">
                <a:solidFill>
                  <a:srgbClr val="FF0000"/>
                </a:solidFill>
              </a:rPr>
              <a:t>quantitative investment styles</a:t>
            </a:r>
            <a:r>
              <a:rPr lang="en-US" altLang="zh-CN" dirty="0"/>
              <a:t>, consumption of increasing amounts and differentiated types of data, and adoption of new</a:t>
            </a:r>
            <a:endParaRPr lang="en-US" altLang="zh-CN" dirty="0"/>
          </a:p>
          <a:p>
            <a:r>
              <a:rPr lang="en-US" altLang="zh-CN" dirty="0"/>
              <a:t>methods of analysis such as those based on Machine Learning and Artificial Intelligence</a:t>
            </a:r>
            <a:r>
              <a:rPr lang="en-US" altLang="zh-CN" dirty="0" smtClean="0"/>
              <a:t>.</a:t>
            </a:r>
            <a:endParaRPr lang="en-US" altLang="zh-CN" dirty="0"/>
          </a:p>
        </p:txBody>
      </p:sp>
    </p:spTree>
  </p:cSld>
  <p:clrMapOvr>
    <a:masterClrMapping/>
  </p:clrMapOvr>
  <p:transition spd="slow" advTm="3000">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4030980" cy="368300"/>
          </a:xfrm>
          <a:prstGeom prst="rect">
            <a:avLst/>
          </a:prstGeom>
          <a:noFill/>
        </p:spPr>
        <p:txBody>
          <a:bodyPr wrap="none" rtlCol="0">
            <a:spAutoFit/>
          </a:bodyPr>
          <a:lstStyle/>
          <a:p>
            <a:pPr algn="l"/>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Data from  Sensors ——Case Study</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3"/>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pic>
        <p:nvPicPr>
          <p:cNvPr id="8" name="图片 7"/>
          <p:cNvPicPr>
            <a:picLocks noChangeAspect="1"/>
          </p:cNvPicPr>
          <p:nvPr/>
        </p:nvPicPr>
        <p:blipFill>
          <a:blip r:embed="rId4" cstate="print"/>
          <a:stretch>
            <a:fillRect/>
          </a:stretch>
        </p:blipFill>
        <p:spPr>
          <a:xfrm>
            <a:off x="876935" y="2139315"/>
            <a:ext cx="7270115" cy="2814320"/>
          </a:xfrm>
          <a:prstGeom prst="rect">
            <a:avLst/>
          </a:prstGeom>
        </p:spPr>
      </p:pic>
      <p:sp>
        <p:nvSpPr>
          <p:cNvPr id="9" name="文本框 8"/>
          <p:cNvSpPr txBox="1"/>
          <p:nvPr/>
        </p:nvSpPr>
        <p:spPr>
          <a:xfrm>
            <a:off x="676275" y="663575"/>
            <a:ext cx="8264525" cy="1476375"/>
          </a:xfrm>
          <a:prstGeom prst="rect">
            <a:avLst/>
          </a:prstGeom>
          <a:noFill/>
        </p:spPr>
        <p:txBody>
          <a:bodyPr wrap="square" rtlCol="0" anchor="t">
            <a:spAutoFit/>
          </a:bodyPr>
          <a:lstStyle/>
          <a:p>
            <a:r>
              <a:rPr lang="en-US" altLang="zh-CN"/>
              <a:t>Example:</a:t>
            </a:r>
            <a:endParaRPr lang="en-US" altLang="zh-CN"/>
          </a:p>
          <a:p>
            <a:r>
              <a:rPr lang="zh-CN" altLang="en-US"/>
              <a:t>   </a:t>
            </a:r>
            <a:r>
              <a:rPr lang="en-US" altLang="zh-CN"/>
              <a:t>O</a:t>
            </a:r>
            <a:r>
              <a:rPr lang="zh-CN" altLang="en-US"/>
              <a:t>n Dec 2, 2016 Advan Research noted QTD traffic at Lululemon (LULU) locations were up 7%. This  motivated them to predict LULU sales to beat the street consensus; a claim that was validated on Dec 7th, when the firm  announced sales results. This sales surprise boosted the stock from $58 to $67 within a day. </a:t>
            </a:r>
            <a:endParaRPr lang="zh-CN" altLang="en-US"/>
          </a:p>
        </p:txBody>
      </p:sp>
    </p:spTree>
  </p:cSld>
  <p:clrMapOvr>
    <a:masterClrMapping/>
  </p:clrMapOvr>
  <p:transition spd="slow" advTm="5500">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305" y="210820"/>
            <a:ext cx="7995920" cy="645160"/>
          </a:xfrm>
          <a:prstGeom prst="rect">
            <a:avLst/>
          </a:prstGeom>
          <a:noFill/>
        </p:spPr>
        <p:txBody>
          <a:bodyPr wrap="square" rtlCol="0">
            <a:spAutoFit/>
          </a:bodyPr>
          <a:lstStyle/>
          <a:p>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Data from  Sensors ——Case Study</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3"/>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608330" y="650240"/>
            <a:ext cx="8430895" cy="4769485"/>
          </a:xfrm>
          <a:prstGeom prst="rect">
            <a:avLst/>
          </a:prstGeom>
          <a:noFill/>
        </p:spPr>
        <p:txBody>
          <a:bodyPr wrap="square" rtlCol="0" anchor="t">
            <a:spAutoFit/>
          </a:bodyPr>
          <a:lstStyle/>
          <a:p>
            <a:r>
              <a:rPr lang="zh-CN" altLang="en-US" sz="2800" b="1"/>
              <a:t>Satellite Imagery of Parking Lots and Trading Retail Stocks (RS Metrics)</a:t>
            </a:r>
            <a:endParaRPr lang="zh-CN" altLang="en-US" sz="2800" b="1"/>
          </a:p>
          <a:p>
            <a:r>
              <a:rPr lang="zh-CN" altLang="en-US" sz="2800" b="1"/>
              <a:t>停车场的卫星图像和零售股票指标（</a:t>
            </a:r>
            <a:r>
              <a:rPr lang="en-US" altLang="zh-CN" sz="2800" b="1"/>
              <a:t>RS</a:t>
            </a:r>
            <a:r>
              <a:rPr lang="zh-CN" altLang="en-US" sz="2800" b="1"/>
              <a:t>指标）</a:t>
            </a:r>
            <a:endParaRPr lang="zh-CN" altLang="en-US" sz="2800" b="1"/>
          </a:p>
          <a:p>
            <a:endParaRPr lang="zh-CN" altLang="en-US" sz="2000"/>
          </a:p>
          <a:p>
            <a:r>
              <a:rPr lang="zh-CN" altLang="en-US" sz="2000"/>
              <a:t>RS Metrics analyzes geospatial data drawn from various sources including satellites, drones and airplanes. RS Metrics provides signals, predictive analytics, alerts and end-user applications. </a:t>
            </a:r>
            <a:endParaRPr lang="zh-CN" altLang="en-US" sz="2000"/>
          </a:p>
          <a:p>
            <a:r>
              <a:rPr lang="en-US" altLang="zh-CN" sz="2000"/>
              <a:t>RS</a:t>
            </a:r>
            <a:r>
              <a:rPr lang="zh-CN" altLang="en-US" sz="2000"/>
              <a:t>指标提供信号、预测分析、警报和最终用户应用程序。</a:t>
            </a:r>
            <a:endParaRPr lang="zh-CN" altLang="en-US" sz="2000"/>
          </a:p>
          <a:p>
            <a:r>
              <a:rPr lang="zh-CN" altLang="en-US" sz="2000"/>
              <a:t>RS Metrics provided us with their</a:t>
            </a:r>
            <a:r>
              <a:rPr lang="zh-CN" altLang="en-US" sz="2000" b="1">
                <a:solidFill>
                  <a:srgbClr val="FF0000"/>
                </a:solidFill>
              </a:rPr>
              <a:t> buy-sell </a:t>
            </a:r>
            <a:r>
              <a:rPr lang="zh-CN" altLang="en-US" sz="2000"/>
              <a:t>indicators for a set of retail stocks, alongside with detailed </a:t>
            </a:r>
            <a:r>
              <a:rPr lang="zh-CN" altLang="en-US" sz="2000" b="1">
                <a:solidFill>
                  <a:srgbClr val="FF0000"/>
                </a:solidFill>
              </a:rPr>
              <a:t>signal </a:t>
            </a:r>
            <a:r>
              <a:rPr lang="zh-CN" altLang="en-US" sz="2000"/>
              <a:t>construction methodology.</a:t>
            </a:r>
            <a:endParaRPr lang="zh-CN" altLang="en-US" sz="2000"/>
          </a:p>
          <a:p>
            <a:r>
              <a:rPr lang="en-US" altLang="zh-CN" sz="2000"/>
              <a:t>RS</a:t>
            </a:r>
            <a:r>
              <a:rPr lang="zh-CN" altLang="en-US" sz="2000"/>
              <a:t>指标为我们提供了零售股票的买入卖出指标</a:t>
            </a:r>
            <a:endParaRPr lang="zh-CN" altLang="en-US" sz="2000"/>
          </a:p>
          <a:p>
            <a:endParaRPr lang="zh-CN" altLang="en-US" sz="2000"/>
          </a:p>
          <a:p>
            <a:endParaRPr lang="zh-CN" altLang="en-US" sz="2000"/>
          </a:p>
          <a:p>
            <a:endParaRPr lang="zh-CN" altLang="en-US" sz="2000"/>
          </a:p>
        </p:txBody>
      </p:sp>
    </p:spTree>
  </p:cSld>
  <p:clrMapOvr>
    <a:masterClrMapping/>
  </p:clrMapOvr>
  <p:transition spd="slow" advTm="5500">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305" y="210820"/>
            <a:ext cx="8015605" cy="368300"/>
          </a:xfrm>
          <a:prstGeom prst="rect">
            <a:avLst/>
          </a:prstGeom>
          <a:noFill/>
        </p:spPr>
        <p:txBody>
          <a:bodyPr wrap="square" rtlCol="0">
            <a:spAutoFit/>
          </a:bodyPr>
          <a:lstStyle/>
          <a:p>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Data from  Sensors ——Case Study</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3"/>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29565" y="711200"/>
            <a:ext cx="8402955" cy="3415030"/>
          </a:xfrm>
          <a:prstGeom prst="rect">
            <a:avLst/>
          </a:prstGeom>
          <a:noFill/>
        </p:spPr>
        <p:txBody>
          <a:bodyPr wrap="square" rtlCol="0" anchor="t">
            <a:spAutoFit/>
          </a:bodyPr>
          <a:lstStyle/>
          <a:p>
            <a:r>
              <a:rPr lang="en-US" altLang="zh-CN"/>
              <a:t> </a:t>
            </a:r>
            <a:r>
              <a:rPr lang="en-US" altLang="zh-CN" b="1"/>
              <a:t>  </a:t>
            </a:r>
            <a:r>
              <a:rPr lang="zh-CN" altLang="en-US" b="1"/>
              <a:t>Our strategy</a:t>
            </a:r>
            <a:r>
              <a:rPr lang="zh-CN" altLang="en-US"/>
              <a:t> </a:t>
            </a:r>
            <a:r>
              <a:rPr lang="en-US" altLang="zh-CN"/>
              <a:t>:</a:t>
            </a:r>
            <a:endParaRPr lang="en-US" altLang="zh-CN"/>
          </a:p>
          <a:p>
            <a:r>
              <a:rPr lang="zh-CN" altLang="en-US"/>
              <a:t>   involved trading individual stocks based on the </a:t>
            </a:r>
            <a:r>
              <a:rPr lang="zh-CN" altLang="en-US" b="1">
                <a:solidFill>
                  <a:srgbClr val="FF0000"/>
                </a:solidFill>
              </a:rPr>
              <a:t>buy/sell indicators </a:t>
            </a:r>
            <a:r>
              <a:rPr lang="zh-CN" altLang="en-US"/>
              <a:t>from traffic. Positions were taken and held until the next signal. We concentrated on names in the S&amp;P 500 with sufficiently </a:t>
            </a:r>
            <a:r>
              <a:rPr lang="zh-CN" altLang="en-US" b="1">
                <a:solidFill>
                  <a:srgbClr val="FF0000"/>
                </a:solidFill>
              </a:rPr>
              <a:t>long history of the signal;</a:t>
            </a:r>
            <a:r>
              <a:rPr lang="zh-CN" altLang="en-US"/>
              <a:t> results for other  stocks in the basket are also provided for completeness. </a:t>
            </a:r>
            <a:endParaRPr lang="zh-CN" altLang="en-US"/>
          </a:p>
          <a:p>
            <a:endParaRPr lang="zh-CN" altLang="en-US"/>
          </a:p>
          <a:p>
            <a:r>
              <a:rPr lang="zh-CN" altLang="en-US" b="1"/>
              <a:t>The strategy for each stock was as follows: </a:t>
            </a:r>
            <a:endParaRPr lang="zh-CN" altLang="en-US" b="1"/>
          </a:p>
          <a:p>
            <a:r>
              <a:rPr lang="en-US" altLang="zh-CN">
                <a:solidFill>
                  <a:srgbClr val="FF0000"/>
                </a:solidFill>
              </a:rPr>
              <a:t>1.</a:t>
            </a:r>
            <a:r>
              <a:rPr lang="en-US" altLang="zh-CN"/>
              <a:t>A </a:t>
            </a:r>
            <a:r>
              <a:rPr lang="zh-CN" altLang="en-US"/>
              <a:t>position starts from the date on which a signal (1, 0, -1) is produced by RS Metrics and the position is held until a change in the signal. </a:t>
            </a:r>
            <a:endParaRPr lang="zh-CN" altLang="en-US"/>
          </a:p>
          <a:p>
            <a:r>
              <a:rPr lang="en-US" altLang="zh-CN">
                <a:solidFill>
                  <a:srgbClr val="FF0000"/>
                </a:solidFill>
              </a:rPr>
              <a:t>2.</a:t>
            </a:r>
            <a:r>
              <a:rPr lang="zh-CN" altLang="en-US"/>
              <a:t>A signal of </a:t>
            </a:r>
            <a:r>
              <a:rPr lang="zh-CN" altLang="en-US" b="1">
                <a:solidFill>
                  <a:srgbClr val="FF0000"/>
                </a:solidFill>
              </a:rPr>
              <a:t>1 </a:t>
            </a:r>
            <a:r>
              <a:rPr lang="zh-CN" altLang="en-US"/>
              <a:t>triggers a</a:t>
            </a:r>
            <a:r>
              <a:rPr lang="zh-CN" altLang="en-US" b="1">
                <a:solidFill>
                  <a:srgbClr val="FF0000"/>
                </a:solidFill>
              </a:rPr>
              <a:t> long stock / short US Retail</a:t>
            </a:r>
            <a:r>
              <a:rPr lang="zh-CN" altLang="en-US"/>
              <a:t> index benchmark position; </a:t>
            </a:r>
            <a:r>
              <a:rPr lang="zh-CN" altLang="en-US" b="1">
                <a:solidFill>
                  <a:srgbClr val="FF0000"/>
                </a:solidFill>
              </a:rPr>
              <a:t>-1 </a:t>
            </a:r>
            <a:r>
              <a:rPr lang="zh-CN" altLang="en-US"/>
              <a:t>triggers a </a:t>
            </a:r>
            <a:r>
              <a:rPr lang="zh-CN" altLang="en-US" b="1">
                <a:solidFill>
                  <a:srgbClr val="FF0000"/>
                </a:solidFill>
              </a:rPr>
              <a:t>short stock and long US Retail </a:t>
            </a:r>
            <a:r>
              <a:rPr lang="zh-CN" altLang="en-US"/>
              <a:t>index  position. For a </a:t>
            </a:r>
            <a:r>
              <a:rPr lang="zh-CN" altLang="en-US" b="1">
                <a:solidFill>
                  <a:srgbClr val="FF0000"/>
                </a:solidFill>
              </a:rPr>
              <a:t>0</a:t>
            </a:r>
            <a:r>
              <a:rPr lang="zh-CN" altLang="en-US"/>
              <a:t> signal, we are </a:t>
            </a:r>
            <a:r>
              <a:rPr lang="zh-CN" altLang="en-US" b="1">
                <a:solidFill>
                  <a:srgbClr val="FF0000"/>
                </a:solidFill>
              </a:rPr>
              <a:t>invested</a:t>
            </a:r>
            <a:r>
              <a:rPr lang="zh-CN" altLang="en-US"/>
              <a:t> in cash.</a:t>
            </a:r>
            <a:endParaRPr lang="zh-CN" altLang="en-US"/>
          </a:p>
        </p:txBody>
      </p:sp>
    </p:spTree>
  </p:cSld>
  <p:clrMapOvr>
    <a:masterClrMapping/>
  </p:clrMapOvr>
  <p:transition spd="slow" advTm="5500">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305" y="210820"/>
            <a:ext cx="8015605" cy="368300"/>
          </a:xfrm>
          <a:prstGeom prst="rect">
            <a:avLst/>
          </a:prstGeom>
          <a:noFill/>
        </p:spPr>
        <p:txBody>
          <a:bodyPr wrap="square" rtlCol="0">
            <a:spAutoFit/>
          </a:bodyPr>
          <a:lstStyle/>
          <a:p>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Data from  Sensors ——Case Study</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3"/>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784860" y="711200"/>
            <a:ext cx="7947660" cy="922020"/>
          </a:xfrm>
          <a:prstGeom prst="rect">
            <a:avLst/>
          </a:prstGeom>
          <a:noFill/>
        </p:spPr>
        <p:txBody>
          <a:bodyPr wrap="square" rtlCol="0" anchor="t">
            <a:spAutoFit/>
          </a:bodyPr>
          <a:lstStyle/>
          <a:p>
            <a:r>
              <a:rPr lang="en-US" altLang="zh-CN" b="1"/>
              <a:t> Example: </a:t>
            </a:r>
            <a:r>
              <a:rPr lang="zh-CN" altLang="en-US"/>
              <a:t>Performance of strategy using RS Metrics signal (selected stocks in the S&amp;P 500 with history since 2013)采用</a:t>
            </a:r>
            <a:r>
              <a:rPr lang="en-US" altLang="zh-CN"/>
              <a:t>RS</a:t>
            </a:r>
            <a:r>
              <a:rPr lang="zh-CN" altLang="en-US"/>
              <a:t>指标信号策略          标普</a:t>
            </a:r>
            <a:r>
              <a:rPr lang="en-US" altLang="zh-CN"/>
              <a:t>500</a:t>
            </a:r>
            <a:r>
              <a:rPr lang="zh-CN" altLang="en-US"/>
              <a:t>精选股</a:t>
            </a:r>
            <a:endParaRPr lang="zh-CN" altLang="en-US"/>
          </a:p>
          <a:p>
            <a:endParaRPr lang="zh-CN" altLang="en-US" b="1"/>
          </a:p>
        </p:txBody>
      </p:sp>
      <p:pic>
        <p:nvPicPr>
          <p:cNvPr id="5" name="图片 4"/>
          <p:cNvPicPr>
            <a:picLocks noChangeAspect="1"/>
          </p:cNvPicPr>
          <p:nvPr/>
        </p:nvPicPr>
        <p:blipFill>
          <a:blip r:embed="rId4" cstate="print"/>
          <a:stretch>
            <a:fillRect/>
          </a:stretch>
        </p:blipFill>
        <p:spPr>
          <a:xfrm>
            <a:off x="1043940" y="1468120"/>
            <a:ext cx="7350760" cy="2637790"/>
          </a:xfrm>
          <a:prstGeom prst="rect">
            <a:avLst/>
          </a:prstGeom>
        </p:spPr>
      </p:pic>
      <p:sp>
        <p:nvSpPr>
          <p:cNvPr id="7" name="文本框 6"/>
          <p:cNvSpPr txBox="1"/>
          <p:nvPr/>
        </p:nvSpPr>
        <p:spPr>
          <a:xfrm>
            <a:off x="546100" y="4165600"/>
            <a:ext cx="8059420" cy="922020"/>
          </a:xfrm>
          <a:prstGeom prst="rect">
            <a:avLst/>
          </a:prstGeom>
          <a:noFill/>
        </p:spPr>
        <p:txBody>
          <a:bodyPr wrap="square" rtlCol="0" anchor="t">
            <a:spAutoFit/>
          </a:bodyPr>
          <a:lstStyle/>
          <a:p>
            <a:r>
              <a:rPr lang="en-US" altLang="zh-CN"/>
              <a:t>    </a:t>
            </a:r>
            <a:r>
              <a:rPr lang="zh-CN" altLang="en-US"/>
              <a:t>Results were </a:t>
            </a:r>
            <a:r>
              <a:rPr lang="zh-CN" altLang="en-US" b="1">
                <a:solidFill>
                  <a:srgbClr val="FF0000"/>
                </a:solidFill>
              </a:rPr>
              <a:t>positive </a:t>
            </a:r>
            <a:r>
              <a:rPr lang="zh-CN" altLang="en-US"/>
              <a:t>for most of the S&amp;P 500 stocks for which data was available since Jan 1, 2013. There are a total of </a:t>
            </a:r>
            <a:r>
              <a:rPr lang="zh-CN" altLang="en-US" b="1">
                <a:solidFill>
                  <a:srgbClr val="FF0000"/>
                </a:solidFill>
              </a:rPr>
              <a:t>15  </a:t>
            </a:r>
            <a:r>
              <a:rPr lang="zh-CN" altLang="en-US"/>
              <a:t>stocks which are in the S&amp;P 500, and </a:t>
            </a:r>
            <a:r>
              <a:rPr lang="zh-CN" altLang="en-US" b="1">
                <a:solidFill>
                  <a:srgbClr val="FF0000"/>
                </a:solidFill>
              </a:rPr>
              <a:t>only 9</a:t>
            </a:r>
            <a:r>
              <a:rPr lang="zh-CN" altLang="en-US"/>
              <a:t> out of them </a:t>
            </a:r>
            <a:r>
              <a:rPr lang="zh-CN" altLang="en-US" b="1">
                <a:solidFill>
                  <a:srgbClr val="FF0000"/>
                </a:solidFill>
              </a:rPr>
              <a:t>have history</a:t>
            </a:r>
            <a:r>
              <a:rPr lang="zh-CN" altLang="en-US"/>
              <a:t> since 2013. </a:t>
            </a:r>
            <a:endParaRPr lang="zh-CN" altLang="en-US"/>
          </a:p>
        </p:txBody>
      </p:sp>
    </p:spTree>
  </p:cSld>
  <p:clrMapOvr>
    <a:masterClrMapping/>
  </p:clrMapOvr>
  <p:transition spd="slow" advTm="5500">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组合 2"/>
          <p:cNvGrpSpPr/>
          <p:nvPr>
            <p:custDataLst>
              <p:tags r:id="rId1"/>
            </p:custDataLst>
          </p:nvPr>
        </p:nvGrpSpPr>
        <p:grpSpPr>
          <a:xfrm>
            <a:off x="4059874" y="1589080"/>
            <a:ext cx="5229654" cy="1718149"/>
            <a:chOff x="5185929" y="1491630"/>
            <a:chExt cx="5229654" cy="1718149"/>
          </a:xfrm>
        </p:grpSpPr>
        <p:sp>
          <p:nvSpPr>
            <p:cNvPr id="5" name="PA_文本框 24"/>
            <p:cNvSpPr txBox="1"/>
            <p:nvPr>
              <p:custDataLst>
                <p:tags r:id="rId2"/>
              </p:custDataLst>
            </p:nvPr>
          </p:nvSpPr>
          <p:spPr>
            <a:xfrm>
              <a:off x="6173783" y="2410949"/>
              <a:ext cx="4241800" cy="798830"/>
            </a:xfrm>
            <a:prstGeom prst="rect">
              <a:avLst/>
            </a:prstGeom>
            <a:noFill/>
          </p:spPr>
          <p:txBody>
            <a:bodyPr wrap="none" rtlCol="0">
              <a:spAutoFit/>
            </a:bodyPr>
            <a:lstStyle/>
            <a:p>
              <a:pPr algn="l"/>
              <a:r>
                <a:rPr lang="en-US" altLang="zh-CN" sz="2800" dirty="0">
                  <a:sym typeface="+mn-ea"/>
                </a:rPr>
                <a:t>BIG AND ALTERNATIVE DATA</a:t>
              </a:r>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185929" y="1491630"/>
              <a:ext cx="621046" cy="621046"/>
              <a:chOff x="4184947" y="1523826"/>
              <a:chExt cx="720080" cy="720080"/>
            </a:xfrm>
          </p:grpSpPr>
          <p:sp>
            <p:nvSpPr>
              <p:cNvPr id="18" name="椭圆 17"/>
              <p:cNvSpPr/>
              <p:nvPr/>
            </p:nvSpPr>
            <p:spPr>
              <a:xfrm>
                <a:off x="4184947" y="1523826"/>
                <a:ext cx="720080" cy="720080"/>
              </a:xfrm>
              <a:prstGeom prst="ellipse">
                <a:avLst/>
              </a:prstGeom>
              <a:solidFill>
                <a:srgbClr val="FBC6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p:nvPr/>
            </p:nvSpPr>
            <p:spPr bwMode="auto">
              <a:xfrm>
                <a:off x="4378996" y="1742497"/>
                <a:ext cx="331982" cy="28273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 name="PA_组合 1"/>
          <p:cNvGrpSpPr/>
          <p:nvPr>
            <p:custDataLst>
              <p:tags r:id="rId3"/>
            </p:custDataLst>
          </p:nvPr>
        </p:nvGrpSpPr>
        <p:grpSpPr>
          <a:xfrm>
            <a:off x="3712206" y="857238"/>
            <a:ext cx="1873059" cy="621046"/>
            <a:chOff x="4860032" y="798576"/>
            <a:chExt cx="1873059" cy="621046"/>
          </a:xfrm>
        </p:grpSpPr>
        <p:sp>
          <p:nvSpPr>
            <p:cNvPr id="4" name="PA_文本框 23"/>
            <p:cNvSpPr txBox="1"/>
            <p:nvPr>
              <p:custDataLst>
                <p:tags r:id="rId4"/>
              </p:custDataLst>
            </p:nvPr>
          </p:nvSpPr>
          <p:spPr>
            <a:xfrm>
              <a:off x="5625095" y="924432"/>
              <a:ext cx="1107996"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内容简介</a:t>
              </a:r>
              <a:endParaRPr lang="zh-CN" altLang="en-US"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4860032" y="798576"/>
              <a:ext cx="621046" cy="621046"/>
              <a:chOff x="4211960" y="697241"/>
              <a:chExt cx="720080" cy="720080"/>
            </a:xfrm>
          </p:grpSpPr>
          <p:sp>
            <p:nvSpPr>
              <p:cNvPr id="15" name="椭圆 14"/>
              <p:cNvSpPr/>
              <p:nvPr/>
            </p:nvSpPr>
            <p:spPr>
              <a:xfrm>
                <a:off x="4211960" y="697241"/>
                <a:ext cx="720080" cy="720080"/>
              </a:xfrm>
              <a:prstGeom prst="ellipse">
                <a:avLst/>
              </a:prstGeom>
              <a:solidFill>
                <a:srgbClr val="FC6D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KSO_Shape"/>
              <p:cNvSpPr/>
              <p:nvPr/>
            </p:nvSpPr>
            <p:spPr bwMode="auto">
              <a:xfrm>
                <a:off x="4415138" y="903462"/>
                <a:ext cx="313724" cy="307637"/>
              </a:xfrm>
              <a:custGeom>
                <a:avLst/>
                <a:gdLst>
                  <a:gd name="T0" fmla="*/ 418516 w 2779"/>
                  <a:gd name="T1" fmla="*/ 0 h 2723"/>
                  <a:gd name="T2" fmla="*/ 60251 w 2779"/>
                  <a:gd name="T3" fmla="*/ 0 h 2723"/>
                  <a:gd name="T4" fmla="*/ 0 w 2779"/>
                  <a:gd name="T5" fmla="*/ 59661 h 2723"/>
                  <a:gd name="T6" fmla="*/ 0 w 2779"/>
                  <a:gd name="T7" fmla="*/ 411792 h 2723"/>
                  <a:gd name="T8" fmla="*/ 60251 w 2779"/>
                  <a:gd name="T9" fmla="*/ 471453 h 2723"/>
                  <a:gd name="T10" fmla="*/ 418516 w 2779"/>
                  <a:gd name="T11" fmla="*/ 471453 h 2723"/>
                  <a:gd name="T12" fmla="*/ 478119 w 2779"/>
                  <a:gd name="T13" fmla="*/ 411792 h 2723"/>
                  <a:gd name="T14" fmla="*/ 478119 w 2779"/>
                  <a:gd name="T15" fmla="*/ 59661 h 2723"/>
                  <a:gd name="T16" fmla="*/ 418516 w 2779"/>
                  <a:gd name="T17" fmla="*/ 0 h 2723"/>
                  <a:gd name="T18" fmla="*/ 418516 w 2779"/>
                  <a:gd name="T19" fmla="*/ 651085 h 2723"/>
                  <a:gd name="T20" fmla="*/ 60251 w 2779"/>
                  <a:gd name="T21" fmla="*/ 651085 h 2723"/>
                  <a:gd name="T22" fmla="*/ 0 w 2779"/>
                  <a:gd name="T23" fmla="*/ 710747 h 2723"/>
                  <a:gd name="T24" fmla="*/ 0 w 2779"/>
                  <a:gd name="T25" fmla="*/ 1055095 h 2723"/>
                  <a:gd name="T26" fmla="*/ 60251 w 2779"/>
                  <a:gd name="T27" fmla="*/ 1114757 h 2723"/>
                  <a:gd name="T28" fmla="*/ 418516 w 2779"/>
                  <a:gd name="T29" fmla="*/ 1114757 h 2723"/>
                  <a:gd name="T30" fmla="*/ 478119 w 2779"/>
                  <a:gd name="T31" fmla="*/ 1055095 h 2723"/>
                  <a:gd name="T32" fmla="*/ 478119 w 2779"/>
                  <a:gd name="T33" fmla="*/ 710747 h 2723"/>
                  <a:gd name="T34" fmla="*/ 418516 w 2779"/>
                  <a:gd name="T35" fmla="*/ 651085 h 2723"/>
                  <a:gd name="T36" fmla="*/ 418516 w 2779"/>
                  <a:gd name="T37" fmla="*/ 1294389 h 2723"/>
                  <a:gd name="T38" fmla="*/ 60251 w 2779"/>
                  <a:gd name="T39" fmla="*/ 1294389 h 2723"/>
                  <a:gd name="T40" fmla="*/ 0 w 2779"/>
                  <a:gd name="T41" fmla="*/ 1354698 h 2723"/>
                  <a:gd name="T42" fmla="*/ 0 w 2779"/>
                  <a:gd name="T43" fmla="*/ 1706181 h 2723"/>
                  <a:gd name="T44" fmla="*/ 60251 w 2779"/>
                  <a:gd name="T45" fmla="*/ 1765842 h 2723"/>
                  <a:gd name="T46" fmla="*/ 418516 w 2779"/>
                  <a:gd name="T47" fmla="*/ 1765842 h 2723"/>
                  <a:gd name="T48" fmla="*/ 478119 w 2779"/>
                  <a:gd name="T49" fmla="*/ 1706181 h 2723"/>
                  <a:gd name="T50" fmla="*/ 478119 w 2779"/>
                  <a:gd name="T51" fmla="*/ 1354698 h 2723"/>
                  <a:gd name="T52" fmla="*/ 418516 w 2779"/>
                  <a:gd name="T53" fmla="*/ 1294389 h 2723"/>
                  <a:gd name="T54" fmla="*/ 1740794 w 2779"/>
                  <a:gd name="T55" fmla="*/ 0 h 2723"/>
                  <a:gd name="T56" fmla="*/ 702926 w 2779"/>
                  <a:gd name="T57" fmla="*/ 0 h 2723"/>
                  <a:gd name="T58" fmla="*/ 643323 w 2779"/>
                  <a:gd name="T59" fmla="*/ 59661 h 2723"/>
                  <a:gd name="T60" fmla="*/ 643323 w 2779"/>
                  <a:gd name="T61" fmla="*/ 411792 h 2723"/>
                  <a:gd name="T62" fmla="*/ 702926 w 2779"/>
                  <a:gd name="T63" fmla="*/ 471453 h 2723"/>
                  <a:gd name="T64" fmla="*/ 1740794 w 2779"/>
                  <a:gd name="T65" fmla="*/ 471453 h 2723"/>
                  <a:gd name="T66" fmla="*/ 1800397 w 2779"/>
                  <a:gd name="T67" fmla="*/ 411792 h 2723"/>
                  <a:gd name="T68" fmla="*/ 1800397 w 2779"/>
                  <a:gd name="T69" fmla="*/ 59661 h 2723"/>
                  <a:gd name="T70" fmla="*/ 1740794 w 2779"/>
                  <a:gd name="T71" fmla="*/ 0 h 2723"/>
                  <a:gd name="T72" fmla="*/ 1740794 w 2779"/>
                  <a:gd name="T73" fmla="*/ 651085 h 2723"/>
                  <a:gd name="T74" fmla="*/ 702926 w 2779"/>
                  <a:gd name="T75" fmla="*/ 651085 h 2723"/>
                  <a:gd name="T76" fmla="*/ 643323 w 2779"/>
                  <a:gd name="T77" fmla="*/ 710747 h 2723"/>
                  <a:gd name="T78" fmla="*/ 643323 w 2779"/>
                  <a:gd name="T79" fmla="*/ 1055095 h 2723"/>
                  <a:gd name="T80" fmla="*/ 702926 w 2779"/>
                  <a:gd name="T81" fmla="*/ 1114757 h 2723"/>
                  <a:gd name="T82" fmla="*/ 1740794 w 2779"/>
                  <a:gd name="T83" fmla="*/ 1114757 h 2723"/>
                  <a:gd name="T84" fmla="*/ 1800397 w 2779"/>
                  <a:gd name="T85" fmla="*/ 1055095 h 2723"/>
                  <a:gd name="T86" fmla="*/ 1800397 w 2779"/>
                  <a:gd name="T87" fmla="*/ 710747 h 2723"/>
                  <a:gd name="T88" fmla="*/ 1740794 w 2779"/>
                  <a:gd name="T89" fmla="*/ 651085 h 2723"/>
                  <a:gd name="T90" fmla="*/ 1740794 w 2779"/>
                  <a:gd name="T91" fmla="*/ 1294389 h 2723"/>
                  <a:gd name="T92" fmla="*/ 702926 w 2779"/>
                  <a:gd name="T93" fmla="*/ 1294389 h 2723"/>
                  <a:gd name="T94" fmla="*/ 643323 w 2779"/>
                  <a:gd name="T95" fmla="*/ 1354698 h 2723"/>
                  <a:gd name="T96" fmla="*/ 643323 w 2779"/>
                  <a:gd name="T97" fmla="*/ 1706181 h 2723"/>
                  <a:gd name="T98" fmla="*/ 702926 w 2779"/>
                  <a:gd name="T99" fmla="*/ 1765842 h 2723"/>
                  <a:gd name="T100" fmla="*/ 1740794 w 2779"/>
                  <a:gd name="T101" fmla="*/ 1765842 h 2723"/>
                  <a:gd name="T102" fmla="*/ 1800397 w 2779"/>
                  <a:gd name="T103" fmla="*/ 1706181 h 2723"/>
                  <a:gd name="T104" fmla="*/ 1800397 w 2779"/>
                  <a:gd name="T105" fmla="*/ 1354698 h 2723"/>
                  <a:gd name="T106" fmla="*/ 1740794 w 2779"/>
                  <a:gd name="T107" fmla="*/ 1294389 h 27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79" h="2723">
                    <a:moveTo>
                      <a:pt x="646" y="0"/>
                    </a:moveTo>
                    <a:cubicBezTo>
                      <a:pt x="93" y="0"/>
                      <a:pt x="93" y="0"/>
                      <a:pt x="93" y="0"/>
                    </a:cubicBezTo>
                    <a:cubicBezTo>
                      <a:pt x="42" y="0"/>
                      <a:pt x="0" y="41"/>
                      <a:pt x="0" y="92"/>
                    </a:cubicBezTo>
                    <a:cubicBezTo>
                      <a:pt x="0" y="635"/>
                      <a:pt x="0" y="635"/>
                      <a:pt x="0" y="635"/>
                    </a:cubicBezTo>
                    <a:cubicBezTo>
                      <a:pt x="0" y="686"/>
                      <a:pt x="42" y="727"/>
                      <a:pt x="93" y="727"/>
                    </a:cubicBezTo>
                    <a:cubicBezTo>
                      <a:pt x="646" y="727"/>
                      <a:pt x="646" y="727"/>
                      <a:pt x="646" y="727"/>
                    </a:cubicBezTo>
                    <a:cubicBezTo>
                      <a:pt x="697" y="727"/>
                      <a:pt x="738" y="686"/>
                      <a:pt x="738" y="635"/>
                    </a:cubicBezTo>
                    <a:cubicBezTo>
                      <a:pt x="738" y="92"/>
                      <a:pt x="738" y="92"/>
                      <a:pt x="738" y="92"/>
                    </a:cubicBezTo>
                    <a:cubicBezTo>
                      <a:pt x="738" y="41"/>
                      <a:pt x="697" y="0"/>
                      <a:pt x="646" y="0"/>
                    </a:cubicBezTo>
                    <a:close/>
                    <a:moveTo>
                      <a:pt x="646" y="1004"/>
                    </a:moveTo>
                    <a:cubicBezTo>
                      <a:pt x="93" y="1004"/>
                      <a:pt x="93" y="1004"/>
                      <a:pt x="93" y="1004"/>
                    </a:cubicBezTo>
                    <a:cubicBezTo>
                      <a:pt x="42" y="1004"/>
                      <a:pt x="0" y="1045"/>
                      <a:pt x="0" y="1096"/>
                    </a:cubicBezTo>
                    <a:cubicBezTo>
                      <a:pt x="0" y="1627"/>
                      <a:pt x="0" y="1627"/>
                      <a:pt x="0" y="1627"/>
                    </a:cubicBezTo>
                    <a:cubicBezTo>
                      <a:pt x="0" y="1678"/>
                      <a:pt x="42" y="1719"/>
                      <a:pt x="93" y="1719"/>
                    </a:cubicBezTo>
                    <a:cubicBezTo>
                      <a:pt x="646" y="1719"/>
                      <a:pt x="646" y="1719"/>
                      <a:pt x="646" y="1719"/>
                    </a:cubicBezTo>
                    <a:cubicBezTo>
                      <a:pt x="697" y="1719"/>
                      <a:pt x="738" y="1678"/>
                      <a:pt x="738" y="1627"/>
                    </a:cubicBezTo>
                    <a:cubicBezTo>
                      <a:pt x="738" y="1096"/>
                      <a:pt x="738" y="1096"/>
                      <a:pt x="738" y="1096"/>
                    </a:cubicBezTo>
                    <a:cubicBezTo>
                      <a:pt x="738" y="1045"/>
                      <a:pt x="697" y="1004"/>
                      <a:pt x="646" y="1004"/>
                    </a:cubicBezTo>
                    <a:close/>
                    <a:moveTo>
                      <a:pt x="646" y="1996"/>
                    </a:moveTo>
                    <a:cubicBezTo>
                      <a:pt x="93" y="1996"/>
                      <a:pt x="93" y="1996"/>
                      <a:pt x="93" y="1996"/>
                    </a:cubicBezTo>
                    <a:cubicBezTo>
                      <a:pt x="42" y="1996"/>
                      <a:pt x="0" y="2037"/>
                      <a:pt x="0" y="2089"/>
                    </a:cubicBezTo>
                    <a:cubicBezTo>
                      <a:pt x="0" y="2631"/>
                      <a:pt x="0" y="2631"/>
                      <a:pt x="0" y="2631"/>
                    </a:cubicBezTo>
                    <a:cubicBezTo>
                      <a:pt x="0" y="2682"/>
                      <a:pt x="42" y="2723"/>
                      <a:pt x="93" y="2723"/>
                    </a:cubicBezTo>
                    <a:cubicBezTo>
                      <a:pt x="646" y="2723"/>
                      <a:pt x="646" y="2723"/>
                      <a:pt x="646" y="2723"/>
                    </a:cubicBezTo>
                    <a:cubicBezTo>
                      <a:pt x="697" y="2723"/>
                      <a:pt x="738" y="2682"/>
                      <a:pt x="738" y="2631"/>
                    </a:cubicBezTo>
                    <a:cubicBezTo>
                      <a:pt x="738" y="2089"/>
                      <a:pt x="738" y="2089"/>
                      <a:pt x="738" y="2089"/>
                    </a:cubicBezTo>
                    <a:cubicBezTo>
                      <a:pt x="738" y="2037"/>
                      <a:pt x="697" y="1996"/>
                      <a:pt x="646" y="1996"/>
                    </a:cubicBezTo>
                    <a:close/>
                    <a:moveTo>
                      <a:pt x="2687" y="0"/>
                    </a:moveTo>
                    <a:cubicBezTo>
                      <a:pt x="1085" y="0"/>
                      <a:pt x="1085" y="0"/>
                      <a:pt x="1085" y="0"/>
                    </a:cubicBezTo>
                    <a:cubicBezTo>
                      <a:pt x="1034" y="0"/>
                      <a:pt x="993" y="41"/>
                      <a:pt x="993" y="92"/>
                    </a:cubicBezTo>
                    <a:cubicBezTo>
                      <a:pt x="993" y="635"/>
                      <a:pt x="993" y="635"/>
                      <a:pt x="993" y="635"/>
                    </a:cubicBezTo>
                    <a:cubicBezTo>
                      <a:pt x="993" y="686"/>
                      <a:pt x="1034" y="727"/>
                      <a:pt x="1085" y="727"/>
                    </a:cubicBezTo>
                    <a:cubicBezTo>
                      <a:pt x="2687" y="727"/>
                      <a:pt x="2687" y="727"/>
                      <a:pt x="2687" y="727"/>
                    </a:cubicBezTo>
                    <a:cubicBezTo>
                      <a:pt x="2738" y="727"/>
                      <a:pt x="2779" y="686"/>
                      <a:pt x="2779" y="635"/>
                    </a:cubicBezTo>
                    <a:cubicBezTo>
                      <a:pt x="2779" y="92"/>
                      <a:pt x="2779" y="92"/>
                      <a:pt x="2779" y="92"/>
                    </a:cubicBezTo>
                    <a:cubicBezTo>
                      <a:pt x="2779" y="41"/>
                      <a:pt x="2738" y="0"/>
                      <a:pt x="2687" y="0"/>
                    </a:cubicBezTo>
                    <a:close/>
                    <a:moveTo>
                      <a:pt x="2687" y="1004"/>
                    </a:moveTo>
                    <a:cubicBezTo>
                      <a:pt x="1085" y="1004"/>
                      <a:pt x="1085" y="1004"/>
                      <a:pt x="1085" y="1004"/>
                    </a:cubicBezTo>
                    <a:cubicBezTo>
                      <a:pt x="1034" y="1004"/>
                      <a:pt x="993" y="1045"/>
                      <a:pt x="993" y="1096"/>
                    </a:cubicBezTo>
                    <a:cubicBezTo>
                      <a:pt x="993" y="1627"/>
                      <a:pt x="993" y="1627"/>
                      <a:pt x="993" y="1627"/>
                    </a:cubicBezTo>
                    <a:cubicBezTo>
                      <a:pt x="993" y="1678"/>
                      <a:pt x="1034" y="1719"/>
                      <a:pt x="1085" y="1719"/>
                    </a:cubicBezTo>
                    <a:cubicBezTo>
                      <a:pt x="2687" y="1719"/>
                      <a:pt x="2687" y="1719"/>
                      <a:pt x="2687" y="1719"/>
                    </a:cubicBezTo>
                    <a:cubicBezTo>
                      <a:pt x="2738" y="1719"/>
                      <a:pt x="2779" y="1678"/>
                      <a:pt x="2779" y="1627"/>
                    </a:cubicBezTo>
                    <a:cubicBezTo>
                      <a:pt x="2779" y="1096"/>
                      <a:pt x="2779" y="1096"/>
                      <a:pt x="2779" y="1096"/>
                    </a:cubicBezTo>
                    <a:cubicBezTo>
                      <a:pt x="2779" y="1045"/>
                      <a:pt x="2738" y="1004"/>
                      <a:pt x="2687" y="1004"/>
                    </a:cubicBezTo>
                    <a:close/>
                    <a:moveTo>
                      <a:pt x="2687" y="1996"/>
                    </a:moveTo>
                    <a:cubicBezTo>
                      <a:pt x="1085" y="1996"/>
                      <a:pt x="1085" y="1996"/>
                      <a:pt x="1085" y="1996"/>
                    </a:cubicBezTo>
                    <a:cubicBezTo>
                      <a:pt x="1034" y="1996"/>
                      <a:pt x="993" y="2037"/>
                      <a:pt x="993" y="2089"/>
                    </a:cubicBezTo>
                    <a:cubicBezTo>
                      <a:pt x="993" y="2631"/>
                      <a:pt x="993" y="2631"/>
                      <a:pt x="993" y="2631"/>
                    </a:cubicBezTo>
                    <a:cubicBezTo>
                      <a:pt x="993" y="2682"/>
                      <a:pt x="1034" y="2723"/>
                      <a:pt x="1085" y="2723"/>
                    </a:cubicBezTo>
                    <a:cubicBezTo>
                      <a:pt x="2687" y="2723"/>
                      <a:pt x="2687" y="2723"/>
                      <a:pt x="2687" y="2723"/>
                    </a:cubicBezTo>
                    <a:cubicBezTo>
                      <a:pt x="2738" y="2723"/>
                      <a:pt x="2779" y="2682"/>
                      <a:pt x="2779" y="2631"/>
                    </a:cubicBezTo>
                    <a:cubicBezTo>
                      <a:pt x="2779" y="2089"/>
                      <a:pt x="2779" y="2089"/>
                      <a:pt x="2779" y="2089"/>
                    </a:cubicBezTo>
                    <a:cubicBezTo>
                      <a:pt x="2779" y="2037"/>
                      <a:pt x="2738" y="1996"/>
                      <a:pt x="2687" y="1996"/>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11" name="PA_组合 10"/>
          <p:cNvGrpSpPr/>
          <p:nvPr>
            <p:custDataLst>
              <p:tags r:id="rId5"/>
            </p:custDataLst>
          </p:nvPr>
        </p:nvGrpSpPr>
        <p:grpSpPr>
          <a:xfrm>
            <a:off x="4211006" y="2429508"/>
            <a:ext cx="865900" cy="1305091"/>
            <a:chOff x="5302919" y="2242095"/>
            <a:chExt cx="865900" cy="1305091"/>
          </a:xfrm>
        </p:grpSpPr>
        <p:sp>
          <p:nvSpPr>
            <p:cNvPr id="6" name="PA_文本框 25"/>
            <p:cNvSpPr txBox="1"/>
            <p:nvPr>
              <p:custDataLst>
                <p:tags r:id="rId6"/>
              </p:custDataLst>
            </p:nvPr>
          </p:nvSpPr>
          <p:spPr>
            <a:xfrm>
              <a:off x="5858939" y="3178886"/>
              <a:ext cx="309880" cy="368300"/>
            </a:xfrm>
            <a:prstGeom prst="rect">
              <a:avLst/>
            </a:prstGeom>
            <a:noFill/>
          </p:spPr>
          <p:txBody>
            <a:bodyPr wrap="none" rtlCol="0">
              <a:spAutoFit/>
            </a:bodyPr>
            <a:lstStyle/>
            <a:p>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5302919" y="2242095"/>
              <a:ext cx="621046" cy="621046"/>
              <a:chOff x="3635775" y="2580616"/>
              <a:chExt cx="720080" cy="720080"/>
            </a:xfrm>
          </p:grpSpPr>
          <p:sp>
            <p:nvSpPr>
              <p:cNvPr id="17" name="椭圆 16"/>
              <p:cNvSpPr/>
              <p:nvPr/>
            </p:nvSpPr>
            <p:spPr>
              <a:xfrm>
                <a:off x="3635775" y="2580616"/>
                <a:ext cx="720080" cy="720080"/>
              </a:xfrm>
              <a:prstGeom prst="ellipse">
                <a:avLst/>
              </a:prstGeom>
              <a:solidFill>
                <a:srgbClr val="8BC066"/>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p:nvPr/>
            </p:nvSpPr>
            <p:spPr bwMode="auto">
              <a:xfrm>
                <a:off x="3820882" y="2774664"/>
                <a:ext cx="349866" cy="388969"/>
              </a:xfrm>
              <a:custGeom>
                <a:avLst/>
                <a:gdLst>
                  <a:gd name="T0" fmla="*/ 1511663 w 2946"/>
                  <a:gd name="T1" fmla="*/ 216114 h 3274"/>
                  <a:gd name="T2" fmla="*/ 1558387 w 2946"/>
                  <a:gd name="T3" fmla="*/ 72038 h 3274"/>
                  <a:gd name="T4" fmla="*/ 1619403 w 2946"/>
                  <a:gd name="T5" fmla="*/ 168822 h 3274"/>
                  <a:gd name="T6" fmla="*/ 141821 w 2946"/>
                  <a:gd name="T7" fmla="*/ 72038 h 3274"/>
                  <a:gd name="T8" fmla="*/ 647541 w 2946"/>
                  <a:gd name="T9" fmla="*/ 0 h 3274"/>
                  <a:gd name="T10" fmla="*/ 974060 w 2946"/>
                  <a:gd name="T11" fmla="*/ 72038 h 3274"/>
                  <a:gd name="T12" fmla="*/ 1477582 w 2946"/>
                  <a:gd name="T13" fmla="*/ 216114 h 3274"/>
                  <a:gd name="T14" fmla="*/ 141821 w 2946"/>
                  <a:gd name="T15" fmla="*/ 72038 h 3274"/>
                  <a:gd name="T16" fmla="*/ 0 w 2946"/>
                  <a:gd name="T17" fmla="*/ 112731 h 3274"/>
                  <a:gd name="T18" fmla="*/ 107740 w 2946"/>
                  <a:gd name="T19" fmla="*/ 72038 h 3274"/>
                  <a:gd name="T20" fmla="*/ 51671 w 2946"/>
                  <a:gd name="T21" fmla="*/ 216114 h 3274"/>
                  <a:gd name="T22" fmla="*/ 1441851 w 2946"/>
                  <a:gd name="T23" fmla="*/ 285952 h 3274"/>
                  <a:gd name="T24" fmla="*/ 179750 w 2946"/>
                  <a:gd name="T25" fmla="*/ 1298331 h 3274"/>
                  <a:gd name="T26" fmla="*/ 1441851 w 2946"/>
                  <a:gd name="T27" fmla="*/ 285952 h 3274"/>
                  <a:gd name="T28" fmla="*/ 1190091 w 2946"/>
                  <a:gd name="T29" fmla="*/ 1118512 h 3274"/>
                  <a:gd name="T30" fmla="*/ 937781 w 2946"/>
                  <a:gd name="T31" fmla="*/ 1046474 h 3274"/>
                  <a:gd name="T32" fmla="*/ 937781 w 2946"/>
                  <a:gd name="T33" fmla="*/ 974436 h 3274"/>
                  <a:gd name="T34" fmla="*/ 1334111 w 2946"/>
                  <a:gd name="T35" fmla="*/ 900199 h 3274"/>
                  <a:gd name="T36" fmla="*/ 937781 w 2946"/>
                  <a:gd name="T37" fmla="*/ 974436 h 3274"/>
                  <a:gd name="T38" fmla="*/ 1334111 w 2946"/>
                  <a:gd name="T39" fmla="*/ 792417 h 3274"/>
                  <a:gd name="T40" fmla="*/ 937781 w 2946"/>
                  <a:gd name="T41" fmla="*/ 722578 h 3274"/>
                  <a:gd name="T42" fmla="*/ 554093 w 2946"/>
                  <a:gd name="T43" fmla="*/ 1181751 h 3274"/>
                  <a:gd name="T44" fmla="*/ 507919 w 2946"/>
                  <a:gd name="T45" fmla="*/ 972236 h 3274"/>
                  <a:gd name="T46" fmla="*/ 301233 w 2946"/>
                  <a:gd name="T47" fmla="*/ 928244 h 3274"/>
                  <a:gd name="T48" fmla="*/ 863572 w 2946"/>
                  <a:gd name="T49" fmla="*/ 900199 h 3274"/>
                  <a:gd name="T50" fmla="*/ 575531 w 2946"/>
                  <a:gd name="T51" fmla="*/ 900199 h 3274"/>
                  <a:gd name="T52" fmla="*/ 287491 w 2946"/>
                  <a:gd name="T53" fmla="*/ 506465 h 3274"/>
                  <a:gd name="T54" fmla="*/ 863572 w 2946"/>
                  <a:gd name="T55" fmla="*/ 393734 h 3274"/>
                  <a:gd name="T56" fmla="*/ 287491 w 2946"/>
                  <a:gd name="T57" fmla="*/ 506465 h 3274"/>
                  <a:gd name="T58" fmla="*/ 109939 w 2946"/>
                  <a:gd name="T59" fmla="*/ 1476502 h 3274"/>
                  <a:gd name="T60" fmla="*/ 1551790 w 2946"/>
                  <a:gd name="T61" fmla="*/ 1368170 h 3274"/>
                  <a:gd name="T62" fmla="*/ 694815 w 2946"/>
                  <a:gd name="T63" fmla="*/ 1519394 h 3274"/>
                  <a:gd name="T64" fmla="*/ 357302 w 2946"/>
                  <a:gd name="T65" fmla="*/ 1800397 h 3274"/>
                  <a:gd name="T66" fmla="*/ 694815 w 2946"/>
                  <a:gd name="T67" fmla="*/ 1519394 h 3274"/>
                  <a:gd name="T68" fmla="*/ 1088397 w 2946"/>
                  <a:gd name="T69" fmla="*/ 1800397 h 3274"/>
                  <a:gd name="T70" fmla="*/ 1088397 w 2946"/>
                  <a:gd name="T71" fmla="*/ 1519394 h 32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46" h="3274">
                    <a:moveTo>
                      <a:pt x="2831" y="393"/>
                    </a:moveTo>
                    <a:cubicBezTo>
                      <a:pt x="2750" y="393"/>
                      <a:pt x="2750" y="393"/>
                      <a:pt x="2750" y="393"/>
                    </a:cubicBezTo>
                    <a:cubicBezTo>
                      <a:pt x="2754" y="131"/>
                      <a:pt x="2754" y="131"/>
                      <a:pt x="2754" y="131"/>
                    </a:cubicBezTo>
                    <a:cubicBezTo>
                      <a:pt x="2835" y="131"/>
                      <a:pt x="2835" y="131"/>
                      <a:pt x="2835" y="131"/>
                    </a:cubicBezTo>
                    <a:cubicBezTo>
                      <a:pt x="2946" y="205"/>
                      <a:pt x="2946" y="205"/>
                      <a:pt x="2946" y="205"/>
                    </a:cubicBezTo>
                    <a:cubicBezTo>
                      <a:pt x="2946" y="307"/>
                      <a:pt x="2946" y="307"/>
                      <a:pt x="2946" y="307"/>
                    </a:cubicBezTo>
                    <a:lnTo>
                      <a:pt x="2831" y="393"/>
                    </a:lnTo>
                    <a:close/>
                    <a:moveTo>
                      <a:pt x="258" y="131"/>
                    </a:moveTo>
                    <a:cubicBezTo>
                      <a:pt x="1178" y="131"/>
                      <a:pt x="1178" y="131"/>
                      <a:pt x="1178" y="131"/>
                    </a:cubicBezTo>
                    <a:cubicBezTo>
                      <a:pt x="1178" y="0"/>
                      <a:pt x="1178" y="0"/>
                      <a:pt x="1178" y="0"/>
                    </a:cubicBezTo>
                    <a:cubicBezTo>
                      <a:pt x="1772" y="0"/>
                      <a:pt x="1772" y="0"/>
                      <a:pt x="1772" y="0"/>
                    </a:cubicBezTo>
                    <a:cubicBezTo>
                      <a:pt x="1772" y="131"/>
                      <a:pt x="1772" y="131"/>
                      <a:pt x="1772" y="131"/>
                    </a:cubicBezTo>
                    <a:cubicBezTo>
                      <a:pt x="2688" y="131"/>
                      <a:pt x="2688" y="131"/>
                      <a:pt x="2688" y="131"/>
                    </a:cubicBezTo>
                    <a:cubicBezTo>
                      <a:pt x="2688" y="393"/>
                      <a:pt x="2688" y="393"/>
                      <a:pt x="2688" y="393"/>
                    </a:cubicBezTo>
                    <a:cubicBezTo>
                      <a:pt x="258" y="393"/>
                      <a:pt x="258" y="393"/>
                      <a:pt x="258" y="393"/>
                    </a:cubicBezTo>
                    <a:lnTo>
                      <a:pt x="258" y="131"/>
                    </a:lnTo>
                    <a:close/>
                    <a:moveTo>
                      <a:pt x="0" y="307"/>
                    </a:moveTo>
                    <a:cubicBezTo>
                      <a:pt x="0" y="205"/>
                      <a:pt x="0" y="205"/>
                      <a:pt x="0" y="205"/>
                    </a:cubicBezTo>
                    <a:cubicBezTo>
                      <a:pt x="94" y="131"/>
                      <a:pt x="94" y="131"/>
                      <a:pt x="94" y="131"/>
                    </a:cubicBezTo>
                    <a:cubicBezTo>
                      <a:pt x="196" y="131"/>
                      <a:pt x="196" y="131"/>
                      <a:pt x="196" y="131"/>
                    </a:cubicBezTo>
                    <a:cubicBezTo>
                      <a:pt x="196" y="393"/>
                      <a:pt x="196" y="393"/>
                      <a:pt x="196" y="393"/>
                    </a:cubicBezTo>
                    <a:cubicBezTo>
                      <a:pt x="94" y="393"/>
                      <a:pt x="94" y="393"/>
                      <a:pt x="94" y="393"/>
                    </a:cubicBezTo>
                    <a:lnTo>
                      <a:pt x="0" y="307"/>
                    </a:lnTo>
                    <a:close/>
                    <a:moveTo>
                      <a:pt x="2623" y="520"/>
                    </a:moveTo>
                    <a:cubicBezTo>
                      <a:pt x="2623" y="2361"/>
                      <a:pt x="2623" y="2361"/>
                      <a:pt x="2623" y="2361"/>
                    </a:cubicBezTo>
                    <a:cubicBezTo>
                      <a:pt x="327" y="2361"/>
                      <a:pt x="327" y="2361"/>
                      <a:pt x="327" y="2361"/>
                    </a:cubicBezTo>
                    <a:cubicBezTo>
                      <a:pt x="327" y="520"/>
                      <a:pt x="327" y="520"/>
                      <a:pt x="327" y="520"/>
                    </a:cubicBezTo>
                    <a:lnTo>
                      <a:pt x="2623" y="520"/>
                    </a:lnTo>
                    <a:close/>
                    <a:moveTo>
                      <a:pt x="1706" y="2034"/>
                    </a:moveTo>
                    <a:cubicBezTo>
                      <a:pt x="2165" y="2034"/>
                      <a:pt x="2165" y="2034"/>
                      <a:pt x="2165" y="2034"/>
                    </a:cubicBezTo>
                    <a:cubicBezTo>
                      <a:pt x="2165" y="1903"/>
                      <a:pt x="2165" y="1903"/>
                      <a:pt x="2165" y="1903"/>
                    </a:cubicBezTo>
                    <a:cubicBezTo>
                      <a:pt x="1706" y="1903"/>
                      <a:pt x="1706" y="1903"/>
                      <a:pt x="1706" y="1903"/>
                    </a:cubicBezTo>
                    <a:lnTo>
                      <a:pt x="1706" y="2034"/>
                    </a:lnTo>
                    <a:close/>
                    <a:moveTo>
                      <a:pt x="1706" y="1772"/>
                    </a:moveTo>
                    <a:cubicBezTo>
                      <a:pt x="2427" y="1772"/>
                      <a:pt x="2427" y="1772"/>
                      <a:pt x="2427" y="1772"/>
                    </a:cubicBezTo>
                    <a:cubicBezTo>
                      <a:pt x="2427" y="1637"/>
                      <a:pt x="2427" y="1637"/>
                      <a:pt x="2427" y="1637"/>
                    </a:cubicBezTo>
                    <a:cubicBezTo>
                      <a:pt x="1706" y="1637"/>
                      <a:pt x="1706" y="1637"/>
                      <a:pt x="1706" y="1637"/>
                    </a:cubicBezTo>
                    <a:lnTo>
                      <a:pt x="1706" y="1772"/>
                    </a:lnTo>
                    <a:close/>
                    <a:moveTo>
                      <a:pt x="1706" y="1441"/>
                    </a:moveTo>
                    <a:cubicBezTo>
                      <a:pt x="2427" y="1441"/>
                      <a:pt x="2427" y="1441"/>
                      <a:pt x="2427" y="1441"/>
                    </a:cubicBezTo>
                    <a:cubicBezTo>
                      <a:pt x="2427" y="1314"/>
                      <a:pt x="2427" y="1314"/>
                      <a:pt x="2427" y="1314"/>
                    </a:cubicBezTo>
                    <a:cubicBezTo>
                      <a:pt x="1706" y="1314"/>
                      <a:pt x="1706" y="1314"/>
                      <a:pt x="1706" y="1314"/>
                    </a:cubicBezTo>
                    <a:lnTo>
                      <a:pt x="1706" y="1441"/>
                    </a:lnTo>
                    <a:close/>
                    <a:moveTo>
                      <a:pt x="1008" y="2149"/>
                    </a:moveTo>
                    <a:cubicBezTo>
                      <a:pt x="1245" y="2149"/>
                      <a:pt x="1440" y="1998"/>
                      <a:pt x="1466" y="1768"/>
                    </a:cubicBezTo>
                    <a:cubicBezTo>
                      <a:pt x="924" y="1768"/>
                      <a:pt x="924" y="1768"/>
                      <a:pt x="924" y="1768"/>
                    </a:cubicBezTo>
                    <a:cubicBezTo>
                      <a:pt x="924" y="1231"/>
                      <a:pt x="924" y="1231"/>
                      <a:pt x="924" y="1231"/>
                    </a:cubicBezTo>
                    <a:cubicBezTo>
                      <a:pt x="694" y="1256"/>
                      <a:pt x="548" y="1451"/>
                      <a:pt x="548" y="1688"/>
                    </a:cubicBezTo>
                    <a:cubicBezTo>
                      <a:pt x="548" y="1943"/>
                      <a:pt x="754" y="2149"/>
                      <a:pt x="1008" y="2149"/>
                    </a:cubicBezTo>
                    <a:close/>
                    <a:moveTo>
                      <a:pt x="1571" y="1637"/>
                    </a:moveTo>
                    <a:cubicBezTo>
                      <a:pt x="1571" y="1637"/>
                      <a:pt x="1559" y="1126"/>
                      <a:pt x="1047" y="1126"/>
                    </a:cubicBezTo>
                    <a:cubicBezTo>
                      <a:pt x="1047" y="1637"/>
                      <a:pt x="1047" y="1637"/>
                      <a:pt x="1047" y="1637"/>
                    </a:cubicBezTo>
                    <a:lnTo>
                      <a:pt x="1571" y="1637"/>
                    </a:lnTo>
                    <a:close/>
                    <a:moveTo>
                      <a:pt x="523" y="921"/>
                    </a:moveTo>
                    <a:cubicBezTo>
                      <a:pt x="1571" y="921"/>
                      <a:pt x="1571" y="921"/>
                      <a:pt x="1571" y="921"/>
                    </a:cubicBezTo>
                    <a:cubicBezTo>
                      <a:pt x="1571" y="716"/>
                      <a:pt x="1571" y="716"/>
                      <a:pt x="1571" y="716"/>
                    </a:cubicBezTo>
                    <a:cubicBezTo>
                      <a:pt x="523" y="716"/>
                      <a:pt x="523" y="716"/>
                      <a:pt x="523" y="716"/>
                    </a:cubicBezTo>
                    <a:lnTo>
                      <a:pt x="523" y="921"/>
                    </a:lnTo>
                    <a:close/>
                    <a:moveTo>
                      <a:pt x="2823" y="2685"/>
                    </a:moveTo>
                    <a:cubicBezTo>
                      <a:pt x="200" y="2685"/>
                      <a:pt x="200" y="2685"/>
                      <a:pt x="200" y="2685"/>
                    </a:cubicBezTo>
                    <a:cubicBezTo>
                      <a:pt x="200" y="2488"/>
                      <a:pt x="200" y="2488"/>
                      <a:pt x="200" y="2488"/>
                    </a:cubicBezTo>
                    <a:cubicBezTo>
                      <a:pt x="2823" y="2488"/>
                      <a:pt x="2823" y="2488"/>
                      <a:pt x="2823" y="2488"/>
                    </a:cubicBezTo>
                    <a:lnTo>
                      <a:pt x="2823" y="2685"/>
                    </a:lnTo>
                    <a:close/>
                    <a:moveTo>
                      <a:pt x="1264" y="2763"/>
                    </a:moveTo>
                    <a:cubicBezTo>
                      <a:pt x="957" y="3274"/>
                      <a:pt x="957" y="3274"/>
                      <a:pt x="957" y="3274"/>
                    </a:cubicBezTo>
                    <a:cubicBezTo>
                      <a:pt x="650" y="3274"/>
                      <a:pt x="650" y="3274"/>
                      <a:pt x="650" y="3274"/>
                    </a:cubicBezTo>
                    <a:cubicBezTo>
                      <a:pt x="957" y="2763"/>
                      <a:pt x="957" y="2763"/>
                      <a:pt x="957" y="2763"/>
                    </a:cubicBezTo>
                    <a:lnTo>
                      <a:pt x="1264" y="2763"/>
                    </a:lnTo>
                    <a:close/>
                    <a:moveTo>
                      <a:pt x="2287" y="3274"/>
                    </a:moveTo>
                    <a:cubicBezTo>
                      <a:pt x="1980" y="3274"/>
                      <a:pt x="1980" y="3274"/>
                      <a:pt x="1980" y="3274"/>
                    </a:cubicBezTo>
                    <a:cubicBezTo>
                      <a:pt x="1673" y="2763"/>
                      <a:pt x="1673" y="2763"/>
                      <a:pt x="1673" y="2763"/>
                    </a:cubicBezTo>
                    <a:cubicBezTo>
                      <a:pt x="1980" y="2763"/>
                      <a:pt x="1980" y="2763"/>
                      <a:pt x="1980" y="2763"/>
                    </a:cubicBezTo>
                    <a:lnTo>
                      <a:pt x="2287" y="3274"/>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14" name="PA_组合 13"/>
          <p:cNvGrpSpPr/>
          <p:nvPr>
            <p:custDataLst>
              <p:tags r:id="rId7"/>
            </p:custDataLst>
          </p:nvPr>
        </p:nvGrpSpPr>
        <p:grpSpPr>
          <a:xfrm>
            <a:off x="3996692" y="3287081"/>
            <a:ext cx="770973" cy="1311843"/>
            <a:chOff x="5185929" y="3003798"/>
            <a:chExt cx="770973" cy="1311843"/>
          </a:xfrm>
        </p:grpSpPr>
        <p:sp>
          <p:nvSpPr>
            <p:cNvPr id="7" name="PA_文本框 26"/>
            <p:cNvSpPr txBox="1"/>
            <p:nvPr>
              <p:custDataLst>
                <p:tags r:id="rId8"/>
              </p:custDataLst>
            </p:nvPr>
          </p:nvSpPr>
          <p:spPr>
            <a:xfrm>
              <a:off x="5647022" y="3947341"/>
              <a:ext cx="309880" cy="368300"/>
            </a:xfrm>
            <a:prstGeom prst="rect">
              <a:avLst/>
            </a:prstGeom>
            <a:noFill/>
          </p:spPr>
          <p:txBody>
            <a:bodyPr wrap="none" rtlCol="0">
              <a:spAutoFit/>
            </a:bodyPr>
            <a:lstStyle/>
            <a:p>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5185929" y="3003798"/>
              <a:ext cx="621046" cy="621046"/>
              <a:chOff x="6948264" y="2542587"/>
              <a:chExt cx="720080" cy="720080"/>
            </a:xfrm>
          </p:grpSpPr>
          <p:sp>
            <p:nvSpPr>
              <p:cNvPr id="16" name="椭圆 15"/>
              <p:cNvSpPr/>
              <p:nvPr/>
            </p:nvSpPr>
            <p:spPr>
              <a:xfrm>
                <a:off x="6948264" y="2542587"/>
                <a:ext cx="720080" cy="720080"/>
              </a:xfrm>
              <a:prstGeom prst="ellipse">
                <a:avLst/>
              </a:prstGeom>
              <a:solidFill>
                <a:srgbClr val="66BFBD"/>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KSO_Shape"/>
              <p:cNvSpPr/>
              <p:nvPr/>
            </p:nvSpPr>
            <p:spPr bwMode="auto">
              <a:xfrm>
                <a:off x="7142313" y="2736636"/>
                <a:ext cx="331982" cy="331982"/>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8" name="PA_组合 27"/>
          <p:cNvGrpSpPr/>
          <p:nvPr>
            <p:custDataLst>
              <p:tags r:id="rId9"/>
            </p:custDataLst>
          </p:nvPr>
        </p:nvGrpSpPr>
        <p:grpSpPr>
          <a:xfrm>
            <a:off x="3353116" y="1642507"/>
            <a:ext cx="4789651" cy="2908246"/>
            <a:chOff x="4860032" y="1176432"/>
            <a:chExt cx="4789651" cy="2908246"/>
          </a:xfrm>
        </p:grpSpPr>
        <p:sp>
          <p:nvSpPr>
            <p:cNvPr id="8" name="PA_文本框 27"/>
            <p:cNvSpPr txBox="1"/>
            <p:nvPr>
              <p:custDataLst>
                <p:tags r:id="rId10"/>
              </p:custDataLst>
            </p:nvPr>
          </p:nvSpPr>
          <p:spPr>
            <a:xfrm>
              <a:off x="6466428" y="1176432"/>
              <a:ext cx="3183255" cy="645160"/>
            </a:xfrm>
            <a:prstGeom prst="rect">
              <a:avLst/>
            </a:prstGeom>
            <a:noFill/>
          </p:spPr>
          <p:txBody>
            <a:bodyPr wrap="none" rtlCol="0">
              <a:spAutoFit/>
            </a:bodyPr>
            <a:lstStyle/>
            <a:p>
              <a:pPr algn="l"/>
              <a:r>
                <a:rPr lang="en-US" altLang="zh-CN" dirty="0">
                  <a:sym typeface="+mn-ea"/>
                </a:rPr>
                <a:t>INTRODUCTION AND OVERVIEW</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860032" y="3463632"/>
              <a:ext cx="621046" cy="621046"/>
              <a:chOff x="1695380" y="1411942"/>
              <a:chExt cx="720080" cy="720080"/>
            </a:xfrm>
          </p:grpSpPr>
          <p:sp>
            <p:nvSpPr>
              <p:cNvPr id="19" name="椭圆 18"/>
              <p:cNvSpPr/>
              <p:nvPr/>
            </p:nvSpPr>
            <p:spPr>
              <a:xfrm>
                <a:off x="1695380" y="1411942"/>
                <a:ext cx="720080" cy="720080"/>
              </a:xfrm>
              <a:prstGeom prst="ellipse">
                <a:avLst/>
              </a:prstGeom>
              <a:solidFill>
                <a:schemeClr val="tx2">
                  <a:lumMod val="40000"/>
                  <a:lumOff val="60000"/>
                </a:schemeClr>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KSO_Shape"/>
              <p:cNvSpPr/>
              <p:nvPr/>
            </p:nvSpPr>
            <p:spPr bwMode="auto">
              <a:xfrm>
                <a:off x="1880487" y="1539943"/>
                <a:ext cx="349866" cy="454372"/>
              </a:xfrm>
              <a:custGeom>
                <a:avLst/>
                <a:gdLst>
                  <a:gd name="T0" fmla="*/ 2147483646 w 5278"/>
                  <a:gd name="T1" fmla="*/ 2147483646 h 6863"/>
                  <a:gd name="T2" fmla="*/ 2147483646 w 5278"/>
                  <a:gd name="T3" fmla="*/ 2147483646 h 6863"/>
                  <a:gd name="T4" fmla="*/ 2147483646 w 5278"/>
                  <a:gd name="T5" fmla="*/ 2147483646 h 6863"/>
                  <a:gd name="T6" fmla="*/ 2147483646 w 5278"/>
                  <a:gd name="T7" fmla="*/ 2147483646 h 6863"/>
                  <a:gd name="T8" fmla="*/ 2147483646 w 5278"/>
                  <a:gd name="T9" fmla="*/ 2147483646 h 6863"/>
                  <a:gd name="T10" fmla="*/ 2147483646 w 5278"/>
                  <a:gd name="T11" fmla="*/ 2147483646 h 6863"/>
                  <a:gd name="T12" fmla="*/ 2147483646 w 5278"/>
                  <a:gd name="T13" fmla="*/ 2147483646 h 6863"/>
                  <a:gd name="T14" fmla="*/ 2147483646 w 5278"/>
                  <a:gd name="T15" fmla="*/ 2147483646 h 6863"/>
                  <a:gd name="T16" fmla="*/ 2147483646 w 5278"/>
                  <a:gd name="T17" fmla="*/ 2147483646 h 6863"/>
                  <a:gd name="T18" fmla="*/ 2147483646 w 5278"/>
                  <a:gd name="T19" fmla="*/ 2147483646 h 6863"/>
                  <a:gd name="T20" fmla="*/ 2147483646 w 5278"/>
                  <a:gd name="T21" fmla="*/ 2147483646 h 6863"/>
                  <a:gd name="T22" fmla="*/ 2147483646 w 5278"/>
                  <a:gd name="T23" fmla="*/ 2147483646 h 6863"/>
                  <a:gd name="T24" fmla="*/ 2147483646 w 5278"/>
                  <a:gd name="T25" fmla="*/ 2147483646 h 6863"/>
                  <a:gd name="T26" fmla="*/ 2147483646 w 5278"/>
                  <a:gd name="T27" fmla="*/ 2147483646 h 6863"/>
                  <a:gd name="T28" fmla="*/ 2147483646 w 5278"/>
                  <a:gd name="T29" fmla="*/ 2147483646 h 6863"/>
                  <a:gd name="T30" fmla="*/ 2147483646 w 5278"/>
                  <a:gd name="T31" fmla="*/ 2147483646 h 6863"/>
                  <a:gd name="T32" fmla="*/ 2147483646 w 5278"/>
                  <a:gd name="T33" fmla="*/ 2147483646 h 6863"/>
                  <a:gd name="T34" fmla="*/ 2147483646 w 5278"/>
                  <a:gd name="T35" fmla="*/ 2147483646 h 6863"/>
                  <a:gd name="T36" fmla="*/ 2147483646 w 5278"/>
                  <a:gd name="T37" fmla="*/ 2147483646 h 6863"/>
                  <a:gd name="T38" fmla="*/ 2147483646 w 5278"/>
                  <a:gd name="T39" fmla="*/ 2147483646 h 6863"/>
                  <a:gd name="T40" fmla="*/ 2147483646 w 5278"/>
                  <a:gd name="T41" fmla="*/ 2147483646 h 6863"/>
                  <a:gd name="T42" fmla="*/ 2147483646 w 5278"/>
                  <a:gd name="T43" fmla="*/ 2147483646 h 6863"/>
                  <a:gd name="T44" fmla="*/ 2147483646 w 5278"/>
                  <a:gd name="T45" fmla="*/ 2147483646 h 6863"/>
                  <a:gd name="T46" fmla="*/ 2147483646 w 5278"/>
                  <a:gd name="T47" fmla="*/ 2147483646 h 6863"/>
                  <a:gd name="T48" fmla="*/ 2147483646 w 5278"/>
                  <a:gd name="T49" fmla="*/ 2147483646 h 6863"/>
                  <a:gd name="T50" fmla="*/ 2147483646 w 5278"/>
                  <a:gd name="T51" fmla="*/ 2147483646 h 6863"/>
                  <a:gd name="T52" fmla="*/ 2147483646 w 5278"/>
                  <a:gd name="T53" fmla="*/ 2147483646 h 6863"/>
                  <a:gd name="T54" fmla="*/ 2147483646 w 5278"/>
                  <a:gd name="T55" fmla="*/ 2147483646 h 6863"/>
                  <a:gd name="T56" fmla="*/ 2147483646 w 5278"/>
                  <a:gd name="T57" fmla="*/ 2147483646 h 6863"/>
                  <a:gd name="T58" fmla="*/ 2147483646 w 5278"/>
                  <a:gd name="T59" fmla="*/ 2147483646 h 6863"/>
                  <a:gd name="T60" fmla="*/ 2147483646 w 5278"/>
                  <a:gd name="T61" fmla="*/ 2147483646 h 6863"/>
                  <a:gd name="T62" fmla="*/ 2147483646 w 5278"/>
                  <a:gd name="T63" fmla="*/ 2147483646 h 6863"/>
                  <a:gd name="T64" fmla="*/ 2147483646 w 5278"/>
                  <a:gd name="T65" fmla="*/ 2147483646 h 6863"/>
                  <a:gd name="T66" fmla="*/ 2147483646 w 5278"/>
                  <a:gd name="T67" fmla="*/ 2147483646 h 6863"/>
                  <a:gd name="T68" fmla="*/ 2147483646 w 5278"/>
                  <a:gd name="T69" fmla="*/ 2147483646 h 6863"/>
                  <a:gd name="T70" fmla="*/ 2147483646 w 5278"/>
                  <a:gd name="T71" fmla="*/ 2147483646 h 6863"/>
                  <a:gd name="T72" fmla="*/ 2147483646 w 5278"/>
                  <a:gd name="T73" fmla="*/ 2147483646 h 6863"/>
                  <a:gd name="T74" fmla="*/ 2147483646 w 5278"/>
                  <a:gd name="T75" fmla="*/ 2147483646 h 6863"/>
                  <a:gd name="T76" fmla="*/ 2147483646 w 5278"/>
                  <a:gd name="T77" fmla="*/ 2147483646 h 6863"/>
                  <a:gd name="T78" fmla="*/ 2147483646 w 5278"/>
                  <a:gd name="T79" fmla="*/ 2147483646 h 6863"/>
                  <a:gd name="T80" fmla="*/ 2147483646 w 5278"/>
                  <a:gd name="T81" fmla="*/ 2147483646 h 6863"/>
                  <a:gd name="T82" fmla="*/ 2147483646 w 5278"/>
                  <a:gd name="T83" fmla="*/ 2147483646 h 6863"/>
                  <a:gd name="T84" fmla="*/ 0 w 5278"/>
                  <a:gd name="T85" fmla="*/ 2147483646 h 6863"/>
                  <a:gd name="T86" fmla="*/ 2147483646 w 5278"/>
                  <a:gd name="T87" fmla="*/ 2147483646 h 6863"/>
                  <a:gd name="T88" fmla="*/ 2147483646 w 5278"/>
                  <a:gd name="T89" fmla="*/ 2147483646 h 6863"/>
                  <a:gd name="T90" fmla="*/ 2147483646 w 5278"/>
                  <a:gd name="T91" fmla="*/ 2147483646 h 6863"/>
                  <a:gd name="T92" fmla="*/ 2147483646 w 5278"/>
                  <a:gd name="T93" fmla="*/ 2147483646 h 6863"/>
                  <a:gd name="T94" fmla="*/ 2147483646 w 5278"/>
                  <a:gd name="T95" fmla="*/ 2147483646 h 6863"/>
                  <a:gd name="T96" fmla="*/ 2147483646 w 5278"/>
                  <a:gd name="T97" fmla="*/ 1347340187 h 6863"/>
                  <a:gd name="T98" fmla="*/ 2147483646 w 5278"/>
                  <a:gd name="T99" fmla="*/ 513294381 h 6863"/>
                  <a:gd name="T100" fmla="*/ 2147483646 w 5278"/>
                  <a:gd name="T101" fmla="*/ 42761601 h 6863"/>
                  <a:gd name="T102" fmla="*/ 2147483646 w 5278"/>
                  <a:gd name="T103" fmla="*/ 21419384 h 6863"/>
                  <a:gd name="T104" fmla="*/ 2147483646 w 5278"/>
                  <a:gd name="T105" fmla="*/ 363589915 h 6863"/>
                  <a:gd name="T106" fmla="*/ 2147483646 w 5278"/>
                  <a:gd name="T107" fmla="*/ 1133454737 h 6863"/>
                  <a:gd name="T108" fmla="*/ 2147483646 w 5278"/>
                  <a:gd name="T109" fmla="*/ 2147483646 h 6863"/>
                  <a:gd name="T110" fmla="*/ 2147483646 w 5278"/>
                  <a:gd name="T111" fmla="*/ 2147483646 h 6863"/>
                  <a:gd name="T112" fmla="*/ 2147483646 w 5278"/>
                  <a:gd name="T113" fmla="*/ 2147483646 h 6863"/>
                  <a:gd name="T114" fmla="*/ 2147483646 w 5278"/>
                  <a:gd name="T115" fmla="*/ 2147483646 h 6863"/>
                  <a:gd name="T116" fmla="*/ 2147483646 w 5278"/>
                  <a:gd name="T117" fmla="*/ 2147483646 h 6863"/>
                  <a:gd name="T118" fmla="*/ 2147483646 w 5278"/>
                  <a:gd name="T119" fmla="*/ 2147483646 h 68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78" h="6863">
                    <a:moveTo>
                      <a:pt x="4046" y="5103"/>
                    </a:moveTo>
                    <a:lnTo>
                      <a:pt x="1054" y="5103"/>
                    </a:lnTo>
                    <a:lnTo>
                      <a:pt x="1054" y="4927"/>
                    </a:lnTo>
                    <a:lnTo>
                      <a:pt x="4046" y="4927"/>
                    </a:lnTo>
                    <a:lnTo>
                      <a:pt x="4046" y="5103"/>
                    </a:lnTo>
                    <a:close/>
                    <a:moveTo>
                      <a:pt x="2814" y="4575"/>
                    </a:moveTo>
                    <a:lnTo>
                      <a:pt x="1054" y="4575"/>
                    </a:lnTo>
                    <a:lnTo>
                      <a:pt x="1054" y="4399"/>
                    </a:lnTo>
                    <a:lnTo>
                      <a:pt x="2814" y="4399"/>
                    </a:lnTo>
                    <a:lnTo>
                      <a:pt x="2814" y="4575"/>
                    </a:lnTo>
                    <a:close/>
                    <a:moveTo>
                      <a:pt x="3342" y="4047"/>
                    </a:moveTo>
                    <a:lnTo>
                      <a:pt x="1054" y="4047"/>
                    </a:lnTo>
                    <a:lnTo>
                      <a:pt x="1054" y="3872"/>
                    </a:lnTo>
                    <a:lnTo>
                      <a:pt x="3342" y="3872"/>
                    </a:lnTo>
                    <a:lnTo>
                      <a:pt x="3342" y="4047"/>
                    </a:lnTo>
                    <a:close/>
                    <a:moveTo>
                      <a:pt x="4222" y="3520"/>
                    </a:moveTo>
                    <a:lnTo>
                      <a:pt x="1054" y="3520"/>
                    </a:lnTo>
                    <a:lnTo>
                      <a:pt x="1054" y="3344"/>
                    </a:lnTo>
                    <a:lnTo>
                      <a:pt x="4222" y="3344"/>
                    </a:lnTo>
                    <a:lnTo>
                      <a:pt x="4222" y="3520"/>
                    </a:lnTo>
                    <a:close/>
                    <a:moveTo>
                      <a:pt x="2814" y="2992"/>
                    </a:moveTo>
                    <a:lnTo>
                      <a:pt x="1054" y="2992"/>
                    </a:lnTo>
                    <a:lnTo>
                      <a:pt x="1054" y="2816"/>
                    </a:lnTo>
                    <a:lnTo>
                      <a:pt x="2814" y="2816"/>
                    </a:lnTo>
                    <a:lnTo>
                      <a:pt x="2814" y="2992"/>
                    </a:lnTo>
                    <a:close/>
                    <a:moveTo>
                      <a:pt x="4750" y="1056"/>
                    </a:moveTo>
                    <a:lnTo>
                      <a:pt x="3518" y="1056"/>
                    </a:lnTo>
                    <a:lnTo>
                      <a:pt x="3620" y="1362"/>
                    </a:lnTo>
                    <a:lnTo>
                      <a:pt x="3664" y="1373"/>
                    </a:lnTo>
                    <a:lnTo>
                      <a:pt x="3707" y="1385"/>
                    </a:lnTo>
                    <a:lnTo>
                      <a:pt x="3747" y="1397"/>
                    </a:lnTo>
                    <a:lnTo>
                      <a:pt x="3785" y="1412"/>
                    </a:lnTo>
                    <a:lnTo>
                      <a:pt x="3822" y="1426"/>
                    </a:lnTo>
                    <a:lnTo>
                      <a:pt x="3856" y="1441"/>
                    </a:lnTo>
                    <a:lnTo>
                      <a:pt x="3888" y="1458"/>
                    </a:lnTo>
                    <a:lnTo>
                      <a:pt x="3919" y="1476"/>
                    </a:lnTo>
                    <a:lnTo>
                      <a:pt x="3948" y="1494"/>
                    </a:lnTo>
                    <a:lnTo>
                      <a:pt x="3976" y="1513"/>
                    </a:lnTo>
                    <a:lnTo>
                      <a:pt x="4001" y="1534"/>
                    </a:lnTo>
                    <a:lnTo>
                      <a:pt x="4025" y="1555"/>
                    </a:lnTo>
                    <a:lnTo>
                      <a:pt x="4046" y="1577"/>
                    </a:lnTo>
                    <a:lnTo>
                      <a:pt x="4067" y="1599"/>
                    </a:lnTo>
                    <a:lnTo>
                      <a:pt x="4086" y="1622"/>
                    </a:lnTo>
                    <a:lnTo>
                      <a:pt x="4104" y="1646"/>
                    </a:lnTo>
                    <a:lnTo>
                      <a:pt x="4119" y="1671"/>
                    </a:lnTo>
                    <a:lnTo>
                      <a:pt x="4134" y="1696"/>
                    </a:lnTo>
                    <a:lnTo>
                      <a:pt x="4148" y="1723"/>
                    </a:lnTo>
                    <a:lnTo>
                      <a:pt x="4160" y="1749"/>
                    </a:lnTo>
                    <a:lnTo>
                      <a:pt x="4171" y="1777"/>
                    </a:lnTo>
                    <a:lnTo>
                      <a:pt x="4180" y="1805"/>
                    </a:lnTo>
                    <a:lnTo>
                      <a:pt x="4189" y="1834"/>
                    </a:lnTo>
                    <a:lnTo>
                      <a:pt x="4196" y="1863"/>
                    </a:lnTo>
                    <a:lnTo>
                      <a:pt x="4203" y="1892"/>
                    </a:lnTo>
                    <a:lnTo>
                      <a:pt x="4208" y="1923"/>
                    </a:lnTo>
                    <a:lnTo>
                      <a:pt x="4213" y="1953"/>
                    </a:lnTo>
                    <a:lnTo>
                      <a:pt x="4216" y="1984"/>
                    </a:lnTo>
                    <a:lnTo>
                      <a:pt x="4219" y="2015"/>
                    </a:lnTo>
                    <a:lnTo>
                      <a:pt x="4221" y="2047"/>
                    </a:lnTo>
                    <a:lnTo>
                      <a:pt x="4222" y="2078"/>
                    </a:lnTo>
                    <a:lnTo>
                      <a:pt x="4222" y="2111"/>
                    </a:lnTo>
                    <a:lnTo>
                      <a:pt x="1054" y="2111"/>
                    </a:lnTo>
                    <a:lnTo>
                      <a:pt x="1056" y="2081"/>
                    </a:lnTo>
                    <a:lnTo>
                      <a:pt x="1057" y="2050"/>
                    </a:lnTo>
                    <a:lnTo>
                      <a:pt x="1058" y="2020"/>
                    </a:lnTo>
                    <a:lnTo>
                      <a:pt x="1062" y="1990"/>
                    </a:lnTo>
                    <a:lnTo>
                      <a:pt x="1065" y="1960"/>
                    </a:lnTo>
                    <a:lnTo>
                      <a:pt x="1070" y="1931"/>
                    </a:lnTo>
                    <a:lnTo>
                      <a:pt x="1076" y="1902"/>
                    </a:lnTo>
                    <a:lnTo>
                      <a:pt x="1083" y="1874"/>
                    </a:lnTo>
                    <a:lnTo>
                      <a:pt x="1092" y="1846"/>
                    </a:lnTo>
                    <a:lnTo>
                      <a:pt x="1101" y="1819"/>
                    </a:lnTo>
                    <a:lnTo>
                      <a:pt x="1111" y="1792"/>
                    </a:lnTo>
                    <a:lnTo>
                      <a:pt x="1123" y="1766"/>
                    </a:lnTo>
                    <a:lnTo>
                      <a:pt x="1135" y="1740"/>
                    </a:lnTo>
                    <a:lnTo>
                      <a:pt x="1149" y="1714"/>
                    </a:lnTo>
                    <a:lnTo>
                      <a:pt x="1165" y="1690"/>
                    </a:lnTo>
                    <a:lnTo>
                      <a:pt x="1180" y="1665"/>
                    </a:lnTo>
                    <a:lnTo>
                      <a:pt x="1198" y="1643"/>
                    </a:lnTo>
                    <a:lnTo>
                      <a:pt x="1217" y="1620"/>
                    </a:lnTo>
                    <a:lnTo>
                      <a:pt x="1239" y="1597"/>
                    </a:lnTo>
                    <a:lnTo>
                      <a:pt x="1260" y="1576"/>
                    </a:lnTo>
                    <a:lnTo>
                      <a:pt x="1284" y="1555"/>
                    </a:lnTo>
                    <a:lnTo>
                      <a:pt x="1309" y="1535"/>
                    </a:lnTo>
                    <a:lnTo>
                      <a:pt x="1336" y="1516"/>
                    </a:lnTo>
                    <a:lnTo>
                      <a:pt x="1363" y="1498"/>
                    </a:lnTo>
                    <a:lnTo>
                      <a:pt x="1393" y="1480"/>
                    </a:lnTo>
                    <a:lnTo>
                      <a:pt x="1426" y="1463"/>
                    </a:lnTo>
                    <a:lnTo>
                      <a:pt x="1458" y="1447"/>
                    </a:lnTo>
                    <a:lnTo>
                      <a:pt x="1493" y="1432"/>
                    </a:lnTo>
                    <a:lnTo>
                      <a:pt x="1530" y="1418"/>
                    </a:lnTo>
                    <a:lnTo>
                      <a:pt x="1568" y="1404"/>
                    </a:lnTo>
                    <a:lnTo>
                      <a:pt x="1609" y="1392"/>
                    </a:lnTo>
                    <a:lnTo>
                      <a:pt x="1651" y="1380"/>
                    </a:lnTo>
                    <a:lnTo>
                      <a:pt x="1758" y="1056"/>
                    </a:lnTo>
                    <a:lnTo>
                      <a:pt x="526" y="1056"/>
                    </a:lnTo>
                    <a:lnTo>
                      <a:pt x="526" y="6335"/>
                    </a:lnTo>
                    <a:lnTo>
                      <a:pt x="4750" y="6335"/>
                    </a:lnTo>
                    <a:lnTo>
                      <a:pt x="4750" y="1056"/>
                    </a:lnTo>
                    <a:close/>
                    <a:moveTo>
                      <a:pt x="2638" y="265"/>
                    </a:moveTo>
                    <a:lnTo>
                      <a:pt x="2638" y="265"/>
                    </a:lnTo>
                    <a:lnTo>
                      <a:pt x="2611" y="266"/>
                    </a:lnTo>
                    <a:lnTo>
                      <a:pt x="2584" y="269"/>
                    </a:lnTo>
                    <a:lnTo>
                      <a:pt x="2559" y="275"/>
                    </a:lnTo>
                    <a:lnTo>
                      <a:pt x="2535" y="285"/>
                    </a:lnTo>
                    <a:lnTo>
                      <a:pt x="2513" y="296"/>
                    </a:lnTo>
                    <a:lnTo>
                      <a:pt x="2491" y="309"/>
                    </a:lnTo>
                    <a:lnTo>
                      <a:pt x="2471" y="324"/>
                    </a:lnTo>
                    <a:lnTo>
                      <a:pt x="2452" y="341"/>
                    </a:lnTo>
                    <a:lnTo>
                      <a:pt x="2435" y="360"/>
                    </a:lnTo>
                    <a:lnTo>
                      <a:pt x="2419" y="381"/>
                    </a:lnTo>
                    <a:lnTo>
                      <a:pt x="2406" y="402"/>
                    </a:lnTo>
                    <a:lnTo>
                      <a:pt x="2395" y="425"/>
                    </a:lnTo>
                    <a:lnTo>
                      <a:pt x="2386" y="449"/>
                    </a:lnTo>
                    <a:lnTo>
                      <a:pt x="2380" y="474"/>
                    </a:lnTo>
                    <a:lnTo>
                      <a:pt x="2375" y="500"/>
                    </a:lnTo>
                    <a:lnTo>
                      <a:pt x="2374" y="528"/>
                    </a:lnTo>
                    <a:lnTo>
                      <a:pt x="2375" y="554"/>
                    </a:lnTo>
                    <a:lnTo>
                      <a:pt x="2380" y="581"/>
                    </a:lnTo>
                    <a:lnTo>
                      <a:pt x="2386" y="606"/>
                    </a:lnTo>
                    <a:lnTo>
                      <a:pt x="2395" y="631"/>
                    </a:lnTo>
                    <a:lnTo>
                      <a:pt x="2406" y="654"/>
                    </a:lnTo>
                    <a:lnTo>
                      <a:pt x="2419" y="675"/>
                    </a:lnTo>
                    <a:lnTo>
                      <a:pt x="2435" y="696"/>
                    </a:lnTo>
                    <a:lnTo>
                      <a:pt x="2452" y="715"/>
                    </a:lnTo>
                    <a:lnTo>
                      <a:pt x="2471" y="732"/>
                    </a:lnTo>
                    <a:lnTo>
                      <a:pt x="2491" y="747"/>
                    </a:lnTo>
                    <a:lnTo>
                      <a:pt x="2513" y="760"/>
                    </a:lnTo>
                    <a:lnTo>
                      <a:pt x="2535" y="771"/>
                    </a:lnTo>
                    <a:lnTo>
                      <a:pt x="2559" y="779"/>
                    </a:lnTo>
                    <a:lnTo>
                      <a:pt x="2584" y="787"/>
                    </a:lnTo>
                    <a:lnTo>
                      <a:pt x="2611" y="790"/>
                    </a:lnTo>
                    <a:lnTo>
                      <a:pt x="2638" y="791"/>
                    </a:lnTo>
                    <a:lnTo>
                      <a:pt x="2665" y="790"/>
                    </a:lnTo>
                    <a:lnTo>
                      <a:pt x="2691" y="787"/>
                    </a:lnTo>
                    <a:lnTo>
                      <a:pt x="2716" y="779"/>
                    </a:lnTo>
                    <a:lnTo>
                      <a:pt x="2741" y="771"/>
                    </a:lnTo>
                    <a:lnTo>
                      <a:pt x="2764" y="760"/>
                    </a:lnTo>
                    <a:lnTo>
                      <a:pt x="2786" y="747"/>
                    </a:lnTo>
                    <a:lnTo>
                      <a:pt x="2806" y="732"/>
                    </a:lnTo>
                    <a:lnTo>
                      <a:pt x="2825" y="715"/>
                    </a:lnTo>
                    <a:lnTo>
                      <a:pt x="2842" y="696"/>
                    </a:lnTo>
                    <a:lnTo>
                      <a:pt x="2857" y="675"/>
                    </a:lnTo>
                    <a:lnTo>
                      <a:pt x="2871" y="654"/>
                    </a:lnTo>
                    <a:lnTo>
                      <a:pt x="2881" y="631"/>
                    </a:lnTo>
                    <a:lnTo>
                      <a:pt x="2890" y="606"/>
                    </a:lnTo>
                    <a:lnTo>
                      <a:pt x="2897" y="581"/>
                    </a:lnTo>
                    <a:lnTo>
                      <a:pt x="2900" y="554"/>
                    </a:lnTo>
                    <a:lnTo>
                      <a:pt x="2902" y="528"/>
                    </a:lnTo>
                    <a:lnTo>
                      <a:pt x="2900" y="500"/>
                    </a:lnTo>
                    <a:lnTo>
                      <a:pt x="2897" y="474"/>
                    </a:lnTo>
                    <a:lnTo>
                      <a:pt x="2890" y="449"/>
                    </a:lnTo>
                    <a:lnTo>
                      <a:pt x="2881" y="425"/>
                    </a:lnTo>
                    <a:lnTo>
                      <a:pt x="2871" y="402"/>
                    </a:lnTo>
                    <a:lnTo>
                      <a:pt x="2857" y="381"/>
                    </a:lnTo>
                    <a:lnTo>
                      <a:pt x="2842" y="360"/>
                    </a:lnTo>
                    <a:lnTo>
                      <a:pt x="2825" y="341"/>
                    </a:lnTo>
                    <a:lnTo>
                      <a:pt x="2806" y="324"/>
                    </a:lnTo>
                    <a:lnTo>
                      <a:pt x="2786" y="309"/>
                    </a:lnTo>
                    <a:lnTo>
                      <a:pt x="2764" y="296"/>
                    </a:lnTo>
                    <a:lnTo>
                      <a:pt x="2741" y="285"/>
                    </a:lnTo>
                    <a:lnTo>
                      <a:pt x="2716" y="275"/>
                    </a:lnTo>
                    <a:lnTo>
                      <a:pt x="2691" y="269"/>
                    </a:lnTo>
                    <a:lnTo>
                      <a:pt x="2665" y="266"/>
                    </a:lnTo>
                    <a:lnTo>
                      <a:pt x="2638" y="265"/>
                    </a:lnTo>
                    <a:close/>
                    <a:moveTo>
                      <a:pt x="0" y="6863"/>
                    </a:moveTo>
                    <a:lnTo>
                      <a:pt x="0" y="528"/>
                    </a:lnTo>
                    <a:lnTo>
                      <a:pt x="2110" y="528"/>
                    </a:lnTo>
                    <a:lnTo>
                      <a:pt x="2110" y="500"/>
                    </a:lnTo>
                    <a:lnTo>
                      <a:pt x="2113" y="474"/>
                    </a:lnTo>
                    <a:lnTo>
                      <a:pt x="2116" y="448"/>
                    </a:lnTo>
                    <a:lnTo>
                      <a:pt x="2121" y="421"/>
                    </a:lnTo>
                    <a:lnTo>
                      <a:pt x="2127" y="396"/>
                    </a:lnTo>
                    <a:lnTo>
                      <a:pt x="2134" y="371"/>
                    </a:lnTo>
                    <a:lnTo>
                      <a:pt x="2143" y="346"/>
                    </a:lnTo>
                    <a:lnTo>
                      <a:pt x="2152" y="322"/>
                    </a:lnTo>
                    <a:lnTo>
                      <a:pt x="2162" y="299"/>
                    </a:lnTo>
                    <a:lnTo>
                      <a:pt x="2174" y="277"/>
                    </a:lnTo>
                    <a:lnTo>
                      <a:pt x="2187" y="254"/>
                    </a:lnTo>
                    <a:lnTo>
                      <a:pt x="2200" y="232"/>
                    </a:lnTo>
                    <a:lnTo>
                      <a:pt x="2216" y="212"/>
                    </a:lnTo>
                    <a:lnTo>
                      <a:pt x="2231" y="192"/>
                    </a:lnTo>
                    <a:lnTo>
                      <a:pt x="2248" y="172"/>
                    </a:lnTo>
                    <a:lnTo>
                      <a:pt x="2265" y="154"/>
                    </a:lnTo>
                    <a:lnTo>
                      <a:pt x="2283" y="136"/>
                    </a:lnTo>
                    <a:lnTo>
                      <a:pt x="2302" y="121"/>
                    </a:lnTo>
                    <a:lnTo>
                      <a:pt x="2322" y="105"/>
                    </a:lnTo>
                    <a:lnTo>
                      <a:pt x="2343" y="90"/>
                    </a:lnTo>
                    <a:lnTo>
                      <a:pt x="2364" y="77"/>
                    </a:lnTo>
                    <a:lnTo>
                      <a:pt x="2387" y="63"/>
                    </a:lnTo>
                    <a:lnTo>
                      <a:pt x="2410" y="53"/>
                    </a:lnTo>
                    <a:lnTo>
                      <a:pt x="2432" y="42"/>
                    </a:lnTo>
                    <a:lnTo>
                      <a:pt x="2456" y="32"/>
                    </a:lnTo>
                    <a:lnTo>
                      <a:pt x="2481" y="24"/>
                    </a:lnTo>
                    <a:lnTo>
                      <a:pt x="2507" y="17"/>
                    </a:lnTo>
                    <a:lnTo>
                      <a:pt x="2532" y="11"/>
                    </a:lnTo>
                    <a:lnTo>
                      <a:pt x="2558" y="6"/>
                    </a:lnTo>
                    <a:lnTo>
                      <a:pt x="2584" y="2"/>
                    </a:lnTo>
                    <a:lnTo>
                      <a:pt x="2611" y="1"/>
                    </a:lnTo>
                    <a:lnTo>
                      <a:pt x="2638" y="0"/>
                    </a:lnTo>
                    <a:lnTo>
                      <a:pt x="2665" y="1"/>
                    </a:lnTo>
                    <a:lnTo>
                      <a:pt x="2692" y="2"/>
                    </a:lnTo>
                    <a:lnTo>
                      <a:pt x="2718" y="6"/>
                    </a:lnTo>
                    <a:lnTo>
                      <a:pt x="2745" y="11"/>
                    </a:lnTo>
                    <a:lnTo>
                      <a:pt x="2770" y="17"/>
                    </a:lnTo>
                    <a:lnTo>
                      <a:pt x="2795" y="24"/>
                    </a:lnTo>
                    <a:lnTo>
                      <a:pt x="2820" y="32"/>
                    </a:lnTo>
                    <a:lnTo>
                      <a:pt x="2844" y="42"/>
                    </a:lnTo>
                    <a:lnTo>
                      <a:pt x="2867" y="53"/>
                    </a:lnTo>
                    <a:lnTo>
                      <a:pt x="2890" y="63"/>
                    </a:lnTo>
                    <a:lnTo>
                      <a:pt x="2912" y="77"/>
                    </a:lnTo>
                    <a:lnTo>
                      <a:pt x="2934" y="90"/>
                    </a:lnTo>
                    <a:lnTo>
                      <a:pt x="2954" y="105"/>
                    </a:lnTo>
                    <a:lnTo>
                      <a:pt x="2975" y="121"/>
                    </a:lnTo>
                    <a:lnTo>
                      <a:pt x="2994" y="136"/>
                    </a:lnTo>
                    <a:lnTo>
                      <a:pt x="3012" y="154"/>
                    </a:lnTo>
                    <a:lnTo>
                      <a:pt x="3030" y="172"/>
                    </a:lnTo>
                    <a:lnTo>
                      <a:pt x="3045" y="192"/>
                    </a:lnTo>
                    <a:lnTo>
                      <a:pt x="3062" y="212"/>
                    </a:lnTo>
                    <a:lnTo>
                      <a:pt x="3076" y="232"/>
                    </a:lnTo>
                    <a:lnTo>
                      <a:pt x="3090" y="254"/>
                    </a:lnTo>
                    <a:lnTo>
                      <a:pt x="3103" y="277"/>
                    </a:lnTo>
                    <a:lnTo>
                      <a:pt x="3115" y="299"/>
                    </a:lnTo>
                    <a:lnTo>
                      <a:pt x="3126" y="322"/>
                    </a:lnTo>
                    <a:lnTo>
                      <a:pt x="3134" y="346"/>
                    </a:lnTo>
                    <a:lnTo>
                      <a:pt x="3142" y="371"/>
                    </a:lnTo>
                    <a:lnTo>
                      <a:pt x="3149" y="396"/>
                    </a:lnTo>
                    <a:lnTo>
                      <a:pt x="3155" y="421"/>
                    </a:lnTo>
                    <a:lnTo>
                      <a:pt x="3160" y="448"/>
                    </a:lnTo>
                    <a:lnTo>
                      <a:pt x="3164" y="474"/>
                    </a:lnTo>
                    <a:lnTo>
                      <a:pt x="3166" y="500"/>
                    </a:lnTo>
                    <a:lnTo>
                      <a:pt x="3166" y="528"/>
                    </a:lnTo>
                    <a:lnTo>
                      <a:pt x="5278" y="528"/>
                    </a:lnTo>
                    <a:lnTo>
                      <a:pt x="5278" y="6863"/>
                    </a:lnTo>
                    <a:lnTo>
                      <a:pt x="0" y="6863"/>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9" name="PA_组合 28"/>
          <p:cNvGrpSpPr/>
          <p:nvPr>
            <p:custDataLst>
              <p:tags r:id="rId11"/>
            </p:custDataLst>
          </p:nvPr>
        </p:nvGrpSpPr>
        <p:grpSpPr>
          <a:xfrm>
            <a:off x="1475656" y="1538154"/>
            <a:ext cx="2074386" cy="2074386"/>
            <a:chOff x="1475656" y="1538154"/>
            <a:chExt cx="2074386" cy="2074386"/>
          </a:xfrm>
        </p:grpSpPr>
        <p:sp>
          <p:nvSpPr>
            <p:cNvPr id="26" name="椭圆 25"/>
            <p:cNvSpPr/>
            <p:nvPr/>
          </p:nvSpPr>
          <p:spPr>
            <a:xfrm>
              <a:off x="1475656" y="1538154"/>
              <a:ext cx="2074386" cy="2074386"/>
            </a:xfrm>
            <a:prstGeom prst="ellipse">
              <a:avLst/>
            </a:prstGeom>
            <a:solidFill>
              <a:schemeClr val="tx2">
                <a:lumMod val="40000"/>
                <a:lumOff val="60000"/>
              </a:schemeClr>
            </a:solidFill>
            <a:ln>
              <a:noFill/>
            </a:ln>
            <a:effectLst>
              <a:outerShdw blurRad="127000" sx="106000" sy="10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文本框 5"/>
            <p:cNvSpPr txBox="1"/>
            <p:nvPr>
              <p:custDataLst>
                <p:tags r:id="rId12"/>
              </p:custDataLst>
            </p:nvPr>
          </p:nvSpPr>
          <p:spPr>
            <a:xfrm>
              <a:off x="1594745" y="2137120"/>
              <a:ext cx="1836208" cy="830997"/>
            </a:xfrm>
            <a:prstGeom prst="rect">
              <a:avLst/>
            </a:prstGeom>
            <a:noFill/>
          </p:spPr>
          <p:txBody>
            <a:bodyPr wrap="none" rtlCol="0">
              <a:spAutoFit/>
            </a:bodyP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目录</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gn="ctr"/>
              <a:r>
                <a:rPr lang="en-US" altLang="zh-CN" sz="2400" dirty="0" smtClean="0">
                  <a:solidFill>
                    <a:schemeClr val="bg1"/>
                  </a:solidFill>
                  <a:latin typeface="微软雅黑" panose="020B0503020204020204" pitchFamily="34" charset="-122"/>
                  <a:ea typeface="微软雅黑" panose="020B0503020204020204" pitchFamily="34" charset="-122"/>
                </a:rPr>
                <a:t>CONTENTS</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30" name="文本框 29"/>
          <p:cNvSpPr txBox="1"/>
          <p:nvPr/>
        </p:nvSpPr>
        <p:spPr>
          <a:xfrm>
            <a:off x="4880610" y="3459480"/>
            <a:ext cx="3190240" cy="368300"/>
          </a:xfrm>
          <a:prstGeom prst="rect">
            <a:avLst/>
          </a:prstGeom>
          <a:noFill/>
        </p:spPr>
        <p:txBody>
          <a:bodyPr wrap="square" rtlCol="0" anchor="t">
            <a:spAutoFit/>
          </a:bodyPr>
          <a:lstStyle/>
          <a:p>
            <a:r>
              <a:rPr lang="zh-CN" altLang="en-US"/>
              <a:t>MACHINE LEARNING METHODS</a:t>
            </a:r>
            <a:endParaRPr lang="zh-CN" altLang="en-US"/>
          </a:p>
        </p:txBody>
      </p:sp>
      <p:sp>
        <p:nvSpPr>
          <p:cNvPr id="31" name="文本框 30"/>
          <p:cNvSpPr txBox="1"/>
          <p:nvPr/>
        </p:nvSpPr>
        <p:spPr>
          <a:xfrm>
            <a:off x="4453255" y="4181475"/>
            <a:ext cx="671830" cy="368300"/>
          </a:xfrm>
          <a:prstGeom prst="rect">
            <a:avLst/>
          </a:prstGeom>
          <a:noFill/>
        </p:spPr>
        <p:txBody>
          <a:bodyPr wrap="none" rtlCol="0" anchor="t">
            <a:spAutoFit/>
          </a:bodyPr>
          <a:lstStyle/>
          <a:p>
            <a:r>
              <a:rPr lang="en-US" altLang="zh-CN"/>
              <a:t>NEXT</a:t>
            </a:r>
            <a:endParaRPr lang="en-US" altLang="zh-CN"/>
          </a:p>
        </p:txBody>
      </p:sp>
    </p:spTree>
  </p:cSld>
  <p:clrMapOvr>
    <a:masterClrMapping/>
  </p:clrMapOvr>
  <p:transition spd="slow" advTm="3000">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305" y="210820"/>
            <a:ext cx="8015605" cy="645160"/>
          </a:xfrm>
          <a:prstGeom prst="rect">
            <a:avLst/>
          </a:prstGeom>
          <a:noFill/>
        </p:spPr>
        <p:txBody>
          <a:bodyPr wrap="square" rtlCol="0">
            <a:spAutoFit/>
          </a:bodyPr>
          <a:lstStyle/>
          <a:p>
            <a:r>
              <a:rPr lang="zh-CN" altLang="en-US">
                <a:sym typeface="+mn-ea"/>
              </a:rPr>
              <a:t>MACHINE LEARNING METHODS</a:t>
            </a:r>
            <a:endParaRPr lang="zh-CN" altLang="en-US"/>
          </a:p>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3"/>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518160" y="639445"/>
            <a:ext cx="8541385" cy="922020"/>
          </a:xfrm>
          <a:prstGeom prst="rect">
            <a:avLst/>
          </a:prstGeom>
          <a:noFill/>
        </p:spPr>
        <p:txBody>
          <a:bodyPr wrap="square" rtlCol="0" anchor="t">
            <a:spAutoFit/>
          </a:bodyPr>
          <a:lstStyle/>
          <a:p>
            <a:r>
              <a:rPr lang="en-US" altLang="zh-CN"/>
              <a:t> Each class of Machine Learning methods:</a:t>
            </a:r>
            <a:r>
              <a:rPr lang="en-US" altLang="zh-CN">
                <a:solidFill>
                  <a:srgbClr val="FF0000"/>
                </a:solidFill>
              </a:rPr>
              <a:t>1</a:t>
            </a:r>
            <a:r>
              <a:rPr lang="zh-CN" altLang="en-US">
                <a:solidFill>
                  <a:srgbClr val="FF0000"/>
                </a:solidFill>
              </a:rPr>
              <a:t>）</a:t>
            </a:r>
            <a:r>
              <a:rPr lang="en-US" altLang="zh-CN"/>
              <a:t>Supervised Learning</a:t>
            </a:r>
            <a:r>
              <a:rPr lang="en-US" altLang="zh-CN">
                <a:solidFill>
                  <a:srgbClr val="FF0000"/>
                </a:solidFill>
              </a:rPr>
              <a:t> </a:t>
            </a:r>
            <a:r>
              <a:rPr lang="zh-CN" altLang="en-US">
                <a:solidFill>
                  <a:srgbClr val="FF0000"/>
                </a:solidFill>
              </a:rPr>
              <a:t>有监督学习</a:t>
            </a:r>
            <a:r>
              <a:rPr lang="en-US" altLang="zh-CN">
                <a:solidFill>
                  <a:srgbClr val="FF0000"/>
                </a:solidFill>
              </a:rPr>
              <a:t>2</a:t>
            </a:r>
            <a:r>
              <a:rPr lang="zh-CN" altLang="en-US">
                <a:solidFill>
                  <a:srgbClr val="FF0000"/>
                </a:solidFill>
              </a:rPr>
              <a:t>）</a:t>
            </a:r>
            <a:r>
              <a:rPr lang="en-US" altLang="zh-CN"/>
              <a:t>Unsupervised Learning    </a:t>
            </a:r>
            <a:r>
              <a:rPr lang="zh-CN" altLang="en-US"/>
              <a:t>无监督学习</a:t>
            </a:r>
            <a:r>
              <a:rPr lang="en-US" altLang="zh-CN"/>
              <a:t> </a:t>
            </a:r>
            <a:r>
              <a:rPr lang="en-US" altLang="zh-CN">
                <a:solidFill>
                  <a:srgbClr val="FF0000"/>
                </a:solidFill>
              </a:rPr>
              <a:t>3</a:t>
            </a:r>
            <a:r>
              <a:rPr lang="zh-CN" altLang="en-US">
                <a:solidFill>
                  <a:srgbClr val="FF0000"/>
                </a:solidFill>
              </a:rPr>
              <a:t>）</a:t>
            </a:r>
            <a:r>
              <a:rPr lang="en-US" altLang="zh-CN"/>
              <a:t>Deep Learning </a:t>
            </a:r>
            <a:r>
              <a:rPr lang="zh-CN" altLang="en-US"/>
              <a:t>深度学习</a:t>
            </a:r>
            <a:r>
              <a:rPr lang="en-US" altLang="zh-CN">
                <a:solidFill>
                  <a:srgbClr val="FF0000"/>
                </a:solidFill>
              </a:rPr>
              <a:t>4</a:t>
            </a:r>
            <a:r>
              <a:rPr lang="zh-CN" altLang="en-US">
                <a:solidFill>
                  <a:srgbClr val="FF0000"/>
                </a:solidFill>
              </a:rPr>
              <a:t>）</a:t>
            </a:r>
            <a:r>
              <a:rPr lang="en-US" altLang="zh-CN"/>
              <a:t> Machine Learning</a:t>
            </a:r>
            <a:r>
              <a:rPr lang="zh-CN" altLang="en-US"/>
              <a:t>机器学习</a:t>
            </a:r>
            <a:r>
              <a:rPr lang="en-US" altLang="zh-CN"/>
              <a:t>approaches (e.g. Reinforcement  learning)</a:t>
            </a:r>
            <a:endParaRPr lang="zh-CN" altLang="en-US"/>
          </a:p>
        </p:txBody>
      </p:sp>
      <p:pic>
        <p:nvPicPr>
          <p:cNvPr id="5" name="图片 4"/>
          <p:cNvPicPr>
            <a:picLocks noChangeAspect="1"/>
          </p:cNvPicPr>
          <p:nvPr/>
        </p:nvPicPr>
        <p:blipFill>
          <a:blip r:embed="rId4" cstate="print"/>
          <a:stretch>
            <a:fillRect/>
          </a:stretch>
        </p:blipFill>
        <p:spPr>
          <a:xfrm>
            <a:off x="632460" y="1533525"/>
            <a:ext cx="8027670" cy="3192145"/>
          </a:xfrm>
          <a:prstGeom prst="rect">
            <a:avLst/>
          </a:prstGeom>
        </p:spPr>
      </p:pic>
    </p:spTree>
  </p:cSld>
  <p:clrMapOvr>
    <a:masterClrMapping/>
  </p:clrMapOvr>
  <p:transition spd="slow" advTm="5500">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305" y="210820"/>
            <a:ext cx="8015605" cy="368300"/>
          </a:xfrm>
          <a:prstGeom prst="rect">
            <a:avLst/>
          </a:prstGeom>
          <a:noFill/>
        </p:spPr>
        <p:txBody>
          <a:bodyPr wrap="square" rtlCol="0">
            <a:spAutoFit/>
          </a:bodyPr>
          <a:lstStyle/>
          <a:p>
            <a:r>
              <a:rPr lang="zh-CN" altLang="en-US">
                <a:sym typeface="+mn-ea"/>
              </a:rPr>
              <a:t>MACHINE LEARNING METHODS</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3"/>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518160" y="711200"/>
            <a:ext cx="8214360" cy="3415030"/>
          </a:xfrm>
          <a:prstGeom prst="rect">
            <a:avLst/>
          </a:prstGeom>
          <a:noFill/>
        </p:spPr>
        <p:txBody>
          <a:bodyPr wrap="square" rtlCol="0" anchor="t">
            <a:spAutoFit/>
          </a:bodyPr>
          <a:lstStyle/>
          <a:p>
            <a:r>
              <a:rPr lang="en-US" altLang="zh-CN"/>
              <a:t> </a:t>
            </a:r>
            <a:r>
              <a:rPr lang="en-US" altLang="zh-CN" b="1"/>
              <a:t> </a:t>
            </a:r>
            <a:endParaRPr lang="en-US" altLang="zh-CN" b="1"/>
          </a:p>
          <a:p>
            <a:endParaRPr lang="en-US" altLang="zh-CN" b="1"/>
          </a:p>
          <a:p>
            <a:r>
              <a:rPr lang="en-US" altLang="zh-CN" b="1"/>
              <a:t>    Machine Learning is a hybrid field</a:t>
            </a:r>
            <a:r>
              <a:rPr lang="zh-CN" altLang="en-US" b="1"/>
              <a:t>（交叉领域）</a:t>
            </a:r>
            <a:r>
              <a:rPr lang="en-US" altLang="zh-CN" b="1"/>
              <a:t> combining concepts and research from two fields:</a:t>
            </a:r>
            <a:endParaRPr lang="en-US" altLang="zh-CN" b="1"/>
          </a:p>
          <a:p>
            <a:r>
              <a:rPr lang="zh-CN" altLang="en-US">
                <a:solidFill>
                  <a:srgbClr val="FF0000"/>
                </a:solidFill>
              </a:rPr>
              <a:t>1.</a:t>
            </a:r>
            <a:r>
              <a:rPr lang="zh-CN" altLang="en-US"/>
              <a:t>Statistics (Mathematics) 数学统计</a:t>
            </a:r>
            <a:endParaRPr lang="zh-CN" altLang="en-US"/>
          </a:p>
          <a:p>
            <a:endParaRPr lang="en-US" altLang="zh-CN" b="1"/>
          </a:p>
          <a:p>
            <a:r>
              <a:rPr lang="en-US" altLang="zh-CN">
                <a:solidFill>
                  <a:srgbClr val="FF0000"/>
                </a:solidFill>
              </a:rPr>
              <a:t>2.</a:t>
            </a:r>
            <a:r>
              <a:rPr lang="zh-CN" altLang="en-US"/>
              <a:t>Computer Science. 计算机科学</a:t>
            </a:r>
            <a:endParaRPr lang="zh-CN" altLang="en-US"/>
          </a:p>
          <a:p>
            <a:endParaRPr lang="en-US" altLang="zh-CN" b="1"/>
          </a:p>
          <a:p>
            <a:r>
              <a:rPr lang="en-US" altLang="zh-CN" b="1"/>
              <a:t>Related to its origins, Machine Learning can roughly be divided into two </a:t>
            </a:r>
            <a:r>
              <a:rPr lang="en-US" altLang="zh-CN">
                <a:solidFill>
                  <a:srgbClr val="FF0000"/>
                </a:solidFill>
              </a:rPr>
              <a:t>categories</a:t>
            </a:r>
            <a:r>
              <a:rPr lang="en-US" altLang="zh-CN" b="1"/>
              <a:t>: </a:t>
            </a:r>
            <a:r>
              <a:rPr lang="zh-CN" altLang="en-US">
                <a:solidFill>
                  <a:srgbClr val="FF0000"/>
                </a:solidFill>
              </a:rPr>
              <a:t>1.</a:t>
            </a:r>
            <a:r>
              <a:rPr lang="zh-CN" altLang="en-US"/>
              <a:t>Classical Machine  经典机器学习</a:t>
            </a:r>
            <a:endParaRPr lang="zh-CN" altLang="en-US"/>
          </a:p>
          <a:p>
            <a:endParaRPr lang="zh-CN" altLang="en-US"/>
          </a:p>
          <a:p>
            <a:r>
              <a:rPr lang="en-US" altLang="zh-CN">
                <a:solidFill>
                  <a:srgbClr val="FF0000"/>
                </a:solidFill>
              </a:rPr>
              <a:t>2.</a:t>
            </a:r>
            <a:r>
              <a:rPr lang="zh-CN" altLang="en-US"/>
              <a:t>Learning and Deep Learning.  学习与深度学习</a:t>
            </a:r>
            <a:endParaRPr lang="zh-CN" altLang="en-US"/>
          </a:p>
        </p:txBody>
      </p:sp>
    </p:spTree>
  </p:cSld>
  <p:clrMapOvr>
    <a:masterClrMapping/>
  </p:clrMapOvr>
  <p:transition spd="slow" advTm="5500">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305" y="210820"/>
            <a:ext cx="8015605" cy="368300"/>
          </a:xfrm>
          <a:prstGeom prst="rect">
            <a:avLst/>
          </a:prstGeom>
          <a:noFill/>
        </p:spPr>
        <p:txBody>
          <a:bodyPr wrap="square" rtlCol="0">
            <a:spAutoFit/>
          </a:bodyPr>
          <a:lstStyle/>
          <a:p>
            <a:r>
              <a:rPr lang="zh-CN" altLang="en-US">
                <a:sym typeface="+mn-ea"/>
              </a:rPr>
              <a:t>MACHINE LEARNING METHODS</a:t>
            </a:r>
            <a:r>
              <a:rPr lang="en-US" altLang="zh-CN">
                <a:sym typeface="+mn-ea"/>
              </a:rPr>
              <a:t>——Classical Machine Learning</a:t>
            </a:r>
            <a:endParaRPr lang="en-US" altLang="zh-CN">
              <a:sym typeface="+mn-ea"/>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3"/>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200" y="1069975"/>
            <a:ext cx="8500745" cy="2584450"/>
          </a:xfrm>
          <a:prstGeom prst="rect">
            <a:avLst/>
          </a:prstGeom>
          <a:noFill/>
        </p:spPr>
        <p:txBody>
          <a:bodyPr wrap="square" rtlCol="0" anchor="t">
            <a:spAutoFit/>
          </a:bodyPr>
          <a:lstStyle/>
          <a:p>
            <a:endParaRPr lang="en-US" altLang="zh-CN"/>
          </a:p>
          <a:p>
            <a:r>
              <a:rPr lang="en-US" altLang="zh-CN" b="1">
                <a:solidFill>
                  <a:srgbClr val="FF0000"/>
                </a:solidFill>
              </a:rPr>
              <a:t>Supervised </a:t>
            </a:r>
            <a:r>
              <a:rPr lang="en-US" altLang="zh-CN" b="1"/>
              <a:t>and </a:t>
            </a:r>
            <a:r>
              <a:rPr lang="en-US" altLang="zh-CN" b="1">
                <a:solidFill>
                  <a:srgbClr val="FF0000"/>
                </a:solidFill>
              </a:rPr>
              <a:t>Unsupervised </a:t>
            </a:r>
            <a:r>
              <a:rPr lang="en-US" altLang="zh-CN" b="1"/>
              <a:t>Learning are often called </a:t>
            </a:r>
            <a:r>
              <a:rPr lang="en-US" altLang="zh-CN">
                <a:solidFill>
                  <a:srgbClr val="FF0000"/>
                </a:solidFill>
              </a:rPr>
              <a:t>Classical Machine Learning</a:t>
            </a:r>
            <a:r>
              <a:rPr lang="en-US" altLang="zh-CN" b="1"/>
              <a:t>. </a:t>
            </a:r>
            <a:endParaRPr lang="en-US" altLang="zh-CN" b="1"/>
          </a:p>
          <a:p>
            <a:endParaRPr lang="en-US" altLang="zh-CN" b="1"/>
          </a:p>
          <a:p>
            <a:r>
              <a:rPr lang="en-US" altLang="zh-CN"/>
              <a:t>     A Machine Learning algorithm calibrates </a:t>
            </a:r>
            <a:r>
              <a:rPr lang="zh-CN" altLang="en-US"/>
              <a:t>（校准）</a:t>
            </a:r>
            <a:r>
              <a:rPr lang="en-US" altLang="zh-CN"/>
              <a:t>its parameters by using data fed by an analyst i.e. the algorithm learns (fits) the model and improves this model as more and more data are collected. The term “supervised learning” arises from noting that the analyst guides (and hence  supervises) the computer’s algorithm in its calibration of parameters by giving it a training set with clearly labelled input  variables and clearly labelled output or predicted variables.</a:t>
            </a:r>
            <a:endParaRPr lang="zh-CN" altLang="en-US"/>
          </a:p>
        </p:txBody>
      </p:sp>
    </p:spTree>
  </p:cSld>
  <p:clrMapOvr>
    <a:masterClrMapping/>
  </p:clrMapOvr>
  <p:transition spd="slow" advTm="5500">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305" y="210820"/>
            <a:ext cx="8015605" cy="368300"/>
          </a:xfrm>
          <a:prstGeom prst="rect">
            <a:avLst/>
          </a:prstGeom>
          <a:noFill/>
        </p:spPr>
        <p:txBody>
          <a:bodyPr wrap="square" rtlCol="0">
            <a:spAutoFit/>
          </a:bodyPr>
          <a:lstStyle/>
          <a:p>
            <a:r>
              <a:rPr lang="zh-CN" altLang="en-US">
                <a:sym typeface="+mn-ea"/>
              </a:rPr>
              <a:t>MACHINE LEARNING METHODS</a:t>
            </a:r>
            <a:r>
              <a:rPr lang="en-US" altLang="zh-CN">
                <a:sym typeface="+mn-ea"/>
              </a:rPr>
              <a:t>——</a:t>
            </a:r>
            <a:r>
              <a:rPr>
                <a:sym typeface="+mn-ea"/>
              </a:rPr>
              <a:t>Deep Learning</a:t>
            </a:r>
            <a:endParaRPr lang="en-US" altLang="zh-CN">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3"/>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835" y="998220"/>
            <a:ext cx="8558530" cy="2861310"/>
          </a:xfrm>
          <a:prstGeom prst="rect">
            <a:avLst/>
          </a:prstGeom>
          <a:noFill/>
        </p:spPr>
        <p:txBody>
          <a:bodyPr wrap="square" rtlCol="0" anchor="t">
            <a:spAutoFit/>
          </a:bodyPr>
          <a:lstStyle/>
          <a:p>
            <a:r>
              <a:rPr lang="en-US" altLang="zh-CN"/>
              <a:t> </a:t>
            </a:r>
            <a:r>
              <a:rPr lang="en-US" altLang="zh-CN" b="1"/>
              <a:t> </a:t>
            </a:r>
            <a:endParaRPr lang="en-US" altLang="zh-CN" b="1"/>
          </a:p>
          <a:p>
            <a:endParaRPr lang="en-US" altLang="zh-CN" b="1"/>
          </a:p>
          <a:p>
            <a:r>
              <a:rPr lang="en-US" altLang="zh-CN" b="1"/>
              <a:t>     </a:t>
            </a:r>
            <a:r>
              <a:t>Deep Learning is behind almost all of the prominent</a:t>
            </a:r>
            <a:r>
              <a:rPr lang="zh-CN"/>
              <a:t>（著名的）</a:t>
            </a:r>
            <a:r>
              <a:t> accomplishments of Machine Learning in the past decade. Image  recognition, speech recognition, language translation and even self-driving cars all rely on the new Deep Learning  algorithms. Unlike supervised and unsupervised learning, relatively little is known about applications of Deep Learning to  trading. </a:t>
            </a:r>
            <a:r>
              <a:rPr b="1"/>
              <a:t>Deep Learning is certainly used to process Big Data: satellite images</a:t>
            </a:r>
            <a:r>
              <a:rPr lang="zh-CN" b="1"/>
              <a:t>（</a:t>
            </a:r>
            <a:r>
              <a:rPr lang="zh-CN" b="1">
                <a:sym typeface="+mn-ea"/>
              </a:rPr>
              <a:t>卫星图像</a:t>
            </a:r>
            <a:r>
              <a:rPr lang="zh-CN" b="1"/>
              <a:t>）</a:t>
            </a:r>
            <a:r>
              <a:rPr b="1"/>
              <a:t>, natural language processing</a:t>
            </a:r>
            <a:r>
              <a:rPr lang="zh-CN" b="1"/>
              <a:t>（</a:t>
            </a:r>
            <a:r>
              <a:rPr lang="en-US" altLang="zh-CN" b="1"/>
              <a:t>NLP</a:t>
            </a:r>
            <a:r>
              <a:rPr lang="zh-CN" altLang="en-US" b="1"/>
              <a:t>自然语言处理</a:t>
            </a:r>
            <a:r>
              <a:rPr lang="zh-CN" b="1"/>
              <a:t>）</a:t>
            </a:r>
            <a:r>
              <a:rPr b="1"/>
              <a:t>, etc. </a:t>
            </a:r>
            <a:r>
              <a:t>Most   investment managers will reap benefit of Deep Learning, without actually implementing the methods.</a:t>
            </a:r>
          </a:p>
        </p:txBody>
      </p:sp>
    </p:spTree>
  </p:cSld>
  <p:clrMapOvr>
    <a:masterClrMapping/>
  </p:clrMapOvr>
  <p:transition spd="slow" advTm="5500">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305" y="210820"/>
            <a:ext cx="8015605" cy="368300"/>
          </a:xfrm>
          <a:prstGeom prst="rect">
            <a:avLst/>
          </a:prstGeom>
          <a:noFill/>
        </p:spPr>
        <p:txBody>
          <a:bodyPr wrap="square" rtlCol="0">
            <a:spAutoFit/>
          </a:bodyPr>
          <a:lstStyle/>
          <a:p>
            <a:r>
              <a:rPr lang="zh-CN" altLang="en-US">
                <a:sym typeface="+mn-ea"/>
              </a:rPr>
              <a:t>MACHINE LEARNING METHODS</a:t>
            </a:r>
            <a:endParaRPr lang="en-US" altLang="zh-CN">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3"/>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835" y="998220"/>
            <a:ext cx="8558530" cy="3138170"/>
          </a:xfrm>
          <a:prstGeom prst="rect">
            <a:avLst/>
          </a:prstGeom>
          <a:noFill/>
        </p:spPr>
        <p:txBody>
          <a:bodyPr wrap="square" rtlCol="0" anchor="t">
            <a:spAutoFit/>
          </a:bodyPr>
          <a:lstStyle/>
          <a:p>
            <a:r>
              <a:rPr lang="en-US" altLang="zh-CN"/>
              <a:t> </a:t>
            </a:r>
            <a:r>
              <a:rPr lang="en-US" altLang="zh-CN" b="1"/>
              <a:t> </a:t>
            </a:r>
            <a:endParaRPr lang="en-US" altLang="zh-CN" b="1"/>
          </a:p>
          <a:p>
            <a:endParaRPr lang="en-US" altLang="zh-CN" b="1"/>
          </a:p>
          <a:p>
            <a:r>
              <a:rPr lang="en-US" altLang="zh-CN" b="1"/>
              <a:t>     </a:t>
            </a:r>
            <a:r>
              <a:t>There is no one Machine Learning model that will be the best choice for all investment research projects. For this reason  quantitative analysts should be familiar with a broad range of Machine Learning models and their application (in addition to understanding methods of analysis, one needs to understand the dataset and financial assets used to trade the data signal). </a:t>
            </a:r>
          </a:p>
          <a:p>
            <a:r>
              <a:rPr lang="en-US">
                <a:solidFill>
                  <a:srgbClr val="FF0000"/>
                </a:solidFill>
              </a:rPr>
              <a:t>Step 1</a:t>
            </a:r>
            <a:r>
              <a:rPr lang="en-US"/>
              <a:t>: tackle a dataset is to make an educated guess on which method of analysis is expected to yield the best  results. </a:t>
            </a:r>
            <a:endParaRPr lang="en-US"/>
          </a:p>
          <a:p>
            <a:r>
              <a:rPr lang="en-US">
                <a:solidFill>
                  <a:srgbClr val="FF0000"/>
                </a:solidFill>
              </a:rPr>
              <a:t>Step 2</a:t>
            </a:r>
            <a:r>
              <a:rPr lang="en-US"/>
              <a:t>: specify the number of model parameters and their values which is often related to the tradeoff between ‘variance and bias’.</a:t>
            </a:r>
            <a:endParaRPr lang="en-US"/>
          </a:p>
        </p:txBody>
      </p:sp>
    </p:spTree>
  </p:cSld>
  <p:clrMapOvr>
    <a:masterClrMapping/>
  </p:clrMapOvr>
  <p:transition spd="slow" advTm="550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342034"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内容简介</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3" name="PA_组合 31"/>
          <p:cNvGrpSpPr/>
          <p:nvPr>
            <p:custDataLst>
              <p:tags r:id="rId3"/>
            </p:custDataLst>
          </p:nvPr>
        </p:nvGrpSpPr>
        <p:grpSpPr>
          <a:xfrm>
            <a:off x="276422" y="141625"/>
            <a:ext cx="507831" cy="507831"/>
            <a:chOff x="1454930" y="1774654"/>
            <a:chExt cx="507831" cy="507831"/>
          </a:xfrm>
        </p:grpSpPr>
        <p:sp>
          <p:nvSpPr>
            <p:cNvPr id="14" name="椭圆 13"/>
            <p:cNvSpPr/>
            <p:nvPr/>
          </p:nvSpPr>
          <p:spPr>
            <a:xfrm>
              <a:off x="1454930" y="1774654"/>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16"/>
            <p:cNvSpPr txBox="1"/>
            <p:nvPr/>
          </p:nvSpPr>
          <p:spPr>
            <a:xfrm>
              <a:off x="1508791" y="1845136"/>
              <a:ext cx="453970" cy="369332"/>
            </a:xfrm>
            <a:prstGeom prst="rect">
              <a:avLst/>
            </a:prstGeom>
            <a:noFill/>
          </p:spPr>
          <p:txBody>
            <a:bodyPr wrap="none" rtlCol="0">
              <a:spAutoFit/>
            </a:bodyPr>
            <a:lstStyle/>
            <a:p>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5" name="TextBox 14"/>
          <p:cNvSpPr txBox="1"/>
          <p:nvPr/>
        </p:nvSpPr>
        <p:spPr>
          <a:xfrm>
            <a:off x="784253" y="843558"/>
            <a:ext cx="8036219" cy="3693319"/>
          </a:xfrm>
          <a:prstGeom prst="rect">
            <a:avLst/>
          </a:prstGeom>
          <a:noFill/>
        </p:spPr>
        <p:txBody>
          <a:bodyPr wrap="square" rtlCol="0">
            <a:spAutoFit/>
          </a:bodyPr>
          <a:lstStyle/>
          <a:p>
            <a:r>
              <a:rPr lang="en-US" altLang="zh-CN" dirty="0" smtClean="0"/>
              <a:t>1</a:t>
            </a:r>
            <a:r>
              <a:rPr lang="zh-CN" altLang="en-US" dirty="0" smtClean="0"/>
              <a:t>）增长趋势 指数增长；</a:t>
            </a:r>
            <a:r>
              <a:rPr lang="en-US" altLang="zh-CN" dirty="0" smtClean="0"/>
              <a:t>2</a:t>
            </a:r>
            <a:r>
              <a:rPr lang="zh-CN" altLang="en-US" dirty="0" smtClean="0"/>
              <a:t>）基于大数据投资框架完全改变商业投资策略；</a:t>
            </a:r>
            <a:r>
              <a:rPr lang="en-US" altLang="zh-CN" dirty="0" smtClean="0"/>
              <a:t>3</a:t>
            </a:r>
            <a:r>
              <a:rPr lang="zh-CN" altLang="en-US" dirty="0" smtClean="0"/>
              <a:t>）有观望者；</a:t>
            </a:r>
            <a:endParaRPr lang="en-US" altLang="zh-CN" dirty="0"/>
          </a:p>
          <a:p>
            <a:r>
              <a:rPr lang="en-US" altLang="zh-CN" dirty="0"/>
              <a:t>In fact, over the past year, the exponential increase of the amount and types of data available to investors prompted some </a:t>
            </a:r>
            <a:r>
              <a:rPr lang="en-US" altLang="zh-CN" dirty="0" smtClean="0"/>
              <a:t>to completely </a:t>
            </a:r>
            <a:r>
              <a:rPr lang="en-US" altLang="zh-CN" dirty="0"/>
              <a:t>change their business strategy and adopt a ‘Big Data’ investment framework. Other investors may be unsure </a:t>
            </a:r>
            <a:r>
              <a:rPr lang="en-US" altLang="zh-CN" dirty="0" smtClean="0"/>
              <a:t>on how </a:t>
            </a:r>
            <a:r>
              <a:rPr lang="en-US" altLang="zh-CN" dirty="0"/>
              <a:t>to assess the relevance of Big Data and Machine Learning, how much to invest in it, and many are still </a:t>
            </a:r>
            <a:r>
              <a:rPr lang="en-US" altLang="zh-CN" dirty="0" smtClean="0"/>
              <a:t>paralyzed</a:t>
            </a:r>
            <a:r>
              <a:rPr lang="zh-CN" altLang="en-US" dirty="0" smtClean="0"/>
              <a:t>（麻痹的）</a:t>
            </a:r>
            <a:r>
              <a:rPr lang="en-US" altLang="zh-CN" dirty="0" smtClean="0"/>
              <a:t>in the face </a:t>
            </a:r>
            <a:r>
              <a:rPr lang="en-US" altLang="zh-CN" dirty="0"/>
              <a:t>of what is also called the ‘Fourth Industrial Revolution</a:t>
            </a:r>
            <a:r>
              <a:rPr lang="en-US" altLang="zh-CN" dirty="0" smtClean="0"/>
              <a:t>’.</a:t>
            </a:r>
            <a:endParaRPr lang="en-US" altLang="zh-CN" dirty="0" smtClean="0"/>
          </a:p>
          <a:p>
            <a:r>
              <a:rPr lang="en-US" altLang="zh-CN" dirty="0" smtClean="0"/>
              <a:t>2 </a:t>
            </a:r>
            <a:r>
              <a:rPr lang="zh-CN" altLang="en-US" dirty="0" smtClean="0"/>
              <a:t>本报告：机器学习和大数据框架投资。</a:t>
            </a:r>
            <a:r>
              <a:rPr lang="zh-CN" altLang="en-US" dirty="0"/>
              <a:t>包括：</a:t>
            </a:r>
            <a:r>
              <a:rPr lang="en-US" altLang="zh-CN" dirty="0"/>
              <a:t>1) </a:t>
            </a:r>
            <a:r>
              <a:rPr lang="zh-CN" altLang="en-US" dirty="0"/>
              <a:t>各种数据；</a:t>
            </a:r>
            <a:r>
              <a:rPr lang="en-US" altLang="zh-CN" dirty="0"/>
              <a:t>2</a:t>
            </a:r>
            <a:r>
              <a:rPr lang="zh-CN" altLang="en-US" dirty="0"/>
              <a:t>）</a:t>
            </a:r>
            <a:r>
              <a:rPr lang="zh-CN" altLang="en-US" dirty="0" smtClean="0"/>
              <a:t>机器学习对各</a:t>
            </a:r>
            <a:r>
              <a:rPr lang="zh-CN" altLang="en-US" dirty="0"/>
              <a:t>种</a:t>
            </a:r>
            <a:r>
              <a:rPr lang="zh-CN" altLang="en-US" dirty="0" smtClean="0"/>
              <a:t>数据的分析</a:t>
            </a:r>
            <a:r>
              <a:rPr lang="zh-CN" altLang="en-US" dirty="0"/>
              <a:t>方法</a:t>
            </a:r>
            <a:endParaRPr lang="en-US" altLang="zh-CN" dirty="0"/>
          </a:p>
          <a:p>
            <a:r>
              <a:rPr lang="en-US" altLang="zh-CN" b="1" dirty="0" smtClean="0"/>
              <a:t>In </a:t>
            </a:r>
            <a:r>
              <a:rPr lang="en-US" altLang="zh-CN" b="1" dirty="0"/>
              <a:t>this report we aim to provide a framework for Machine Learning and Big Data investing. This includes an overview of types of alternative </a:t>
            </a:r>
            <a:r>
              <a:rPr lang="en-US" altLang="zh-CN" b="1" dirty="0" smtClean="0"/>
              <a:t>data(</a:t>
            </a:r>
            <a:r>
              <a:rPr lang="zh-CN" altLang="en-US" b="1" dirty="0" smtClean="0">
                <a:hlinkClick r:id="rId4" action="ppaction://hlinksldjump"/>
              </a:rPr>
              <a:t>另类数据</a:t>
            </a:r>
            <a:r>
              <a:rPr lang="en-US" altLang="zh-CN" b="1" dirty="0" smtClean="0"/>
              <a:t>), </a:t>
            </a:r>
            <a:r>
              <a:rPr lang="en-US" altLang="zh-CN" b="1" dirty="0"/>
              <a:t>and Machine Learning methods to analyze them</a:t>
            </a:r>
            <a:r>
              <a:rPr lang="en-US" altLang="zh-CN" dirty="0"/>
              <a:t>. </a:t>
            </a:r>
            <a:endParaRPr lang="en-US" altLang="zh-CN" b="1" dirty="0"/>
          </a:p>
        </p:txBody>
      </p:sp>
    </p:spTree>
  </p:cSld>
  <p:clrMapOvr>
    <a:masterClrMapping/>
  </p:clrMapOvr>
  <p:transition spd="slow" advTm="3000">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305" y="210820"/>
            <a:ext cx="8015605" cy="368300"/>
          </a:xfrm>
          <a:prstGeom prst="rect">
            <a:avLst/>
          </a:prstGeom>
          <a:noFill/>
        </p:spPr>
        <p:txBody>
          <a:bodyPr wrap="square" rtlCol="0">
            <a:spAutoFit/>
          </a:bodyPr>
          <a:lstStyle/>
          <a:p>
            <a:r>
              <a:rPr lang="zh-CN" altLang="en-US">
                <a:sym typeface="+mn-ea"/>
              </a:rPr>
              <a:t>MACHINE LEARNING METHODS</a:t>
            </a:r>
            <a:r>
              <a:rPr lang="en-US" altLang="zh-CN">
                <a:sym typeface="+mn-ea"/>
              </a:rPr>
              <a:t>——Selecting the ‘right’ Machine Learning Model</a:t>
            </a:r>
            <a:endParaRPr lang="en-US" altLang="zh-CN">
              <a:sym typeface="+mn-ea"/>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3"/>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 name="文本框 4"/>
          <p:cNvSpPr txBox="1"/>
          <p:nvPr/>
        </p:nvSpPr>
        <p:spPr>
          <a:xfrm>
            <a:off x="793750" y="837565"/>
            <a:ext cx="8148320" cy="368300"/>
          </a:xfrm>
          <a:prstGeom prst="rect">
            <a:avLst/>
          </a:prstGeom>
          <a:noFill/>
        </p:spPr>
        <p:txBody>
          <a:bodyPr wrap="square" rtlCol="0" anchor="t">
            <a:spAutoFit/>
          </a:bodyPr>
          <a:lstStyle/>
          <a:p>
            <a:r>
              <a:rPr lang="zh-CN" altLang="en-US"/>
              <a:t> The table below illustrates this by linking typical tasks and frequently used methods.</a:t>
            </a:r>
            <a:endParaRPr lang="zh-CN" altLang="en-US"/>
          </a:p>
        </p:txBody>
      </p:sp>
      <p:pic>
        <p:nvPicPr>
          <p:cNvPr id="7" name="图片 6"/>
          <p:cNvPicPr>
            <a:picLocks noChangeAspect="1"/>
          </p:cNvPicPr>
          <p:nvPr/>
        </p:nvPicPr>
        <p:blipFill>
          <a:blip r:embed="rId4" cstate="print"/>
          <a:stretch>
            <a:fillRect/>
          </a:stretch>
        </p:blipFill>
        <p:spPr>
          <a:xfrm>
            <a:off x="688975" y="1296670"/>
            <a:ext cx="8253095" cy="3335020"/>
          </a:xfrm>
          <a:prstGeom prst="rect">
            <a:avLst/>
          </a:prstGeom>
        </p:spPr>
      </p:pic>
    </p:spTree>
  </p:cSld>
  <p:clrMapOvr>
    <a:masterClrMapping/>
  </p:clrMapOvr>
  <p:transition spd="slow" advTm="5500">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305" y="210820"/>
            <a:ext cx="8015605" cy="368300"/>
          </a:xfrm>
          <a:prstGeom prst="rect">
            <a:avLst/>
          </a:prstGeom>
          <a:noFill/>
        </p:spPr>
        <p:txBody>
          <a:bodyPr wrap="square" rtlCol="0">
            <a:spAutoFit/>
          </a:bodyPr>
          <a:lstStyle/>
          <a:p>
            <a:r>
              <a:rPr lang="zh-CN" altLang="en-US">
                <a:sym typeface="+mn-ea"/>
              </a:rPr>
              <a:t>MACHINE LEARNING METHODS</a:t>
            </a:r>
            <a:r>
              <a:rPr lang="en-US" altLang="zh-CN">
                <a:sym typeface="+mn-ea"/>
              </a:rPr>
              <a:t>—— tradeoff between ‘variance and bias’</a:t>
            </a:r>
            <a:endParaRPr lang="en-US" altLang="zh-CN">
              <a:sym typeface="+mn-ea"/>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3"/>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835" y="998220"/>
            <a:ext cx="8558530" cy="368300"/>
          </a:xfrm>
          <a:prstGeom prst="rect">
            <a:avLst/>
          </a:prstGeom>
          <a:noFill/>
        </p:spPr>
        <p:txBody>
          <a:bodyPr wrap="square" rtlCol="0" anchor="t">
            <a:spAutoFit/>
          </a:bodyPr>
          <a:lstStyle/>
          <a:p>
            <a:r>
              <a:rPr lang="en-US" altLang="zh-CN"/>
              <a:t> </a:t>
            </a:r>
            <a:r>
              <a:rPr lang="en-US" altLang="zh-CN" b="1"/>
              <a:t>  To illustrate the ‘variance and bias’ tradeoff, consider the three graphs below.</a:t>
            </a:r>
            <a:endParaRPr lang="en-US" altLang="zh-CN" b="1"/>
          </a:p>
        </p:txBody>
      </p:sp>
      <p:pic>
        <p:nvPicPr>
          <p:cNvPr id="5" name="图片 4"/>
          <p:cNvPicPr>
            <a:picLocks noChangeAspect="1"/>
          </p:cNvPicPr>
          <p:nvPr/>
        </p:nvPicPr>
        <p:blipFill>
          <a:blip r:embed="rId4" cstate="print"/>
          <a:stretch>
            <a:fillRect/>
          </a:stretch>
        </p:blipFill>
        <p:spPr>
          <a:xfrm>
            <a:off x="793750" y="1590675"/>
            <a:ext cx="7579360" cy="2938145"/>
          </a:xfrm>
          <a:prstGeom prst="rect">
            <a:avLst/>
          </a:prstGeom>
        </p:spPr>
      </p:pic>
    </p:spTree>
  </p:cSld>
  <p:clrMapOvr>
    <a:masterClrMapping/>
  </p:clrMapOvr>
  <p:transition spd="slow" advTm="5500">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PA_直接连接符 7"/>
          <p:cNvCxnSpPr/>
          <p:nvPr>
            <p:custDataLst>
              <p:tags r:id="rId1"/>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2"/>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835" y="711200"/>
            <a:ext cx="8272145" cy="3692525"/>
          </a:xfrm>
          <a:prstGeom prst="rect">
            <a:avLst/>
          </a:prstGeom>
          <a:noFill/>
        </p:spPr>
        <p:txBody>
          <a:bodyPr wrap="square" rtlCol="0" anchor="t">
            <a:spAutoFit/>
          </a:bodyPr>
          <a:lstStyle/>
          <a:p>
            <a:r>
              <a:rPr lang="en-US" altLang="zh-CN"/>
              <a:t>     For these graphs, we first generated data for a simple quadratic function plus some random noise (e.g.                               ). In finance these quadratic functions  may be encounters in e.g. response of USD</a:t>
            </a:r>
            <a:r>
              <a:rPr lang="zh-CN" altLang="en-US"/>
              <a:t>（美元）</a:t>
            </a:r>
            <a:r>
              <a:rPr lang="en-US" altLang="zh-CN"/>
              <a:t> to level of economic growth, or market volatility’s response to level of inflation.  We can fit quadratic data with a linear, quadratic and a high order polynomial </a:t>
            </a:r>
            <a:r>
              <a:rPr lang="zh-CN" altLang="en-US"/>
              <a:t>（多项的）</a:t>
            </a:r>
            <a:r>
              <a:rPr lang="en-US" altLang="zh-CN"/>
              <a:t>(e.g. 10th order).  </a:t>
            </a:r>
            <a:endParaRPr lang="en-US" altLang="zh-CN"/>
          </a:p>
          <a:p>
            <a:r>
              <a:t>      It is clear that a linear fit ‘under-fit’, introducing large historical errors also known as ‘bias’ (of predicted versus observed  data points). It is clear that a linear model is too simple and inadequate to explain the data points. Use of a High order  polynomial (figure in the middle), resulted in very low error on historical data (low bias) but this model is clearly ‘overfitting’  the data. Over-fitting implies that new data points will likely not be predicted with same degree of accuracy, and our  historical estimation of error may be misleading. In learning theory terminology, we have higher variance of the model (but  lower historical ‘bias’). </a:t>
            </a:r>
          </a:p>
        </p:txBody>
      </p:sp>
      <p:sp>
        <p:nvSpPr>
          <p:cNvPr id="7" name="文本框 6"/>
          <p:cNvSpPr txBox="1"/>
          <p:nvPr/>
        </p:nvSpPr>
        <p:spPr>
          <a:xfrm>
            <a:off x="946150" y="234950"/>
            <a:ext cx="6964045" cy="368300"/>
          </a:xfrm>
          <a:prstGeom prst="rect">
            <a:avLst/>
          </a:prstGeom>
          <a:noFill/>
        </p:spPr>
        <p:txBody>
          <a:bodyPr wrap="none" rtlCol="0" anchor="t">
            <a:spAutoFit/>
          </a:bodyPr>
          <a:lstStyle/>
          <a:p>
            <a:r>
              <a:rPr lang="zh-CN" altLang="en-US">
                <a:sym typeface="+mn-ea"/>
              </a:rPr>
              <a:t>MACHINE LEARNING METHODS</a:t>
            </a:r>
            <a:r>
              <a:rPr lang="en-US" altLang="zh-CN">
                <a:sym typeface="+mn-ea"/>
              </a:rPr>
              <a:t>—— tradeoff between ‘variance and bias’</a:t>
            </a:r>
            <a:endParaRPr lang="zh-CN" altLang="en-US"/>
          </a:p>
        </p:txBody>
      </p:sp>
      <p:pic>
        <p:nvPicPr>
          <p:cNvPr id="8" name="图片 7"/>
          <p:cNvPicPr>
            <a:picLocks noChangeAspect="1"/>
          </p:cNvPicPr>
          <p:nvPr/>
        </p:nvPicPr>
        <p:blipFill>
          <a:blip r:embed="rId3" cstate="print"/>
          <a:stretch>
            <a:fillRect/>
          </a:stretch>
        </p:blipFill>
        <p:spPr>
          <a:xfrm>
            <a:off x="2141855" y="1003935"/>
            <a:ext cx="1585595" cy="309245"/>
          </a:xfrm>
          <a:prstGeom prst="rect">
            <a:avLst/>
          </a:prstGeom>
        </p:spPr>
      </p:pic>
    </p:spTree>
  </p:cSld>
  <p:clrMapOvr>
    <a:masterClrMapping/>
  </p:clrMapOvr>
  <p:transition spd="slow" advTm="5500">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305" y="210820"/>
            <a:ext cx="8015605" cy="645160"/>
          </a:xfrm>
          <a:prstGeom prst="rect">
            <a:avLst/>
          </a:prstGeom>
          <a:noFill/>
        </p:spPr>
        <p:txBody>
          <a:bodyPr wrap="square" rtlCol="0">
            <a:spAutoFit/>
          </a:bodyPr>
          <a:lstStyle/>
          <a:p>
            <a:r>
              <a:rPr lang="zh-CN" altLang="en-US">
                <a:sym typeface="+mn-ea"/>
              </a:rPr>
              <a:t>MACHINE LEARNING METHODS</a:t>
            </a:r>
            <a:r>
              <a:rPr lang="en-US" altLang="zh-CN">
                <a:sym typeface="+mn-ea"/>
              </a:rPr>
              <a:t>—— tradeoff between ‘variance and bias’</a:t>
            </a:r>
            <a:endParaRPr lang="zh-CN" altLang="en-US"/>
          </a:p>
          <a:p>
            <a:endParaRPr lang="en-US" altLang="zh-CN">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3"/>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835" y="998220"/>
            <a:ext cx="8351520" cy="2861310"/>
          </a:xfrm>
          <a:prstGeom prst="rect">
            <a:avLst/>
          </a:prstGeom>
          <a:noFill/>
        </p:spPr>
        <p:txBody>
          <a:bodyPr wrap="square" rtlCol="0" anchor="t">
            <a:spAutoFit/>
          </a:bodyPr>
          <a:lstStyle/>
          <a:p>
            <a:r>
              <a:rPr lang="en-US" altLang="zh-CN"/>
              <a:t> </a:t>
            </a:r>
            <a:r>
              <a:rPr lang="en-US" altLang="zh-CN" b="1"/>
              <a:t>  </a:t>
            </a:r>
            <a:r>
              <a:t>   In mathematical terms, we can formalize Variance-Bias tradeoff as follows. We are trying to estimate functional   relationship between inputs (x) and output (y) in the presence of random noise</a:t>
            </a:r>
          </a:p>
          <a:p/>
          <a:p/>
          <a:p>
            <a:r>
              <a:t>     Variables (x) are some set of signals, and predicted variable (y) is often future return of asset. Goal of Machine Learning is  to come up with a model function      that mimic</a:t>
            </a:r>
            <a:r>
              <a:rPr lang="zh-CN"/>
              <a:t>（模仿）</a:t>
            </a:r>
            <a:r>
              <a:t> function y and is used to predict future asset returns (y). Error in our  estimation (this error will be detrimental to our forecast and hence PnL</a:t>
            </a:r>
            <a:r>
              <a:rPr lang="zh-CN"/>
              <a:t>（Profit and Loss的缩写，损益）</a:t>
            </a:r>
            <a:r>
              <a:t> of a strategy) is given as</a:t>
            </a:r>
            <a:r>
              <a:rPr lang="en-US"/>
              <a:t>.</a:t>
            </a:r>
            <a:endParaRPr lang="en-US"/>
          </a:p>
        </p:txBody>
      </p:sp>
      <p:pic>
        <p:nvPicPr>
          <p:cNvPr id="5" name="图片 4"/>
          <p:cNvPicPr>
            <a:picLocks noChangeAspect="1"/>
          </p:cNvPicPr>
          <p:nvPr/>
        </p:nvPicPr>
        <p:blipFill>
          <a:blip r:embed="rId4" cstate="print"/>
          <a:stretch>
            <a:fillRect/>
          </a:stretch>
        </p:blipFill>
        <p:spPr>
          <a:xfrm>
            <a:off x="3006090" y="1835150"/>
            <a:ext cx="2489200" cy="447040"/>
          </a:xfrm>
          <a:prstGeom prst="rect">
            <a:avLst/>
          </a:prstGeom>
        </p:spPr>
      </p:pic>
      <p:pic>
        <p:nvPicPr>
          <p:cNvPr id="7" name="图片 6"/>
          <p:cNvPicPr>
            <a:picLocks noChangeAspect="1"/>
          </p:cNvPicPr>
          <p:nvPr/>
        </p:nvPicPr>
        <p:blipFill>
          <a:blip r:embed="rId5" cstate="print"/>
          <a:srcRect l="-33431"/>
          <a:stretch>
            <a:fillRect/>
          </a:stretch>
        </p:blipFill>
        <p:spPr>
          <a:xfrm>
            <a:off x="7018655" y="2787650"/>
            <a:ext cx="288925" cy="170815"/>
          </a:xfrm>
          <a:prstGeom prst="rect">
            <a:avLst/>
          </a:prstGeom>
        </p:spPr>
      </p:pic>
    </p:spTree>
  </p:cSld>
  <p:clrMapOvr>
    <a:masterClrMapping/>
  </p:clrMapOvr>
  <p:transition spd="slow" advTm="5500">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PA_直接连接符 7"/>
          <p:cNvCxnSpPr/>
          <p:nvPr>
            <p:custDataLst>
              <p:tags r:id="rId1"/>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2"/>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835" y="711200"/>
            <a:ext cx="8272145" cy="368300"/>
          </a:xfrm>
          <a:prstGeom prst="rect">
            <a:avLst/>
          </a:prstGeom>
          <a:noFill/>
        </p:spPr>
        <p:txBody>
          <a:bodyPr wrap="square" rtlCol="0" anchor="t">
            <a:spAutoFit/>
          </a:bodyPr>
          <a:lstStyle/>
          <a:p>
            <a:r>
              <a:rPr lang="en-US" altLang="zh-CN"/>
              <a:t>     </a:t>
            </a:r>
            <a:endParaRPr lang="en-US" altLang="zh-CN"/>
          </a:p>
        </p:txBody>
      </p:sp>
      <p:sp>
        <p:nvSpPr>
          <p:cNvPr id="7" name="文本框 6"/>
          <p:cNvSpPr txBox="1"/>
          <p:nvPr/>
        </p:nvSpPr>
        <p:spPr>
          <a:xfrm>
            <a:off x="946150" y="234950"/>
            <a:ext cx="6964045" cy="368300"/>
          </a:xfrm>
          <a:prstGeom prst="rect">
            <a:avLst/>
          </a:prstGeom>
          <a:noFill/>
        </p:spPr>
        <p:txBody>
          <a:bodyPr wrap="none" rtlCol="0" anchor="t">
            <a:spAutoFit/>
          </a:bodyPr>
          <a:lstStyle/>
          <a:p>
            <a:r>
              <a:rPr lang="zh-CN" altLang="en-US">
                <a:sym typeface="+mn-ea"/>
              </a:rPr>
              <a:t>MACHINE LEARNING METHODS</a:t>
            </a:r>
            <a:r>
              <a:rPr lang="en-US" altLang="zh-CN">
                <a:sym typeface="+mn-ea"/>
              </a:rPr>
              <a:t>—— tradeoff between ‘variance and bias’</a:t>
            </a:r>
            <a:endParaRPr lang="zh-CN" altLang="en-US"/>
          </a:p>
        </p:txBody>
      </p:sp>
      <p:pic>
        <p:nvPicPr>
          <p:cNvPr id="2" name="图片 1"/>
          <p:cNvPicPr>
            <a:picLocks noChangeAspect="1"/>
          </p:cNvPicPr>
          <p:nvPr/>
        </p:nvPicPr>
        <p:blipFill>
          <a:blip r:embed="rId3" cstate="print"/>
          <a:stretch>
            <a:fillRect/>
          </a:stretch>
        </p:blipFill>
        <p:spPr>
          <a:xfrm>
            <a:off x="780415" y="1079500"/>
            <a:ext cx="7707630" cy="3188335"/>
          </a:xfrm>
          <a:prstGeom prst="rect">
            <a:avLst/>
          </a:prstGeom>
        </p:spPr>
      </p:pic>
    </p:spTree>
  </p:cSld>
  <p:clrMapOvr>
    <a:masterClrMapping/>
  </p:clrMapOvr>
  <p:transition spd="slow" advTm="5500">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组合 2"/>
          <p:cNvGrpSpPr/>
          <p:nvPr>
            <p:custDataLst>
              <p:tags r:id="rId1"/>
            </p:custDataLst>
          </p:nvPr>
        </p:nvGrpSpPr>
        <p:grpSpPr>
          <a:xfrm>
            <a:off x="4705669" y="1517325"/>
            <a:ext cx="3774869" cy="1564479"/>
            <a:chOff x="5185929" y="1491630"/>
            <a:chExt cx="3774869" cy="1564479"/>
          </a:xfrm>
        </p:grpSpPr>
        <p:sp>
          <p:nvSpPr>
            <p:cNvPr id="5" name="PA_文本框 24"/>
            <p:cNvSpPr txBox="1"/>
            <p:nvPr>
              <p:custDataLst>
                <p:tags r:id="rId2"/>
              </p:custDataLst>
            </p:nvPr>
          </p:nvSpPr>
          <p:spPr>
            <a:xfrm>
              <a:off x="6173783" y="2410949"/>
              <a:ext cx="2787015" cy="645160"/>
            </a:xfrm>
            <a:prstGeom prst="rect">
              <a:avLst/>
            </a:prstGeom>
            <a:noFill/>
          </p:spPr>
          <p:txBody>
            <a:bodyPr wrap="none" rtlCol="0">
              <a:spAutoFit/>
            </a:bodyPr>
            <a:lstStyle/>
            <a:p>
              <a:pPr algn="l"/>
              <a:r>
                <a:rPr lang="en-US" altLang="zh-CN" dirty="0">
                  <a:sym typeface="+mn-ea"/>
                </a:rPr>
                <a:t>BIG AND ALTERNATIVE DATA</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185929" y="1491630"/>
              <a:ext cx="621046" cy="621046"/>
              <a:chOff x="4184947" y="1523826"/>
              <a:chExt cx="720080" cy="720080"/>
            </a:xfrm>
          </p:grpSpPr>
          <p:sp>
            <p:nvSpPr>
              <p:cNvPr id="18" name="椭圆 17"/>
              <p:cNvSpPr/>
              <p:nvPr/>
            </p:nvSpPr>
            <p:spPr>
              <a:xfrm>
                <a:off x="4184947" y="1523826"/>
                <a:ext cx="720080" cy="720080"/>
              </a:xfrm>
              <a:prstGeom prst="ellipse">
                <a:avLst/>
              </a:prstGeom>
              <a:solidFill>
                <a:srgbClr val="FBC6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p:nvPr/>
            </p:nvSpPr>
            <p:spPr bwMode="auto">
              <a:xfrm>
                <a:off x="4378996" y="1742497"/>
                <a:ext cx="331982" cy="28273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 name="PA_组合 1"/>
          <p:cNvGrpSpPr/>
          <p:nvPr>
            <p:custDataLst>
              <p:tags r:id="rId3"/>
            </p:custDataLst>
          </p:nvPr>
        </p:nvGrpSpPr>
        <p:grpSpPr>
          <a:xfrm>
            <a:off x="4286246" y="857238"/>
            <a:ext cx="1873059" cy="621046"/>
            <a:chOff x="4860032" y="798576"/>
            <a:chExt cx="1873059" cy="621046"/>
          </a:xfrm>
        </p:grpSpPr>
        <p:sp>
          <p:nvSpPr>
            <p:cNvPr id="4" name="PA_文本框 23"/>
            <p:cNvSpPr txBox="1"/>
            <p:nvPr>
              <p:custDataLst>
                <p:tags r:id="rId4"/>
              </p:custDataLst>
            </p:nvPr>
          </p:nvSpPr>
          <p:spPr>
            <a:xfrm>
              <a:off x="5625095" y="924432"/>
              <a:ext cx="1107996"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内容简介</a:t>
              </a:r>
              <a:endParaRPr lang="zh-CN" altLang="en-US"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4860032" y="798576"/>
              <a:ext cx="621046" cy="621046"/>
              <a:chOff x="4211960" y="697241"/>
              <a:chExt cx="720080" cy="720080"/>
            </a:xfrm>
          </p:grpSpPr>
          <p:sp>
            <p:nvSpPr>
              <p:cNvPr id="15" name="椭圆 14"/>
              <p:cNvSpPr/>
              <p:nvPr/>
            </p:nvSpPr>
            <p:spPr>
              <a:xfrm>
                <a:off x="4211960" y="697241"/>
                <a:ext cx="720080" cy="720080"/>
              </a:xfrm>
              <a:prstGeom prst="ellipse">
                <a:avLst/>
              </a:prstGeom>
              <a:solidFill>
                <a:srgbClr val="FC6D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KSO_Shape"/>
              <p:cNvSpPr/>
              <p:nvPr/>
            </p:nvSpPr>
            <p:spPr bwMode="auto">
              <a:xfrm>
                <a:off x="4415138" y="903462"/>
                <a:ext cx="313724" cy="307637"/>
              </a:xfrm>
              <a:custGeom>
                <a:avLst/>
                <a:gdLst>
                  <a:gd name="T0" fmla="*/ 418516 w 2779"/>
                  <a:gd name="T1" fmla="*/ 0 h 2723"/>
                  <a:gd name="T2" fmla="*/ 60251 w 2779"/>
                  <a:gd name="T3" fmla="*/ 0 h 2723"/>
                  <a:gd name="T4" fmla="*/ 0 w 2779"/>
                  <a:gd name="T5" fmla="*/ 59661 h 2723"/>
                  <a:gd name="T6" fmla="*/ 0 w 2779"/>
                  <a:gd name="T7" fmla="*/ 411792 h 2723"/>
                  <a:gd name="T8" fmla="*/ 60251 w 2779"/>
                  <a:gd name="T9" fmla="*/ 471453 h 2723"/>
                  <a:gd name="T10" fmla="*/ 418516 w 2779"/>
                  <a:gd name="T11" fmla="*/ 471453 h 2723"/>
                  <a:gd name="T12" fmla="*/ 478119 w 2779"/>
                  <a:gd name="T13" fmla="*/ 411792 h 2723"/>
                  <a:gd name="T14" fmla="*/ 478119 w 2779"/>
                  <a:gd name="T15" fmla="*/ 59661 h 2723"/>
                  <a:gd name="T16" fmla="*/ 418516 w 2779"/>
                  <a:gd name="T17" fmla="*/ 0 h 2723"/>
                  <a:gd name="T18" fmla="*/ 418516 w 2779"/>
                  <a:gd name="T19" fmla="*/ 651085 h 2723"/>
                  <a:gd name="T20" fmla="*/ 60251 w 2779"/>
                  <a:gd name="T21" fmla="*/ 651085 h 2723"/>
                  <a:gd name="T22" fmla="*/ 0 w 2779"/>
                  <a:gd name="T23" fmla="*/ 710747 h 2723"/>
                  <a:gd name="T24" fmla="*/ 0 w 2779"/>
                  <a:gd name="T25" fmla="*/ 1055095 h 2723"/>
                  <a:gd name="T26" fmla="*/ 60251 w 2779"/>
                  <a:gd name="T27" fmla="*/ 1114757 h 2723"/>
                  <a:gd name="T28" fmla="*/ 418516 w 2779"/>
                  <a:gd name="T29" fmla="*/ 1114757 h 2723"/>
                  <a:gd name="T30" fmla="*/ 478119 w 2779"/>
                  <a:gd name="T31" fmla="*/ 1055095 h 2723"/>
                  <a:gd name="T32" fmla="*/ 478119 w 2779"/>
                  <a:gd name="T33" fmla="*/ 710747 h 2723"/>
                  <a:gd name="T34" fmla="*/ 418516 w 2779"/>
                  <a:gd name="T35" fmla="*/ 651085 h 2723"/>
                  <a:gd name="T36" fmla="*/ 418516 w 2779"/>
                  <a:gd name="T37" fmla="*/ 1294389 h 2723"/>
                  <a:gd name="T38" fmla="*/ 60251 w 2779"/>
                  <a:gd name="T39" fmla="*/ 1294389 h 2723"/>
                  <a:gd name="T40" fmla="*/ 0 w 2779"/>
                  <a:gd name="T41" fmla="*/ 1354698 h 2723"/>
                  <a:gd name="T42" fmla="*/ 0 w 2779"/>
                  <a:gd name="T43" fmla="*/ 1706181 h 2723"/>
                  <a:gd name="T44" fmla="*/ 60251 w 2779"/>
                  <a:gd name="T45" fmla="*/ 1765842 h 2723"/>
                  <a:gd name="T46" fmla="*/ 418516 w 2779"/>
                  <a:gd name="T47" fmla="*/ 1765842 h 2723"/>
                  <a:gd name="T48" fmla="*/ 478119 w 2779"/>
                  <a:gd name="T49" fmla="*/ 1706181 h 2723"/>
                  <a:gd name="T50" fmla="*/ 478119 w 2779"/>
                  <a:gd name="T51" fmla="*/ 1354698 h 2723"/>
                  <a:gd name="T52" fmla="*/ 418516 w 2779"/>
                  <a:gd name="T53" fmla="*/ 1294389 h 2723"/>
                  <a:gd name="T54" fmla="*/ 1740794 w 2779"/>
                  <a:gd name="T55" fmla="*/ 0 h 2723"/>
                  <a:gd name="T56" fmla="*/ 702926 w 2779"/>
                  <a:gd name="T57" fmla="*/ 0 h 2723"/>
                  <a:gd name="T58" fmla="*/ 643323 w 2779"/>
                  <a:gd name="T59" fmla="*/ 59661 h 2723"/>
                  <a:gd name="T60" fmla="*/ 643323 w 2779"/>
                  <a:gd name="T61" fmla="*/ 411792 h 2723"/>
                  <a:gd name="T62" fmla="*/ 702926 w 2779"/>
                  <a:gd name="T63" fmla="*/ 471453 h 2723"/>
                  <a:gd name="T64" fmla="*/ 1740794 w 2779"/>
                  <a:gd name="T65" fmla="*/ 471453 h 2723"/>
                  <a:gd name="T66" fmla="*/ 1800397 w 2779"/>
                  <a:gd name="T67" fmla="*/ 411792 h 2723"/>
                  <a:gd name="T68" fmla="*/ 1800397 w 2779"/>
                  <a:gd name="T69" fmla="*/ 59661 h 2723"/>
                  <a:gd name="T70" fmla="*/ 1740794 w 2779"/>
                  <a:gd name="T71" fmla="*/ 0 h 2723"/>
                  <a:gd name="T72" fmla="*/ 1740794 w 2779"/>
                  <a:gd name="T73" fmla="*/ 651085 h 2723"/>
                  <a:gd name="T74" fmla="*/ 702926 w 2779"/>
                  <a:gd name="T75" fmla="*/ 651085 h 2723"/>
                  <a:gd name="T76" fmla="*/ 643323 w 2779"/>
                  <a:gd name="T77" fmla="*/ 710747 h 2723"/>
                  <a:gd name="T78" fmla="*/ 643323 w 2779"/>
                  <a:gd name="T79" fmla="*/ 1055095 h 2723"/>
                  <a:gd name="T80" fmla="*/ 702926 w 2779"/>
                  <a:gd name="T81" fmla="*/ 1114757 h 2723"/>
                  <a:gd name="T82" fmla="*/ 1740794 w 2779"/>
                  <a:gd name="T83" fmla="*/ 1114757 h 2723"/>
                  <a:gd name="T84" fmla="*/ 1800397 w 2779"/>
                  <a:gd name="T85" fmla="*/ 1055095 h 2723"/>
                  <a:gd name="T86" fmla="*/ 1800397 w 2779"/>
                  <a:gd name="T87" fmla="*/ 710747 h 2723"/>
                  <a:gd name="T88" fmla="*/ 1740794 w 2779"/>
                  <a:gd name="T89" fmla="*/ 651085 h 2723"/>
                  <a:gd name="T90" fmla="*/ 1740794 w 2779"/>
                  <a:gd name="T91" fmla="*/ 1294389 h 2723"/>
                  <a:gd name="T92" fmla="*/ 702926 w 2779"/>
                  <a:gd name="T93" fmla="*/ 1294389 h 2723"/>
                  <a:gd name="T94" fmla="*/ 643323 w 2779"/>
                  <a:gd name="T95" fmla="*/ 1354698 h 2723"/>
                  <a:gd name="T96" fmla="*/ 643323 w 2779"/>
                  <a:gd name="T97" fmla="*/ 1706181 h 2723"/>
                  <a:gd name="T98" fmla="*/ 702926 w 2779"/>
                  <a:gd name="T99" fmla="*/ 1765842 h 2723"/>
                  <a:gd name="T100" fmla="*/ 1740794 w 2779"/>
                  <a:gd name="T101" fmla="*/ 1765842 h 2723"/>
                  <a:gd name="T102" fmla="*/ 1800397 w 2779"/>
                  <a:gd name="T103" fmla="*/ 1706181 h 2723"/>
                  <a:gd name="T104" fmla="*/ 1800397 w 2779"/>
                  <a:gd name="T105" fmla="*/ 1354698 h 2723"/>
                  <a:gd name="T106" fmla="*/ 1740794 w 2779"/>
                  <a:gd name="T107" fmla="*/ 1294389 h 27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79" h="2723">
                    <a:moveTo>
                      <a:pt x="646" y="0"/>
                    </a:moveTo>
                    <a:cubicBezTo>
                      <a:pt x="93" y="0"/>
                      <a:pt x="93" y="0"/>
                      <a:pt x="93" y="0"/>
                    </a:cubicBezTo>
                    <a:cubicBezTo>
                      <a:pt x="42" y="0"/>
                      <a:pt x="0" y="41"/>
                      <a:pt x="0" y="92"/>
                    </a:cubicBezTo>
                    <a:cubicBezTo>
                      <a:pt x="0" y="635"/>
                      <a:pt x="0" y="635"/>
                      <a:pt x="0" y="635"/>
                    </a:cubicBezTo>
                    <a:cubicBezTo>
                      <a:pt x="0" y="686"/>
                      <a:pt x="42" y="727"/>
                      <a:pt x="93" y="727"/>
                    </a:cubicBezTo>
                    <a:cubicBezTo>
                      <a:pt x="646" y="727"/>
                      <a:pt x="646" y="727"/>
                      <a:pt x="646" y="727"/>
                    </a:cubicBezTo>
                    <a:cubicBezTo>
                      <a:pt x="697" y="727"/>
                      <a:pt x="738" y="686"/>
                      <a:pt x="738" y="635"/>
                    </a:cubicBezTo>
                    <a:cubicBezTo>
                      <a:pt x="738" y="92"/>
                      <a:pt x="738" y="92"/>
                      <a:pt x="738" y="92"/>
                    </a:cubicBezTo>
                    <a:cubicBezTo>
                      <a:pt x="738" y="41"/>
                      <a:pt x="697" y="0"/>
                      <a:pt x="646" y="0"/>
                    </a:cubicBezTo>
                    <a:close/>
                    <a:moveTo>
                      <a:pt x="646" y="1004"/>
                    </a:moveTo>
                    <a:cubicBezTo>
                      <a:pt x="93" y="1004"/>
                      <a:pt x="93" y="1004"/>
                      <a:pt x="93" y="1004"/>
                    </a:cubicBezTo>
                    <a:cubicBezTo>
                      <a:pt x="42" y="1004"/>
                      <a:pt x="0" y="1045"/>
                      <a:pt x="0" y="1096"/>
                    </a:cubicBezTo>
                    <a:cubicBezTo>
                      <a:pt x="0" y="1627"/>
                      <a:pt x="0" y="1627"/>
                      <a:pt x="0" y="1627"/>
                    </a:cubicBezTo>
                    <a:cubicBezTo>
                      <a:pt x="0" y="1678"/>
                      <a:pt x="42" y="1719"/>
                      <a:pt x="93" y="1719"/>
                    </a:cubicBezTo>
                    <a:cubicBezTo>
                      <a:pt x="646" y="1719"/>
                      <a:pt x="646" y="1719"/>
                      <a:pt x="646" y="1719"/>
                    </a:cubicBezTo>
                    <a:cubicBezTo>
                      <a:pt x="697" y="1719"/>
                      <a:pt x="738" y="1678"/>
                      <a:pt x="738" y="1627"/>
                    </a:cubicBezTo>
                    <a:cubicBezTo>
                      <a:pt x="738" y="1096"/>
                      <a:pt x="738" y="1096"/>
                      <a:pt x="738" y="1096"/>
                    </a:cubicBezTo>
                    <a:cubicBezTo>
                      <a:pt x="738" y="1045"/>
                      <a:pt x="697" y="1004"/>
                      <a:pt x="646" y="1004"/>
                    </a:cubicBezTo>
                    <a:close/>
                    <a:moveTo>
                      <a:pt x="646" y="1996"/>
                    </a:moveTo>
                    <a:cubicBezTo>
                      <a:pt x="93" y="1996"/>
                      <a:pt x="93" y="1996"/>
                      <a:pt x="93" y="1996"/>
                    </a:cubicBezTo>
                    <a:cubicBezTo>
                      <a:pt x="42" y="1996"/>
                      <a:pt x="0" y="2037"/>
                      <a:pt x="0" y="2089"/>
                    </a:cubicBezTo>
                    <a:cubicBezTo>
                      <a:pt x="0" y="2631"/>
                      <a:pt x="0" y="2631"/>
                      <a:pt x="0" y="2631"/>
                    </a:cubicBezTo>
                    <a:cubicBezTo>
                      <a:pt x="0" y="2682"/>
                      <a:pt x="42" y="2723"/>
                      <a:pt x="93" y="2723"/>
                    </a:cubicBezTo>
                    <a:cubicBezTo>
                      <a:pt x="646" y="2723"/>
                      <a:pt x="646" y="2723"/>
                      <a:pt x="646" y="2723"/>
                    </a:cubicBezTo>
                    <a:cubicBezTo>
                      <a:pt x="697" y="2723"/>
                      <a:pt x="738" y="2682"/>
                      <a:pt x="738" y="2631"/>
                    </a:cubicBezTo>
                    <a:cubicBezTo>
                      <a:pt x="738" y="2089"/>
                      <a:pt x="738" y="2089"/>
                      <a:pt x="738" y="2089"/>
                    </a:cubicBezTo>
                    <a:cubicBezTo>
                      <a:pt x="738" y="2037"/>
                      <a:pt x="697" y="1996"/>
                      <a:pt x="646" y="1996"/>
                    </a:cubicBezTo>
                    <a:close/>
                    <a:moveTo>
                      <a:pt x="2687" y="0"/>
                    </a:moveTo>
                    <a:cubicBezTo>
                      <a:pt x="1085" y="0"/>
                      <a:pt x="1085" y="0"/>
                      <a:pt x="1085" y="0"/>
                    </a:cubicBezTo>
                    <a:cubicBezTo>
                      <a:pt x="1034" y="0"/>
                      <a:pt x="993" y="41"/>
                      <a:pt x="993" y="92"/>
                    </a:cubicBezTo>
                    <a:cubicBezTo>
                      <a:pt x="993" y="635"/>
                      <a:pt x="993" y="635"/>
                      <a:pt x="993" y="635"/>
                    </a:cubicBezTo>
                    <a:cubicBezTo>
                      <a:pt x="993" y="686"/>
                      <a:pt x="1034" y="727"/>
                      <a:pt x="1085" y="727"/>
                    </a:cubicBezTo>
                    <a:cubicBezTo>
                      <a:pt x="2687" y="727"/>
                      <a:pt x="2687" y="727"/>
                      <a:pt x="2687" y="727"/>
                    </a:cubicBezTo>
                    <a:cubicBezTo>
                      <a:pt x="2738" y="727"/>
                      <a:pt x="2779" y="686"/>
                      <a:pt x="2779" y="635"/>
                    </a:cubicBezTo>
                    <a:cubicBezTo>
                      <a:pt x="2779" y="92"/>
                      <a:pt x="2779" y="92"/>
                      <a:pt x="2779" y="92"/>
                    </a:cubicBezTo>
                    <a:cubicBezTo>
                      <a:pt x="2779" y="41"/>
                      <a:pt x="2738" y="0"/>
                      <a:pt x="2687" y="0"/>
                    </a:cubicBezTo>
                    <a:close/>
                    <a:moveTo>
                      <a:pt x="2687" y="1004"/>
                    </a:moveTo>
                    <a:cubicBezTo>
                      <a:pt x="1085" y="1004"/>
                      <a:pt x="1085" y="1004"/>
                      <a:pt x="1085" y="1004"/>
                    </a:cubicBezTo>
                    <a:cubicBezTo>
                      <a:pt x="1034" y="1004"/>
                      <a:pt x="993" y="1045"/>
                      <a:pt x="993" y="1096"/>
                    </a:cubicBezTo>
                    <a:cubicBezTo>
                      <a:pt x="993" y="1627"/>
                      <a:pt x="993" y="1627"/>
                      <a:pt x="993" y="1627"/>
                    </a:cubicBezTo>
                    <a:cubicBezTo>
                      <a:pt x="993" y="1678"/>
                      <a:pt x="1034" y="1719"/>
                      <a:pt x="1085" y="1719"/>
                    </a:cubicBezTo>
                    <a:cubicBezTo>
                      <a:pt x="2687" y="1719"/>
                      <a:pt x="2687" y="1719"/>
                      <a:pt x="2687" y="1719"/>
                    </a:cubicBezTo>
                    <a:cubicBezTo>
                      <a:pt x="2738" y="1719"/>
                      <a:pt x="2779" y="1678"/>
                      <a:pt x="2779" y="1627"/>
                    </a:cubicBezTo>
                    <a:cubicBezTo>
                      <a:pt x="2779" y="1096"/>
                      <a:pt x="2779" y="1096"/>
                      <a:pt x="2779" y="1096"/>
                    </a:cubicBezTo>
                    <a:cubicBezTo>
                      <a:pt x="2779" y="1045"/>
                      <a:pt x="2738" y="1004"/>
                      <a:pt x="2687" y="1004"/>
                    </a:cubicBezTo>
                    <a:close/>
                    <a:moveTo>
                      <a:pt x="2687" y="1996"/>
                    </a:moveTo>
                    <a:cubicBezTo>
                      <a:pt x="1085" y="1996"/>
                      <a:pt x="1085" y="1996"/>
                      <a:pt x="1085" y="1996"/>
                    </a:cubicBezTo>
                    <a:cubicBezTo>
                      <a:pt x="1034" y="1996"/>
                      <a:pt x="993" y="2037"/>
                      <a:pt x="993" y="2089"/>
                    </a:cubicBezTo>
                    <a:cubicBezTo>
                      <a:pt x="993" y="2631"/>
                      <a:pt x="993" y="2631"/>
                      <a:pt x="993" y="2631"/>
                    </a:cubicBezTo>
                    <a:cubicBezTo>
                      <a:pt x="993" y="2682"/>
                      <a:pt x="1034" y="2723"/>
                      <a:pt x="1085" y="2723"/>
                    </a:cubicBezTo>
                    <a:cubicBezTo>
                      <a:pt x="2687" y="2723"/>
                      <a:pt x="2687" y="2723"/>
                      <a:pt x="2687" y="2723"/>
                    </a:cubicBezTo>
                    <a:cubicBezTo>
                      <a:pt x="2738" y="2723"/>
                      <a:pt x="2779" y="2682"/>
                      <a:pt x="2779" y="2631"/>
                    </a:cubicBezTo>
                    <a:cubicBezTo>
                      <a:pt x="2779" y="2089"/>
                      <a:pt x="2779" y="2089"/>
                      <a:pt x="2779" y="2089"/>
                    </a:cubicBezTo>
                    <a:cubicBezTo>
                      <a:pt x="2779" y="2037"/>
                      <a:pt x="2738" y="1996"/>
                      <a:pt x="2687" y="1996"/>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11" name="PA_组合 10"/>
          <p:cNvGrpSpPr/>
          <p:nvPr>
            <p:custDataLst>
              <p:tags r:id="rId5"/>
            </p:custDataLst>
          </p:nvPr>
        </p:nvGrpSpPr>
        <p:grpSpPr>
          <a:xfrm>
            <a:off x="5072066" y="2285998"/>
            <a:ext cx="865900" cy="1305091"/>
            <a:chOff x="5302919" y="2242095"/>
            <a:chExt cx="865900" cy="1305091"/>
          </a:xfrm>
        </p:grpSpPr>
        <p:sp>
          <p:nvSpPr>
            <p:cNvPr id="6" name="PA_文本框 25"/>
            <p:cNvSpPr txBox="1"/>
            <p:nvPr>
              <p:custDataLst>
                <p:tags r:id="rId6"/>
              </p:custDataLst>
            </p:nvPr>
          </p:nvSpPr>
          <p:spPr>
            <a:xfrm>
              <a:off x="5858939" y="3178886"/>
              <a:ext cx="309880" cy="368300"/>
            </a:xfrm>
            <a:prstGeom prst="rect">
              <a:avLst/>
            </a:prstGeom>
            <a:noFill/>
          </p:spPr>
          <p:txBody>
            <a:bodyPr wrap="none" rtlCol="0">
              <a:spAutoFit/>
            </a:bodyPr>
            <a:lstStyle/>
            <a:p>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5302919" y="2242095"/>
              <a:ext cx="621046" cy="621046"/>
              <a:chOff x="3635775" y="2580616"/>
              <a:chExt cx="720080" cy="720080"/>
            </a:xfrm>
          </p:grpSpPr>
          <p:sp>
            <p:nvSpPr>
              <p:cNvPr id="17" name="椭圆 16"/>
              <p:cNvSpPr/>
              <p:nvPr/>
            </p:nvSpPr>
            <p:spPr>
              <a:xfrm>
                <a:off x="3635775" y="2580616"/>
                <a:ext cx="720080" cy="720080"/>
              </a:xfrm>
              <a:prstGeom prst="ellipse">
                <a:avLst/>
              </a:prstGeom>
              <a:solidFill>
                <a:srgbClr val="8BC066"/>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p:nvPr/>
            </p:nvSpPr>
            <p:spPr bwMode="auto">
              <a:xfrm>
                <a:off x="3820882" y="2774664"/>
                <a:ext cx="349866" cy="388969"/>
              </a:xfrm>
              <a:custGeom>
                <a:avLst/>
                <a:gdLst>
                  <a:gd name="T0" fmla="*/ 1511663 w 2946"/>
                  <a:gd name="T1" fmla="*/ 216114 h 3274"/>
                  <a:gd name="T2" fmla="*/ 1558387 w 2946"/>
                  <a:gd name="T3" fmla="*/ 72038 h 3274"/>
                  <a:gd name="T4" fmla="*/ 1619403 w 2946"/>
                  <a:gd name="T5" fmla="*/ 168822 h 3274"/>
                  <a:gd name="T6" fmla="*/ 141821 w 2946"/>
                  <a:gd name="T7" fmla="*/ 72038 h 3274"/>
                  <a:gd name="T8" fmla="*/ 647541 w 2946"/>
                  <a:gd name="T9" fmla="*/ 0 h 3274"/>
                  <a:gd name="T10" fmla="*/ 974060 w 2946"/>
                  <a:gd name="T11" fmla="*/ 72038 h 3274"/>
                  <a:gd name="T12" fmla="*/ 1477582 w 2946"/>
                  <a:gd name="T13" fmla="*/ 216114 h 3274"/>
                  <a:gd name="T14" fmla="*/ 141821 w 2946"/>
                  <a:gd name="T15" fmla="*/ 72038 h 3274"/>
                  <a:gd name="T16" fmla="*/ 0 w 2946"/>
                  <a:gd name="T17" fmla="*/ 112731 h 3274"/>
                  <a:gd name="T18" fmla="*/ 107740 w 2946"/>
                  <a:gd name="T19" fmla="*/ 72038 h 3274"/>
                  <a:gd name="T20" fmla="*/ 51671 w 2946"/>
                  <a:gd name="T21" fmla="*/ 216114 h 3274"/>
                  <a:gd name="T22" fmla="*/ 1441851 w 2946"/>
                  <a:gd name="T23" fmla="*/ 285952 h 3274"/>
                  <a:gd name="T24" fmla="*/ 179750 w 2946"/>
                  <a:gd name="T25" fmla="*/ 1298331 h 3274"/>
                  <a:gd name="T26" fmla="*/ 1441851 w 2946"/>
                  <a:gd name="T27" fmla="*/ 285952 h 3274"/>
                  <a:gd name="T28" fmla="*/ 1190091 w 2946"/>
                  <a:gd name="T29" fmla="*/ 1118512 h 3274"/>
                  <a:gd name="T30" fmla="*/ 937781 w 2946"/>
                  <a:gd name="T31" fmla="*/ 1046474 h 3274"/>
                  <a:gd name="T32" fmla="*/ 937781 w 2946"/>
                  <a:gd name="T33" fmla="*/ 974436 h 3274"/>
                  <a:gd name="T34" fmla="*/ 1334111 w 2946"/>
                  <a:gd name="T35" fmla="*/ 900199 h 3274"/>
                  <a:gd name="T36" fmla="*/ 937781 w 2946"/>
                  <a:gd name="T37" fmla="*/ 974436 h 3274"/>
                  <a:gd name="T38" fmla="*/ 1334111 w 2946"/>
                  <a:gd name="T39" fmla="*/ 792417 h 3274"/>
                  <a:gd name="T40" fmla="*/ 937781 w 2946"/>
                  <a:gd name="T41" fmla="*/ 722578 h 3274"/>
                  <a:gd name="T42" fmla="*/ 554093 w 2946"/>
                  <a:gd name="T43" fmla="*/ 1181751 h 3274"/>
                  <a:gd name="T44" fmla="*/ 507919 w 2946"/>
                  <a:gd name="T45" fmla="*/ 972236 h 3274"/>
                  <a:gd name="T46" fmla="*/ 301233 w 2946"/>
                  <a:gd name="T47" fmla="*/ 928244 h 3274"/>
                  <a:gd name="T48" fmla="*/ 863572 w 2946"/>
                  <a:gd name="T49" fmla="*/ 900199 h 3274"/>
                  <a:gd name="T50" fmla="*/ 575531 w 2946"/>
                  <a:gd name="T51" fmla="*/ 900199 h 3274"/>
                  <a:gd name="T52" fmla="*/ 287491 w 2946"/>
                  <a:gd name="T53" fmla="*/ 506465 h 3274"/>
                  <a:gd name="T54" fmla="*/ 863572 w 2946"/>
                  <a:gd name="T55" fmla="*/ 393734 h 3274"/>
                  <a:gd name="T56" fmla="*/ 287491 w 2946"/>
                  <a:gd name="T57" fmla="*/ 506465 h 3274"/>
                  <a:gd name="T58" fmla="*/ 109939 w 2946"/>
                  <a:gd name="T59" fmla="*/ 1476502 h 3274"/>
                  <a:gd name="T60" fmla="*/ 1551790 w 2946"/>
                  <a:gd name="T61" fmla="*/ 1368170 h 3274"/>
                  <a:gd name="T62" fmla="*/ 694815 w 2946"/>
                  <a:gd name="T63" fmla="*/ 1519394 h 3274"/>
                  <a:gd name="T64" fmla="*/ 357302 w 2946"/>
                  <a:gd name="T65" fmla="*/ 1800397 h 3274"/>
                  <a:gd name="T66" fmla="*/ 694815 w 2946"/>
                  <a:gd name="T67" fmla="*/ 1519394 h 3274"/>
                  <a:gd name="T68" fmla="*/ 1088397 w 2946"/>
                  <a:gd name="T69" fmla="*/ 1800397 h 3274"/>
                  <a:gd name="T70" fmla="*/ 1088397 w 2946"/>
                  <a:gd name="T71" fmla="*/ 1519394 h 32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46" h="3274">
                    <a:moveTo>
                      <a:pt x="2831" y="393"/>
                    </a:moveTo>
                    <a:cubicBezTo>
                      <a:pt x="2750" y="393"/>
                      <a:pt x="2750" y="393"/>
                      <a:pt x="2750" y="393"/>
                    </a:cubicBezTo>
                    <a:cubicBezTo>
                      <a:pt x="2754" y="131"/>
                      <a:pt x="2754" y="131"/>
                      <a:pt x="2754" y="131"/>
                    </a:cubicBezTo>
                    <a:cubicBezTo>
                      <a:pt x="2835" y="131"/>
                      <a:pt x="2835" y="131"/>
                      <a:pt x="2835" y="131"/>
                    </a:cubicBezTo>
                    <a:cubicBezTo>
                      <a:pt x="2946" y="205"/>
                      <a:pt x="2946" y="205"/>
                      <a:pt x="2946" y="205"/>
                    </a:cubicBezTo>
                    <a:cubicBezTo>
                      <a:pt x="2946" y="307"/>
                      <a:pt x="2946" y="307"/>
                      <a:pt x="2946" y="307"/>
                    </a:cubicBezTo>
                    <a:lnTo>
                      <a:pt x="2831" y="393"/>
                    </a:lnTo>
                    <a:close/>
                    <a:moveTo>
                      <a:pt x="258" y="131"/>
                    </a:moveTo>
                    <a:cubicBezTo>
                      <a:pt x="1178" y="131"/>
                      <a:pt x="1178" y="131"/>
                      <a:pt x="1178" y="131"/>
                    </a:cubicBezTo>
                    <a:cubicBezTo>
                      <a:pt x="1178" y="0"/>
                      <a:pt x="1178" y="0"/>
                      <a:pt x="1178" y="0"/>
                    </a:cubicBezTo>
                    <a:cubicBezTo>
                      <a:pt x="1772" y="0"/>
                      <a:pt x="1772" y="0"/>
                      <a:pt x="1772" y="0"/>
                    </a:cubicBezTo>
                    <a:cubicBezTo>
                      <a:pt x="1772" y="131"/>
                      <a:pt x="1772" y="131"/>
                      <a:pt x="1772" y="131"/>
                    </a:cubicBezTo>
                    <a:cubicBezTo>
                      <a:pt x="2688" y="131"/>
                      <a:pt x="2688" y="131"/>
                      <a:pt x="2688" y="131"/>
                    </a:cubicBezTo>
                    <a:cubicBezTo>
                      <a:pt x="2688" y="393"/>
                      <a:pt x="2688" y="393"/>
                      <a:pt x="2688" y="393"/>
                    </a:cubicBezTo>
                    <a:cubicBezTo>
                      <a:pt x="258" y="393"/>
                      <a:pt x="258" y="393"/>
                      <a:pt x="258" y="393"/>
                    </a:cubicBezTo>
                    <a:lnTo>
                      <a:pt x="258" y="131"/>
                    </a:lnTo>
                    <a:close/>
                    <a:moveTo>
                      <a:pt x="0" y="307"/>
                    </a:moveTo>
                    <a:cubicBezTo>
                      <a:pt x="0" y="205"/>
                      <a:pt x="0" y="205"/>
                      <a:pt x="0" y="205"/>
                    </a:cubicBezTo>
                    <a:cubicBezTo>
                      <a:pt x="94" y="131"/>
                      <a:pt x="94" y="131"/>
                      <a:pt x="94" y="131"/>
                    </a:cubicBezTo>
                    <a:cubicBezTo>
                      <a:pt x="196" y="131"/>
                      <a:pt x="196" y="131"/>
                      <a:pt x="196" y="131"/>
                    </a:cubicBezTo>
                    <a:cubicBezTo>
                      <a:pt x="196" y="393"/>
                      <a:pt x="196" y="393"/>
                      <a:pt x="196" y="393"/>
                    </a:cubicBezTo>
                    <a:cubicBezTo>
                      <a:pt x="94" y="393"/>
                      <a:pt x="94" y="393"/>
                      <a:pt x="94" y="393"/>
                    </a:cubicBezTo>
                    <a:lnTo>
                      <a:pt x="0" y="307"/>
                    </a:lnTo>
                    <a:close/>
                    <a:moveTo>
                      <a:pt x="2623" y="520"/>
                    </a:moveTo>
                    <a:cubicBezTo>
                      <a:pt x="2623" y="2361"/>
                      <a:pt x="2623" y="2361"/>
                      <a:pt x="2623" y="2361"/>
                    </a:cubicBezTo>
                    <a:cubicBezTo>
                      <a:pt x="327" y="2361"/>
                      <a:pt x="327" y="2361"/>
                      <a:pt x="327" y="2361"/>
                    </a:cubicBezTo>
                    <a:cubicBezTo>
                      <a:pt x="327" y="520"/>
                      <a:pt x="327" y="520"/>
                      <a:pt x="327" y="520"/>
                    </a:cubicBezTo>
                    <a:lnTo>
                      <a:pt x="2623" y="520"/>
                    </a:lnTo>
                    <a:close/>
                    <a:moveTo>
                      <a:pt x="1706" y="2034"/>
                    </a:moveTo>
                    <a:cubicBezTo>
                      <a:pt x="2165" y="2034"/>
                      <a:pt x="2165" y="2034"/>
                      <a:pt x="2165" y="2034"/>
                    </a:cubicBezTo>
                    <a:cubicBezTo>
                      <a:pt x="2165" y="1903"/>
                      <a:pt x="2165" y="1903"/>
                      <a:pt x="2165" y="1903"/>
                    </a:cubicBezTo>
                    <a:cubicBezTo>
                      <a:pt x="1706" y="1903"/>
                      <a:pt x="1706" y="1903"/>
                      <a:pt x="1706" y="1903"/>
                    </a:cubicBezTo>
                    <a:lnTo>
                      <a:pt x="1706" y="2034"/>
                    </a:lnTo>
                    <a:close/>
                    <a:moveTo>
                      <a:pt x="1706" y="1772"/>
                    </a:moveTo>
                    <a:cubicBezTo>
                      <a:pt x="2427" y="1772"/>
                      <a:pt x="2427" y="1772"/>
                      <a:pt x="2427" y="1772"/>
                    </a:cubicBezTo>
                    <a:cubicBezTo>
                      <a:pt x="2427" y="1637"/>
                      <a:pt x="2427" y="1637"/>
                      <a:pt x="2427" y="1637"/>
                    </a:cubicBezTo>
                    <a:cubicBezTo>
                      <a:pt x="1706" y="1637"/>
                      <a:pt x="1706" y="1637"/>
                      <a:pt x="1706" y="1637"/>
                    </a:cubicBezTo>
                    <a:lnTo>
                      <a:pt x="1706" y="1772"/>
                    </a:lnTo>
                    <a:close/>
                    <a:moveTo>
                      <a:pt x="1706" y="1441"/>
                    </a:moveTo>
                    <a:cubicBezTo>
                      <a:pt x="2427" y="1441"/>
                      <a:pt x="2427" y="1441"/>
                      <a:pt x="2427" y="1441"/>
                    </a:cubicBezTo>
                    <a:cubicBezTo>
                      <a:pt x="2427" y="1314"/>
                      <a:pt x="2427" y="1314"/>
                      <a:pt x="2427" y="1314"/>
                    </a:cubicBezTo>
                    <a:cubicBezTo>
                      <a:pt x="1706" y="1314"/>
                      <a:pt x="1706" y="1314"/>
                      <a:pt x="1706" y="1314"/>
                    </a:cubicBezTo>
                    <a:lnTo>
                      <a:pt x="1706" y="1441"/>
                    </a:lnTo>
                    <a:close/>
                    <a:moveTo>
                      <a:pt x="1008" y="2149"/>
                    </a:moveTo>
                    <a:cubicBezTo>
                      <a:pt x="1245" y="2149"/>
                      <a:pt x="1440" y="1998"/>
                      <a:pt x="1466" y="1768"/>
                    </a:cubicBezTo>
                    <a:cubicBezTo>
                      <a:pt x="924" y="1768"/>
                      <a:pt x="924" y="1768"/>
                      <a:pt x="924" y="1768"/>
                    </a:cubicBezTo>
                    <a:cubicBezTo>
                      <a:pt x="924" y="1231"/>
                      <a:pt x="924" y="1231"/>
                      <a:pt x="924" y="1231"/>
                    </a:cubicBezTo>
                    <a:cubicBezTo>
                      <a:pt x="694" y="1256"/>
                      <a:pt x="548" y="1451"/>
                      <a:pt x="548" y="1688"/>
                    </a:cubicBezTo>
                    <a:cubicBezTo>
                      <a:pt x="548" y="1943"/>
                      <a:pt x="754" y="2149"/>
                      <a:pt x="1008" y="2149"/>
                    </a:cubicBezTo>
                    <a:close/>
                    <a:moveTo>
                      <a:pt x="1571" y="1637"/>
                    </a:moveTo>
                    <a:cubicBezTo>
                      <a:pt x="1571" y="1637"/>
                      <a:pt x="1559" y="1126"/>
                      <a:pt x="1047" y="1126"/>
                    </a:cubicBezTo>
                    <a:cubicBezTo>
                      <a:pt x="1047" y="1637"/>
                      <a:pt x="1047" y="1637"/>
                      <a:pt x="1047" y="1637"/>
                    </a:cubicBezTo>
                    <a:lnTo>
                      <a:pt x="1571" y="1637"/>
                    </a:lnTo>
                    <a:close/>
                    <a:moveTo>
                      <a:pt x="523" y="921"/>
                    </a:moveTo>
                    <a:cubicBezTo>
                      <a:pt x="1571" y="921"/>
                      <a:pt x="1571" y="921"/>
                      <a:pt x="1571" y="921"/>
                    </a:cubicBezTo>
                    <a:cubicBezTo>
                      <a:pt x="1571" y="716"/>
                      <a:pt x="1571" y="716"/>
                      <a:pt x="1571" y="716"/>
                    </a:cubicBezTo>
                    <a:cubicBezTo>
                      <a:pt x="523" y="716"/>
                      <a:pt x="523" y="716"/>
                      <a:pt x="523" y="716"/>
                    </a:cubicBezTo>
                    <a:lnTo>
                      <a:pt x="523" y="921"/>
                    </a:lnTo>
                    <a:close/>
                    <a:moveTo>
                      <a:pt x="2823" y="2685"/>
                    </a:moveTo>
                    <a:cubicBezTo>
                      <a:pt x="200" y="2685"/>
                      <a:pt x="200" y="2685"/>
                      <a:pt x="200" y="2685"/>
                    </a:cubicBezTo>
                    <a:cubicBezTo>
                      <a:pt x="200" y="2488"/>
                      <a:pt x="200" y="2488"/>
                      <a:pt x="200" y="2488"/>
                    </a:cubicBezTo>
                    <a:cubicBezTo>
                      <a:pt x="2823" y="2488"/>
                      <a:pt x="2823" y="2488"/>
                      <a:pt x="2823" y="2488"/>
                    </a:cubicBezTo>
                    <a:lnTo>
                      <a:pt x="2823" y="2685"/>
                    </a:lnTo>
                    <a:close/>
                    <a:moveTo>
                      <a:pt x="1264" y="2763"/>
                    </a:moveTo>
                    <a:cubicBezTo>
                      <a:pt x="957" y="3274"/>
                      <a:pt x="957" y="3274"/>
                      <a:pt x="957" y="3274"/>
                    </a:cubicBezTo>
                    <a:cubicBezTo>
                      <a:pt x="650" y="3274"/>
                      <a:pt x="650" y="3274"/>
                      <a:pt x="650" y="3274"/>
                    </a:cubicBezTo>
                    <a:cubicBezTo>
                      <a:pt x="957" y="2763"/>
                      <a:pt x="957" y="2763"/>
                      <a:pt x="957" y="2763"/>
                    </a:cubicBezTo>
                    <a:lnTo>
                      <a:pt x="1264" y="2763"/>
                    </a:lnTo>
                    <a:close/>
                    <a:moveTo>
                      <a:pt x="2287" y="3274"/>
                    </a:moveTo>
                    <a:cubicBezTo>
                      <a:pt x="1980" y="3274"/>
                      <a:pt x="1980" y="3274"/>
                      <a:pt x="1980" y="3274"/>
                    </a:cubicBezTo>
                    <a:cubicBezTo>
                      <a:pt x="1673" y="2763"/>
                      <a:pt x="1673" y="2763"/>
                      <a:pt x="1673" y="2763"/>
                    </a:cubicBezTo>
                    <a:cubicBezTo>
                      <a:pt x="1980" y="2763"/>
                      <a:pt x="1980" y="2763"/>
                      <a:pt x="1980" y="2763"/>
                    </a:cubicBezTo>
                    <a:lnTo>
                      <a:pt x="2287" y="3274"/>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14" name="PA_组合 13"/>
          <p:cNvGrpSpPr/>
          <p:nvPr>
            <p:custDataLst>
              <p:tags r:id="rId7"/>
            </p:custDataLst>
          </p:nvPr>
        </p:nvGrpSpPr>
        <p:grpSpPr>
          <a:xfrm>
            <a:off x="4857752" y="3071816"/>
            <a:ext cx="770973" cy="1311843"/>
            <a:chOff x="5185929" y="3003798"/>
            <a:chExt cx="770973" cy="1311843"/>
          </a:xfrm>
        </p:grpSpPr>
        <p:sp>
          <p:nvSpPr>
            <p:cNvPr id="7" name="PA_文本框 26"/>
            <p:cNvSpPr txBox="1"/>
            <p:nvPr>
              <p:custDataLst>
                <p:tags r:id="rId8"/>
              </p:custDataLst>
            </p:nvPr>
          </p:nvSpPr>
          <p:spPr>
            <a:xfrm>
              <a:off x="5647022" y="3947341"/>
              <a:ext cx="309880" cy="368300"/>
            </a:xfrm>
            <a:prstGeom prst="rect">
              <a:avLst/>
            </a:prstGeom>
            <a:noFill/>
          </p:spPr>
          <p:txBody>
            <a:bodyPr wrap="none" rtlCol="0">
              <a:spAutoFit/>
            </a:bodyPr>
            <a:lstStyle/>
            <a:p>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5185929" y="3003798"/>
              <a:ext cx="621046" cy="621046"/>
              <a:chOff x="6948264" y="2542587"/>
              <a:chExt cx="720080" cy="720080"/>
            </a:xfrm>
          </p:grpSpPr>
          <p:sp>
            <p:nvSpPr>
              <p:cNvPr id="16" name="椭圆 15"/>
              <p:cNvSpPr/>
              <p:nvPr/>
            </p:nvSpPr>
            <p:spPr>
              <a:xfrm>
                <a:off x="6948264" y="2542587"/>
                <a:ext cx="720080" cy="720080"/>
              </a:xfrm>
              <a:prstGeom prst="ellipse">
                <a:avLst/>
              </a:prstGeom>
              <a:solidFill>
                <a:srgbClr val="66BFBD"/>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KSO_Shape"/>
              <p:cNvSpPr/>
              <p:nvPr/>
            </p:nvSpPr>
            <p:spPr bwMode="auto">
              <a:xfrm>
                <a:off x="7142313" y="2736636"/>
                <a:ext cx="331982" cy="331982"/>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8" name="PA_组合 27"/>
          <p:cNvGrpSpPr/>
          <p:nvPr>
            <p:custDataLst>
              <p:tags r:id="rId9"/>
            </p:custDataLst>
          </p:nvPr>
        </p:nvGrpSpPr>
        <p:grpSpPr>
          <a:xfrm>
            <a:off x="4357686" y="1570752"/>
            <a:ext cx="4430876" cy="2836490"/>
            <a:chOff x="4860032" y="1463452"/>
            <a:chExt cx="4430876" cy="2836490"/>
          </a:xfrm>
        </p:grpSpPr>
        <p:sp>
          <p:nvSpPr>
            <p:cNvPr id="8" name="PA_文本框 27"/>
            <p:cNvSpPr txBox="1"/>
            <p:nvPr>
              <p:custDataLst>
                <p:tags r:id="rId10"/>
              </p:custDataLst>
            </p:nvPr>
          </p:nvSpPr>
          <p:spPr>
            <a:xfrm>
              <a:off x="6107653" y="1463452"/>
              <a:ext cx="3183255" cy="645160"/>
            </a:xfrm>
            <a:prstGeom prst="rect">
              <a:avLst/>
            </a:prstGeom>
            <a:noFill/>
          </p:spPr>
          <p:txBody>
            <a:bodyPr wrap="none" rtlCol="0">
              <a:spAutoFit/>
            </a:bodyPr>
            <a:lstStyle/>
            <a:p>
              <a:pPr algn="l"/>
              <a:r>
                <a:rPr lang="en-US" altLang="zh-CN" dirty="0">
                  <a:sym typeface="+mn-ea"/>
                </a:rPr>
                <a:t>INTRODUCTION AND OVERVIEW</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860032" y="3678896"/>
              <a:ext cx="621046" cy="621046"/>
              <a:chOff x="1695380" y="1661533"/>
              <a:chExt cx="720080" cy="720080"/>
            </a:xfrm>
          </p:grpSpPr>
          <p:sp>
            <p:nvSpPr>
              <p:cNvPr id="19" name="椭圆 18"/>
              <p:cNvSpPr/>
              <p:nvPr/>
            </p:nvSpPr>
            <p:spPr>
              <a:xfrm>
                <a:off x="1695380" y="1661533"/>
                <a:ext cx="720080" cy="720080"/>
              </a:xfrm>
              <a:prstGeom prst="ellipse">
                <a:avLst/>
              </a:prstGeom>
              <a:solidFill>
                <a:schemeClr val="tx2">
                  <a:lumMod val="40000"/>
                  <a:lumOff val="60000"/>
                </a:schemeClr>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KSO_Shape"/>
              <p:cNvSpPr/>
              <p:nvPr/>
            </p:nvSpPr>
            <p:spPr bwMode="auto">
              <a:xfrm>
                <a:off x="1880487" y="1789534"/>
                <a:ext cx="349866" cy="454372"/>
              </a:xfrm>
              <a:custGeom>
                <a:avLst/>
                <a:gdLst>
                  <a:gd name="T0" fmla="*/ 2147483646 w 5278"/>
                  <a:gd name="T1" fmla="*/ 2147483646 h 6863"/>
                  <a:gd name="T2" fmla="*/ 2147483646 w 5278"/>
                  <a:gd name="T3" fmla="*/ 2147483646 h 6863"/>
                  <a:gd name="T4" fmla="*/ 2147483646 w 5278"/>
                  <a:gd name="T5" fmla="*/ 2147483646 h 6863"/>
                  <a:gd name="T6" fmla="*/ 2147483646 w 5278"/>
                  <a:gd name="T7" fmla="*/ 2147483646 h 6863"/>
                  <a:gd name="T8" fmla="*/ 2147483646 w 5278"/>
                  <a:gd name="T9" fmla="*/ 2147483646 h 6863"/>
                  <a:gd name="T10" fmla="*/ 2147483646 w 5278"/>
                  <a:gd name="T11" fmla="*/ 2147483646 h 6863"/>
                  <a:gd name="T12" fmla="*/ 2147483646 w 5278"/>
                  <a:gd name="T13" fmla="*/ 2147483646 h 6863"/>
                  <a:gd name="T14" fmla="*/ 2147483646 w 5278"/>
                  <a:gd name="T15" fmla="*/ 2147483646 h 6863"/>
                  <a:gd name="T16" fmla="*/ 2147483646 w 5278"/>
                  <a:gd name="T17" fmla="*/ 2147483646 h 6863"/>
                  <a:gd name="T18" fmla="*/ 2147483646 w 5278"/>
                  <a:gd name="T19" fmla="*/ 2147483646 h 6863"/>
                  <a:gd name="T20" fmla="*/ 2147483646 w 5278"/>
                  <a:gd name="T21" fmla="*/ 2147483646 h 6863"/>
                  <a:gd name="T22" fmla="*/ 2147483646 w 5278"/>
                  <a:gd name="T23" fmla="*/ 2147483646 h 6863"/>
                  <a:gd name="T24" fmla="*/ 2147483646 w 5278"/>
                  <a:gd name="T25" fmla="*/ 2147483646 h 6863"/>
                  <a:gd name="T26" fmla="*/ 2147483646 w 5278"/>
                  <a:gd name="T27" fmla="*/ 2147483646 h 6863"/>
                  <a:gd name="T28" fmla="*/ 2147483646 w 5278"/>
                  <a:gd name="T29" fmla="*/ 2147483646 h 6863"/>
                  <a:gd name="T30" fmla="*/ 2147483646 w 5278"/>
                  <a:gd name="T31" fmla="*/ 2147483646 h 6863"/>
                  <a:gd name="T32" fmla="*/ 2147483646 w 5278"/>
                  <a:gd name="T33" fmla="*/ 2147483646 h 6863"/>
                  <a:gd name="T34" fmla="*/ 2147483646 w 5278"/>
                  <a:gd name="T35" fmla="*/ 2147483646 h 6863"/>
                  <a:gd name="T36" fmla="*/ 2147483646 w 5278"/>
                  <a:gd name="T37" fmla="*/ 2147483646 h 6863"/>
                  <a:gd name="T38" fmla="*/ 2147483646 w 5278"/>
                  <a:gd name="T39" fmla="*/ 2147483646 h 6863"/>
                  <a:gd name="T40" fmla="*/ 2147483646 w 5278"/>
                  <a:gd name="T41" fmla="*/ 2147483646 h 6863"/>
                  <a:gd name="T42" fmla="*/ 2147483646 w 5278"/>
                  <a:gd name="T43" fmla="*/ 2147483646 h 6863"/>
                  <a:gd name="T44" fmla="*/ 2147483646 w 5278"/>
                  <a:gd name="T45" fmla="*/ 2147483646 h 6863"/>
                  <a:gd name="T46" fmla="*/ 2147483646 w 5278"/>
                  <a:gd name="T47" fmla="*/ 2147483646 h 6863"/>
                  <a:gd name="T48" fmla="*/ 2147483646 w 5278"/>
                  <a:gd name="T49" fmla="*/ 2147483646 h 6863"/>
                  <a:gd name="T50" fmla="*/ 2147483646 w 5278"/>
                  <a:gd name="T51" fmla="*/ 2147483646 h 6863"/>
                  <a:gd name="T52" fmla="*/ 2147483646 w 5278"/>
                  <a:gd name="T53" fmla="*/ 2147483646 h 6863"/>
                  <a:gd name="T54" fmla="*/ 2147483646 w 5278"/>
                  <a:gd name="T55" fmla="*/ 2147483646 h 6863"/>
                  <a:gd name="T56" fmla="*/ 2147483646 w 5278"/>
                  <a:gd name="T57" fmla="*/ 2147483646 h 6863"/>
                  <a:gd name="T58" fmla="*/ 2147483646 w 5278"/>
                  <a:gd name="T59" fmla="*/ 2147483646 h 6863"/>
                  <a:gd name="T60" fmla="*/ 2147483646 w 5278"/>
                  <a:gd name="T61" fmla="*/ 2147483646 h 6863"/>
                  <a:gd name="T62" fmla="*/ 2147483646 w 5278"/>
                  <a:gd name="T63" fmla="*/ 2147483646 h 6863"/>
                  <a:gd name="T64" fmla="*/ 2147483646 w 5278"/>
                  <a:gd name="T65" fmla="*/ 2147483646 h 6863"/>
                  <a:gd name="T66" fmla="*/ 2147483646 w 5278"/>
                  <a:gd name="T67" fmla="*/ 2147483646 h 6863"/>
                  <a:gd name="T68" fmla="*/ 2147483646 w 5278"/>
                  <a:gd name="T69" fmla="*/ 2147483646 h 6863"/>
                  <a:gd name="T70" fmla="*/ 2147483646 w 5278"/>
                  <a:gd name="T71" fmla="*/ 2147483646 h 6863"/>
                  <a:gd name="T72" fmla="*/ 2147483646 w 5278"/>
                  <a:gd name="T73" fmla="*/ 2147483646 h 6863"/>
                  <a:gd name="T74" fmla="*/ 2147483646 w 5278"/>
                  <a:gd name="T75" fmla="*/ 2147483646 h 6863"/>
                  <a:gd name="T76" fmla="*/ 2147483646 w 5278"/>
                  <a:gd name="T77" fmla="*/ 2147483646 h 6863"/>
                  <a:gd name="T78" fmla="*/ 2147483646 w 5278"/>
                  <a:gd name="T79" fmla="*/ 2147483646 h 6863"/>
                  <a:gd name="T80" fmla="*/ 2147483646 w 5278"/>
                  <a:gd name="T81" fmla="*/ 2147483646 h 6863"/>
                  <a:gd name="T82" fmla="*/ 2147483646 w 5278"/>
                  <a:gd name="T83" fmla="*/ 2147483646 h 6863"/>
                  <a:gd name="T84" fmla="*/ 0 w 5278"/>
                  <a:gd name="T85" fmla="*/ 2147483646 h 6863"/>
                  <a:gd name="T86" fmla="*/ 2147483646 w 5278"/>
                  <a:gd name="T87" fmla="*/ 2147483646 h 6863"/>
                  <a:gd name="T88" fmla="*/ 2147483646 w 5278"/>
                  <a:gd name="T89" fmla="*/ 2147483646 h 6863"/>
                  <a:gd name="T90" fmla="*/ 2147483646 w 5278"/>
                  <a:gd name="T91" fmla="*/ 2147483646 h 6863"/>
                  <a:gd name="T92" fmla="*/ 2147483646 w 5278"/>
                  <a:gd name="T93" fmla="*/ 2147483646 h 6863"/>
                  <a:gd name="T94" fmla="*/ 2147483646 w 5278"/>
                  <a:gd name="T95" fmla="*/ 2147483646 h 6863"/>
                  <a:gd name="T96" fmla="*/ 2147483646 w 5278"/>
                  <a:gd name="T97" fmla="*/ 1347340187 h 6863"/>
                  <a:gd name="T98" fmla="*/ 2147483646 w 5278"/>
                  <a:gd name="T99" fmla="*/ 513294381 h 6863"/>
                  <a:gd name="T100" fmla="*/ 2147483646 w 5278"/>
                  <a:gd name="T101" fmla="*/ 42761601 h 6863"/>
                  <a:gd name="T102" fmla="*/ 2147483646 w 5278"/>
                  <a:gd name="T103" fmla="*/ 21419384 h 6863"/>
                  <a:gd name="T104" fmla="*/ 2147483646 w 5278"/>
                  <a:gd name="T105" fmla="*/ 363589915 h 6863"/>
                  <a:gd name="T106" fmla="*/ 2147483646 w 5278"/>
                  <a:gd name="T107" fmla="*/ 1133454737 h 6863"/>
                  <a:gd name="T108" fmla="*/ 2147483646 w 5278"/>
                  <a:gd name="T109" fmla="*/ 2147483646 h 6863"/>
                  <a:gd name="T110" fmla="*/ 2147483646 w 5278"/>
                  <a:gd name="T111" fmla="*/ 2147483646 h 6863"/>
                  <a:gd name="T112" fmla="*/ 2147483646 w 5278"/>
                  <a:gd name="T113" fmla="*/ 2147483646 h 6863"/>
                  <a:gd name="T114" fmla="*/ 2147483646 w 5278"/>
                  <a:gd name="T115" fmla="*/ 2147483646 h 6863"/>
                  <a:gd name="T116" fmla="*/ 2147483646 w 5278"/>
                  <a:gd name="T117" fmla="*/ 2147483646 h 6863"/>
                  <a:gd name="T118" fmla="*/ 2147483646 w 5278"/>
                  <a:gd name="T119" fmla="*/ 2147483646 h 68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78" h="6863">
                    <a:moveTo>
                      <a:pt x="4046" y="5103"/>
                    </a:moveTo>
                    <a:lnTo>
                      <a:pt x="1054" y="5103"/>
                    </a:lnTo>
                    <a:lnTo>
                      <a:pt x="1054" y="4927"/>
                    </a:lnTo>
                    <a:lnTo>
                      <a:pt x="4046" y="4927"/>
                    </a:lnTo>
                    <a:lnTo>
                      <a:pt x="4046" y="5103"/>
                    </a:lnTo>
                    <a:close/>
                    <a:moveTo>
                      <a:pt x="2814" y="4575"/>
                    </a:moveTo>
                    <a:lnTo>
                      <a:pt x="1054" y="4575"/>
                    </a:lnTo>
                    <a:lnTo>
                      <a:pt x="1054" y="4399"/>
                    </a:lnTo>
                    <a:lnTo>
                      <a:pt x="2814" y="4399"/>
                    </a:lnTo>
                    <a:lnTo>
                      <a:pt x="2814" y="4575"/>
                    </a:lnTo>
                    <a:close/>
                    <a:moveTo>
                      <a:pt x="3342" y="4047"/>
                    </a:moveTo>
                    <a:lnTo>
                      <a:pt x="1054" y="4047"/>
                    </a:lnTo>
                    <a:lnTo>
                      <a:pt x="1054" y="3872"/>
                    </a:lnTo>
                    <a:lnTo>
                      <a:pt x="3342" y="3872"/>
                    </a:lnTo>
                    <a:lnTo>
                      <a:pt x="3342" y="4047"/>
                    </a:lnTo>
                    <a:close/>
                    <a:moveTo>
                      <a:pt x="4222" y="3520"/>
                    </a:moveTo>
                    <a:lnTo>
                      <a:pt x="1054" y="3520"/>
                    </a:lnTo>
                    <a:lnTo>
                      <a:pt x="1054" y="3344"/>
                    </a:lnTo>
                    <a:lnTo>
                      <a:pt x="4222" y="3344"/>
                    </a:lnTo>
                    <a:lnTo>
                      <a:pt x="4222" y="3520"/>
                    </a:lnTo>
                    <a:close/>
                    <a:moveTo>
                      <a:pt x="2814" y="2992"/>
                    </a:moveTo>
                    <a:lnTo>
                      <a:pt x="1054" y="2992"/>
                    </a:lnTo>
                    <a:lnTo>
                      <a:pt x="1054" y="2816"/>
                    </a:lnTo>
                    <a:lnTo>
                      <a:pt x="2814" y="2816"/>
                    </a:lnTo>
                    <a:lnTo>
                      <a:pt x="2814" y="2992"/>
                    </a:lnTo>
                    <a:close/>
                    <a:moveTo>
                      <a:pt x="4750" y="1056"/>
                    </a:moveTo>
                    <a:lnTo>
                      <a:pt x="3518" y="1056"/>
                    </a:lnTo>
                    <a:lnTo>
                      <a:pt x="3620" y="1362"/>
                    </a:lnTo>
                    <a:lnTo>
                      <a:pt x="3664" y="1373"/>
                    </a:lnTo>
                    <a:lnTo>
                      <a:pt x="3707" y="1385"/>
                    </a:lnTo>
                    <a:lnTo>
                      <a:pt x="3747" y="1397"/>
                    </a:lnTo>
                    <a:lnTo>
                      <a:pt x="3785" y="1412"/>
                    </a:lnTo>
                    <a:lnTo>
                      <a:pt x="3822" y="1426"/>
                    </a:lnTo>
                    <a:lnTo>
                      <a:pt x="3856" y="1441"/>
                    </a:lnTo>
                    <a:lnTo>
                      <a:pt x="3888" y="1458"/>
                    </a:lnTo>
                    <a:lnTo>
                      <a:pt x="3919" y="1476"/>
                    </a:lnTo>
                    <a:lnTo>
                      <a:pt x="3948" y="1494"/>
                    </a:lnTo>
                    <a:lnTo>
                      <a:pt x="3976" y="1513"/>
                    </a:lnTo>
                    <a:lnTo>
                      <a:pt x="4001" y="1534"/>
                    </a:lnTo>
                    <a:lnTo>
                      <a:pt x="4025" y="1555"/>
                    </a:lnTo>
                    <a:lnTo>
                      <a:pt x="4046" y="1577"/>
                    </a:lnTo>
                    <a:lnTo>
                      <a:pt x="4067" y="1599"/>
                    </a:lnTo>
                    <a:lnTo>
                      <a:pt x="4086" y="1622"/>
                    </a:lnTo>
                    <a:lnTo>
                      <a:pt x="4104" y="1646"/>
                    </a:lnTo>
                    <a:lnTo>
                      <a:pt x="4119" y="1671"/>
                    </a:lnTo>
                    <a:lnTo>
                      <a:pt x="4134" y="1696"/>
                    </a:lnTo>
                    <a:lnTo>
                      <a:pt x="4148" y="1723"/>
                    </a:lnTo>
                    <a:lnTo>
                      <a:pt x="4160" y="1749"/>
                    </a:lnTo>
                    <a:lnTo>
                      <a:pt x="4171" y="1777"/>
                    </a:lnTo>
                    <a:lnTo>
                      <a:pt x="4180" y="1805"/>
                    </a:lnTo>
                    <a:lnTo>
                      <a:pt x="4189" y="1834"/>
                    </a:lnTo>
                    <a:lnTo>
                      <a:pt x="4196" y="1863"/>
                    </a:lnTo>
                    <a:lnTo>
                      <a:pt x="4203" y="1892"/>
                    </a:lnTo>
                    <a:lnTo>
                      <a:pt x="4208" y="1923"/>
                    </a:lnTo>
                    <a:lnTo>
                      <a:pt x="4213" y="1953"/>
                    </a:lnTo>
                    <a:lnTo>
                      <a:pt x="4216" y="1984"/>
                    </a:lnTo>
                    <a:lnTo>
                      <a:pt x="4219" y="2015"/>
                    </a:lnTo>
                    <a:lnTo>
                      <a:pt x="4221" y="2047"/>
                    </a:lnTo>
                    <a:lnTo>
                      <a:pt x="4222" y="2078"/>
                    </a:lnTo>
                    <a:lnTo>
                      <a:pt x="4222" y="2111"/>
                    </a:lnTo>
                    <a:lnTo>
                      <a:pt x="1054" y="2111"/>
                    </a:lnTo>
                    <a:lnTo>
                      <a:pt x="1056" y="2081"/>
                    </a:lnTo>
                    <a:lnTo>
                      <a:pt x="1057" y="2050"/>
                    </a:lnTo>
                    <a:lnTo>
                      <a:pt x="1058" y="2020"/>
                    </a:lnTo>
                    <a:lnTo>
                      <a:pt x="1062" y="1990"/>
                    </a:lnTo>
                    <a:lnTo>
                      <a:pt x="1065" y="1960"/>
                    </a:lnTo>
                    <a:lnTo>
                      <a:pt x="1070" y="1931"/>
                    </a:lnTo>
                    <a:lnTo>
                      <a:pt x="1076" y="1902"/>
                    </a:lnTo>
                    <a:lnTo>
                      <a:pt x="1083" y="1874"/>
                    </a:lnTo>
                    <a:lnTo>
                      <a:pt x="1092" y="1846"/>
                    </a:lnTo>
                    <a:lnTo>
                      <a:pt x="1101" y="1819"/>
                    </a:lnTo>
                    <a:lnTo>
                      <a:pt x="1111" y="1792"/>
                    </a:lnTo>
                    <a:lnTo>
                      <a:pt x="1123" y="1766"/>
                    </a:lnTo>
                    <a:lnTo>
                      <a:pt x="1135" y="1740"/>
                    </a:lnTo>
                    <a:lnTo>
                      <a:pt x="1149" y="1714"/>
                    </a:lnTo>
                    <a:lnTo>
                      <a:pt x="1165" y="1690"/>
                    </a:lnTo>
                    <a:lnTo>
                      <a:pt x="1180" y="1665"/>
                    </a:lnTo>
                    <a:lnTo>
                      <a:pt x="1198" y="1643"/>
                    </a:lnTo>
                    <a:lnTo>
                      <a:pt x="1217" y="1620"/>
                    </a:lnTo>
                    <a:lnTo>
                      <a:pt x="1239" y="1597"/>
                    </a:lnTo>
                    <a:lnTo>
                      <a:pt x="1260" y="1576"/>
                    </a:lnTo>
                    <a:lnTo>
                      <a:pt x="1284" y="1555"/>
                    </a:lnTo>
                    <a:lnTo>
                      <a:pt x="1309" y="1535"/>
                    </a:lnTo>
                    <a:lnTo>
                      <a:pt x="1336" y="1516"/>
                    </a:lnTo>
                    <a:lnTo>
                      <a:pt x="1363" y="1498"/>
                    </a:lnTo>
                    <a:lnTo>
                      <a:pt x="1393" y="1480"/>
                    </a:lnTo>
                    <a:lnTo>
                      <a:pt x="1426" y="1463"/>
                    </a:lnTo>
                    <a:lnTo>
                      <a:pt x="1458" y="1447"/>
                    </a:lnTo>
                    <a:lnTo>
                      <a:pt x="1493" y="1432"/>
                    </a:lnTo>
                    <a:lnTo>
                      <a:pt x="1530" y="1418"/>
                    </a:lnTo>
                    <a:lnTo>
                      <a:pt x="1568" y="1404"/>
                    </a:lnTo>
                    <a:lnTo>
                      <a:pt x="1609" y="1392"/>
                    </a:lnTo>
                    <a:lnTo>
                      <a:pt x="1651" y="1380"/>
                    </a:lnTo>
                    <a:lnTo>
                      <a:pt x="1758" y="1056"/>
                    </a:lnTo>
                    <a:lnTo>
                      <a:pt x="526" y="1056"/>
                    </a:lnTo>
                    <a:lnTo>
                      <a:pt x="526" y="6335"/>
                    </a:lnTo>
                    <a:lnTo>
                      <a:pt x="4750" y="6335"/>
                    </a:lnTo>
                    <a:lnTo>
                      <a:pt x="4750" y="1056"/>
                    </a:lnTo>
                    <a:close/>
                    <a:moveTo>
                      <a:pt x="2638" y="265"/>
                    </a:moveTo>
                    <a:lnTo>
                      <a:pt x="2638" y="265"/>
                    </a:lnTo>
                    <a:lnTo>
                      <a:pt x="2611" y="266"/>
                    </a:lnTo>
                    <a:lnTo>
                      <a:pt x="2584" y="269"/>
                    </a:lnTo>
                    <a:lnTo>
                      <a:pt x="2559" y="275"/>
                    </a:lnTo>
                    <a:lnTo>
                      <a:pt x="2535" y="285"/>
                    </a:lnTo>
                    <a:lnTo>
                      <a:pt x="2513" y="296"/>
                    </a:lnTo>
                    <a:lnTo>
                      <a:pt x="2491" y="309"/>
                    </a:lnTo>
                    <a:lnTo>
                      <a:pt x="2471" y="324"/>
                    </a:lnTo>
                    <a:lnTo>
                      <a:pt x="2452" y="341"/>
                    </a:lnTo>
                    <a:lnTo>
                      <a:pt x="2435" y="360"/>
                    </a:lnTo>
                    <a:lnTo>
                      <a:pt x="2419" y="381"/>
                    </a:lnTo>
                    <a:lnTo>
                      <a:pt x="2406" y="402"/>
                    </a:lnTo>
                    <a:lnTo>
                      <a:pt x="2395" y="425"/>
                    </a:lnTo>
                    <a:lnTo>
                      <a:pt x="2386" y="449"/>
                    </a:lnTo>
                    <a:lnTo>
                      <a:pt x="2380" y="474"/>
                    </a:lnTo>
                    <a:lnTo>
                      <a:pt x="2375" y="500"/>
                    </a:lnTo>
                    <a:lnTo>
                      <a:pt x="2374" y="528"/>
                    </a:lnTo>
                    <a:lnTo>
                      <a:pt x="2375" y="554"/>
                    </a:lnTo>
                    <a:lnTo>
                      <a:pt x="2380" y="581"/>
                    </a:lnTo>
                    <a:lnTo>
                      <a:pt x="2386" y="606"/>
                    </a:lnTo>
                    <a:lnTo>
                      <a:pt x="2395" y="631"/>
                    </a:lnTo>
                    <a:lnTo>
                      <a:pt x="2406" y="654"/>
                    </a:lnTo>
                    <a:lnTo>
                      <a:pt x="2419" y="675"/>
                    </a:lnTo>
                    <a:lnTo>
                      <a:pt x="2435" y="696"/>
                    </a:lnTo>
                    <a:lnTo>
                      <a:pt x="2452" y="715"/>
                    </a:lnTo>
                    <a:lnTo>
                      <a:pt x="2471" y="732"/>
                    </a:lnTo>
                    <a:lnTo>
                      <a:pt x="2491" y="747"/>
                    </a:lnTo>
                    <a:lnTo>
                      <a:pt x="2513" y="760"/>
                    </a:lnTo>
                    <a:lnTo>
                      <a:pt x="2535" y="771"/>
                    </a:lnTo>
                    <a:lnTo>
                      <a:pt x="2559" y="779"/>
                    </a:lnTo>
                    <a:lnTo>
                      <a:pt x="2584" y="787"/>
                    </a:lnTo>
                    <a:lnTo>
                      <a:pt x="2611" y="790"/>
                    </a:lnTo>
                    <a:lnTo>
                      <a:pt x="2638" y="791"/>
                    </a:lnTo>
                    <a:lnTo>
                      <a:pt x="2665" y="790"/>
                    </a:lnTo>
                    <a:lnTo>
                      <a:pt x="2691" y="787"/>
                    </a:lnTo>
                    <a:lnTo>
                      <a:pt x="2716" y="779"/>
                    </a:lnTo>
                    <a:lnTo>
                      <a:pt x="2741" y="771"/>
                    </a:lnTo>
                    <a:lnTo>
                      <a:pt x="2764" y="760"/>
                    </a:lnTo>
                    <a:lnTo>
                      <a:pt x="2786" y="747"/>
                    </a:lnTo>
                    <a:lnTo>
                      <a:pt x="2806" y="732"/>
                    </a:lnTo>
                    <a:lnTo>
                      <a:pt x="2825" y="715"/>
                    </a:lnTo>
                    <a:lnTo>
                      <a:pt x="2842" y="696"/>
                    </a:lnTo>
                    <a:lnTo>
                      <a:pt x="2857" y="675"/>
                    </a:lnTo>
                    <a:lnTo>
                      <a:pt x="2871" y="654"/>
                    </a:lnTo>
                    <a:lnTo>
                      <a:pt x="2881" y="631"/>
                    </a:lnTo>
                    <a:lnTo>
                      <a:pt x="2890" y="606"/>
                    </a:lnTo>
                    <a:lnTo>
                      <a:pt x="2897" y="581"/>
                    </a:lnTo>
                    <a:lnTo>
                      <a:pt x="2900" y="554"/>
                    </a:lnTo>
                    <a:lnTo>
                      <a:pt x="2902" y="528"/>
                    </a:lnTo>
                    <a:lnTo>
                      <a:pt x="2900" y="500"/>
                    </a:lnTo>
                    <a:lnTo>
                      <a:pt x="2897" y="474"/>
                    </a:lnTo>
                    <a:lnTo>
                      <a:pt x="2890" y="449"/>
                    </a:lnTo>
                    <a:lnTo>
                      <a:pt x="2881" y="425"/>
                    </a:lnTo>
                    <a:lnTo>
                      <a:pt x="2871" y="402"/>
                    </a:lnTo>
                    <a:lnTo>
                      <a:pt x="2857" y="381"/>
                    </a:lnTo>
                    <a:lnTo>
                      <a:pt x="2842" y="360"/>
                    </a:lnTo>
                    <a:lnTo>
                      <a:pt x="2825" y="341"/>
                    </a:lnTo>
                    <a:lnTo>
                      <a:pt x="2806" y="324"/>
                    </a:lnTo>
                    <a:lnTo>
                      <a:pt x="2786" y="309"/>
                    </a:lnTo>
                    <a:lnTo>
                      <a:pt x="2764" y="296"/>
                    </a:lnTo>
                    <a:lnTo>
                      <a:pt x="2741" y="285"/>
                    </a:lnTo>
                    <a:lnTo>
                      <a:pt x="2716" y="275"/>
                    </a:lnTo>
                    <a:lnTo>
                      <a:pt x="2691" y="269"/>
                    </a:lnTo>
                    <a:lnTo>
                      <a:pt x="2665" y="266"/>
                    </a:lnTo>
                    <a:lnTo>
                      <a:pt x="2638" y="265"/>
                    </a:lnTo>
                    <a:close/>
                    <a:moveTo>
                      <a:pt x="0" y="6863"/>
                    </a:moveTo>
                    <a:lnTo>
                      <a:pt x="0" y="528"/>
                    </a:lnTo>
                    <a:lnTo>
                      <a:pt x="2110" y="528"/>
                    </a:lnTo>
                    <a:lnTo>
                      <a:pt x="2110" y="500"/>
                    </a:lnTo>
                    <a:lnTo>
                      <a:pt x="2113" y="474"/>
                    </a:lnTo>
                    <a:lnTo>
                      <a:pt x="2116" y="448"/>
                    </a:lnTo>
                    <a:lnTo>
                      <a:pt x="2121" y="421"/>
                    </a:lnTo>
                    <a:lnTo>
                      <a:pt x="2127" y="396"/>
                    </a:lnTo>
                    <a:lnTo>
                      <a:pt x="2134" y="371"/>
                    </a:lnTo>
                    <a:lnTo>
                      <a:pt x="2143" y="346"/>
                    </a:lnTo>
                    <a:lnTo>
                      <a:pt x="2152" y="322"/>
                    </a:lnTo>
                    <a:lnTo>
                      <a:pt x="2162" y="299"/>
                    </a:lnTo>
                    <a:lnTo>
                      <a:pt x="2174" y="277"/>
                    </a:lnTo>
                    <a:lnTo>
                      <a:pt x="2187" y="254"/>
                    </a:lnTo>
                    <a:lnTo>
                      <a:pt x="2200" y="232"/>
                    </a:lnTo>
                    <a:lnTo>
                      <a:pt x="2216" y="212"/>
                    </a:lnTo>
                    <a:lnTo>
                      <a:pt x="2231" y="192"/>
                    </a:lnTo>
                    <a:lnTo>
                      <a:pt x="2248" y="172"/>
                    </a:lnTo>
                    <a:lnTo>
                      <a:pt x="2265" y="154"/>
                    </a:lnTo>
                    <a:lnTo>
                      <a:pt x="2283" y="136"/>
                    </a:lnTo>
                    <a:lnTo>
                      <a:pt x="2302" y="121"/>
                    </a:lnTo>
                    <a:lnTo>
                      <a:pt x="2322" y="105"/>
                    </a:lnTo>
                    <a:lnTo>
                      <a:pt x="2343" y="90"/>
                    </a:lnTo>
                    <a:lnTo>
                      <a:pt x="2364" y="77"/>
                    </a:lnTo>
                    <a:lnTo>
                      <a:pt x="2387" y="63"/>
                    </a:lnTo>
                    <a:lnTo>
                      <a:pt x="2410" y="53"/>
                    </a:lnTo>
                    <a:lnTo>
                      <a:pt x="2432" y="42"/>
                    </a:lnTo>
                    <a:lnTo>
                      <a:pt x="2456" y="32"/>
                    </a:lnTo>
                    <a:lnTo>
                      <a:pt x="2481" y="24"/>
                    </a:lnTo>
                    <a:lnTo>
                      <a:pt x="2507" y="17"/>
                    </a:lnTo>
                    <a:lnTo>
                      <a:pt x="2532" y="11"/>
                    </a:lnTo>
                    <a:lnTo>
                      <a:pt x="2558" y="6"/>
                    </a:lnTo>
                    <a:lnTo>
                      <a:pt x="2584" y="2"/>
                    </a:lnTo>
                    <a:lnTo>
                      <a:pt x="2611" y="1"/>
                    </a:lnTo>
                    <a:lnTo>
                      <a:pt x="2638" y="0"/>
                    </a:lnTo>
                    <a:lnTo>
                      <a:pt x="2665" y="1"/>
                    </a:lnTo>
                    <a:lnTo>
                      <a:pt x="2692" y="2"/>
                    </a:lnTo>
                    <a:lnTo>
                      <a:pt x="2718" y="6"/>
                    </a:lnTo>
                    <a:lnTo>
                      <a:pt x="2745" y="11"/>
                    </a:lnTo>
                    <a:lnTo>
                      <a:pt x="2770" y="17"/>
                    </a:lnTo>
                    <a:lnTo>
                      <a:pt x="2795" y="24"/>
                    </a:lnTo>
                    <a:lnTo>
                      <a:pt x="2820" y="32"/>
                    </a:lnTo>
                    <a:lnTo>
                      <a:pt x="2844" y="42"/>
                    </a:lnTo>
                    <a:lnTo>
                      <a:pt x="2867" y="53"/>
                    </a:lnTo>
                    <a:lnTo>
                      <a:pt x="2890" y="63"/>
                    </a:lnTo>
                    <a:lnTo>
                      <a:pt x="2912" y="77"/>
                    </a:lnTo>
                    <a:lnTo>
                      <a:pt x="2934" y="90"/>
                    </a:lnTo>
                    <a:lnTo>
                      <a:pt x="2954" y="105"/>
                    </a:lnTo>
                    <a:lnTo>
                      <a:pt x="2975" y="121"/>
                    </a:lnTo>
                    <a:lnTo>
                      <a:pt x="2994" y="136"/>
                    </a:lnTo>
                    <a:lnTo>
                      <a:pt x="3012" y="154"/>
                    </a:lnTo>
                    <a:lnTo>
                      <a:pt x="3030" y="172"/>
                    </a:lnTo>
                    <a:lnTo>
                      <a:pt x="3045" y="192"/>
                    </a:lnTo>
                    <a:lnTo>
                      <a:pt x="3062" y="212"/>
                    </a:lnTo>
                    <a:lnTo>
                      <a:pt x="3076" y="232"/>
                    </a:lnTo>
                    <a:lnTo>
                      <a:pt x="3090" y="254"/>
                    </a:lnTo>
                    <a:lnTo>
                      <a:pt x="3103" y="277"/>
                    </a:lnTo>
                    <a:lnTo>
                      <a:pt x="3115" y="299"/>
                    </a:lnTo>
                    <a:lnTo>
                      <a:pt x="3126" y="322"/>
                    </a:lnTo>
                    <a:lnTo>
                      <a:pt x="3134" y="346"/>
                    </a:lnTo>
                    <a:lnTo>
                      <a:pt x="3142" y="371"/>
                    </a:lnTo>
                    <a:lnTo>
                      <a:pt x="3149" y="396"/>
                    </a:lnTo>
                    <a:lnTo>
                      <a:pt x="3155" y="421"/>
                    </a:lnTo>
                    <a:lnTo>
                      <a:pt x="3160" y="448"/>
                    </a:lnTo>
                    <a:lnTo>
                      <a:pt x="3164" y="474"/>
                    </a:lnTo>
                    <a:lnTo>
                      <a:pt x="3166" y="500"/>
                    </a:lnTo>
                    <a:lnTo>
                      <a:pt x="3166" y="528"/>
                    </a:lnTo>
                    <a:lnTo>
                      <a:pt x="5278" y="528"/>
                    </a:lnTo>
                    <a:lnTo>
                      <a:pt x="5278" y="6863"/>
                    </a:lnTo>
                    <a:lnTo>
                      <a:pt x="0" y="6863"/>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9" name="PA_组合 28"/>
          <p:cNvGrpSpPr/>
          <p:nvPr>
            <p:custDataLst>
              <p:tags r:id="rId11"/>
            </p:custDataLst>
          </p:nvPr>
        </p:nvGrpSpPr>
        <p:grpSpPr>
          <a:xfrm>
            <a:off x="1475656" y="1538154"/>
            <a:ext cx="2074386" cy="2074386"/>
            <a:chOff x="1475656" y="1538154"/>
            <a:chExt cx="2074386" cy="2074386"/>
          </a:xfrm>
        </p:grpSpPr>
        <p:sp>
          <p:nvSpPr>
            <p:cNvPr id="26" name="椭圆 25"/>
            <p:cNvSpPr/>
            <p:nvPr/>
          </p:nvSpPr>
          <p:spPr>
            <a:xfrm>
              <a:off x="1475656" y="1538154"/>
              <a:ext cx="2074386" cy="2074386"/>
            </a:xfrm>
            <a:prstGeom prst="ellipse">
              <a:avLst/>
            </a:prstGeom>
            <a:solidFill>
              <a:schemeClr val="tx2">
                <a:lumMod val="40000"/>
                <a:lumOff val="60000"/>
              </a:schemeClr>
            </a:solidFill>
            <a:ln>
              <a:noFill/>
            </a:ln>
            <a:effectLst>
              <a:outerShdw blurRad="127000" sx="106000" sy="10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文本框 5"/>
            <p:cNvSpPr txBox="1"/>
            <p:nvPr>
              <p:custDataLst>
                <p:tags r:id="rId12"/>
              </p:custDataLst>
            </p:nvPr>
          </p:nvSpPr>
          <p:spPr>
            <a:xfrm>
              <a:off x="1594745" y="2137120"/>
              <a:ext cx="1836208" cy="830997"/>
            </a:xfrm>
            <a:prstGeom prst="rect">
              <a:avLst/>
            </a:prstGeom>
            <a:noFill/>
          </p:spPr>
          <p:txBody>
            <a:bodyPr wrap="none" rtlCol="0">
              <a:spAutoFit/>
            </a:bodyP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目录</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gn="ctr"/>
              <a:r>
                <a:rPr lang="en-US" altLang="zh-CN" sz="2400" dirty="0" smtClean="0">
                  <a:solidFill>
                    <a:schemeClr val="bg1"/>
                  </a:solidFill>
                  <a:latin typeface="微软雅黑" panose="020B0503020204020204" pitchFamily="34" charset="-122"/>
                  <a:ea typeface="微软雅黑" panose="020B0503020204020204" pitchFamily="34" charset="-122"/>
                </a:rPr>
                <a:t>CONTENTS</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30" name="文本框 29"/>
          <p:cNvSpPr txBox="1"/>
          <p:nvPr/>
        </p:nvSpPr>
        <p:spPr>
          <a:xfrm>
            <a:off x="5598160" y="3244215"/>
            <a:ext cx="3190240" cy="368300"/>
          </a:xfrm>
          <a:prstGeom prst="rect">
            <a:avLst/>
          </a:prstGeom>
          <a:noFill/>
        </p:spPr>
        <p:txBody>
          <a:bodyPr wrap="square" rtlCol="0" anchor="t">
            <a:spAutoFit/>
          </a:bodyPr>
          <a:lstStyle/>
          <a:p>
            <a:r>
              <a:rPr lang="zh-CN" altLang="en-US"/>
              <a:t>MACHINE LEARNING METHODS</a:t>
            </a:r>
            <a:endParaRPr lang="zh-CN" altLang="en-US"/>
          </a:p>
        </p:txBody>
      </p:sp>
      <p:sp>
        <p:nvSpPr>
          <p:cNvPr id="31" name="文本框 30"/>
          <p:cNvSpPr txBox="1"/>
          <p:nvPr/>
        </p:nvSpPr>
        <p:spPr>
          <a:xfrm>
            <a:off x="5099050" y="3966210"/>
            <a:ext cx="671830" cy="368300"/>
          </a:xfrm>
          <a:prstGeom prst="rect">
            <a:avLst/>
          </a:prstGeom>
          <a:noFill/>
        </p:spPr>
        <p:txBody>
          <a:bodyPr wrap="none" rtlCol="0" anchor="t">
            <a:spAutoFit/>
          </a:bodyPr>
          <a:lstStyle/>
          <a:p>
            <a:r>
              <a:rPr lang="en-US" altLang="zh-CN" dirty="0"/>
              <a:t>NEXT</a:t>
            </a:r>
            <a:endParaRPr lang="en-US" altLang="zh-CN" dirty="0"/>
          </a:p>
        </p:txBody>
      </p:sp>
    </p:spTree>
  </p:cSld>
  <p:clrMapOvr>
    <a:masterClrMapping/>
  </p:clrMapOvr>
  <p:transition spd="slow" advTm="3000">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PA_直接连接符 7"/>
          <p:cNvCxnSpPr/>
          <p:nvPr>
            <p:custDataLst>
              <p:tags r:id="rId1"/>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2"/>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835" y="711200"/>
            <a:ext cx="8272145" cy="368300"/>
          </a:xfrm>
          <a:prstGeom prst="rect">
            <a:avLst/>
          </a:prstGeom>
          <a:noFill/>
        </p:spPr>
        <p:txBody>
          <a:bodyPr wrap="square" rtlCol="0" anchor="t">
            <a:spAutoFit/>
          </a:bodyPr>
          <a:lstStyle/>
          <a:p>
            <a:r>
              <a:rPr lang="en-US" altLang="zh-CN"/>
              <a:t>     </a:t>
            </a:r>
            <a:endParaRPr lang="en-US" altLang="zh-CN"/>
          </a:p>
        </p:txBody>
      </p:sp>
      <p:sp>
        <p:nvSpPr>
          <p:cNvPr id="7" name="文本框 6"/>
          <p:cNvSpPr txBox="1"/>
          <p:nvPr/>
        </p:nvSpPr>
        <p:spPr>
          <a:xfrm>
            <a:off x="946150" y="234950"/>
            <a:ext cx="3824605" cy="368300"/>
          </a:xfrm>
          <a:prstGeom prst="rect">
            <a:avLst/>
          </a:prstGeom>
          <a:noFill/>
        </p:spPr>
        <p:txBody>
          <a:bodyPr wrap="none" rtlCol="0" anchor="t">
            <a:spAutoFit/>
          </a:bodyPr>
          <a:lstStyle/>
          <a:p>
            <a:r>
              <a:rPr lang="en-US" altLang="zh-CN">
                <a:sym typeface="+mn-ea"/>
              </a:rPr>
              <a:t>NEXT</a:t>
            </a:r>
            <a:r>
              <a:rPr lang="zh-CN" altLang="en-US">
                <a:sym typeface="+mn-ea"/>
              </a:rPr>
              <a:t>：MACHINE LEARNING METHODS</a:t>
            </a:r>
            <a:endParaRPr lang="zh-CN" altLang="en-US"/>
          </a:p>
        </p:txBody>
      </p:sp>
      <p:sp>
        <p:nvSpPr>
          <p:cNvPr id="2" name="文本框 1"/>
          <p:cNvSpPr txBox="1"/>
          <p:nvPr/>
        </p:nvSpPr>
        <p:spPr>
          <a:xfrm>
            <a:off x="781050" y="714375"/>
            <a:ext cx="7538720" cy="4523105"/>
          </a:xfrm>
          <a:prstGeom prst="rect">
            <a:avLst/>
          </a:prstGeom>
          <a:noFill/>
        </p:spPr>
        <p:txBody>
          <a:bodyPr wrap="square" rtlCol="0" anchor="t">
            <a:spAutoFit/>
          </a:bodyPr>
          <a:lstStyle/>
          <a:p>
            <a:r>
              <a:rPr lang="en-US" altLang="zh-CN"/>
              <a:t>   Next we will</a:t>
            </a:r>
            <a:r>
              <a:rPr lang="zh-CN" altLang="en-US"/>
              <a:t> present methods of </a:t>
            </a:r>
            <a:r>
              <a:rPr lang="zh-CN" altLang="en-US">
                <a:solidFill>
                  <a:srgbClr val="FF0000"/>
                </a:solidFill>
              </a:rPr>
              <a:t>Supervised Learning</a:t>
            </a:r>
            <a:r>
              <a:rPr lang="zh-CN" altLang="en-US"/>
              <a:t>. From the category of</a:t>
            </a:r>
            <a:r>
              <a:rPr lang="en-US" altLang="zh-CN"/>
              <a:t>:</a:t>
            </a:r>
            <a:r>
              <a:rPr lang="zh-CN" altLang="en-US"/>
              <a:t> </a:t>
            </a:r>
            <a:r>
              <a:rPr lang="en-US" altLang="zh-CN">
                <a:solidFill>
                  <a:srgbClr val="FF0000"/>
                </a:solidFill>
              </a:rPr>
              <a:t>1</a:t>
            </a:r>
            <a:r>
              <a:rPr lang="zh-CN" altLang="en-US">
                <a:solidFill>
                  <a:srgbClr val="FF0000"/>
                </a:solidFill>
              </a:rPr>
              <a:t>）</a:t>
            </a:r>
            <a:r>
              <a:rPr lang="zh-CN" altLang="en-US"/>
              <a:t>Regressions (and related) Models：try to predict output variables based on a number of   input variables</a:t>
            </a:r>
            <a:r>
              <a:rPr lang="en-US" altLang="zh-CN"/>
              <a:t>.</a:t>
            </a:r>
            <a:endParaRPr lang="en-US" altLang="zh-CN"/>
          </a:p>
          <a:p>
            <a:r>
              <a:rPr lang="en-US" altLang="zh-CN">
                <a:solidFill>
                  <a:srgbClr val="FF0000"/>
                </a:solidFill>
              </a:rPr>
              <a:t>2</a:t>
            </a:r>
            <a:r>
              <a:rPr lang="zh-CN" altLang="en-US">
                <a:solidFill>
                  <a:srgbClr val="FF0000"/>
                </a:solidFill>
              </a:rPr>
              <a:t>）</a:t>
            </a:r>
            <a:r>
              <a:rPr lang="zh-CN" altLang="en-US"/>
              <a:t>Classification models </a:t>
            </a:r>
            <a:r>
              <a:rPr lang="en-US" altLang="zh-CN"/>
              <a:t>: attempt to group or classify output into categories. </a:t>
            </a:r>
            <a:endParaRPr lang="en-US" altLang="zh-CN"/>
          </a:p>
          <a:p>
            <a:endParaRPr lang="zh-CN" altLang="en-US"/>
          </a:p>
          <a:p>
            <a:r>
              <a:rPr lang="zh-CN" altLang="en-US"/>
              <a:t>Regressions</a:t>
            </a:r>
            <a:endParaRPr lang="zh-CN" altLang="en-US"/>
          </a:p>
          <a:p>
            <a:r>
              <a:rPr lang="zh-CN" altLang="en-US"/>
              <a:t>• Penalized Regression Techniques: Lasso, Ridge, and Elastic Net</a:t>
            </a:r>
            <a:endParaRPr lang="zh-CN" altLang="en-US"/>
          </a:p>
          <a:p>
            <a:r>
              <a:rPr lang="zh-CN" altLang="en-US"/>
              <a:t>• Non-Parametric Regression: Loess and K-Nearest Neighbor</a:t>
            </a:r>
            <a:endParaRPr lang="zh-CN" altLang="en-US"/>
          </a:p>
          <a:p>
            <a:r>
              <a:rPr lang="zh-CN" altLang="en-US"/>
              <a:t>• Dynamical Systems: Kalman Filtering</a:t>
            </a:r>
            <a:endParaRPr lang="zh-CN" altLang="en-US"/>
          </a:p>
          <a:p>
            <a:r>
              <a:rPr lang="zh-CN" altLang="en-US"/>
              <a:t>• Extreme Gradient Boosting</a:t>
            </a:r>
            <a:endParaRPr lang="zh-CN" altLang="en-US"/>
          </a:p>
          <a:p>
            <a:endParaRPr lang="zh-CN" altLang="en-US"/>
          </a:p>
          <a:p>
            <a:r>
              <a:rPr lang="zh-CN" altLang="en-US"/>
              <a:t>Classification</a:t>
            </a:r>
            <a:endParaRPr lang="zh-CN" altLang="en-US"/>
          </a:p>
          <a:p>
            <a:r>
              <a:rPr lang="zh-CN" altLang="en-US"/>
              <a:t>• Logistic Regression</a:t>
            </a:r>
            <a:endParaRPr lang="zh-CN" altLang="en-US"/>
          </a:p>
          <a:p>
            <a:r>
              <a:rPr lang="zh-CN" altLang="en-US"/>
              <a:t>• Support Vector Machines</a:t>
            </a:r>
            <a:endParaRPr lang="zh-CN" altLang="en-US"/>
          </a:p>
          <a:p>
            <a:r>
              <a:rPr lang="zh-CN" altLang="en-US"/>
              <a:t>• Decision Trees and Random Forests</a:t>
            </a:r>
            <a:endParaRPr lang="zh-CN" altLang="en-US"/>
          </a:p>
          <a:p>
            <a:r>
              <a:rPr lang="zh-CN" altLang="en-US"/>
              <a:t>• Hidden Markov Model</a:t>
            </a:r>
            <a:endParaRPr lang="zh-CN" altLang="en-US"/>
          </a:p>
        </p:txBody>
      </p:sp>
    </p:spTree>
  </p:cSld>
  <p:clrMapOvr>
    <a:masterClrMapping/>
  </p:clrMapOvr>
  <p:transition spd="slow" advTm="5500">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PA_直接连接符 7"/>
          <p:cNvCxnSpPr/>
          <p:nvPr>
            <p:custDataLst>
              <p:tags r:id="rId1"/>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2"/>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835" y="711200"/>
            <a:ext cx="8272145" cy="368300"/>
          </a:xfrm>
          <a:prstGeom prst="rect">
            <a:avLst/>
          </a:prstGeom>
          <a:noFill/>
        </p:spPr>
        <p:txBody>
          <a:bodyPr wrap="square" rtlCol="0" anchor="t">
            <a:spAutoFit/>
          </a:bodyPr>
          <a:lstStyle/>
          <a:p>
            <a:r>
              <a:rPr lang="en-US" altLang="zh-CN"/>
              <a:t>     </a:t>
            </a:r>
            <a:endParaRPr lang="en-US" altLang="zh-CN"/>
          </a:p>
        </p:txBody>
      </p:sp>
      <p:sp>
        <p:nvSpPr>
          <p:cNvPr id="7" name="文本框 6"/>
          <p:cNvSpPr txBox="1"/>
          <p:nvPr/>
        </p:nvSpPr>
        <p:spPr>
          <a:xfrm>
            <a:off x="946150" y="234950"/>
            <a:ext cx="7078345" cy="368300"/>
          </a:xfrm>
          <a:prstGeom prst="rect">
            <a:avLst/>
          </a:prstGeom>
          <a:noFill/>
        </p:spPr>
        <p:txBody>
          <a:bodyPr wrap="none" rtlCol="0" anchor="t">
            <a:spAutoFit/>
          </a:bodyPr>
          <a:lstStyle/>
          <a:p>
            <a:pPr algn="l"/>
            <a:r>
              <a:rPr lang="en-US" altLang="zh-CN">
                <a:sym typeface="+mn-ea"/>
              </a:rPr>
              <a:t>NEXT:</a:t>
            </a:r>
            <a:r>
              <a:rPr lang="zh-CN" altLang="en-US">
                <a:sym typeface="+mn-ea"/>
              </a:rPr>
              <a:t>MACHINE LEARNING METHODS</a:t>
            </a:r>
            <a:r>
              <a:rPr lang="en-US" altLang="zh-CN">
                <a:sym typeface="+mn-ea"/>
              </a:rPr>
              <a:t>——</a:t>
            </a:r>
            <a:r>
              <a:rPr lang="zh-CN" altLang="en-US">
                <a:sym typeface="+mn-ea"/>
              </a:rPr>
              <a:t>Penalized Regression Techniques</a:t>
            </a:r>
            <a:endParaRPr lang="en-US" altLang="zh-CN">
              <a:sym typeface="+mn-ea"/>
            </a:endParaRPr>
          </a:p>
        </p:txBody>
      </p:sp>
      <p:sp>
        <p:nvSpPr>
          <p:cNvPr id="2" name="文本框 1"/>
          <p:cNvSpPr txBox="1"/>
          <p:nvPr/>
        </p:nvSpPr>
        <p:spPr>
          <a:xfrm>
            <a:off x="781050" y="1073150"/>
            <a:ext cx="7538720" cy="368300"/>
          </a:xfrm>
          <a:prstGeom prst="rect">
            <a:avLst/>
          </a:prstGeom>
          <a:noFill/>
        </p:spPr>
        <p:txBody>
          <a:bodyPr wrap="square" rtlCol="0" anchor="t">
            <a:spAutoFit/>
          </a:bodyPr>
          <a:lstStyle/>
          <a:p>
            <a:r>
              <a:rPr lang="en-US" altLang="zh-CN"/>
              <a:t>     </a:t>
            </a:r>
            <a:endParaRPr lang="en-US" altLang="zh-CN"/>
          </a:p>
        </p:txBody>
      </p:sp>
      <p:sp>
        <p:nvSpPr>
          <p:cNvPr id="5" name="文本框 4"/>
          <p:cNvSpPr txBox="1"/>
          <p:nvPr/>
        </p:nvSpPr>
        <p:spPr>
          <a:xfrm>
            <a:off x="715645" y="1021080"/>
            <a:ext cx="7733030" cy="2306955"/>
          </a:xfrm>
          <a:prstGeom prst="rect">
            <a:avLst/>
          </a:prstGeom>
          <a:noFill/>
        </p:spPr>
        <p:txBody>
          <a:bodyPr wrap="square" rtlCol="0" anchor="t">
            <a:spAutoFit/>
          </a:bodyPr>
          <a:lstStyle/>
          <a:p>
            <a:r>
              <a:rPr lang="en-US" altLang="zh-CN"/>
              <a:t>   </a:t>
            </a:r>
            <a:r>
              <a:rPr lang="zh-CN" altLang="en-US"/>
              <a:t>Penalized regression techniques like Lasso (also, spelt as LASSO) and Ridge are simple modifications of ordinary linear  regression aimed at creating a more robust output model in the presence of a large number of potentially correlated</a:t>
            </a:r>
            <a:endParaRPr lang="zh-CN" altLang="en-US"/>
          </a:p>
          <a:p>
            <a:r>
              <a:rPr lang="zh-CN" altLang="en-US"/>
              <a:t>variables. When the number of input features is large or when the input features are correlated, classical linear regression  has a tendency to overfit and yield spurious coefficients. LASSO, Ridge, and Elastic Net regressions are also examples of‘regularization’ – a technique in Machine Learning that is expected to reduce the out-of-sample forecasting errors </a:t>
            </a:r>
            <a:r>
              <a:rPr lang="en-US" altLang="zh-CN"/>
              <a:t>.</a:t>
            </a:r>
            <a:endParaRPr lang="en-US" altLang="zh-CN"/>
          </a:p>
        </p:txBody>
      </p:sp>
    </p:spTree>
  </p:cSld>
  <p:clrMapOvr>
    <a:masterClrMapping/>
  </p:clrMapOvr>
  <p:transition spd="slow" advTm="5500">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PA_直接连接符 7"/>
          <p:cNvCxnSpPr/>
          <p:nvPr>
            <p:custDataLst>
              <p:tags r:id="rId1"/>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2"/>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835" y="711200"/>
            <a:ext cx="8272145" cy="368300"/>
          </a:xfrm>
          <a:prstGeom prst="rect">
            <a:avLst/>
          </a:prstGeom>
          <a:noFill/>
        </p:spPr>
        <p:txBody>
          <a:bodyPr wrap="square" rtlCol="0" anchor="t">
            <a:spAutoFit/>
          </a:bodyPr>
          <a:lstStyle/>
          <a:p>
            <a:r>
              <a:rPr lang="en-US" altLang="zh-CN"/>
              <a:t>     </a:t>
            </a:r>
            <a:endParaRPr lang="en-US" altLang="zh-CN"/>
          </a:p>
        </p:txBody>
      </p:sp>
      <p:sp>
        <p:nvSpPr>
          <p:cNvPr id="7" name="文本框 6"/>
          <p:cNvSpPr txBox="1"/>
          <p:nvPr/>
        </p:nvSpPr>
        <p:spPr>
          <a:xfrm>
            <a:off x="946150" y="234950"/>
            <a:ext cx="7675245" cy="645160"/>
          </a:xfrm>
          <a:prstGeom prst="rect">
            <a:avLst/>
          </a:prstGeom>
          <a:noFill/>
        </p:spPr>
        <p:txBody>
          <a:bodyPr wrap="none" rtlCol="0" anchor="t">
            <a:spAutoFit/>
          </a:bodyPr>
          <a:lstStyle/>
          <a:p>
            <a:pPr algn="l"/>
            <a:r>
              <a:rPr lang="en-US" altLang="zh-CN">
                <a:sym typeface="+mn-ea"/>
              </a:rPr>
              <a:t>NEXT</a:t>
            </a:r>
            <a:r>
              <a:rPr lang="zh-CN" altLang="en-US">
                <a:sym typeface="+mn-ea"/>
              </a:rPr>
              <a:t>：MACHINE LEARNING METHODS</a:t>
            </a:r>
            <a:r>
              <a:rPr lang="en-US" altLang="zh-CN">
                <a:sym typeface="+mn-ea"/>
              </a:rPr>
              <a:t>————</a:t>
            </a:r>
            <a:r>
              <a:rPr lang="zh-CN" altLang="en-US">
                <a:sym typeface="+mn-ea"/>
              </a:rPr>
              <a:t>Penalized Regression Techniques</a:t>
            </a:r>
            <a:endParaRPr lang="en-US" altLang="zh-CN">
              <a:sym typeface="+mn-ea"/>
            </a:endParaRPr>
          </a:p>
          <a:p>
            <a:endParaRPr lang="en-US" altLang="zh-CN">
              <a:sym typeface="+mn-ea"/>
            </a:endParaRPr>
          </a:p>
        </p:txBody>
      </p:sp>
      <p:sp>
        <p:nvSpPr>
          <p:cNvPr id="2" name="文本框 1"/>
          <p:cNvSpPr txBox="1"/>
          <p:nvPr/>
        </p:nvSpPr>
        <p:spPr>
          <a:xfrm>
            <a:off x="781050" y="714375"/>
            <a:ext cx="7755255" cy="3138170"/>
          </a:xfrm>
          <a:prstGeom prst="rect">
            <a:avLst/>
          </a:prstGeom>
          <a:noFill/>
        </p:spPr>
        <p:txBody>
          <a:bodyPr wrap="square" rtlCol="0" anchor="t">
            <a:spAutoFit/>
          </a:bodyPr>
          <a:lstStyle/>
          <a:p>
            <a:r>
              <a:rPr lang="en-US" altLang="zh-CN" b="1"/>
              <a:t>Take example</a:t>
            </a:r>
            <a:r>
              <a:rPr lang="en-US" altLang="zh-CN"/>
              <a:t> </a:t>
            </a:r>
            <a:endParaRPr lang="en-US" altLang="zh-CN"/>
          </a:p>
          <a:p>
            <a:endParaRPr lang="en-US" altLang="zh-CN"/>
          </a:p>
          <a:p>
            <a:r>
              <a:rPr lang="zh-CN" altLang="en-US"/>
              <a:t> ordinary linear regression</a:t>
            </a:r>
            <a:r>
              <a:rPr lang="en-US" altLang="zh-CN"/>
              <a:t>:</a:t>
            </a:r>
            <a:endParaRPr lang="en-US" altLang="zh-CN"/>
          </a:p>
          <a:p>
            <a:endParaRPr lang="en-US" altLang="zh-CN"/>
          </a:p>
          <a:p>
            <a:r>
              <a:rPr lang="en-US" altLang="zh-CN"/>
              <a:t>    To find the ‘betas’ β 0, β1...linear regression minimizes the historical error (square of error) between actual  observations of variable ‘y’, and predicted (or model) values of the variable. This is the reason the method is also called  least-squares (since it minimizes the square of errors):</a:t>
            </a:r>
            <a:endParaRPr lang="en-US" altLang="zh-CN"/>
          </a:p>
          <a:p>
            <a:endParaRPr lang="en-US" altLang="zh-CN"/>
          </a:p>
          <a:p>
            <a:endParaRPr lang="en-US" altLang="zh-CN"/>
          </a:p>
          <a:p>
            <a:endParaRPr lang="en-US" altLang="zh-CN"/>
          </a:p>
        </p:txBody>
      </p:sp>
      <p:pic>
        <p:nvPicPr>
          <p:cNvPr id="5" name="图片 4"/>
          <p:cNvPicPr>
            <a:picLocks noChangeAspect="1"/>
          </p:cNvPicPr>
          <p:nvPr/>
        </p:nvPicPr>
        <p:blipFill>
          <a:blip r:embed="rId3" cstate="print"/>
          <a:srcRect l="8169" t="4179" r="5165" b="16816"/>
          <a:stretch>
            <a:fillRect/>
          </a:stretch>
        </p:blipFill>
        <p:spPr>
          <a:xfrm>
            <a:off x="3420110" y="1059180"/>
            <a:ext cx="2088515" cy="504190"/>
          </a:xfrm>
          <a:prstGeom prst="rect">
            <a:avLst/>
          </a:prstGeom>
        </p:spPr>
      </p:pic>
      <p:pic>
        <p:nvPicPr>
          <p:cNvPr id="8" name="图片 7"/>
          <p:cNvPicPr>
            <a:picLocks noChangeAspect="1"/>
          </p:cNvPicPr>
          <p:nvPr/>
        </p:nvPicPr>
        <p:blipFill>
          <a:blip r:embed="rId4" cstate="print"/>
          <a:stretch>
            <a:fillRect/>
          </a:stretch>
        </p:blipFill>
        <p:spPr>
          <a:xfrm>
            <a:off x="2376170" y="3160395"/>
            <a:ext cx="4874260" cy="692150"/>
          </a:xfrm>
          <a:prstGeom prst="rect">
            <a:avLst/>
          </a:prstGeom>
        </p:spPr>
      </p:pic>
    </p:spTree>
  </p:cSld>
  <p:clrMapOvr>
    <a:masterClrMapping/>
  </p:clrMapOvr>
  <p:transition spd="slow" advTm="5500">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PA_直接连接符 7"/>
          <p:cNvCxnSpPr/>
          <p:nvPr>
            <p:custDataLst>
              <p:tags r:id="rId1"/>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2"/>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835" y="711200"/>
            <a:ext cx="8272145" cy="368300"/>
          </a:xfrm>
          <a:prstGeom prst="rect">
            <a:avLst/>
          </a:prstGeom>
          <a:noFill/>
        </p:spPr>
        <p:txBody>
          <a:bodyPr wrap="square" rtlCol="0" anchor="t">
            <a:spAutoFit/>
          </a:bodyPr>
          <a:lstStyle/>
          <a:p>
            <a:r>
              <a:rPr lang="en-US" altLang="zh-CN"/>
              <a:t>     </a:t>
            </a:r>
            <a:endParaRPr lang="en-US" altLang="zh-CN"/>
          </a:p>
        </p:txBody>
      </p:sp>
      <p:sp>
        <p:nvSpPr>
          <p:cNvPr id="7" name="文本框 6"/>
          <p:cNvSpPr txBox="1"/>
          <p:nvPr/>
        </p:nvSpPr>
        <p:spPr>
          <a:xfrm>
            <a:off x="946150" y="234950"/>
            <a:ext cx="7078345" cy="368300"/>
          </a:xfrm>
          <a:prstGeom prst="rect">
            <a:avLst/>
          </a:prstGeom>
          <a:noFill/>
        </p:spPr>
        <p:txBody>
          <a:bodyPr wrap="none" rtlCol="0" anchor="t">
            <a:spAutoFit/>
          </a:bodyPr>
          <a:lstStyle/>
          <a:p>
            <a:pPr algn="l"/>
            <a:r>
              <a:rPr lang="en-US" altLang="zh-CN">
                <a:sym typeface="+mn-ea"/>
              </a:rPr>
              <a:t>NEXT:</a:t>
            </a:r>
            <a:r>
              <a:rPr lang="zh-CN" altLang="en-US">
                <a:sym typeface="+mn-ea"/>
              </a:rPr>
              <a:t>MACHINE LEARNING METHODS</a:t>
            </a:r>
            <a:r>
              <a:rPr lang="en-US" altLang="zh-CN">
                <a:sym typeface="+mn-ea"/>
              </a:rPr>
              <a:t>——</a:t>
            </a:r>
            <a:r>
              <a:rPr lang="zh-CN" altLang="en-US">
                <a:sym typeface="+mn-ea"/>
              </a:rPr>
              <a:t>Penalized Regression Techniques</a:t>
            </a:r>
            <a:endParaRPr lang="en-US" altLang="zh-CN">
              <a:sym typeface="+mn-ea"/>
            </a:endParaRPr>
          </a:p>
        </p:txBody>
      </p:sp>
      <p:sp>
        <p:nvSpPr>
          <p:cNvPr id="2" name="文本框 1"/>
          <p:cNvSpPr txBox="1"/>
          <p:nvPr/>
        </p:nvSpPr>
        <p:spPr>
          <a:xfrm>
            <a:off x="781050" y="1073150"/>
            <a:ext cx="7538720" cy="368300"/>
          </a:xfrm>
          <a:prstGeom prst="rect">
            <a:avLst/>
          </a:prstGeom>
          <a:noFill/>
        </p:spPr>
        <p:txBody>
          <a:bodyPr wrap="square" rtlCol="0" anchor="t">
            <a:spAutoFit/>
          </a:bodyPr>
          <a:lstStyle/>
          <a:p>
            <a:r>
              <a:rPr lang="en-US" altLang="zh-CN"/>
              <a:t>     </a:t>
            </a:r>
            <a:endParaRPr lang="en-US" altLang="zh-CN"/>
          </a:p>
        </p:txBody>
      </p:sp>
      <p:sp>
        <p:nvSpPr>
          <p:cNvPr id="5" name="文本框 4"/>
          <p:cNvSpPr txBox="1"/>
          <p:nvPr/>
        </p:nvSpPr>
        <p:spPr>
          <a:xfrm>
            <a:off x="528320" y="805815"/>
            <a:ext cx="7920355" cy="1476375"/>
          </a:xfrm>
          <a:prstGeom prst="rect">
            <a:avLst/>
          </a:prstGeom>
          <a:noFill/>
        </p:spPr>
        <p:txBody>
          <a:bodyPr wrap="square" rtlCol="0" anchor="t">
            <a:spAutoFit/>
          </a:bodyPr>
          <a:lstStyle/>
          <a:p>
            <a:r>
              <a:rPr lang="en-US" altLang="zh-CN"/>
              <a:t>   Instead of  minimizing the least-squares objective, we can modify it by adding a penalty term that reflects our aversion towards  complex models with large ‘betas’. If we change the objective to include a penalty term equal to the absolute value of the  beta coefficients, i.e.</a:t>
            </a:r>
            <a:endParaRPr lang="en-US" altLang="zh-CN"/>
          </a:p>
          <a:p>
            <a:endParaRPr lang="en-US" altLang="zh-CN"/>
          </a:p>
        </p:txBody>
      </p:sp>
      <p:pic>
        <p:nvPicPr>
          <p:cNvPr id="8" name="图片 7"/>
          <p:cNvPicPr>
            <a:picLocks noChangeAspect="1"/>
          </p:cNvPicPr>
          <p:nvPr/>
        </p:nvPicPr>
        <p:blipFill>
          <a:blip r:embed="rId3" cstate="print"/>
          <a:stretch>
            <a:fillRect/>
          </a:stretch>
        </p:blipFill>
        <p:spPr>
          <a:xfrm>
            <a:off x="2084705" y="2089150"/>
            <a:ext cx="4257040" cy="390525"/>
          </a:xfrm>
          <a:prstGeom prst="rect">
            <a:avLst/>
          </a:prstGeom>
        </p:spPr>
      </p:pic>
      <p:pic>
        <p:nvPicPr>
          <p:cNvPr id="9" name="图片 8"/>
          <p:cNvPicPr>
            <a:picLocks noChangeAspect="1"/>
          </p:cNvPicPr>
          <p:nvPr/>
        </p:nvPicPr>
        <p:blipFill>
          <a:blip r:embed="rId4" cstate="print"/>
          <a:stretch>
            <a:fillRect/>
          </a:stretch>
        </p:blipFill>
        <p:spPr>
          <a:xfrm>
            <a:off x="2132330" y="2701290"/>
            <a:ext cx="4161790" cy="314325"/>
          </a:xfrm>
          <a:prstGeom prst="rect">
            <a:avLst/>
          </a:prstGeom>
        </p:spPr>
      </p:pic>
      <p:pic>
        <p:nvPicPr>
          <p:cNvPr id="10" name="图片 9"/>
          <p:cNvPicPr>
            <a:picLocks noChangeAspect="1"/>
          </p:cNvPicPr>
          <p:nvPr/>
        </p:nvPicPr>
        <p:blipFill>
          <a:blip r:embed="rId5" cstate="print"/>
          <a:stretch>
            <a:fillRect/>
          </a:stretch>
        </p:blipFill>
        <p:spPr>
          <a:xfrm>
            <a:off x="2187575" y="3265805"/>
            <a:ext cx="5342890" cy="333375"/>
          </a:xfrm>
          <a:prstGeom prst="rect">
            <a:avLst/>
          </a:prstGeom>
        </p:spPr>
      </p:pic>
    </p:spTree>
  </p:cSld>
  <p:clrMapOvr>
    <a:masterClrMapping/>
  </p:clrMapOvr>
  <p:transition spd="slow" advTm="5500">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342034"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内容简介</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3" name="PA_组合 31"/>
          <p:cNvGrpSpPr/>
          <p:nvPr>
            <p:custDataLst>
              <p:tags r:id="rId3"/>
            </p:custDataLst>
          </p:nvPr>
        </p:nvGrpSpPr>
        <p:grpSpPr>
          <a:xfrm>
            <a:off x="276422" y="141625"/>
            <a:ext cx="507831" cy="507831"/>
            <a:chOff x="1454930" y="1774654"/>
            <a:chExt cx="507831" cy="507831"/>
          </a:xfrm>
        </p:grpSpPr>
        <p:sp>
          <p:nvSpPr>
            <p:cNvPr id="14" name="椭圆 13"/>
            <p:cNvSpPr/>
            <p:nvPr/>
          </p:nvSpPr>
          <p:spPr>
            <a:xfrm>
              <a:off x="1454930" y="1774654"/>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16"/>
            <p:cNvSpPr txBox="1"/>
            <p:nvPr/>
          </p:nvSpPr>
          <p:spPr>
            <a:xfrm>
              <a:off x="1508791" y="1845136"/>
              <a:ext cx="453970" cy="369332"/>
            </a:xfrm>
            <a:prstGeom prst="rect">
              <a:avLst/>
            </a:prstGeom>
            <a:noFill/>
          </p:spPr>
          <p:txBody>
            <a:bodyPr wrap="none" rtlCol="0">
              <a:spAutoFit/>
            </a:bodyPr>
            <a:lstStyle/>
            <a:p>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5" name="TextBox 14"/>
          <p:cNvSpPr txBox="1"/>
          <p:nvPr/>
        </p:nvSpPr>
        <p:spPr>
          <a:xfrm>
            <a:off x="784253" y="843558"/>
            <a:ext cx="7748187" cy="3692525"/>
          </a:xfrm>
          <a:prstGeom prst="rect">
            <a:avLst/>
          </a:prstGeom>
          <a:noFill/>
        </p:spPr>
        <p:txBody>
          <a:bodyPr wrap="square" rtlCol="0">
            <a:spAutoFit/>
          </a:bodyPr>
          <a:lstStyle/>
          <a:p>
            <a:r>
              <a:rPr lang="en-US" altLang="zh-CN" dirty="0" smtClean="0"/>
              <a:t>1</a:t>
            </a:r>
            <a:r>
              <a:rPr lang="zh-CN" altLang="en-US" dirty="0" smtClean="0"/>
              <a:t>）数据集是交易策略的核心；给出数据集分类与类型；</a:t>
            </a:r>
            <a:r>
              <a:rPr lang="en-US" altLang="zh-CN" dirty="0" smtClean="0"/>
              <a:t>2</a:t>
            </a:r>
            <a:r>
              <a:rPr lang="zh-CN" altLang="en-US" dirty="0" smtClean="0"/>
              <a:t>）评估数据与不同投资者相关性。</a:t>
            </a:r>
            <a:endParaRPr lang="en-US" altLang="zh-CN" dirty="0" smtClean="0"/>
          </a:p>
          <a:p>
            <a:r>
              <a:rPr lang="en-US" altLang="zh-CN" dirty="0" smtClean="0"/>
              <a:t>Datasets </a:t>
            </a:r>
            <a:r>
              <a:rPr lang="en-US" altLang="zh-CN" dirty="0"/>
              <a:t>are at the core of </a:t>
            </a:r>
            <a:r>
              <a:rPr lang="en-US" altLang="zh-CN" dirty="0" smtClean="0"/>
              <a:t>any  trading </a:t>
            </a:r>
            <a:r>
              <a:rPr lang="en-US" altLang="zh-CN" dirty="0"/>
              <a:t>strategy. For this reason, we first </a:t>
            </a:r>
            <a:r>
              <a:rPr lang="en-US" altLang="zh-CN" b="1" dirty="0"/>
              <a:t>classify and analyze the types of alternative datasets. </a:t>
            </a:r>
            <a:r>
              <a:rPr lang="en-US" altLang="zh-CN" dirty="0"/>
              <a:t>We assess the relevance </a:t>
            </a:r>
            <a:r>
              <a:rPr lang="en-US" altLang="zh-CN" dirty="0" smtClean="0"/>
              <a:t>of various </a:t>
            </a:r>
            <a:r>
              <a:rPr lang="en-US" altLang="zh-CN" dirty="0"/>
              <a:t>datasets for different types of investors and illustrate the use of Big Data in trading strategies. </a:t>
            </a:r>
            <a:endParaRPr lang="en-US" altLang="zh-CN" dirty="0" smtClean="0"/>
          </a:p>
          <a:p>
            <a:r>
              <a:rPr lang="zh-CN" altLang="en-US" dirty="0" smtClean="0"/>
              <a:t>数据来源：</a:t>
            </a:r>
            <a:r>
              <a:rPr lang="en-US" altLang="zh-CN" dirty="0" smtClean="0"/>
              <a:t>Datasets covered include </a:t>
            </a:r>
            <a:r>
              <a:rPr lang="en-US" altLang="zh-CN" dirty="0" smtClean="0">
                <a:solidFill>
                  <a:srgbClr val="FF0000"/>
                </a:solidFill>
              </a:rPr>
              <a:t>1</a:t>
            </a:r>
            <a:r>
              <a:rPr lang="zh-CN" altLang="en-US" dirty="0" smtClean="0">
                <a:solidFill>
                  <a:srgbClr val="FF0000"/>
                </a:solidFill>
              </a:rPr>
              <a:t>）</a:t>
            </a:r>
            <a:r>
              <a:rPr lang="en-US" altLang="zh-CN" b="1" dirty="0" smtClean="0"/>
              <a:t>data </a:t>
            </a:r>
            <a:r>
              <a:rPr lang="en-US" altLang="zh-CN" b="1" dirty="0"/>
              <a:t>generated by individuals </a:t>
            </a:r>
            <a:r>
              <a:rPr lang="en-US" altLang="zh-CN" dirty="0"/>
              <a:t>(e.g. social media)</a:t>
            </a:r>
            <a:r>
              <a:rPr lang="zh-CN" altLang="en-US" dirty="0"/>
              <a:t>人的交互数据</a:t>
            </a:r>
            <a:r>
              <a:rPr lang="en-US" altLang="zh-CN" dirty="0"/>
              <a:t>, </a:t>
            </a:r>
            <a:r>
              <a:rPr lang="en-US" altLang="zh-CN" dirty="0" smtClean="0"/>
              <a:t>2</a:t>
            </a:r>
            <a:r>
              <a:rPr lang="zh-CN" altLang="en-US" dirty="0" smtClean="0"/>
              <a:t>）</a:t>
            </a:r>
            <a:r>
              <a:rPr lang="en-US" altLang="zh-CN" b="1" dirty="0" smtClean="0"/>
              <a:t>data </a:t>
            </a:r>
            <a:r>
              <a:rPr lang="en-US" altLang="zh-CN" b="1" dirty="0"/>
              <a:t>generated by business processes </a:t>
            </a:r>
            <a:r>
              <a:rPr lang="en-US" altLang="zh-CN" dirty="0"/>
              <a:t>(e.g. commercial transactions) </a:t>
            </a:r>
            <a:r>
              <a:rPr lang="zh-CN" altLang="en-US" dirty="0">
                <a:sym typeface="+mn-ea"/>
              </a:rPr>
              <a:t>业务流程数据 </a:t>
            </a:r>
            <a:r>
              <a:rPr lang="en-US" altLang="zh-CN" dirty="0"/>
              <a:t>and </a:t>
            </a:r>
            <a:r>
              <a:rPr lang="en-US" altLang="zh-CN" dirty="0" smtClean="0"/>
              <a:t>3</a:t>
            </a:r>
            <a:r>
              <a:rPr lang="zh-CN" altLang="en-US" dirty="0" smtClean="0"/>
              <a:t>）</a:t>
            </a:r>
            <a:r>
              <a:rPr lang="en-US" altLang="zh-CN" b="1" dirty="0" smtClean="0"/>
              <a:t>data </a:t>
            </a:r>
            <a:r>
              <a:rPr lang="en-US" altLang="zh-CN" b="1" dirty="0"/>
              <a:t>generated by machines </a:t>
            </a:r>
            <a:r>
              <a:rPr lang="en-US" altLang="zh-CN" dirty="0"/>
              <a:t>(e.g. satellite image data). </a:t>
            </a:r>
            <a:r>
              <a:rPr lang="zh-CN" altLang="en-US" dirty="0"/>
              <a:t>传感器生成的数据</a:t>
            </a:r>
            <a:endParaRPr lang="zh-CN" altLang="en-US" dirty="0"/>
          </a:p>
          <a:p>
            <a:r>
              <a:rPr lang="zh-CN" altLang="en-US" dirty="0" smtClean="0"/>
              <a:t>机器学习方法和大数分析工具。</a:t>
            </a:r>
            <a:endParaRPr lang="en-US" altLang="zh-CN" dirty="0" smtClean="0"/>
          </a:p>
          <a:p>
            <a:r>
              <a:rPr lang="en-US" altLang="zh-CN" dirty="0" smtClean="0"/>
              <a:t>After </a:t>
            </a:r>
            <a:r>
              <a:rPr lang="en-US" altLang="zh-CN" dirty="0"/>
              <a:t>focusing on Datasets, we explain </a:t>
            </a:r>
            <a:r>
              <a:rPr lang="en-US" altLang="zh-CN" dirty="0" smtClean="0"/>
              <a:t>and </a:t>
            </a:r>
            <a:r>
              <a:rPr lang="en-US" altLang="zh-CN" b="1" dirty="0" smtClean="0"/>
              <a:t>evaluate </a:t>
            </a:r>
            <a:r>
              <a:rPr lang="en-US" altLang="zh-CN" b="1" dirty="0"/>
              <a:t>different Machine Learning methods </a:t>
            </a:r>
            <a:r>
              <a:rPr lang="en-US" altLang="zh-CN" dirty="0"/>
              <a:t>which are necessary tools to analyze Big Data. </a:t>
            </a:r>
            <a:endParaRPr lang="en-US" altLang="zh-CN" dirty="0"/>
          </a:p>
        </p:txBody>
      </p:sp>
    </p:spTree>
  </p:cSld>
  <p:clrMapOvr>
    <a:masterClrMapping/>
  </p:clrMapOvr>
  <p:transition spd="slow" advTm="3000">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PA_直接连接符 7"/>
          <p:cNvCxnSpPr/>
          <p:nvPr>
            <p:custDataLst>
              <p:tags r:id="rId1"/>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2"/>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835" y="711200"/>
            <a:ext cx="8272145" cy="368300"/>
          </a:xfrm>
          <a:prstGeom prst="rect">
            <a:avLst/>
          </a:prstGeom>
          <a:noFill/>
        </p:spPr>
        <p:txBody>
          <a:bodyPr wrap="square" rtlCol="0" anchor="t">
            <a:spAutoFit/>
          </a:bodyPr>
          <a:lstStyle/>
          <a:p>
            <a:r>
              <a:rPr lang="en-US" altLang="zh-CN"/>
              <a:t>     </a:t>
            </a:r>
            <a:endParaRPr lang="en-US" altLang="zh-CN"/>
          </a:p>
        </p:txBody>
      </p:sp>
      <p:sp>
        <p:nvSpPr>
          <p:cNvPr id="7" name="文本框 6"/>
          <p:cNvSpPr txBox="1"/>
          <p:nvPr/>
        </p:nvSpPr>
        <p:spPr>
          <a:xfrm>
            <a:off x="946150" y="234950"/>
            <a:ext cx="7078345" cy="368300"/>
          </a:xfrm>
          <a:prstGeom prst="rect">
            <a:avLst/>
          </a:prstGeom>
          <a:noFill/>
        </p:spPr>
        <p:txBody>
          <a:bodyPr wrap="none" rtlCol="0" anchor="t">
            <a:spAutoFit/>
          </a:bodyPr>
          <a:lstStyle/>
          <a:p>
            <a:pPr algn="l"/>
            <a:r>
              <a:rPr lang="en-US" altLang="zh-CN">
                <a:sym typeface="+mn-ea"/>
              </a:rPr>
              <a:t>NEXT:</a:t>
            </a:r>
            <a:r>
              <a:rPr lang="zh-CN" altLang="en-US">
                <a:sym typeface="+mn-ea"/>
              </a:rPr>
              <a:t>MACHINE LEARNING METHODS</a:t>
            </a:r>
            <a:r>
              <a:rPr lang="en-US" altLang="zh-CN">
                <a:sym typeface="+mn-ea"/>
              </a:rPr>
              <a:t>——</a:t>
            </a:r>
            <a:r>
              <a:rPr lang="zh-CN" altLang="en-US">
                <a:sym typeface="+mn-ea"/>
              </a:rPr>
              <a:t>Penalized Regression Techniques</a:t>
            </a:r>
            <a:endParaRPr lang="en-US" altLang="zh-CN">
              <a:sym typeface="+mn-ea"/>
            </a:endParaRPr>
          </a:p>
        </p:txBody>
      </p:sp>
      <p:sp>
        <p:nvSpPr>
          <p:cNvPr id="2" name="文本框 1"/>
          <p:cNvSpPr txBox="1"/>
          <p:nvPr/>
        </p:nvSpPr>
        <p:spPr>
          <a:xfrm>
            <a:off x="781050" y="1073150"/>
            <a:ext cx="7538720" cy="368300"/>
          </a:xfrm>
          <a:prstGeom prst="rect">
            <a:avLst/>
          </a:prstGeom>
          <a:noFill/>
        </p:spPr>
        <p:txBody>
          <a:bodyPr wrap="square" rtlCol="0" anchor="t">
            <a:spAutoFit/>
          </a:bodyPr>
          <a:lstStyle/>
          <a:p>
            <a:r>
              <a:rPr lang="en-US" altLang="zh-CN"/>
              <a:t>     </a:t>
            </a:r>
            <a:endParaRPr lang="en-US" altLang="zh-CN"/>
          </a:p>
        </p:txBody>
      </p:sp>
      <p:sp>
        <p:nvSpPr>
          <p:cNvPr id="5" name="文本框 4"/>
          <p:cNvSpPr txBox="1"/>
          <p:nvPr/>
        </p:nvSpPr>
        <p:spPr>
          <a:xfrm>
            <a:off x="548005" y="857885"/>
            <a:ext cx="8195945" cy="368300"/>
          </a:xfrm>
          <a:prstGeom prst="rect">
            <a:avLst/>
          </a:prstGeom>
          <a:noFill/>
        </p:spPr>
        <p:txBody>
          <a:bodyPr wrap="square" rtlCol="0" anchor="t">
            <a:spAutoFit/>
          </a:bodyPr>
          <a:lstStyle/>
          <a:p>
            <a:r>
              <a:rPr lang="en-US" altLang="zh-CN" b="1"/>
              <a:t>Example of Penalized Regression Approach in a Multi Asset Trend Following Strategy</a:t>
            </a:r>
            <a:endParaRPr lang="en-US" altLang="zh-CN" b="1"/>
          </a:p>
        </p:txBody>
      </p:sp>
      <p:sp>
        <p:nvSpPr>
          <p:cNvPr id="8" name="文本框 7"/>
          <p:cNvSpPr txBox="1"/>
          <p:nvPr/>
        </p:nvSpPr>
        <p:spPr>
          <a:xfrm>
            <a:off x="285750" y="1285240"/>
            <a:ext cx="8601710" cy="3415030"/>
          </a:xfrm>
          <a:prstGeom prst="rect">
            <a:avLst/>
          </a:prstGeom>
          <a:noFill/>
        </p:spPr>
        <p:txBody>
          <a:bodyPr wrap="square" rtlCol="0" anchor="t">
            <a:spAutoFit/>
          </a:bodyPr>
          <a:lstStyle/>
          <a:p>
            <a:r>
              <a:rPr lang="en-US" altLang="zh-CN"/>
              <a:t>     </a:t>
            </a:r>
            <a:r>
              <a:rPr lang="zh-CN" altLang="en-US"/>
              <a:t>We illustrate an application of Lasso by estimating the 1-day returns of assets in a cross-asset momentum model. For more background on trend following strategies see our CTA primer. We attempt to predict the returns of 4 assets: S&amp;P 500, 7-10Y Treasury Bond Index, US dollar (DXY) and Gold. For predictor variables, we choose lagged 1M, 3M, 6M and 12M returns of these same 4 assets, yielding a total of 16 variables. To calibrate the model, we used a rolling window of 500  trading days (~2y); re-calibration was performed once every 3 months. The model was used to predict the next day’s return. If the next day predicted return was positive, we went long the asset, otherwise we shorted it. Prior to regression, all inputs  were standardized to avoid the problem of input features being of different scales. Performance of this momentum strategy  </a:t>
            </a:r>
            <a:r>
              <a:rPr lang="en-US" altLang="zh-CN"/>
              <a:t>i</a:t>
            </a:r>
            <a:r>
              <a:rPr lang="zh-CN" altLang="en-US"/>
              <a:t>s shown in tables below for each of the assets. Note that each of the momentum strategies outperformed a long only  position in their respective asset.</a:t>
            </a:r>
            <a:endParaRPr lang="zh-CN" altLang="en-US"/>
          </a:p>
        </p:txBody>
      </p:sp>
    </p:spTree>
  </p:cSld>
  <p:clrMapOvr>
    <a:masterClrMapping/>
  </p:clrMapOvr>
  <p:transition spd="slow" advTm="5500">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PA_直接连接符 7"/>
          <p:cNvCxnSpPr/>
          <p:nvPr>
            <p:custDataLst>
              <p:tags r:id="rId1"/>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2"/>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835" y="711200"/>
            <a:ext cx="8272145" cy="368300"/>
          </a:xfrm>
          <a:prstGeom prst="rect">
            <a:avLst/>
          </a:prstGeom>
          <a:noFill/>
        </p:spPr>
        <p:txBody>
          <a:bodyPr wrap="square" rtlCol="0" anchor="t">
            <a:spAutoFit/>
          </a:bodyPr>
          <a:lstStyle/>
          <a:p>
            <a:r>
              <a:rPr lang="en-US" altLang="zh-CN"/>
              <a:t>     </a:t>
            </a:r>
            <a:endParaRPr lang="en-US" altLang="zh-CN"/>
          </a:p>
        </p:txBody>
      </p:sp>
      <p:sp>
        <p:nvSpPr>
          <p:cNvPr id="7" name="文本框 6"/>
          <p:cNvSpPr txBox="1"/>
          <p:nvPr/>
        </p:nvSpPr>
        <p:spPr>
          <a:xfrm>
            <a:off x="946150" y="234950"/>
            <a:ext cx="6576060" cy="368300"/>
          </a:xfrm>
          <a:prstGeom prst="rect">
            <a:avLst/>
          </a:prstGeom>
          <a:noFill/>
        </p:spPr>
        <p:txBody>
          <a:bodyPr wrap="none" rtlCol="0" anchor="t">
            <a:spAutoFit/>
          </a:bodyPr>
          <a:lstStyle/>
          <a:p>
            <a:pPr algn="l"/>
            <a:r>
              <a:rPr lang="en-US" altLang="zh-CN">
                <a:sym typeface="+mn-ea"/>
              </a:rPr>
              <a:t>NEXT:</a:t>
            </a:r>
            <a:r>
              <a:rPr lang="zh-CN" altLang="en-US">
                <a:sym typeface="+mn-ea"/>
              </a:rPr>
              <a:t>MACHINE LEARNING METHODS</a:t>
            </a:r>
            <a:r>
              <a:rPr lang="en-US" altLang="zh-CN">
                <a:sym typeface="+mn-ea"/>
              </a:rPr>
              <a:t>——Non-Parametric Regression</a:t>
            </a:r>
            <a:endParaRPr lang="en-US" altLang="zh-CN">
              <a:sym typeface="+mn-ea"/>
            </a:endParaRPr>
          </a:p>
        </p:txBody>
      </p:sp>
      <p:sp>
        <p:nvSpPr>
          <p:cNvPr id="2" name="文本框 1"/>
          <p:cNvSpPr txBox="1"/>
          <p:nvPr/>
        </p:nvSpPr>
        <p:spPr>
          <a:xfrm>
            <a:off x="781050" y="1073150"/>
            <a:ext cx="7538720" cy="368300"/>
          </a:xfrm>
          <a:prstGeom prst="rect">
            <a:avLst/>
          </a:prstGeom>
          <a:noFill/>
        </p:spPr>
        <p:txBody>
          <a:bodyPr wrap="square" rtlCol="0" anchor="t">
            <a:spAutoFit/>
          </a:bodyPr>
          <a:lstStyle/>
          <a:p>
            <a:r>
              <a:rPr lang="en-US" altLang="zh-CN"/>
              <a:t>     </a:t>
            </a:r>
            <a:endParaRPr lang="en-US" altLang="zh-CN"/>
          </a:p>
        </p:txBody>
      </p:sp>
      <p:sp>
        <p:nvSpPr>
          <p:cNvPr id="5" name="文本框 4"/>
          <p:cNvSpPr txBox="1"/>
          <p:nvPr/>
        </p:nvSpPr>
        <p:spPr>
          <a:xfrm>
            <a:off x="715645" y="1236345"/>
            <a:ext cx="7887970" cy="2030095"/>
          </a:xfrm>
          <a:prstGeom prst="rect">
            <a:avLst/>
          </a:prstGeom>
          <a:noFill/>
        </p:spPr>
        <p:txBody>
          <a:bodyPr wrap="square" rtlCol="0" anchor="t">
            <a:spAutoFit/>
          </a:bodyPr>
          <a:lstStyle/>
          <a:p>
            <a:r>
              <a:rPr lang="en-US" altLang="zh-CN"/>
              <a:t>    In parametric techniques, the model is described by a set of parameters such as linear regression beta (that is estimated from historical data). In non-parametric techniques, we do calibrate parameters of a model, but directly identify similar historical  instances, and assume the behavior will be the same. Given a new datapoint, we search through historical data and identify a  number ‘K’ of similar instances that we call “nearest neighbors” ‘NN’ (hence name K-NN). Then we then make predictions  by averaging historical outcomes for these “nearest neighbors”. </a:t>
            </a:r>
            <a:endParaRPr lang="en-US" altLang="zh-CN"/>
          </a:p>
        </p:txBody>
      </p:sp>
    </p:spTree>
  </p:cSld>
  <p:clrMapOvr>
    <a:masterClrMapping/>
  </p:clrMapOvr>
  <p:transition spd="slow" advTm="5500">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PA_直接连接符 7"/>
          <p:cNvCxnSpPr/>
          <p:nvPr>
            <p:custDataLst>
              <p:tags r:id="rId1"/>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2"/>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835" y="711200"/>
            <a:ext cx="8272145" cy="368300"/>
          </a:xfrm>
          <a:prstGeom prst="rect">
            <a:avLst/>
          </a:prstGeom>
          <a:noFill/>
        </p:spPr>
        <p:txBody>
          <a:bodyPr wrap="square" rtlCol="0" anchor="t">
            <a:spAutoFit/>
          </a:bodyPr>
          <a:lstStyle/>
          <a:p>
            <a:r>
              <a:rPr lang="en-US" altLang="zh-CN"/>
              <a:t>     </a:t>
            </a:r>
            <a:endParaRPr lang="en-US" altLang="zh-CN"/>
          </a:p>
        </p:txBody>
      </p:sp>
      <p:sp>
        <p:nvSpPr>
          <p:cNvPr id="7" name="文本框 6"/>
          <p:cNvSpPr txBox="1"/>
          <p:nvPr/>
        </p:nvSpPr>
        <p:spPr>
          <a:xfrm>
            <a:off x="946150" y="234950"/>
            <a:ext cx="6576060" cy="368300"/>
          </a:xfrm>
          <a:prstGeom prst="rect">
            <a:avLst/>
          </a:prstGeom>
          <a:noFill/>
        </p:spPr>
        <p:txBody>
          <a:bodyPr wrap="none" rtlCol="0" anchor="t">
            <a:spAutoFit/>
          </a:bodyPr>
          <a:lstStyle/>
          <a:p>
            <a:pPr algn="l"/>
            <a:r>
              <a:rPr lang="en-US" altLang="zh-CN">
                <a:sym typeface="+mn-ea"/>
              </a:rPr>
              <a:t>NEXT:</a:t>
            </a:r>
            <a:r>
              <a:rPr lang="zh-CN" altLang="en-US">
                <a:sym typeface="+mn-ea"/>
              </a:rPr>
              <a:t>MACHINE LEARNING METHODS</a:t>
            </a:r>
            <a:r>
              <a:rPr lang="en-US" altLang="zh-CN">
                <a:sym typeface="+mn-ea"/>
              </a:rPr>
              <a:t>——Non-Parametric Regression</a:t>
            </a:r>
            <a:endParaRPr lang="en-US" altLang="zh-CN">
              <a:sym typeface="+mn-ea"/>
            </a:endParaRPr>
          </a:p>
        </p:txBody>
      </p:sp>
      <p:sp>
        <p:nvSpPr>
          <p:cNvPr id="2" name="文本框 1"/>
          <p:cNvSpPr txBox="1"/>
          <p:nvPr/>
        </p:nvSpPr>
        <p:spPr>
          <a:xfrm>
            <a:off x="781050" y="1073150"/>
            <a:ext cx="7538720" cy="368300"/>
          </a:xfrm>
          <a:prstGeom prst="rect">
            <a:avLst/>
          </a:prstGeom>
          <a:noFill/>
        </p:spPr>
        <p:txBody>
          <a:bodyPr wrap="square" rtlCol="0" anchor="t">
            <a:spAutoFit/>
          </a:bodyPr>
          <a:lstStyle/>
          <a:p>
            <a:r>
              <a:rPr lang="en-US" altLang="zh-CN"/>
              <a:t>     </a:t>
            </a:r>
            <a:endParaRPr lang="en-US" altLang="zh-CN"/>
          </a:p>
        </p:txBody>
      </p:sp>
      <p:sp>
        <p:nvSpPr>
          <p:cNvPr id="5" name="文本框 4"/>
          <p:cNvSpPr txBox="1"/>
          <p:nvPr/>
        </p:nvSpPr>
        <p:spPr>
          <a:xfrm>
            <a:off x="715645" y="1236345"/>
            <a:ext cx="7887970" cy="368300"/>
          </a:xfrm>
          <a:prstGeom prst="rect">
            <a:avLst/>
          </a:prstGeom>
          <a:noFill/>
        </p:spPr>
        <p:txBody>
          <a:bodyPr wrap="square" rtlCol="0" anchor="t">
            <a:spAutoFit/>
          </a:bodyPr>
          <a:lstStyle/>
          <a:p>
            <a:r>
              <a:rPr lang="en-US" altLang="zh-CN"/>
              <a:t>    </a:t>
            </a:r>
            <a:endParaRPr lang="en-US" altLang="zh-CN"/>
          </a:p>
        </p:txBody>
      </p:sp>
      <p:sp>
        <p:nvSpPr>
          <p:cNvPr id="8" name="文本框 7"/>
          <p:cNvSpPr txBox="1"/>
          <p:nvPr/>
        </p:nvSpPr>
        <p:spPr>
          <a:xfrm>
            <a:off x="647700" y="805815"/>
            <a:ext cx="8064500" cy="2861310"/>
          </a:xfrm>
          <a:prstGeom prst="rect">
            <a:avLst/>
          </a:prstGeom>
          <a:noFill/>
        </p:spPr>
        <p:txBody>
          <a:bodyPr wrap="square" rtlCol="0" anchor="t">
            <a:spAutoFit/>
          </a:bodyPr>
          <a:lstStyle/>
          <a:p>
            <a:r>
              <a:rPr lang="zh-CN" altLang="en-US" b="1"/>
              <a:t>Two examples of non-parametric regressions are</a:t>
            </a:r>
            <a:r>
              <a:rPr lang="en-US" altLang="zh-CN" b="1"/>
              <a:t>:</a:t>
            </a:r>
            <a:endParaRPr lang="en-US" altLang="zh-CN" b="1"/>
          </a:p>
          <a:p>
            <a:endParaRPr lang="en-US" altLang="zh-CN" b="1"/>
          </a:p>
          <a:p>
            <a:r>
              <a:rPr lang="en-US" altLang="zh-CN">
                <a:solidFill>
                  <a:srgbClr val="FF0000"/>
                </a:solidFill>
              </a:rPr>
              <a:t>1.</a:t>
            </a:r>
            <a:r>
              <a:rPr lang="zh-CN" altLang="en-US"/>
              <a:t> K-Nearest Neighbor (KNN)33 rule: Once we have located K nearest neighbors, we can average the output variabley for this subset and use that as our prediction.</a:t>
            </a:r>
            <a:endParaRPr lang="zh-CN" altLang="en-US"/>
          </a:p>
          <a:p>
            <a:endParaRPr lang="zh-CN" altLang="en-US"/>
          </a:p>
          <a:p>
            <a:endParaRPr lang="zh-CN" altLang="en-US"/>
          </a:p>
          <a:p>
            <a:r>
              <a:rPr lang="en-US" altLang="zh-CN">
                <a:solidFill>
                  <a:srgbClr val="FF0000"/>
                </a:solidFill>
              </a:rPr>
              <a:t>2.</a:t>
            </a:r>
            <a:r>
              <a:rPr lang="zh-CN" altLang="en-US"/>
              <a:t>LOESS: Using data for the K nearest neighbors, for each new point we fit a linear regression based on the Knearest neighbors (subset of historical data), and predict the output using those coefficients. This is called LOESS or localized linear regression.</a:t>
            </a:r>
            <a:endParaRPr lang="zh-CN" altLang="en-US"/>
          </a:p>
          <a:p>
            <a:endParaRPr lang="zh-CN" altLang="en-US"/>
          </a:p>
        </p:txBody>
      </p:sp>
    </p:spTree>
  </p:cSld>
  <p:clrMapOvr>
    <a:masterClrMapping/>
  </p:clrMapOvr>
  <p:transition spd="slow" advTm="5500">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PA_直接连接符 7"/>
          <p:cNvCxnSpPr/>
          <p:nvPr>
            <p:custDataLst>
              <p:tags r:id="rId1"/>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2"/>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835" y="711200"/>
            <a:ext cx="8272145" cy="368300"/>
          </a:xfrm>
          <a:prstGeom prst="rect">
            <a:avLst/>
          </a:prstGeom>
          <a:noFill/>
        </p:spPr>
        <p:txBody>
          <a:bodyPr wrap="square" rtlCol="0" anchor="t">
            <a:spAutoFit/>
          </a:bodyPr>
          <a:lstStyle/>
          <a:p>
            <a:r>
              <a:rPr lang="en-US" altLang="zh-CN"/>
              <a:t>     </a:t>
            </a:r>
            <a:endParaRPr lang="en-US" altLang="zh-CN"/>
          </a:p>
        </p:txBody>
      </p:sp>
      <p:sp>
        <p:nvSpPr>
          <p:cNvPr id="7" name="文本框 6"/>
          <p:cNvSpPr txBox="1"/>
          <p:nvPr/>
        </p:nvSpPr>
        <p:spPr>
          <a:xfrm>
            <a:off x="946150" y="234950"/>
            <a:ext cx="5821680" cy="368300"/>
          </a:xfrm>
          <a:prstGeom prst="rect">
            <a:avLst/>
          </a:prstGeom>
          <a:noFill/>
        </p:spPr>
        <p:txBody>
          <a:bodyPr wrap="none" rtlCol="0" anchor="t">
            <a:spAutoFit/>
          </a:bodyPr>
          <a:lstStyle/>
          <a:p>
            <a:pPr algn="l"/>
            <a:r>
              <a:rPr lang="en-US" altLang="zh-CN">
                <a:sym typeface="+mn-ea"/>
              </a:rPr>
              <a:t>NEXT:</a:t>
            </a:r>
            <a:r>
              <a:rPr lang="zh-CN" altLang="en-US">
                <a:sym typeface="+mn-ea"/>
              </a:rPr>
              <a:t>MACHINE LEARNING METHODS</a:t>
            </a:r>
            <a:r>
              <a:rPr lang="en-US" altLang="zh-CN">
                <a:sym typeface="+mn-ea"/>
              </a:rPr>
              <a:t>——Dynamical Systems</a:t>
            </a:r>
            <a:endParaRPr lang="en-US" altLang="zh-CN">
              <a:sym typeface="+mn-ea"/>
            </a:endParaRPr>
          </a:p>
        </p:txBody>
      </p:sp>
      <p:sp>
        <p:nvSpPr>
          <p:cNvPr id="2" name="文本框 1"/>
          <p:cNvSpPr txBox="1"/>
          <p:nvPr/>
        </p:nvSpPr>
        <p:spPr>
          <a:xfrm>
            <a:off x="781050" y="1073150"/>
            <a:ext cx="7538720" cy="368300"/>
          </a:xfrm>
          <a:prstGeom prst="rect">
            <a:avLst/>
          </a:prstGeom>
          <a:noFill/>
        </p:spPr>
        <p:txBody>
          <a:bodyPr wrap="square" rtlCol="0" anchor="t">
            <a:spAutoFit/>
          </a:bodyPr>
          <a:lstStyle/>
          <a:p>
            <a:r>
              <a:rPr lang="en-US" altLang="zh-CN"/>
              <a:t>     </a:t>
            </a:r>
            <a:endParaRPr lang="en-US" altLang="zh-CN"/>
          </a:p>
        </p:txBody>
      </p:sp>
      <p:sp>
        <p:nvSpPr>
          <p:cNvPr id="5" name="文本框 4"/>
          <p:cNvSpPr txBox="1"/>
          <p:nvPr/>
        </p:nvSpPr>
        <p:spPr>
          <a:xfrm>
            <a:off x="946150" y="1050290"/>
            <a:ext cx="7235190" cy="2861310"/>
          </a:xfrm>
          <a:prstGeom prst="rect">
            <a:avLst/>
          </a:prstGeom>
          <a:noFill/>
        </p:spPr>
        <p:txBody>
          <a:bodyPr wrap="square" rtlCol="0" anchor="t">
            <a:spAutoFit/>
          </a:bodyPr>
          <a:lstStyle/>
          <a:p>
            <a:r>
              <a:rPr lang="en-US" altLang="zh-CN"/>
              <a:t>  </a:t>
            </a:r>
            <a:r>
              <a:rPr lang="en-US" altLang="zh-CN" b="1"/>
              <a:t>                      Dynamical Systems: Kalman Filtering</a:t>
            </a:r>
            <a:endParaRPr lang="en-US" altLang="zh-CN" b="1"/>
          </a:p>
          <a:p>
            <a:r>
              <a:rPr lang="en-US" altLang="zh-CN"/>
              <a:t>The Kalman Filter (Kalman, 1960) is a technique that combines a series of observations, in the presence of uncertainty, in order to estimate and forecast parameters of an evolving system. The algorithm usually works in two-steps:</a:t>
            </a:r>
            <a:endParaRPr lang="en-US" altLang="zh-CN"/>
          </a:p>
          <a:p>
            <a:r>
              <a:rPr lang="en-US" altLang="zh-CN">
                <a:solidFill>
                  <a:srgbClr val="FF0000"/>
                </a:solidFill>
              </a:rPr>
              <a:t>1.</a:t>
            </a:r>
            <a:r>
              <a:rPr lang="en-US" altLang="zh-CN"/>
              <a:t>one comes with an estimate of the current state and an estimated error.</a:t>
            </a:r>
            <a:endParaRPr lang="en-US" altLang="zh-CN"/>
          </a:p>
          <a:p>
            <a:endParaRPr lang="en-US" altLang="zh-CN">
              <a:solidFill>
                <a:srgbClr val="FF0000"/>
              </a:solidFill>
            </a:endParaRPr>
          </a:p>
          <a:p>
            <a:r>
              <a:rPr lang="en-US" altLang="zh-CN">
                <a:solidFill>
                  <a:srgbClr val="FF0000"/>
                </a:solidFill>
              </a:rPr>
              <a:t>2.</a:t>
            </a:r>
            <a:r>
              <a:rPr lang="en-US" altLang="zh-CN"/>
              <a:t>incorporated to obtain a new forecast (by properly weighting the previous estimate and error, and new observation and error).</a:t>
            </a:r>
            <a:endParaRPr lang="en-US" altLang="zh-CN">
              <a:solidFill>
                <a:srgbClr val="FF0000"/>
              </a:solidFill>
            </a:endParaRPr>
          </a:p>
          <a:p>
            <a:endParaRPr lang="en-US" altLang="zh-CN"/>
          </a:p>
        </p:txBody>
      </p:sp>
    </p:spTree>
  </p:cSld>
  <p:clrMapOvr>
    <a:masterClrMapping/>
  </p:clrMapOvr>
  <p:transition spd="slow" advTm="5500">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PA_直接连接符 7"/>
          <p:cNvCxnSpPr/>
          <p:nvPr>
            <p:custDataLst>
              <p:tags r:id="rId1"/>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2"/>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835" y="711200"/>
            <a:ext cx="8272145" cy="368300"/>
          </a:xfrm>
          <a:prstGeom prst="rect">
            <a:avLst/>
          </a:prstGeom>
          <a:noFill/>
        </p:spPr>
        <p:txBody>
          <a:bodyPr wrap="square" rtlCol="0" anchor="t">
            <a:spAutoFit/>
          </a:bodyPr>
          <a:lstStyle/>
          <a:p>
            <a:r>
              <a:rPr lang="en-US" altLang="zh-CN"/>
              <a:t>     </a:t>
            </a:r>
            <a:endParaRPr lang="en-US" altLang="zh-CN"/>
          </a:p>
        </p:txBody>
      </p:sp>
      <p:sp>
        <p:nvSpPr>
          <p:cNvPr id="7" name="文本框 6"/>
          <p:cNvSpPr txBox="1"/>
          <p:nvPr/>
        </p:nvSpPr>
        <p:spPr>
          <a:xfrm>
            <a:off x="946150" y="234950"/>
            <a:ext cx="6551930" cy="368300"/>
          </a:xfrm>
          <a:prstGeom prst="rect">
            <a:avLst/>
          </a:prstGeom>
          <a:noFill/>
        </p:spPr>
        <p:txBody>
          <a:bodyPr wrap="none" rtlCol="0" anchor="t">
            <a:spAutoFit/>
          </a:bodyPr>
          <a:lstStyle/>
          <a:p>
            <a:pPr algn="l"/>
            <a:r>
              <a:rPr lang="en-US" altLang="zh-CN">
                <a:sym typeface="+mn-ea"/>
              </a:rPr>
              <a:t>NEXT:</a:t>
            </a:r>
            <a:r>
              <a:rPr lang="zh-CN" altLang="en-US">
                <a:sym typeface="+mn-ea"/>
              </a:rPr>
              <a:t>MACHINE LEARNING METHODS</a:t>
            </a:r>
            <a:r>
              <a:rPr lang="en-US" altLang="zh-CN">
                <a:sym typeface="+mn-ea"/>
              </a:rPr>
              <a:t>——Extreme Gradient Boosting</a:t>
            </a:r>
            <a:endParaRPr lang="en-US" altLang="zh-CN">
              <a:sym typeface="+mn-ea"/>
            </a:endParaRPr>
          </a:p>
        </p:txBody>
      </p:sp>
      <p:sp>
        <p:nvSpPr>
          <p:cNvPr id="5" name="文本框 4"/>
          <p:cNvSpPr txBox="1"/>
          <p:nvPr/>
        </p:nvSpPr>
        <p:spPr>
          <a:xfrm>
            <a:off x="946150" y="1050290"/>
            <a:ext cx="7235190" cy="368300"/>
          </a:xfrm>
          <a:prstGeom prst="rect">
            <a:avLst/>
          </a:prstGeom>
          <a:noFill/>
        </p:spPr>
        <p:txBody>
          <a:bodyPr wrap="square" rtlCol="0" anchor="t">
            <a:spAutoFit/>
          </a:bodyPr>
          <a:lstStyle/>
          <a:p>
            <a:r>
              <a:rPr lang="en-US" altLang="zh-CN"/>
              <a:t>  </a:t>
            </a:r>
            <a:r>
              <a:rPr lang="en-US" altLang="zh-CN" b="1"/>
              <a:t>                      </a:t>
            </a:r>
            <a:endParaRPr lang="en-US" altLang="zh-CN"/>
          </a:p>
        </p:txBody>
      </p:sp>
      <p:pic>
        <p:nvPicPr>
          <p:cNvPr id="8" name="图片 7"/>
          <p:cNvPicPr>
            <a:picLocks noChangeAspect="1"/>
          </p:cNvPicPr>
          <p:nvPr/>
        </p:nvPicPr>
        <p:blipFill>
          <a:blip r:embed="rId3" cstate="print"/>
          <a:stretch>
            <a:fillRect/>
          </a:stretch>
        </p:blipFill>
        <p:spPr>
          <a:xfrm>
            <a:off x="1043305" y="695325"/>
            <a:ext cx="7368540" cy="4028440"/>
          </a:xfrm>
          <a:prstGeom prst="rect">
            <a:avLst/>
          </a:prstGeom>
        </p:spPr>
      </p:pic>
    </p:spTree>
  </p:cSld>
  <p:clrMapOvr>
    <a:masterClrMapping/>
  </p:clrMapOvr>
  <p:transition spd="slow" advTm="5500">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PA_直接连接符 7"/>
          <p:cNvCxnSpPr/>
          <p:nvPr>
            <p:custDataLst>
              <p:tags r:id="rId1"/>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2"/>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835" y="711200"/>
            <a:ext cx="8272145" cy="368300"/>
          </a:xfrm>
          <a:prstGeom prst="rect">
            <a:avLst/>
          </a:prstGeom>
          <a:noFill/>
        </p:spPr>
        <p:txBody>
          <a:bodyPr wrap="square" rtlCol="0" anchor="t">
            <a:spAutoFit/>
          </a:bodyPr>
          <a:lstStyle/>
          <a:p>
            <a:r>
              <a:rPr lang="en-US" altLang="zh-CN"/>
              <a:t>     </a:t>
            </a:r>
            <a:endParaRPr lang="en-US" altLang="zh-CN"/>
          </a:p>
        </p:txBody>
      </p:sp>
      <p:sp>
        <p:nvSpPr>
          <p:cNvPr id="7" name="文本框 6"/>
          <p:cNvSpPr txBox="1"/>
          <p:nvPr/>
        </p:nvSpPr>
        <p:spPr>
          <a:xfrm>
            <a:off x="946150" y="234950"/>
            <a:ext cx="5354955" cy="368300"/>
          </a:xfrm>
          <a:prstGeom prst="rect">
            <a:avLst/>
          </a:prstGeom>
          <a:noFill/>
        </p:spPr>
        <p:txBody>
          <a:bodyPr wrap="none" rtlCol="0" anchor="t">
            <a:spAutoFit/>
          </a:bodyPr>
          <a:lstStyle/>
          <a:p>
            <a:pPr algn="l"/>
            <a:r>
              <a:rPr lang="en-US" altLang="zh-CN">
                <a:sym typeface="+mn-ea"/>
              </a:rPr>
              <a:t>NEXT:</a:t>
            </a:r>
            <a:r>
              <a:rPr lang="zh-CN" altLang="en-US">
                <a:sym typeface="+mn-ea"/>
              </a:rPr>
              <a:t>MACHINE LEARNING METHODS</a:t>
            </a:r>
            <a:r>
              <a:rPr lang="en-US" altLang="zh-CN">
                <a:sym typeface="+mn-ea"/>
              </a:rPr>
              <a:t>——Classifications</a:t>
            </a:r>
            <a:endParaRPr lang="en-US" altLang="zh-CN">
              <a:sym typeface="+mn-ea"/>
            </a:endParaRPr>
          </a:p>
        </p:txBody>
      </p:sp>
      <p:sp>
        <p:nvSpPr>
          <p:cNvPr id="2" name="文本框 1"/>
          <p:cNvSpPr txBox="1"/>
          <p:nvPr/>
        </p:nvSpPr>
        <p:spPr>
          <a:xfrm>
            <a:off x="781050" y="1073150"/>
            <a:ext cx="7538720" cy="368300"/>
          </a:xfrm>
          <a:prstGeom prst="rect">
            <a:avLst/>
          </a:prstGeom>
          <a:noFill/>
        </p:spPr>
        <p:txBody>
          <a:bodyPr wrap="square" rtlCol="0" anchor="t">
            <a:spAutoFit/>
          </a:bodyPr>
          <a:lstStyle/>
          <a:p>
            <a:r>
              <a:rPr lang="en-US" altLang="zh-CN"/>
              <a:t>     </a:t>
            </a:r>
            <a:endParaRPr lang="en-US" altLang="zh-CN"/>
          </a:p>
        </p:txBody>
      </p:sp>
      <p:sp>
        <p:nvSpPr>
          <p:cNvPr id="5" name="文本框 4"/>
          <p:cNvSpPr txBox="1"/>
          <p:nvPr/>
        </p:nvSpPr>
        <p:spPr>
          <a:xfrm>
            <a:off x="946150" y="1122045"/>
            <a:ext cx="7585075" cy="2306955"/>
          </a:xfrm>
          <a:prstGeom prst="rect">
            <a:avLst/>
          </a:prstGeom>
          <a:noFill/>
        </p:spPr>
        <p:txBody>
          <a:bodyPr wrap="square" rtlCol="0" anchor="t">
            <a:spAutoFit/>
          </a:bodyPr>
          <a:lstStyle/>
          <a:p>
            <a:r>
              <a:rPr lang="en-US" altLang="zh-CN"/>
              <a:t>   Classification methods of supervised learning  have a goal of classifying observations into distinct categories.</a:t>
            </a:r>
            <a:endParaRPr lang="en-US" altLang="zh-CN"/>
          </a:p>
          <a:p>
            <a:endParaRPr lang="en-US" altLang="zh-CN"/>
          </a:p>
          <a:p>
            <a:r>
              <a:rPr lang="en-US" altLang="zh-CN"/>
              <a:t> In this section, we cover the following classification algorithms: </a:t>
            </a:r>
            <a:endParaRPr lang="en-US" altLang="zh-CN"/>
          </a:p>
          <a:p>
            <a:r>
              <a:rPr lang="en-US" altLang="zh-CN">
                <a:solidFill>
                  <a:srgbClr val="FF0000"/>
                </a:solidFill>
              </a:rPr>
              <a:t>1.</a:t>
            </a:r>
            <a:r>
              <a:rPr lang="en-US" altLang="zh-CN"/>
              <a:t>logistic regression</a:t>
            </a:r>
            <a:endParaRPr lang="en-US" altLang="zh-CN"/>
          </a:p>
          <a:p>
            <a:r>
              <a:rPr lang="en-US" altLang="zh-CN">
                <a:solidFill>
                  <a:srgbClr val="FF0000"/>
                </a:solidFill>
              </a:rPr>
              <a:t>2.</a:t>
            </a:r>
            <a:r>
              <a:rPr lang="en-US" altLang="zh-CN"/>
              <a:t>Support Vector Machines (SVM)</a:t>
            </a:r>
            <a:endParaRPr lang="en-US" altLang="zh-CN"/>
          </a:p>
          <a:p>
            <a:r>
              <a:rPr lang="en-US" altLang="zh-CN">
                <a:solidFill>
                  <a:srgbClr val="FF0000"/>
                </a:solidFill>
              </a:rPr>
              <a:t>3.</a:t>
            </a:r>
            <a:r>
              <a:rPr lang="en-US" altLang="zh-CN"/>
              <a:t>decision trees and random forests</a:t>
            </a:r>
            <a:endParaRPr lang="en-US" altLang="zh-CN"/>
          </a:p>
          <a:p>
            <a:r>
              <a:rPr lang="en-US" altLang="zh-CN">
                <a:solidFill>
                  <a:srgbClr val="FF0000"/>
                </a:solidFill>
              </a:rPr>
              <a:t>4.</a:t>
            </a:r>
            <a:r>
              <a:rPr lang="en-US" altLang="zh-CN"/>
              <a:t>Hidden Markov Models. </a:t>
            </a:r>
            <a:endParaRPr lang="en-US" altLang="zh-CN"/>
          </a:p>
        </p:txBody>
      </p:sp>
    </p:spTree>
  </p:cSld>
  <p:clrMapOvr>
    <a:masterClrMapping/>
  </p:clrMapOvr>
  <p:transition spd="slow" advTm="5500">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PA_直接连接符 7"/>
          <p:cNvCxnSpPr/>
          <p:nvPr>
            <p:custDataLst>
              <p:tags r:id="rId1"/>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2"/>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835" y="711200"/>
            <a:ext cx="8272145" cy="368300"/>
          </a:xfrm>
          <a:prstGeom prst="rect">
            <a:avLst/>
          </a:prstGeom>
          <a:noFill/>
        </p:spPr>
        <p:txBody>
          <a:bodyPr wrap="square" rtlCol="0" anchor="t">
            <a:spAutoFit/>
          </a:bodyPr>
          <a:lstStyle/>
          <a:p>
            <a:r>
              <a:rPr lang="en-US" altLang="zh-CN"/>
              <a:t>     </a:t>
            </a:r>
            <a:endParaRPr lang="en-US" altLang="zh-CN"/>
          </a:p>
        </p:txBody>
      </p:sp>
      <p:sp>
        <p:nvSpPr>
          <p:cNvPr id="7" name="文本框 6"/>
          <p:cNvSpPr txBox="1"/>
          <p:nvPr/>
        </p:nvSpPr>
        <p:spPr>
          <a:xfrm>
            <a:off x="946150" y="234950"/>
            <a:ext cx="5850890" cy="368300"/>
          </a:xfrm>
          <a:prstGeom prst="rect">
            <a:avLst/>
          </a:prstGeom>
          <a:noFill/>
        </p:spPr>
        <p:txBody>
          <a:bodyPr wrap="none" rtlCol="0" anchor="t">
            <a:spAutoFit/>
          </a:bodyPr>
          <a:lstStyle/>
          <a:p>
            <a:pPr algn="l"/>
            <a:r>
              <a:rPr lang="en-US" altLang="zh-CN">
                <a:sym typeface="+mn-ea"/>
              </a:rPr>
              <a:t>NEXT:</a:t>
            </a:r>
            <a:r>
              <a:rPr lang="zh-CN" altLang="en-US">
                <a:sym typeface="+mn-ea"/>
              </a:rPr>
              <a:t>MACHINE LEARNING METHODS</a:t>
            </a:r>
            <a:r>
              <a:rPr lang="en-US" altLang="zh-CN">
                <a:sym typeface="+mn-ea"/>
              </a:rPr>
              <a:t>—— Logistic Regression</a:t>
            </a:r>
            <a:endParaRPr lang="en-US" altLang="zh-CN">
              <a:sym typeface="+mn-ea"/>
            </a:endParaRPr>
          </a:p>
        </p:txBody>
      </p:sp>
      <p:sp>
        <p:nvSpPr>
          <p:cNvPr id="2" name="文本框 1"/>
          <p:cNvSpPr txBox="1"/>
          <p:nvPr/>
        </p:nvSpPr>
        <p:spPr>
          <a:xfrm>
            <a:off x="781050" y="1073150"/>
            <a:ext cx="7538720" cy="368300"/>
          </a:xfrm>
          <a:prstGeom prst="rect">
            <a:avLst/>
          </a:prstGeom>
          <a:noFill/>
        </p:spPr>
        <p:txBody>
          <a:bodyPr wrap="square" rtlCol="0" anchor="t">
            <a:spAutoFit/>
          </a:bodyPr>
          <a:lstStyle/>
          <a:p>
            <a:r>
              <a:rPr lang="en-US" altLang="zh-CN"/>
              <a:t>     </a:t>
            </a:r>
            <a:endParaRPr lang="en-US" altLang="zh-CN"/>
          </a:p>
        </p:txBody>
      </p:sp>
      <p:sp>
        <p:nvSpPr>
          <p:cNvPr id="5" name="文本框 4"/>
          <p:cNvSpPr txBox="1"/>
          <p:nvPr/>
        </p:nvSpPr>
        <p:spPr>
          <a:xfrm>
            <a:off x="946150" y="1050290"/>
            <a:ext cx="7235190" cy="368300"/>
          </a:xfrm>
          <a:prstGeom prst="rect">
            <a:avLst/>
          </a:prstGeom>
          <a:noFill/>
        </p:spPr>
        <p:txBody>
          <a:bodyPr wrap="square" rtlCol="0" anchor="t">
            <a:spAutoFit/>
          </a:bodyPr>
          <a:lstStyle/>
          <a:p>
            <a:r>
              <a:rPr lang="en-US" altLang="zh-CN"/>
              <a:t>  </a:t>
            </a:r>
            <a:r>
              <a:rPr lang="en-US" altLang="zh-CN" b="1"/>
              <a:t>                      </a:t>
            </a:r>
            <a:endParaRPr lang="en-US" altLang="zh-CN"/>
          </a:p>
        </p:txBody>
      </p:sp>
      <p:pic>
        <p:nvPicPr>
          <p:cNvPr id="8" name="图片 7"/>
          <p:cNvPicPr>
            <a:picLocks noChangeAspect="1"/>
          </p:cNvPicPr>
          <p:nvPr/>
        </p:nvPicPr>
        <p:blipFill>
          <a:blip r:embed="rId3" cstate="print"/>
          <a:stretch>
            <a:fillRect/>
          </a:stretch>
        </p:blipFill>
        <p:spPr>
          <a:xfrm>
            <a:off x="1043305" y="681355"/>
            <a:ext cx="7275830" cy="4047490"/>
          </a:xfrm>
          <a:prstGeom prst="rect">
            <a:avLst/>
          </a:prstGeom>
        </p:spPr>
      </p:pic>
    </p:spTree>
  </p:cSld>
  <p:clrMapOvr>
    <a:masterClrMapping/>
  </p:clrMapOvr>
  <p:transition spd="slow" advTm="5500">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PA_直接连接符 7"/>
          <p:cNvCxnSpPr/>
          <p:nvPr>
            <p:custDataLst>
              <p:tags r:id="rId1"/>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2"/>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835" y="711200"/>
            <a:ext cx="8272145" cy="368300"/>
          </a:xfrm>
          <a:prstGeom prst="rect">
            <a:avLst/>
          </a:prstGeom>
          <a:noFill/>
        </p:spPr>
        <p:txBody>
          <a:bodyPr wrap="square" rtlCol="0" anchor="t">
            <a:spAutoFit/>
          </a:bodyPr>
          <a:lstStyle/>
          <a:p>
            <a:r>
              <a:rPr lang="en-US" altLang="zh-CN"/>
              <a:t>     </a:t>
            </a:r>
            <a:endParaRPr lang="en-US" altLang="zh-CN"/>
          </a:p>
        </p:txBody>
      </p:sp>
      <p:sp>
        <p:nvSpPr>
          <p:cNvPr id="7" name="文本框 6"/>
          <p:cNvSpPr txBox="1"/>
          <p:nvPr/>
        </p:nvSpPr>
        <p:spPr>
          <a:xfrm>
            <a:off x="946150" y="234950"/>
            <a:ext cx="6401435" cy="368300"/>
          </a:xfrm>
          <a:prstGeom prst="rect">
            <a:avLst/>
          </a:prstGeom>
          <a:noFill/>
        </p:spPr>
        <p:txBody>
          <a:bodyPr wrap="none" rtlCol="0" anchor="t">
            <a:spAutoFit/>
          </a:bodyPr>
          <a:lstStyle/>
          <a:p>
            <a:pPr algn="l"/>
            <a:r>
              <a:rPr lang="en-US" altLang="zh-CN">
                <a:sym typeface="+mn-ea"/>
              </a:rPr>
              <a:t>NEXT:</a:t>
            </a:r>
            <a:r>
              <a:rPr lang="zh-CN" altLang="en-US">
                <a:sym typeface="+mn-ea"/>
              </a:rPr>
              <a:t>MACHINE LEARNING METHODS</a:t>
            </a:r>
            <a:r>
              <a:rPr lang="en-US" altLang="zh-CN">
                <a:sym typeface="+mn-ea"/>
              </a:rPr>
              <a:t>——Support Vector Machines</a:t>
            </a:r>
            <a:endParaRPr lang="en-US" altLang="zh-CN">
              <a:sym typeface="+mn-ea"/>
            </a:endParaRPr>
          </a:p>
        </p:txBody>
      </p:sp>
      <p:sp>
        <p:nvSpPr>
          <p:cNvPr id="2" name="文本框 1"/>
          <p:cNvSpPr txBox="1"/>
          <p:nvPr/>
        </p:nvSpPr>
        <p:spPr>
          <a:xfrm>
            <a:off x="781050" y="1073150"/>
            <a:ext cx="7538720" cy="368300"/>
          </a:xfrm>
          <a:prstGeom prst="rect">
            <a:avLst/>
          </a:prstGeom>
          <a:noFill/>
        </p:spPr>
        <p:txBody>
          <a:bodyPr wrap="square" rtlCol="0" anchor="t">
            <a:spAutoFit/>
          </a:bodyPr>
          <a:lstStyle/>
          <a:p>
            <a:r>
              <a:rPr lang="en-US" altLang="zh-CN"/>
              <a:t>     </a:t>
            </a:r>
            <a:endParaRPr lang="en-US" altLang="zh-CN"/>
          </a:p>
        </p:txBody>
      </p:sp>
      <p:sp>
        <p:nvSpPr>
          <p:cNvPr id="5" name="文本框 4"/>
          <p:cNvSpPr txBox="1"/>
          <p:nvPr/>
        </p:nvSpPr>
        <p:spPr>
          <a:xfrm>
            <a:off x="709930" y="1346835"/>
            <a:ext cx="8009255" cy="1476375"/>
          </a:xfrm>
          <a:prstGeom prst="rect">
            <a:avLst/>
          </a:prstGeom>
          <a:noFill/>
        </p:spPr>
        <p:txBody>
          <a:bodyPr wrap="square" rtlCol="0" anchor="t">
            <a:spAutoFit/>
          </a:bodyPr>
          <a:lstStyle/>
          <a:p>
            <a:r>
              <a:rPr lang="en-US" altLang="zh-CN"/>
              <a:t>   Support Vector Machines (SVM):  are based on fitting a linear classifier to the dataset after enhancing it with new derived features (like squares/cubes of input columns and interaction terms). We provide an informal  explanation of the method below. Most practitioners will use ready made codes (e.g. inR/Python) to implement the method and will not care about theoretical considerations.</a:t>
            </a:r>
            <a:endParaRPr lang="en-US" altLang="zh-CN"/>
          </a:p>
        </p:txBody>
      </p:sp>
    </p:spTree>
  </p:cSld>
  <p:clrMapOvr>
    <a:masterClrMapping/>
  </p:clrMapOvr>
  <p:transition spd="slow" advTm="5500">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PA_直接连接符 7"/>
          <p:cNvCxnSpPr/>
          <p:nvPr>
            <p:custDataLst>
              <p:tags r:id="rId1"/>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2"/>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835" y="711200"/>
            <a:ext cx="8272145" cy="368300"/>
          </a:xfrm>
          <a:prstGeom prst="rect">
            <a:avLst/>
          </a:prstGeom>
          <a:noFill/>
        </p:spPr>
        <p:txBody>
          <a:bodyPr wrap="square" rtlCol="0" anchor="t">
            <a:spAutoFit/>
          </a:bodyPr>
          <a:lstStyle/>
          <a:p>
            <a:r>
              <a:rPr lang="en-US" altLang="zh-CN"/>
              <a:t>     </a:t>
            </a:r>
            <a:endParaRPr lang="en-US" altLang="zh-CN"/>
          </a:p>
        </p:txBody>
      </p:sp>
      <p:sp>
        <p:nvSpPr>
          <p:cNvPr id="7" name="文本框 6"/>
          <p:cNvSpPr txBox="1"/>
          <p:nvPr/>
        </p:nvSpPr>
        <p:spPr>
          <a:xfrm>
            <a:off x="946150" y="234950"/>
            <a:ext cx="7329170" cy="368300"/>
          </a:xfrm>
          <a:prstGeom prst="rect">
            <a:avLst/>
          </a:prstGeom>
          <a:noFill/>
        </p:spPr>
        <p:txBody>
          <a:bodyPr wrap="none" rtlCol="0" anchor="t">
            <a:spAutoFit/>
          </a:bodyPr>
          <a:lstStyle/>
          <a:p>
            <a:pPr algn="l"/>
            <a:r>
              <a:rPr lang="en-US" altLang="zh-CN">
                <a:sym typeface="+mn-ea"/>
              </a:rPr>
              <a:t>NEXT:</a:t>
            </a:r>
            <a:r>
              <a:rPr lang="zh-CN" altLang="en-US">
                <a:sym typeface="+mn-ea"/>
              </a:rPr>
              <a:t>MACHINE LEARNING METHODS</a:t>
            </a:r>
            <a:r>
              <a:rPr lang="en-US" altLang="zh-CN">
                <a:sym typeface="+mn-ea"/>
              </a:rPr>
              <a:t>——Decision Trees and Random Forests</a:t>
            </a:r>
            <a:endParaRPr lang="en-US" altLang="zh-CN">
              <a:sym typeface="+mn-ea"/>
            </a:endParaRPr>
          </a:p>
        </p:txBody>
      </p:sp>
      <p:sp>
        <p:nvSpPr>
          <p:cNvPr id="2" name="文本框 1"/>
          <p:cNvSpPr txBox="1"/>
          <p:nvPr/>
        </p:nvSpPr>
        <p:spPr>
          <a:xfrm>
            <a:off x="781050" y="1073150"/>
            <a:ext cx="7538720" cy="368300"/>
          </a:xfrm>
          <a:prstGeom prst="rect">
            <a:avLst/>
          </a:prstGeom>
          <a:noFill/>
        </p:spPr>
        <p:txBody>
          <a:bodyPr wrap="square" rtlCol="0" anchor="t">
            <a:spAutoFit/>
          </a:bodyPr>
          <a:lstStyle/>
          <a:p>
            <a:r>
              <a:rPr lang="en-US" altLang="zh-CN"/>
              <a:t>     </a:t>
            </a:r>
            <a:endParaRPr lang="en-US" altLang="zh-CN"/>
          </a:p>
        </p:txBody>
      </p:sp>
      <p:sp>
        <p:nvSpPr>
          <p:cNvPr id="5" name="文本框 4"/>
          <p:cNvSpPr txBox="1"/>
          <p:nvPr/>
        </p:nvSpPr>
        <p:spPr>
          <a:xfrm>
            <a:off x="586556" y="711200"/>
            <a:ext cx="8349615" cy="2030095"/>
          </a:xfrm>
          <a:prstGeom prst="rect">
            <a:avLst/>
          </a:prstGeom>
          <a:noFill/>
        </p:spPr>
        <p:txBody>
          <a:bodyPr wrap="square" rtlCol="0" anchor="t">
            <a:spAutoFit/>
          </a:bodyPr>
          <a:lstStyle/>
          <a:p>
            <a:r>
              <a:rPr lang="en-US" altLang="zh-CN" b="1" dirty="0"/>
              <a:t>Decision trees:</a:t>
            </a:r>
            <a:r>
              <a:rPr lang="en-US" altLang="zh-CN" dirty="0"/>
              <a:t> are one of the simplest non-linear models that can be used to classify outcomes.</a:t>
            </a:r>
            <a:endParaRPr lang="en-US" altLang="zh-CN" dirty="0"/>
          </a:p>
          <a:p>
            <a:r>
              <a:rPr lang="en-US" altLang="zh-CN" b="1" dirty="0"/>
              <a:t>Random forests:</a:t>
            </a:r>
            <a:r>
              <a:rPr lang="en-US" altLang="zh-CN" dirty="0"/>
              <a:t> improve upon this idea by averaging the output of many decision trees.</a:t>
            </a:r>
            <a:endParaRPr lang="en-US" altLang="zh-CN" dirty="0"/>
          </a:p>
          <a:p>
            <a:r>
              <a:rPr lang="en-US" altLang="zh-CN" dirty="0" smtClean="0"/>
              <a:t>Example </a:t>
            </a:r>
            <a:r>
              <a:rPr lang="en-US" altLang="zh-CN" dirty="0"/>
              <a:t>of decision tree to classify whether future stock returns are good or poor. In each node, we split the data into two subsets depending on the value of the splitting variable.</a:t>
            </a:r>
            <a:endParaRPr lang="en-US" altLang="zh-CN" dirty="0"/>
          </a:p>
        </p:txBody>
      </p:sp>
      <p:pic>
        <p:nvPicPr>
          <p:cNvPr id="8" name="图片 7"/>
          <p:cNvPicPr>
            <a:picLocks noChangeAspect="1"/>
          </p:cNvPicPr>
          <p:nvPr/>
        </p:nvPicPr>
        <p:blipFill>
          <a:blip r:embed="rId3" cstate="print"/>
          <a:srcRect l="841" t="1918"/>
          <a:stretch>
            <a:fillRect/>
          </a:stretch>
        </p:blipFill>
        <p:spPr>
          <a:xfrm>
            <a:off x="2123440" y="2860040"/>
            <a:ext cx="4939030" cy="2045970"/>
          </a:xfrm>
          <a:prstGeom prst="rect">
            <a:avLst/>
          </a:prstGeom>
        </p:spPr>
      </p:pic>
    </p:spTree>
  </p:cSld>
  <p:clrMapOvr>
    <a:masterClrMapping/>
  </p:clrMapOvr>
  <p:transition spd="slow" advTm="5500">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PA_直接连接符 7"/>
          <p:cNvCxnSpPr/>
          <p:nvPr>
            <p:custDataLst>
              <p:tags r:id="rId1"/>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2"/>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835" y="711200"/>
            <a:ext cx="8272145" cy="368300"/>
          </a:xfrm>
          <a:prstGeom prst="rect">
            <a:avLst/>
          </a:prstGeom>
          <a:noFill/>
        </p:spPr>
        <p:txBody>
          <a:bodyPr wrap="square" rtlCol="0" anchor="t">
            <a:spAutoFit/>
          </a:bodyPr>
          <a:lstStyle/>
          <a:p>
            <a:r>
              <a:rPr lang="en-US" altLang="zh-CN"/>
              <a:t>     </a:t>
            </a:r>
            <a:endParaRPr lang="en-US" altLang="zh-CN"/>
          </a:p>
        </p:txBody>
      </p:sp>
      <p:sp>
        <p:nvSpPr>
          <p:cNvPr id="7" name="文本框 6"/>
          <p:cNvSpPr txBox="1"/>
          <p:nvPr/>
        </p:nvSpPr>
        <p:spPr>
          <a:xfrm>
            <a:off x="946150" y="234950"/>
            <a:ext cx="6223000" cy="368300"/>
          </a:xfrm>
          <a:prstGeom prst="rect">
            <a:avLst/>
          </a:prstGeom>
          <a:noFill/>
        </p:spPr>
        <p:txBody>
          <a:bodyPr wrap="none" rtlCol="0" anchor="t">
            <a:spAutoFit/>
          </a:bodyPr>
          <a:lstStyle/>
          <a:p>
            <a:pPr algn="l"/>
            <a:r>
              <a:rPr lang="en-US" altLang="zh-CN">
                <a:sym typeface="+mn-ea"/>
              </a:rPr>
              <a:t>NEXT:</a:t>
            </a:r>
            <a:r>
              <a:rPr lang="zh-CN" altLang="en-US">
                <a:sym typeface="+mn-ea"/>
              </a:rPr>
              <a:t>MACHINE LEARNING METHODS</a:t>
            </a:r>
            <a:r>
              <a:rPr lang="en-US" altLang="zh-CN">
                <a:sym typeface="+mn-ea"/>
              </a:rPr>
              <a:t>——Hidden Markov Models</a:t>
            </a:r>
            <a:endParaRPr lang="en-US" altLang="zh-CN">
              <a:sym typeface="+mn-ea"/>
            </a:endParaRPr>
          </a:p>
        </p:txBody>
      </p:sp>
      <p:sp>
        <p:nvSpPr>
          <p:cNvPr id="2" name="文本框 1"/>
          <p:cNvSpPr txBox="1"/>
          <p:nvPr/>
        </p:nvSpPr>
        <p:spPr>
          <a:xfrm>
            <a:off x="781050" y="1073150"/>
            <a:ext cx="7538720" cy="368300"/>
          </a:xfrm>
          <a:prstGeom prst="rect">
            <a:avLst/>
          </a:prstGeom>
          <a:noFill/>
        </p:spPr>
        <p:txBody>
          <a:bodyPr wrap="square" rtlCol="0" anchor="t">
            <a:spAutoFit/>
          </a:bodyPr>
          <a:lstStyle/>
          <a:p>
            <a:r>
              <a:rPr lang="en-US" altLang="zh-CN"/>
              <a:t>     </a:t>
            </a:r>
            <a:endParaRPr lang="en-US" altLang="zh-CN"/>
          </a:p>
        </p:txBody>
      </p:sp>
      <p:sp>
        <p:nvSpPr>
          <p:cNvPr id="5" name="文本框 4"/>
          <p:cNvSpPr txBox="1"/>
          <p:nvPr/>
        </p:nvSpPr>
        <p:spPr>
          <a:xfrm>
            <a:off x="794385" y="1122045"/>
            <a:ext cx="7968615" cy="2030095"/>
          </a:xfrm>
          <a:prstGeom prst="rect">
            <a:avLst/>
          </a:prstGeom>
          <a:noFill/>
        </p:spPr>
        <p:txBody>
          <a:bodyPr wrap="square" rtlCol="0" anchor="t">
            <a:spAutoFit/>
          </a:bodyPr>
          <a:lstStyle/>
          <a:p>
            <a:r>
              <a:rPr lang="en-US" altLang="zh-CN" b="1"/>
              <a:t> Hidden Markov Models (HMM):</a:t>
            </a:r>
            <a:r>
              <a:rPr lang="en-US" altLang="zh-CN"/>
              <a:t>are similar to the Kalman filter (i.e. similar to other State Space models) where the the probability of the next state only  depends on the current state (i.e. hidden state follows a discrete Markov process). HMMs are useful statistical models  because in many real world problems, we are interested in identifying some events which are not directly observable (e.g.are we in an up-trending or down-trending market?), but these events can be inferred from other variables that we can observe (e.g. market returns, market volatility, etc.).</a:t>
            </a:r>
            <a:endParaRPr lang="en-US" altLang="zh-CN"/>
          </a:p>
        </p:txBody>
      </p:sp>
    </p:spTree>
  </p:cSld>
  <p:clrMapOvr>
    <a:masterClrMapping/>
  </p:clrMapOvr>
  <p:transition spd="slow" advTm="5500">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342034"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内容简介</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3" name="PA_组合 31"/>
          <p:cNvGrpSpPr/>
          <p:nvPr>
            <p:custDataLst>
              <p:tags r:id="rId3"/>
            </p:custDataLst>
          </p:nvPr>
        </p:nvGrpSpPr>
        <p:grpSpPr>
          <a:xfrm>
            <a:off x="276422" y="141625"/>
            <a:ext cx="507831" cy="507831"/>
            <a:chOff x="1454930" y="1774654"/>
            <a:chExt cx="507831" cy="507831"/>
          </a:xfrm>
        </p:grpSpPr>
        <p:sp>
          <p:nvSpPr>
            <p:cNvPr id="14" name="椭圆 13"/>
            <p:cNvSpPr/>
            <p:nvPr/>
          </p:nvSpPr>
          <p:spPr>
            <a:xfrm>
              <a:off x="1454930" y="1774654"/>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16"/>
            <p:cNvSpPr txBox="1"/>
            <p:nvPr/>
          </p:nvSpPr>
          <p:spPr>
            <a:xfrm>
              <a:off x="1508791" y="1845136"/>
              <a:ext cx="453970" cy="369332"/>
            </a:xfrm>
            <a:prstGeom prst="rect">
              <a:avLst/>
            </a:prstGeom>
            <a:noFill/>
          </p:spPr>
          <p:txBody>
            <a:bodyPr wrap="none" rtlCol="0">
              <a:spAutoFit/>
            </a:bodyPr>
            <a:lstStyle/>
            <a:p>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5" name="TextBox 14"/>
          <p:cNvSpPr txBox="1"/>
          <p:nvPr/>
        </p:nvSpPr>
        <p:spPr>
          <a:xfrm>
            <a:off x="827584" y="843558"/>
            <a:ext cx="7748187" cy="3693319"/>
          </a:xfrm>
          <a:prstGeom prst="rect">
            <a:avLst/>
          </a:prstGeom>
          <a:noFill/>
        </p:spPr>
        <p:txBody>
          <a:bodyPr wrap="square" rtlCol="0">
            <a:spAutoFit/>
          </a:bodyPr>
          <a:lstStyle/>
          <a:p>
            <a:r>
              <a:rPr lang="zh-CN" altLang="en-US" dirty="0" smtClean="0"/>
              <a:t>方法有：</a:t>
            </a:r>
            <a:endParaRPr lang="en-US" altLang="zh-CN" dirty="0"/>
          </a:p>
          <a:p>
            <a:r>
              <a:rPr lang="en-US" altLang="zh-CN" dirty="0"/>
              <a:t>These methods </a:t>
            </a:r>
            <a:r>
              <a:rPr lang="en-US" altLang="zh-CN" dirty="0" smtClean="0"/>
              <a:t>include</a:t>
            </a:r>
            <a:endParaRPr lang="en-US" altLang="zh-CN" dirty="0" smtClean="0"/>
          </a:p>
          <a:p>
            <a:r>
              <a:rPr lang="en-US" altLang="zh-CN" dirty="0" smtClean="0"/>
              <a:t> </a:t>
            </a:r>
            <a:r>
              <a:rPr lang="en-US" altLang="zh-CN" dirty="0" smtClean="0">
                <a:solidFill>
                  <a:srgbClr val="FF0000"/>
                </a:solidFill>
              </a:rPr>
              <a:t>1</a:t>
            </a:r>
            <a:r>
              <a:rPr lang="zh-CN" altLang="en-US" dirty="0" smtClean="0">
                <a:solidFill>
                  <a:srgbClr val="FF0000"/>
                </a:solidFill>
              </a:rPr>
              <a:t>）</a:t>
            </a:r>
            <a:r>
              <a:rPr lang="en-US" altLang="zh-CN" b="1" dirty="0" smtClean="0"/>
              <a:t>Supervised </a:t>
            </a:r>
            <a:r>
              <a:rPr lang="en-US" altLang="zh-CN" b="1" dirty="0"/>
              <a:t>Machine </a:t>
            </a:r>
            <a:r>
              <a:rPr lang="en-US" altLang="zh-CN" b="1" dirty="0" smtClean="0"/>
              <a:t>Learning</a:t>
            </a:r>
            <a:r>
              <a:rPr lang="zh-CN" altLang="en-US" b="1" dirty="0" smtClean="0"/>
              <a:t>（有监督学习）</a:t>
            </a:r>
            <a:r>
              <a:rPr lang="en-US" altLang="zh-CN" dirty="0" smtClean="0"/>
              <a:t>: </a:t>
            </a:r>
            <a:r>
              <a:rPr lang="en-US" altLang="zh-CN" dirty="0"/>
              <a:t>regressions, </a:t>
            </a:r>
            <a:r>
              <a:rPr lang="en-US" altLang="zh-CN" dirty="0" smtClean="0"/>
              <a:t>classifications; </a:t>
            </a:r>
            <a:endParaRPr lang="en-US" altLang="zh-CN" dirty="0" smtClean="0"/>
          </a:p>
          <a:p>
            <a:r>
              <a:rPr lang="en-US" altLang="zh-CN" dirty="0" smtClean="0">
                <a:solidFill>
                  <a:srgbClr val="FF0000"/>
                </a:solidFill>
              </a:rPr>
              <a:t> 2</a:t>
            </a:r>
            <a:r>
              <a:rPr lang="zh-CN" altLang="en-US" dirty="0" smtClean="0">
                <a:solidFill>
                  <a:srgbClr val="FF0000"/>
                </a:solidFill>
              </a:rPr>
              <a:t>）</a:t>
            </a:r>
            <a:r>
              <a:rPr lang="en-US" altLang="zh-CN" b="1" dirty="0" smtClean="0"/>
              <a:t>Unsupervised </a:t>
            </a:r>
            <a:r>
              <a:rPr lang="en-US" altLang="zh-CN" b="1" dirty="0"/>
              <a:t>Machine </a:t>
            </a:r>
            <a:r>
              <a:rPr lang="en-US" altLang="zh-CN" b="1" dirty="0" smtClean="0"/>
              <a:t>Learning</a:t>
            </a:r>
            <a:r>
              <a:rPr lang="zh-CN" altLang="en-US" b="1" dirty="0" smtClean="0"/>
              <a:t>（无监督学习）</a:t>
            </a:r>
            <a:r>
              <a:rPr lang="en-US" altLang="zh-CN" dirty="0" smtClean="0"/>
              <a:t>: </a:t>
            </a:r>
            <a:r>
              <a:rPr lang="en-US" altLang="zh-CN" dirty="0"/>
              <a:t>clustering, factor analyses;</a:t>
            </a:r>
            <a:endParaRPr lang="en-US" altLang="zh-CN" dirty="0"/>
          </a:p>
          <a:p>
            <a:r>
              <a:rPr lang="en-US" altLang="zh-CN" dirty="0" smtClean="0">
                <a:solidFill>
                  <a:srgbClr val="FF0000"/>
                </a:solidFill>
              </a:rPr>
              <a:t> 3</a:t>
            </a:r>
            <a:r>
              <a:rPr lang="zh-CN" altLang="en-US" dirty="0" smtClean="0">
                <a:solidFill>
                  <a:srgbClr val="FF0000"/>
                </a:solidFill>
              </a:rPr>
              <a:t>）</a:t>
            </a:r>
            <a:r>
              <a:rPr lang="en-US" altLang="zh-CN" b="1" dirty="0" smtClean="0"/>
              <a:t>Deep </a:t>
            </a:r>
            <a:r>
              <a:rPr lang="en-US" altLang="zh-CN" b="1" dirty="0"/>
              <a:t>and Reinforcement </a:t>
            </a:r>
            <a:r>
              <a:rPr lang="en-US" altLang="zh-CN" b="1" dirty="0" smtClean="0"/>
              <a:t>Learning</a:t>
            </a:r>
            <a:r>
              <a:rPr lang="zh-CN" altLang="en-US" b="1" dirty="0" smtClean="0"/>
              <a:t>（</a:t>
            </a:r>
            <a:r>
              <a:rPr lang="zh-CN" altLang="en-US" b="1" dirty="0" smtClean="0">
                <a:hlinkClick r:id="rId4" action="ppaction://hlinksldjump"/>
              </a:rPr>
              <a:t>深度强化学习</a:t>
            </a:r>
            <a:r>
              <a:rPr lang="zh-CN" altLang="en-US" b="1" dirty="0" smtClean="0"/>
              <a:t>）</a:t>
            </a:r>
            <a:r>
              <a:rPr lang="en-US" altLang="zh-CN" dirty="0" smtClean="0"/>
              <a:t> </a:t>
            </a:r>
            <a:endParaRPr lang="en-US" altLang="zh-CN" dirty="0" smtClean="0"/>
          </a:p>
          <a:p>
            <a:r>
              <a:rPr lang="zh-CN" altLang="en-US" dirty="0" smtClean="0"/>
              <a:t>提供：</a:t>
            </a:r>
            <a:endParaRPr lang="en-US" altLang="zh-CN" dirty="0" smtClean="0"/>
          </a:p>
          <a:p>
            <a:r>
              <a:rPr lang="en-US" altLang="zh-CN" dirty="0" smtClean="0"/>
              <a:t>We </a:t>
            </a:r>
            <a:r>
              <a:rPr lang="en-US" altLang="zh-CN" dirty="0"/>
              <a:t>provide </a:t>
            </a:r>
            <a:r>
              <a:rPr lang="en-US" altLang="zh-CN" dirty="0" smtClean="0">
                <a:solidFill>
                  <a:srgbClr val="FF0000"/>
                </a:solidFill>
              </a:rPr>
              <a:t>1</a:t>
            </a:r>
            <a:r>
              <a:rPr lang="zh-CN" altLang="en-US" dirty="0" smtClean="0">
                <a:solidFill>
                  <a:srgbClr val="FF0000"/>
                </a:solidFill>
              </a:rPr>
              <a:t>）</a:t>
            </a:r>
            <a:r>
              <a:rPr lang="en-US" altLang="zh-CN" dirty="0" smtClean="0"/>
              <a:t>theoretical</a:t>
            </a:r>
            <a:r>
              <a:rPr lang="en-US" altLang="zh-CN" dirty="0"/>
              <a:t>, </a:t>
            </a:r>
            <a:r>
              <a:rPr lang="en-US" altLang="zh-CN" dirty="0" smtClean="0">
                <a:solidFill>
                  <a:srgbClr val="FF0000"/>
                </a:solidFill>
              </a:rPr>
              <a:t>2</a:t>
            </a:r>
            <a:r>
              <a:rPr lang="zh-CN" altLang="en-US" dirty="0" smtClean="0">
                <a:solidFill>
                  <a:srgbClr val="FF0000"/>
                </a:solidFill>
              </a:rPr>
              <a:t>）</a:t>
            </a:r>
            <a:r>
              <a:rPr lang="en-US" altLang="zh-CN" dirty="0" smtClean="0"/>
              <a:t>practical </a:t>
            </a:r>
            <a:r>
              <a:rPr lang="en-US" altLang="zh-CN" dirty="0"/>
              <a:t>(e.g. codes) and investment</a:t>
            </a:r>
            <a:endParaRPr lang="en-US" altLang="zh-CN" dirty="0"/>
          </a:p>
          <a:p>
            <a:r>
              <a:rPr lang="en-US" altLang="zh-CN" dirty="0" smtClean="0">
                <a:solidFill>
                  <a:srgbClr val="FF0000"/>
                </a:solidFill>
              </a:rPr>
              <a:t>3</a:t>
            </a:r>
            <a:r>
              <a:rPr lang="zh-CN" altLang="en-US" dirty="0" smtClean="0">
                <a:solidFill>
                  <a:srgbClr val="FF0000"/>
                </a:solidFill>
              </a:rPr>
              <a:t>）</a:t>
            </a:r>
            <a:r>
              <a:rPr lang="en-US" altLang="zh-CN" dirty="0" smtClean="0"/>
              <a:t>examples </a:t>
            </a:r>
            <a:r>
              <a:rPr lang="en-US" altLang="zh-CN" dirty="0"/>
              <a:t>for </a:t>
            </a:r>
            <a:r>
              <a:rPr lang="en-US" altLang="zh-CN" dirty="0">
                <a:solidFill>
                  <a:srgbClr val="FF0000"/>
                </a:solidFill>
              </a:rPr>
              <a:t>different Machine Learning methods</a:t>
            </a:r>
            <a:r>
              <a:rPr lang="en-US" altLang="zh-CN" dirty="0"/>
              <a:t>, and</a:t>
            </a:r>
            <a:r>
              <a:rPr lang="en-US" altLang="zh-CN" dirty="0">
                <a:solidFill>
                  <a:srgbClr val="FF0000"/>
                </a:solidFill>
              </a:rPr>
              <a:t> </a:t>
            </a:r>
            <a:r>
              <a:rPr lang="en-US" altLang="zh-CN" dirty="0" smtClean="0">
                <a:solidFill>
                  <a:srgbClr val="FF0000"/>
                </a:solidFill>
              </a:rPr>
              <a:t>4</a:t>
            </a:r>
            <a:r>
              <a:rPr lang="zh-CN" altLang="en-US" dirty="0" smtClean="0">
                <a:solidFill>
                  <a:srgbClr val="FF0000"/>
                </a:solidFill>
              </a:rPr>
              <a:t>）</a:t>
            </a:r>
            <a:r>
              <a:rPr lang="en-US" altLang="zh-CN" dirty="0" smtClean="0">
                <a:solidFill>
                  <a:srgbClr val="FF0000"/>
                </a:solidFill>
              </a:rPr>
              <a:t>compare</a:t>
            </a:r>
            <a:r>
              <a:rPr lang="en-US" altLang="zh-CN" dirty="0" smtClean="0"/>
              <a:t> </a:t>
            </a:r>
            <a:r>
              <a:rPr lang="en-US" altLang="zh-CN" dirty="0">
                <a:solidFill>
                  <a:srgbClr val="FF0000"/>
                </a:solidFill>
              </a:rPr>
              <a:t>their relative performance.</a:t>
            </a:r>
            <a:r>
              <a:rPr lang="en-US" altLang="zh-CN" dirty="0"/>
              <a:t> </a:t>
            </a:r>
            <a:endParaRPr lang="en-US" altLang="zh-CN" dirty="0" smtClean="0"/>
          </a:p>
          <a:p>
            <a:r>
              <a:rPr lang="zh-CN" altLang="en-US" dirty="0" smtClean="0"/>
              <a:t>最后：大数据与</a:t>
            </a:r>
            <a:r>
              <a:rPr lang="en-US" altLang="zh-CN" dirty="0" smtClean="0"/>
              <a:t>AI</a:t>
            </a:r>
            <a:r>
              <a:rPr lang="zh-CN" altLang="en-US" dirty="0" smtClean="0"/>
              <a:t>的路线图</a:t>
            </a:r>
            <a:endParaRPr lang="en-US" altLang="zh-CN" dirty="0" smtClean="0"/>
          </a:p>
          <a:p>
            <a:r>
              <a:rPr lang="en-US" altLang="zh-CN" dirty="0" smtClean="0"/>
              <a:t>The </a:t>
            </a:r>
            <a:r>
              <a:rPr lang="en-US" altLang="zh-CN" dirty="0"/>
              <a:t>last part of the report </a:t>
            </a:r>
            <a:r>
              <a:rPr lang="en-US" altLang="zh-CN" b="1" dirty="0"/>
              <a:t>is </a:t>
            </a:r>
            <a:r>
              <a:rPr lang="en-US" altLang="zh-CN" b="1" dirty="0" smtClean="0"/>
              <a:t>a handbook </a:t>
            </a:r>
            <a:r>
              <a:rPr lang="en-US" altLang="zh-CN" b="1" dirty="0"/>
              <a:t>of over </a:t>
            </a:r>
            <a:r>
              <a:rPr lang="en-US" altLang="zh-CN" b="1" dirty="0">
                <a:solidFill>
                  <a:srgbClr val="FF0000"/>
                </a:solidFill>
              </a:rPr>
              <a:t>500 alternative data and technology</a:t>
            </a:r>
            <a:r>
              <a:rPr lang="en-US" altLang="zh-CN" b="1" dirty="0"/>
              <a:t> providers, </a:t>
            </a:r>
            <a:r>
              <a:rPr lang="en-US" altLang="zh-CN" dirty="0"/>
              <a:t>which can be used as a rough roadmap to the Big Data</a:t>
            </a:r>
            <a:endParaRPr lang="en-US" altLang="zh-CN" dirty="0"/>
          </a:p>
          <a:p>
            <a:r>
              <a:rPr lang="en-US" altLang="zh-CN" dirty="0"/>
              <a:t>and Artificial Intelligence landscape</a:t>
            </a:r>
            <a:r>
              <a:rPr lang="en-US" altLang="zh-CN" dirty="0" smtClean="0"/>
              <a:t>. </a:t>
            </a:r>
            <a:endParaRPr lang="en-US" altLang="zh-CN" dirty="0" smtClean="0"/>
          </a:p>
        </p:txBody>
      </p:sp>
    </p:spTree>
  </p:cSld>
  <p:clrMapOvr>
    <a:masterClrMapping/>
  </p:clrMapOvr>
  <p:transition spd="slow" advTm="3000">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PA_直接连接符 7"/>
          <p:cNvCxnSpPr/>
          <p:nvPr>
            <p:custDataLst>
              <p:tags r:id="rId1"/>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2"/>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835" y="711200"/>
            <a:ext cx="8272145" cy="368300"/>
          </a:xfrm>
          <a:prstGeom prst="rect">
            <a:avLst/>
          </a:prstGeom>
          <a:noFill/>
        </p:spPr>
        <p:txBody>
          <a:bodyPr wrap="square" rtlCol="0" anchor="t">
            <a:spAutoFit/>
          </a:bodyPr>
          <a:lstStyle/>
          <a:p>
            <a:r>
              <a:rPr lang="en-US" altLang="zh-CN"/>
              <a:t>     </a:t>
            </a:r>
            <a:endParaRPr lang="en-US" altLang="zh-CN"/>
          </a:p>
        </p:txBody>
      </p:sp>
      <p:sp>
        <p:nvSpPr>
          <p:cNvPr id="7" name="文本框 6"/>
          <p:cNvSpPr txBox="1"/>
          <p:nvPr/>
        </p:nvSpPr>
        <p:spPr>
          <a:xfrm>
            <a:off x="946150" y="234950"/>
            <a:ext cx="6177280" cy="368300"/>
          </a:xfrm>
          <a:prstGeom prst="rect">
            <a:avLst/>
          </a:prstGeom>
          <a:noFill/>
        </p:spPr>
        <p:txBody>
          <a:bodyPr wrap="none" rtlCol="0" anchor="t">
            <a:spAutoFit/>
          </a:bodyPr>
          <a:lstStyle/>
          <a:p>
            <a:pPr algn="l"/>
            <a:r>
              <a:rPr lang="en-US" altLang="zh-CN">
                <a:sym typeface="+mn-ea"/>
              </a:rPr>
              <a:t>NEXT:</a:t>
            </a:r>
            <a:r>
              <a:rPr lang="zh-CN" altLang="en-US">
                <a:sym typeface="+mn-ea"/>
              </a:rPr>
              <a:t>MACHINE LEARNING METHODS</a:t>
            </a:r>
            <a:r>
              <a:rPr lang="en-US" altLang="zh-CN">
                <a:sym typeface="+mn-ea"/>
              </a:rPr>
              <a:t>——Unsupervised Learning</a:t>
            </a:r>
            <a:endParaRPr lang="en-US" altLang="zh-CN">
              <a:sym typeface="+mn-ea"/>
            </a:endParaRPr>
          </a:p>
        </p:txBody>
      </p:sp>
      <p:sp>
        <p:nvSpPr>
          <p:cNvPr id="2" name="文本框 1"/>
          <p:cNvSpPr txBox="1"/>
          <p:nvPr/>
        </p:nvSpPr>
        <p:spPr>
          <a:xfrm>
            <a:off x="781050" y="1073150"/>
            <a:ext cx="7538720" cy="368300"/>
          </a:xfrm>
          <a:prstGeom prst="rect">
            <a:avLst/>
          </a:prstGeom>
          <a:noFill/>
        </p:spPr>
        <p:txBody>
          <a:bodyPr wrap="square" rtlCol="0" anchor="t">
            <a:spAutoFit/>
          </a:bodyPr>
          <a:lstStyle/>
          <a:p>
            <a:r>
              <a:rPr lang="en-US" altLang="zh-CN"/>
              <a:t>     </a:t>
            </a:r>
            <a:endParaRPr lang="en-US" altLang="zh-CN"/>
          </a:p>
        </p:txBody>
      </p:sp>
      <p:sp>
        <p:nvSpPr>
          <p:cNvPr id="5" name="文本框 4"/>
          <p:cNvSpPr txBox="1"/>
          <p:nvPr/>
        </p:nvSpPr>
        <p:spPr>
          <a:xfrm>
            <a:off x="683260" y="1122045"/>
            <a:ext cx="7848600" cy="2306955"/>
          </a:xfrm>
          <a:prstGeom prst="rect">
            <a:avLst/>
          </a:prstGeom>
          <a:noFill/>
        </p:spPr>
        <p:txBody>
          <a:bodyPr wrap="square" rtlCol="0" anchor="t">
            <a:spAutoFit/>
          </a:bodyPr>
          <a:lstStyle/>
          <a:p>
            <a:r>
              <a:rPr lang="en-US" altLang="zh-CN"/>
              <a:t>  </a:t>
            </a:r>
            <a:r>
              <a:rPr lang="en-US" altLang="zh-CN" b="1"/>
              <a:t>Unsupervised learning algorithms </a:t>
            </a:r>
            <a:r>
              <a:rPr lang="en-US" altLang="zh-CN"/>
              <a:t>examine the dataset and identify relationships between variables and their common  drivers. In unsupervised learning the machine is simply given the entire set of returns of assets and it does not have a notion of what are independent and what are the dependent variables. Methods of unsupervised learning are often categorized as  </a:t>
            </a:r>
            <a:endParaRPr lang="en-US" altLang="zh-CN"/>
          </a:p>
          <a:p>
            <a:r>
              <a:rPr lang="en-US" altLang="zh-CN">
                <a:solidFill>
                  <a:srgbClr val="FF0000"/>
                </a:solidFill>
              </a:rPr>
              <a:t>1. </a:t>
            </a:r>
            <a:r>
              <a:rPr lang="en-US" altLang="zh-CN"/>
              <a:t>Clustering </a:t>
            </a:r>
            <a:endParaRPr lang="en-US" altLang="zh-CN"/>
          </a:p>
          <a:p>
            <a:endParaRPr lang="en-US" altLang="zh-CN"/>
          </a:p>
          <a:p>
            <a:r>
              <a:rPr lang="en-US" altLang="zh-CN">
                <a:solidFill>
                  <a:srgbClr val="FF0000"/>
                </a:solidFill>
              </a:rPr>
              <a:t>2.</a:t>
            </a:r>
            <a:r>
              <a:rPr lang="en-US" altLang="zh-CN"/>
              <a:t> Factor analyses.</a:t>
            </a:r>
            <a:endParaRPr lang="en-US" altLang="zh-CN"/>
          </a:p>
        </p:txBody>
      </p:sp>
    </p:spTree>
  </p:cSld>
  <p:clrMapOvr>
    <a:masterClrMapping/>
  </p:clrMapOvr>
  <p:transition spd="slow" advTm="5500">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PA_直接连接符 7"/>
          <p:cNvCxnSpPr/>
          <p:nvPr>
            <p:custDataLst>
              <p:tags r:id="rId1"/>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2"/>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835" y="711200"/>
            <a:ext cx="8272145" cy="368300"/>
          </a:xfrm>
          <a:prstGeom prst="rect">
            <a:avLst/>
          </a:prstGeom>
          <a:noFill/>
        </p:spPr>
        <p:txBody>
          <a:bodyPr wrap="square" rtlCol="0" anchor="t">
            <a:spAutoFit/>
          </a:bodyPr>
          <a:lstStyle/>
          <a:p>
            <a:r>
              <a:rPr lang="en-US" altLang="zh-CN"/>
              <a:t>     </a:t>
            </a:r>
            <a:endParaRPr lang="en-US" altLang="zh-CN"/>
          </a:p>
        </p:txBody>
      </p:sp>
      <p:sp>
        <p:nvSpPr>
          <p:cNvPr id="7" name="文本框 6"/>
          <p:cNvSpPr txBox="1"/>
          <p:nvPr/>
        </p:nvSpPr>
        <p:spPr>
          <a:xfrm>
            <a:off x="946150" y="234950"/>
            <a:ext cx="5036185" cy="368300"/>
          </a:xfrm>
          <a:prstGeom prst="rect">
            <a:avLst/>
          </a:prstGeom>
          <a:noFill/>
        </p:spPr>
        <p:txBody>
          <a:bodyPr wrap="none" rtlCol="0" anchor="t">
            <a:spAutoFit/>
          </a:bodyPr>
          <a:lstStyle/>
          <a:p>
            <a:pPr algn="l"/>
            <a:r>
              <a:rPr lang="en-US" altLang="zh-CN">
                <a:sym typeface="+mn-ea"/>
              </a:rPr>
              <a:t>NEXT:</a:t>
            </a:r>
            <a:r>
              <a:rPr lang="zh-CN" altLang="en-US">
                <a:sym typeface="+mn-ea"/>
              </a:rPr>
              <a:t>MACHINE LEARNING METHODS</a:t>
            </a:r>
            <a:r>
              <a:rPr lang="en-US" altLang="zh-CN">
                <a:sym typeface="+mn-ea"/>
              </a:rPr>
              <a:t>——Clustering </a:t>
            </a:r>
            <a:endParaRPr lang="en-US" altLang="zh-CN">
              <a:sym typeface="+mn-ea"/>
            </a:endParaRPr>
          </a:p>
        </p:txBody>
      </p:sp>
      <p:sp>
        <p:nvSpPr>
          <p:cNvPr id="2" name="文本框 1"/>
          <p:cNvSpPr txBox="1"/>
          <p:nvPr/>
        </p:nvSpPr>
        <p:spPr>
          <a:xfrm>
            <a:off x="781050" y="1073150"/>
            <a:ext cx="7538720" cy="368300"/>
          </a:xfrm>
          <a:prstGeom prst="rect">
            <a:avLst/>
          </a:prstGeom>
          <a:noFill/>
        </p:spPr>
        <p:txBody>
          <a:bodyPr wrap="square" rtlCol="0" anchor="t">
            <a:spAutoFit/>
          </a:bodyPr>
          <a:lstStyle/>
          <a:p>
            <a:r>
              <a:rPr lang="en-US" altLang="zh-CN"/>
              <a:t>     </a:t>
            </a:r>
            <a:endParaRPr lang="en-US" altLang="zh-CN"/>
          </a:p>
        </p:txBody>
      </p:sp>
      <p:sp>
        <p:nvSpPr>
          <p:cNvPr id="5" name="文本框 4"/>
          <p:cNvSpPr txBox="1"/>
          <p:nvPr/>
        </p:nvSpPr>
        <p:spPr>
          <a:xfrm>
            <a:off x="594995" y="1122045"/>
            <a:ext cx="8007350" cy="3692525"/>
          </a:xfrm>
          <a:prstGeom prst="rect">
            <a:avLst/>
          </a:prstGeom>
          <a:noFill/>
        </p:spPr>
        <p:txBody>
          <a:bodyPr wrap="square" rtlCol="0" anchor="t">
            <a:spAutoFit/>
          </a:bodyPr>
          <a:lstStyle/>
          <a:p>
            <a:r>
              <a:rPr lang="en-US" altLang="zh-CN"/>
              <a:t>  </a:t>
            </a:r>
            <a:r>
              <a:rPr lang="en-US" altLang="zh-CN" b="1"/>
              <a:t> Clustering </a:t>
            </a:r>
            <a:r>
              <a:rPr lang="en-US" altLang="zh-CN"/>
              <a:t>involves splitting a dataset into smaller groups based on some notion of similarity. In finance that may involve identifying historical regimes such as high/low volatility regime, rising/falling rates  regime, rising/falling inflation regime, etc. Correctly identifying the regime can in turn be of high importance for allocation</a:t>
            </a:r>
            <a:endParaRPr lang="en-US" altLang="zh-CN"/>
          </a:p>
          <a:p>
            <a:r>
              <a:rPr lang="en-US" altLang="zh-CN"/>
              <a:t>between different assets and risk premia.</a:t>
            </a:r>
            <a:endParaRPr lang="en-US" altLang="zh-CN"/>
          </a:p>
          <a:p>
            <a:r>
              <a:rPr lang="en-US" altLang="zh-CN"/>
              <a:t>   we evaluate and compare several clustering algorithms: </a:t>
            </a:r>
            <a:endParaRPr lang="en-US" altLang="zh-CN"/>
          </a:p>
          <a:p>
            <a:r>
              <a:rPr lang="en-US" altLang="zh-CN">
                <a:solidFill>
                  <a:srgbClr val="FF0000"/>
                </a:solidFill>
              </a:rPr>
              <a:t>1.</a:t>
            </a:r>
            <a:r>
              <a:rPr lang="en-US" altLang="zh-CN"/>
              <a:t>K-Means</a:t>
            </a:r>
            <a:endParaRPr lang="en-US" altLang="zh-CN"/>
          </a:p>
          <a:p>
            <a:r>
              <a:rPr lang="en-US" altLang="zh-CN">
                <a:solidFill>
                  <a:srgbClr val="FF0000"/>
                </a:solidFill>
              </a:rPr>
              <a:t>2.</a:t>
            </a:r>
            <a:r>
              <a:rPr lang="en-US" altLang="zh-CN"/>
              <a:t>Ward, Birch</a:t>
            </a:r>
            <a:endParaRPr lang="en-US" altLang="zh-CN"/>
          </a:p>
          <a:p>
            <a:r>
              <a:rPr lang="en-US" altLang="zh-CN">
                <a:solidFill>
                  <a:srgbClr val="FF0000"/>
                </a:solidFill>
              </a:rPr>
              <a:t>3.</a:t>
            </a:r>
            <a:r>
              <a:rPr lang="en-US" altLang="zh-CN"/>
              <a:t> Affinity, Spectral</a:t>
            </a:r>
            <a:endParaRPr lang="en-US" altLang="zh-CN"/>
          </a:p>
          <a:p>
            <a:r>
              <a:rPr lang="en-US" altLang="zh-CN">
                <a:solidFill>
                  <a:srgbClr val="FF0000"/>
                </a:solidFill>
              </a:rPr>
              <a:t>4.</a:t>
            </a:r>
            <a:r>
              <a:rPr lang="en-US" altLang="zh-CN"/>
              <a:t>MiniBatch</a:t>
            </a:r>
            <a:endParaRPr lang="en-US" altLang="zh-CN"/>
          </a:p>
          <a:p>
            <a:r>
              <a:rPr lang="en-US" altLang="zh-CN">
                <a:solidFill>
                  <a:srgbClr val="FF0000"/>
                </a:solidFill>
              </a:rPr>
              <a:t>5.</a:t>
            </a:r>
            <a:r>
              <a:rPr lang="en-US" altLang="zh-CN"/>
              <a:t>Aggregate</a:t>
            </a:r>
            <a:endParaRPr lang="en-US" altLang="zh-CN"/>
          </a:p>
          <a:p>
            <a:r>
              <a:rPr lang="en-US" altLang="zh-CN">
                <a:solidFill>
                  <a:srgbClr val="FF0000"/>
                </a:solidFill>
              </a:rPr>
              <a:t>6.</a:t>
            </a:r>
            <a:r>
              <a:rPr lang="en-US" altLang="zh-CN"/>
              <a:t>HDSBscan</a:t>
            </a:r>
            <a:endParaRPr lang="en-US" altLang="zh-CN"/>
          </a:p>
          <a:p>
            <a:r>
              <a:rPr lang="en-US" altLang="zh-CN">
                <a:solidFill>
                  <a:srgbClr val="FF0000"/>
                </a:solidFill>
              </a:rPr>
              <a:t>7.</a:t>
            </a:r>
            <a:r>
              <a:rPr lang="en-US" altLang="zh-CN"/>
              <a:t> ICA. </a:t>
            </a:r>
            <a:endParaRPr lang="en-US" altLang="zh-CN"/>
          </a:p>
        </p:txBody>
      </p:sp>
    </p:spTree>
  </p:cSld>
  <p:clrMapOvr>
    <a:masterClrMapping/>
  </p:clrMapOvr>
  <p:transition spd="slow" advTm="5500">
    <p:push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PA_直接连接符 7"/>
          <p:cNvCxnSpPr/>
          <p:nvPr>
            <p:custDataLst>
              <p:tags r:id="rId1"/>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2"/>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835" y="711200"/>
            <a:ext cx="8272145" cy="368300"/>
          </a:xfrm>
          <a:prstGeom prst="rect">
            <a:avLst/>
          </a:prstGeom>
          <a:noFill/>
        </p:spPr>
        <p:txBody>
          <a:bodyPr wrap="square" rtlCol="0" anchor="t">
            <a:spAutoFit/>
          </a:bodyPr>
          <a:lstStyle/>
          <a:p>
            <a:r>
              <a:rPr lang="en-US" altLang="zh-CN"/>
              <a:t>     </a:t>
            </a:r>
            <a:endParaRPr lang="en-US" altLang="zh-CN"/>
          </a:p>
        </p:txBody>
      </p:sp>
      <p:sp>
        <p:nvSpPr>
          <p:cNvPr id="7" name="文本框 6"/>
          <p:cNvSpPr txBox="1"/>
          <p:nvPr/>
        </p:nvSpPr>
        <p:spPr>
          <a:xfrm>
            <a:off x="946150" y="212725"/>
            <a:ext cx="4984750" cy="368300"/>
          </a:xfrm>
          <a:prstGeom prst="rect">
            <a:avLst/>
          </a:prstGeom>
          <a:noFill/>
        </p:spPr>
        <p:txBody>
          <a:bodyPr wrap="none" rtlCol="0" anchor="t">
            <a:spAutoFit/>
          </a:bodyPr>
          <a:lstStyle/>
          <a:p>
            <a:pPr algn="l"/>
            <a:r>
              <a:rPr lang="en-US" altLang="zh-CN">
                <a:sym typeface="+mn-ea"/>
              </a:rPr>
              <a:t>NEXT:</a:t>
            </a:r>
            <a:r>
              <a:rPr lang="zh-CN" altLang="en-US">
                <a:sym typeface="+mn-ea"/>
              </a:rPr>
              <a:t>MACHINE LEARNING METHODS</a:t>
            </a:r>
            <a:r>
              <a:rPr lang="en-US" altLang="zh-CN">
                <a:sym typeface="+mn-ea"/>
              </a:rPr>
              <a:t>——Clustering</a:t>
            </a:r>
            <a:endParaRPr lang="en-US" altLang="zh-CN">
              <a:sym typeface="+mn-ea"/>
            </a:endParaRPr>
          </a:p>
        </p:txBody>
      </p:sp>
      <p:sp>
        <p:nvSpPr>
          <p:cNvPr id="2" name="文本框 1"/>
          <p:cNvSpPr txBox="1"/>
          <p:nvPr/>
        </p:nvSpPr>
        <p:spPr>
          <a:xfrm>
            <a:off x="781050" y="1073150"/>
            <a:ext cx="7538720" cy="368300"/>
          </a:xfrm>
          <a:prstGeom prst="rect">
            <a:avLst/>
          </a:prstGeom>
          <a:noFill/>
        </p:spPr>
        <p:txBody>
          <a:bodyPr wrap="square" rtlCol="0" anchor="t">
            <a:spAutoFit/>
          </a:bodyPr>
          <a:lstStyle/>
          <a:p>
            <a:r>
              <a:rPr lang="en-US" altLang="zh-CN"/>
              <a:t>     </a:t>
            </a:r>
            <a:endParaRPr lang="en-US" altLang="zh-CN"/>
          </a:p>
        </p:txBody>
      </p:sp>
      <p:sp>
        <p:nvSpPr>
          <p:cNvPr id="5" name="文本框 4"/>
          <p:cNvSpPr txBox="1"/>
          <p:nvPr/>
        </p:nvSpPr>
        <p:spPr>
          <a:xfrm>
            <a:off x="683260" y="691515"/>
            <a:ext cx="8065135" cy="3692525"/>
          </a:xfrm>
          <a:prstGeom prst="rect">
            <a:avLst/>
          </a:prstGeom>
          <a:noFill/>
        </p:spPr>
        <p:txBody>
          <a:bodyPr wrap="square" rtlCol="0" anchor="t">
            <a:spAutoFit/>
          </a:bodyPr>
          <a:lstStyle/>
          <a:p>
            <a:r>
              <a:rPr lang="en-US" altLang="zh-CN"/>
              <a:t>  </a:t>
            </a:r>
            <a:r>
              <a:rPr lang="en-US" altLang="zh-CN" b="1"/>
              <a:t>K-means</a:t>
            </a:r>
            <a:r>
              <a:rPr lang="en-US" altLang="zh-CN"/>
              <a:t> – Simplest clustering algorithm that starts by initially marking random points as exemplars. It iteratively does a  two-step calculation: </a:t>
            </a:r>
            <a:endParaRPr lang="en-US" altLang="zh-CN"/>
          </a:p>
          <a:p>
            <a:r>
              <a:rPr lang="en-US" altLang="zh-CN">
                <a:solidFill>
                  <a:srgbClr val="FF0000"/>
                </a:solidFill>
              </a:rPr>
              <a:t>1.</a:t>
            </a:r>
            <a:r>
              <a:rPr lang="en-US" altLang="zh-CN"/>
              <a:t>it maps points to closest exemplar; </a:t>
            </a:r>
            <a:endParaRPr lang="en-US" altLang="zh-CN"/>
          </a:p>
          <a:p>
            <a:r>
              <a:rPr lang="en-US" altLang="zh-CN">
                <a:solidFill>
                  <a:srgbClr val="FF0000"/>
                </a:solidFill>
              </a:rPr>
              <a:t>2.</a:t>
            </a:r>
            <a:r>
              <a:rPr lang="en-US" altLang="zh-CN"/>
              <a:t>it redefines the exemplar as the mean of the points mapped to it. It locates a fixed number of clusters (which is assigned to two in our code example that  follows).</a:t>
            </a:r>
            <a:endParaRPr lang="en-US" altLang="zh-CN"/>
          </a:p>
          <a:p>
            <a:endParaRPr lang="en-US" altLang="zh-CN"/>
          </a:p>
          <a:p>
            <a:r>
              <a:rPr lang="en-US" altLang="zh-CN" b="1"/>
              <a:t>Ward</a:t>
            </a:r>
            <a:r>
              <a:rPr lang="en-US" altLang="zh-CN"/>
              <a:t> – A hierarchical clustering technique that is similar to K-means, except that it uses a decision tree to cluster points.</a:t>
            </a:r>
            <a:endParaRPr lang="en-US" altLang="zh-CN"/>
          </a:p>
          <a:p>
            <a:endParaRPr lang="en-US" altLang="zh-CN"/>
          </a:p>
          <a:p>
            <a:r>
              <a:rPr lang="en-US" altLang="zh-CN" b="1"/>
              <a:t>Birch</a:t>
            </a:r>
            <a:r>
              <a:rPr lang="en-US" altLang="zh-CN"/>
              <a:t> – A hierarchical clustering technique designed for very large databases. It can incrementally cluster streaming data;hence in many cases, it can cluster with a single pass over the data set.</a:t>
            </a:r>
            <a:endParaRPr lang="en-US" altLang="zh-CN"/>
          </a:p>
          <a:p>
            <a:endParaRPr lang="en-US" altLang="zh-CN"/>
          </a:p>
        </p:txBody>
      </p:sp>
    </p:spTree>
  </p:cSld>
  <p:clrMapOvr>
    <a:masterClrMapping/>
  </p:clrMapOvr>
  <p:transition spd="slow" advTm="5500">
    <p:push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PA_直接连接符 7"/>
          <p:cNvCxnSpPr/>
          <p:nvPr>
            <p:custDataLst>
              <p:tags r:id="rId1"/>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2"/>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835" y="711200"/>
            <a:ext cx="8272145" cy="368300"/>
          </a:xfrm>
          <a:prstGeom prst="rect">
            <a:avLst/>
          </a:prstGeom>
          <a:noFill/>
        </p:spPr>
        <p:txBody>
          <a:bodyPr wrap="square" rtlCol="0" anchor="t">
            <a:spAutoFit/>
          </a:bodyPr>
          <a:lstStyle/>
          <a:p>
            <a:r>
              <a:rPr lang="en-US" altLang="zh-CN"/>
              <a:t>     </a:t>
            </a:r>
            <a:endParaRPr lang="en-US" altLang="zh-CN"/>
          </a:p>
        </p:txBody>
      </p:sp>
      <p:sp>
        <p:nvSpPr>
          <p:cNvPr id="7" name="文本框 6"/>
          <p:cNvSpPr txBox="1"/>
          <p:nvPr/>
        </p:nvSpPr>
        <p:spPr>
          <a:xfrm>
            <a:off x="946150" y="234950"/>
            <a:ext cx="4984750" cy="645160"/>
          </a:xfrm>
          <a:prstGeom prst="rect">
            <a:avLst/>
          </a:prstGeom>
          <a:noFill/>
        </p:spPr>
        <p:txBody>
          <a:bodyPr wrap="none" rtlCol="0" anchor="t">
            <a:spAutoFit/>
          </a:bodyPr>
          <a:lstStyle/>
          <a:p>
            <a:pPr algn="l"/>
            <a:r>
              <a:rPr lang="en-US" altLang="zh-CN">
                <a:sym typeface="+mn-ea"/>
              </a:rPr>
              <a:t>NEXT:</a:t>
            </a:r>
            <a:r>
              <a:rPr lang="zh-CN" altLang="en-US">
                <a:sym typeface="+mn-ea"/>
              </a:rPr>
              <a:t>MACHINE LEARNING METHODS</a:t>
            </a:r>
            <a:r>
              <a:rPr lang="en-US" altLang="zh-CN">
                <a:sym typeface="+mn-ea"/>
              </a:rPr>
              <a:t>——Clustering</a:t>
            </a:r>
            <a:endParaRPr lang="en-US" altLang="zh-CN">
              <a:sym typeface="+mn-ea"/>
            </a:endParaRPr>
          </a:p>
          <a:p>
            <a:pPr algn="l"/>
            <a:endParaRPr lang="en-US" altLang="zh-CN">
              <a:sym typeface="+mn-ea"/>
            </a:endParaRPr>
          </a:p>
        </p:txBody>
      </p:sp>
      <p:sp>
        <p:nvSpPr>
          <p:cNvPr id="2" name="文本框 1"/>
          <p:cNvSpPr txBox="1"/>
          <p:nvPr/>
        </p:nvSpPr>
        <p:spPr>
          <a:xfrm>
            <a:off x="781050" y="1073150"/>
            <a:ext cx="7538720" cy="368300"/>
          </a:xfrm>
          <a:prstGeom prst="rect">
            <a:avLst/>
          </a:prstGeom>
          <a:noFill/>
        </p:spPr>
        <p:txBody>
          <a:bodyPr wrap="square" rtlCol="0" anchor="t">
            <a:spAutoFit/>
          </a:bodyPr>
          <a:lstStyle/>
          <a:p>
            <a:r>
              <a:rPr lang="en-US" altLang="zh-CN"/>
              <a:t>     </a:t>
            </a:r>
            <a:endParaRPr lang="en-US" altLang="zh-CN"/>
          </a:p>
        </p:txBody>
      </p:sp>
      <p:sp>
        <p:nvSpPr>
          <p:cNvPr id="5" name="文本框 4"/>
          <p:cNvSpPr txBox="1"/>
          <p:nvPr/>
        </p:nvSpPr>
        <p:spPr>
          <a:xfrm>
            <a:off x="683260" y="691515"/>
            <a:ext cx="7848600" cy="3692525"/>
          </a:xfrm>
          <a:prstGeom prst="rect">
            <a:avLst/>
          </a:prstGeom>
          <a:noFill/>
        </p:spPr>
        <p:txBody>
          <a:bodyPr wrap="square" rtlCol="0" anchor="t">
            <a:spAutoFit/>
          </a:bodyPr>
          <a:lstStyle/>
          <a:p>
            <a:r>
              <a:rPr lang="en-US" altLang="zh-CN" b="1"/>
              <a:t>Affinity Propagation</a:t>
            </a:r>
            <a:r>
              <a:rPr lang="en-US" altLang="zh-CN"/>
              <a:t> – Algorithm involves passing of ‘soft’ information that treats every point as a possible exemplar and allows for the possibility of every point being included in a cluster around it. The algorithm is known to be good for finding</a:t>
            </a:r>
            <a:endParaRPr lang="en-US" altLang="zh-CN"/>
          </a:p>
          <a:p>
            <a:r>
              <a:rPr lang="en-US" altLang="zh-CN"/>
              <a:t>a large number of small clusters. The number of clusters chosen can be indirectly influenced via a ‘preference’ parameter;we have used the default settings within the Python sklearn library.</a:t>
            </a:r>
            <a:endParaRPr lang="en-US" altLang="zh-CN"/>
          </a:p>
          <a:p>
            <a:endParaRPr lang="en-US" altLang="zh-CN"/>
          </a:p>
          <a:p>
            <a:r>
              <a:rPr lang="en-US" altLang="zh-CN" b="1"/>
              <a:t>Spectral Clustering</a:t>
            </a:r>
            <a:r>
              <a:rPr lang="en-US" altLang="zh-CN"/>
              <a:t> – Like affinity propagation, it passes messages between points, but does not identify the exemplar of  each cluster. It needs to be told the number of clusters to locate (we have specified two). This is understandable, since the</a:t>
            </a:r>
            <a:endParaRPr lang="en-US" altLang="zh-CN"/>
          </a:p>
          <a:p>
            <a:r>
              <a:rPr lang="en-US" altLang="zh-CN"/>
              <a:t>algorithm computes an affinity matrix between samples, embeds into a low-dimensional space and then runs K-means to locate the clusters. This is known to work well for a small number of clusters. </a:t>
            </a:r>
            <a:endParaRPr lang="en-US" altLang="zh-CN"/>
          </a:p>
        </p:txBody>
      </p:sp>
    </p:spTree>
  </p:cSld>
  <p:clrMapOvr>
    <a:masterClrMapping/>
  </p:clrMapOvr>
  <p:transition spd="slow" advTm="5500">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PA_直接连接符 7"/>
          <p:cNvCxnSpPr/>
          <p:nvPr>
            <p:custDataLst>
              <p:tags r:id="rId1"/>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2"/>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835" y="711200"/>
            <a:ext cx="8272145" cy="368300"/>
          </a:xfrm>
          <a:prstGeom prst="rect">
            <a:avLst/>
          </a:prstGeom>
          <a:noFill/>
        </p:spPr>
        <p:txBody>
          <a:bodyPr wrap="square" rtlCol="0" anchor="t">
            <a:spAutoFit/>
          </a:bodyPr>
          <a:lstStyle/>
          <a:p>
            <a:r>
              <a:rPr lang="en-US" altLang="zh-CN"/>
              <a:t>     </a:t>
            </a:r>
            <a:endParaRPr lang="en-US" altLang="zh-CN"/>
          </a:p>
        </p:txBody>
      </p:sp>
      <p:sp>
        <p:nvSpPr>
          <p:cNvPr id="7" name="文本框 6"/>
          <p:cNvSpPr txBox="1"/>
          <p:nvPr/>
        </p:nvSpPr>
        <p:spPr>
          <a:xfrm>
            <a:off x="946150" y="234950"/>
            <a:ext cx="4984750" cy="368300"/>
          </a:xfrm>
          <a:prstGeom prst="rect">
            <a:avLst/>
          </a:prstGeom>
          <a:noFill/>
        </p:spPr>
        <p:txBody>
          <a:bodyPr wrap="none" rtlCol="0" anchor="t">
            <a:spAutoFit/>
          </a:bodyPr>
          <a:lstStyle/>
          <a:p>
            <a:pPr algn="l"/>
            <a:r>
              <a:rPr lang="en-US" altLang="zh-CN">
                <a:sym typeface="+mn-ea"/>
              </a:rPr>
              <a:t>NEXT:</a:t>
            </a:r>
            <a:r>
              <a:rPr lang="zh-CN" altLang="en-US">
                <a:sym typeface="+mn-ea"/>
              </a:rPr>
              <a:t>MACHINE LEARNING METHODS</a:t>
            </a:r>
            <a:r>
              <a:rPr lang="en-US" altLang="zh-CN">
                <a:sym typeface="+mn-ea"/>
              </a:rPr>
              <a:t>——Clustering</a:t>
            </a:r>
            <a:endParaRPr lang="en-US" altLang="zh-CN">
              <a:sym typeface="+mn-ea"/>
            </a:endParaRPr>
          </a:p>
        </p:txBody>
      </p:sp>
      <p:sp>
        <p:nvSpPr>
          <p:cNvPr id="2" name="文本框 1"/>
          <p:cNvSpPr txBox="1"/>
          <p:nvPr/>
        </p:nvSpPr>
        <p:spPr>
          <a:xfrm>
            <a:off x="781050" y="1073150"/>
            <a:ext cx="7538720" cy="368300"/>
          </a:xfrm>
          <a:prstGeom prst="rect">
            <a:avLst/>
          </a:prstGeom>
          <a:noFill/>
        </p:spPr>
        <p:txBody>
          <a:bodyPr wrap="square" rtlCol="0" anchor="t">
            <a:spAutoFit/>
          </a:bodyPr>
          <a:lstStyle/>
          <a:p>
            <a:r>
              <a:rPr lang="en-US" altLang="zh-CN"/>
              <a:t>     </a:t>
            </a:r>
            <a:endParaRPr lang="en-US" altLang="zh-CN"/>
          </a:p>
        </p:txBody>
      </p:sp>
      <p:sp>
        <p:nvSpPr>
          <p:cNvPr id="5" name="文本框 4"/>
          <p:cNvSpPr txBox="1"/>
          <p:nvPr/>
        </p:nvSpPr>
        <p:spPr>
          <a:xfrm>
            <a:off x="683260" y="1122045"/>
            <a:ext cx="7848600" cy="368300"/>
          </a:xfrm>
          <a:prstGeom prst="rect">
            <a:avLst/>
          </a:prstGeom>
          <a:noFill/>
        </p:spPr>
        <p:txBody>
          <a:bodyPr wrap="square" rtlCol="0" anchor="t">
            <a:spAutoFit/>
          </a:bodyPr>
          <a:lstStyle/>
          <a:p>
            <a:r>
              <a:rPr lang="en-US" altLang="zh-CN"/>
              <a:t>  </a:t>
            </a:r>
            <a:endParaRPr lang="en-US" altLang="zh-CN"/>
          </a:p>
        </p:txBody>
      </p:sp>
      <p:sp>
        <p:nvSpPr>
          <p:cNvPr id="8" name="文本框 7"/>
          <p:cNvSpPr txBox="1"/>
          <p:nvPr/>
        </p:nvSpPr>
        <p:spPr>
          <a:xfrm>
            <a:off x="793115" y="643890"/>
            <a:ext cx="7978775" cy="4523105"/>
          </a:xfrm>
          <a:prstGeom prst="rect">
            <a:avLst/>
          </a:prstGeom>
          <a:noFill/>
        </p:spPr>
        <p:txBody>
          <a:bodyPr wrap="square" rtlCol="0" anchor="t">
            <a:spAutoFit/>
          </a:bodyPr>
          <a:lstStyle/>
          <a:p>
            <a:r>
              <a:rPr lang="zh-CN" altLang="en-US" b="1"/>
              <a:t>Mini-Batch</a:t>
            </a:r>
            <a:r>
              <a:rPr lang="zh-CN" altLang="en-US"/>
              <a:t> – To reduce processing time, mini-batches of data are processed with a k-means algorithm. However unlike kmeans the cluster centroids are only updated with each new batch, rather than each new point. Mini-Batch typically   converges faster than K-Means, but the quality can be slightly lower.</a:t>
            </a:r>
            <a:endParaRPr lang="zh-CN" altLang="en-US"/>
          </a:p>
          <a:p>
            <a:endParaRPr lang="zh-CN" altLang="en-US"/>
          </a:p>
          <a:p>
            <a:r>
              <a:rPr lang="zh-CN" altLang="en-US" b="1"/>
              <a:t>HDBSCAN</a:t>
            </a:r>
            <a:r>
              <a:rPr lang="zh-CN" altLang="en-US"/>
              <a:t> – Hierarchical Density-Based Spatial Clustering of Applications with Noise is a ‘soft’ clustering algorithm where points are assigned to clusters with a probability and outliers are excluded. HDBSCAN runs multiple DBScans over  the data seeking the highest cluster stability over various parameters.</a:t>
            </a:r>
            <a:endParaRPr lang="zh-CN" altLang="en-US"/>
          </a:p>
          <a:p>
            <a:endParaRPr lang="zh-CN" altLang="en-US"/>
          </a:p>
          <a:p>
            <a:r>
              <a:rPr lang="zh-CN" altLang="en-US" b="1"/>
              <a:t>ICA </a:t>
            </a:r>
            <a:r>
              <a:rPr lang="zh-CN" altLang="en-US"/>
              <a:t>– Independent Component Analysis is similar to Principal Component Analysis (PCA) but is better at distinguishing non-Gaussian signals. While these techniques are typically used in factor extraction and dimension reduction, we have used</a:t>
            </a:r>
            <a:endParaRPr lang="zh-CN" altLang="en-US"/>
          </a:p>
          <a:p>
            <a:r>
              <a:rPr lang="zh-CN" altLang="en-US"/>
              <a:t>the exposures to these common (hidden) factors to form clusters to explore the potential of these components to identify similarity between members’ returns.</a:t>
            </a:r>
            <a:endParaRPr lang="zh-CN" altLang="en-US"/>
          </a:p>
          <a:p>
            <a:endParaRPr lang="zh-CN" altLang="en-US"/>
          </a:p>
        </p:txBody>
      </p:sp>
    </p:spTree>
  </p:cSld>
  <p:clrMapOvr>
    <a:masterClrMapping/>
  </p:clrMapOvr>
  <p:transition spd="slow" advTm="5500">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PA_直接连接符 7"/>
          <p:cNvCxnSpPr/>
          <p:nvPr>
            <p:custDataLst>
              <p:tags r:id="rId1"/>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2"/>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0850" cy="368300"/>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30835" y="711200"/>
            <a:ext cx="8272145" cy="368300"/>
          </a:xfrm>
          <a:prstGeom prst="rect">
            <a:avLst/>
          </a:prstGeom>
          <a:noFill/>
        </p:spPr>
        <p:txBody>
          <a:bodyPr wrap="square" rtlCol="0" anchor="t">
            <a:spAutoFit/>
          </a:bodyPr>
          <a:lstStyle/>
          <a:p>
            <a:r>
              <a:rPr lang="en-US" altLang="zh-CN"/>
              <a:t>     </a:t>
            </a:r>
            <a:endParaRPr lang="en-US" altLang="zh-CN"/>
          </a:p>
        </p:txBody>
      </p:sp>
      <p:sp>
        <p:nvSpPr>
          <p:cNvPr id="7" name="文本框 6"/>
          <p:cNvSpPr txBox="1"/>
          <p:nvPr/>
        </p:nvSpPr>
        <p:spPr>
          <a:xfrm>
            <a:off x="946150" y="234950"/>
            <a:ext cx="5433060" cy="368300"/>
          </a:xfrm>
          <a:prstGeom prst="rect">
            <a:avLst/>
          </a:prstGeom>
          <a:noFill/>
        </p:spPr>
        <p:txBody>
          <a:bodyPr wrap="none" rtlCol="0" anchor="t">
            <a:spAutoFit/>
          </a:bodyPr>
          <a:lstStyle/>
          <a:p>
            <a:pPr algn="l"/>
            <a:r>
              <a:rPr lang="en-US" altLang="zh-CN">
                <a:sym typeface="+mn-ea"/>
              </a:rPr>
              <a:t>NEXT:</a:t>
            </a:r>
            <a:r>
              <a:rPr lang="zh-CN" altLang="en-US">
                <a:sym typeface="+mn-ea"/>
              </a:rPr>
              <a:t>MACHINE LEARNING METHODS</a:t>
            </a:r>
            <a:r>
              <a:rPr lang="en-US" altLang="zh-CN">
                <a:sym typeface="+mn-ea"/>
              </a:rPr>
              <a:t>——Factor Analysis</a:t>
            </a:r>
            <a:endParaRPr lang="en-US" altLang="zh-CN">
              <a:sym typeface="+mn-ea"/>
            </a:endParaRPr>
          </a:p>
        </p:txBody>
      </p:sp>
      <p:sp>
        <p:nvSpPr>
          <p:cNvPr id="2" name="文本框 1"/>
          <p:cNvSpPr txBox="1"/>
          <p:nvPr/>
        </p:nvSpPr>
        <p:spPr>
          <a:xfrm>
            <a:off x="781050" y="1073150"/>
            <a:ext cx="7538720" cy="368300"/>
          </a:xfrm>
          <a:prstGeom prst="rect">
            <a:avLst/>
          </a:prstGeom>
          <a:noFill/>
        </p:spPr>
        <p:txBody>
          <a:bodyPr wrap="square" rtlCol="0" anchor="t">
            <a:spAutoFit/>
          </a:bodyPr>
          <a:lstStyle/>
          <a:p>
            <a:r>
              <a:rPr lang="en-US" altLang="zh-CN"/>
              <a:t>     </a:t>
            </a:r>
            <a:endParaRPr lang="en-US" altLang="zh-CN"/>
          </a:p>
        </p:txBody>
      </p:sp>
      <p:sp>
        <p:nvSpPr>
          <p:cNvPr id="5" name="文本框 4"/>
          <p:cNvSpPr txBox="1"/>
          <p:nvPr/>
        </p:nvSpPr>
        <p:spPr>
          <a:xfrm>
            <a:off x="683260" y="1122045"/>
            <a:ext cx="7848600" cy="368300"/>
          </a:xfrm>
          <a:prstGeom prst="rect">
            <a:avLst/>
          </a:prstGeom>
          <a:noFill/>
        </p:spPr>
        <p:txBody>
          <a:bodyPr wrap="square" rtlCol="0" anchor="t">
            <a:spAutoFit/>
          </a:bodyPr>
          <a:lstStyle/>
          <a:p>
            <a:r>
              <a:rPr lang="en-US" altLang="zh-CN"/>
              <a:t>  </a:t>
            </a:r>
            <a:endParaRPr lang="en-US" altLang="zh-CN"/>
          </a:p>
        </p:txBody>
      </p:sp>
      <p:sp>
        <p:nvSpPr>
          <p:cNvPr id="8" name="文本框 7"/>
          <p:cNvSpPr txBox="1"/>
          <p:nvPr/>
        </p:nvSpPr>
        <p:spPr>
          <a:xfrm>
            <a:off x="793115" y="643890"/>
            <a:ext cx="7978775" cy="645160"/>
          </a:xfrm>
          <a:prstGeom prst="rect">
            <a:avLst/>
          </a:prstGeom>
          <a:noFill/>
        </p:spPr>
        <p:txBody>
          <a:bodyPr wrap="square" rtlCol="0" anchor="t">
            <a:spAutoFit/>
          </a:bodyPr>
          <a:lstStyle/>
          <a:p>
            <a:endParaRPr lang="zh-CN" altLang="en-US"/>
          </a:p>
          <a:p>
            <a:endParaRPr lang="zh-CN" altLang="en-US"/>
          </a:p>
        </p:txBody>
      </p:sp>
      <p:sp>
        <p:nvSpPr>
          <p:cNvPr id="9" name="文本框 8"/>
          <p:cNvSpPr txBox="1"/>
          <p:nvPr/>
        </p:nvSpPr>
        <p:spPr>
          <a:xfrm>
            <a:off x="946150" y="875665"/>
            <a:ext cx="7656830" cy="3415030"/>
          </a:xfrm>
          <a:prstGeom prst="rect">
            <a:avLst/>
          </a:prstGeom>
          <a:noFill/>
        </p:spPr>
        <p:txBody>
          <a:bodyPr wrap="square" rtlCol="0" anchor="t">
            <a:spAutoFit/>
          </a:bodyPr>
          <a:lstStyle/>
          <a:p>
            <a:r>
              <a:rPr lang="en-US" altLang="zh-CN"/>
              <a:t>                                         </a:t>
            </a:r>
            <a:r>
              <a:rPr lang="en-US" altLang="zh-CN" b="1"/>
              <a:t>    Factor Analysis through PCA</a:t>
            </a:r>
            <a:r>
              <a:rPr lang="zh-CN" altLang="en-US" b="1"/>
              <a:t> </a:t>
            </a:r>
            <a:endParaRPr lang="zh-CN" altLang="en-US" b="1"/>
          </a:p>
          <a:p>
            <a:r>
              <a:rPr lang="zh-CN" altLang="en-US" b="1"/>
              <a:t>Factor analyses</a:t>
            </a:r>
            <a:r>
              <a:rPr lang="zh-CN" altLang="en-US"/>
              <a:t> aim to identify the main drivers of the data or identify the best representation of the data. </a:t>
            </a:r>
            <a:endParaRPr lang="zh-CN" altLang="en-US"/>
          </a:p>
          <a:p>
            <a:endParaRPr lang="zh-CN" altLang="en-US"/>
          </a:p>
          <a:p>
            <a:r>
              <a:rPr lang="zh-CN" altLang="en-US" b="1"/>
              <a:t>Principal Component Analysis (PCA)</a:t>
            </a:r>
            <a:r>
              <a:rPr lang="zh-CN" altLang="en-US"/>
              <a:t> is a statistical tool for dimensionality reduction that continues to find use in Big Data analysis. Given market data, PCA can decompose each time series into a linear combination of uncorrelated factors.Further, PCA can quantify the impact of each factor on the time series by calculating the proportion of the variance that is explained by any given factor. By plotting the PCA factors, we can visualize and estimate typical moves one can expect to  see in a given market regime.</a:t>
            </a:r>
            <a:endParaRPr lang="zh-CN" altLang="en-US"/>
          </a:p>
          <a:p>
            <a:endParaRPr lang="zh-CN" altLang="en-US"/>
          </a:p>
        </p:txBody>
      </p:sp>
    </p:spTree>
  </p:cSld>
  <p:clrMapOvr>
    <a:masterClrMapping/>
  </p:clrMapOvr>
  <p:transition spd="slow" advTm="5500">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3"/>
          <p:cNvGrpSpPr/>
          <p:nvPr>
            <p:custDataLst>
              <p:tags r:id="rId1"/>
            </p:custDataLst>
          </p:nvPr>
        </p:nvGrpSpPr>
        <p:grpSpPr>
          <a:xfrm>
            <a:off x="0" y="771550"/>
            <a:ext cx="9144000" cy="4386700"/>
            <a:chOff x="0" y="771550"/>
            <a:chExt cx="9144000" cy="4386700"/>
          </a:xfrm>
        </p:grpSpPr>
        <p:sp>
          <p:nvSpPr>
            <p:cNvPr id="3" name="PA_KSO_Shape"/>
            <p:cNvSpPr/>
            <p:nvPr>
              <p:custDataLst>
                <p:tags r:id="rId2"/>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PA_KSO_Shape"/>
            <p:cNvSpPr/>
            <p:nvPr>
              <p:custDataLst>
                <p:tags r:id="rId3"/>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6" name="PA_文本框 1"/>
          <p:cNvSpPr txBox="1"/>
          <p:nvPr>
            <p:custDataLst>
              <p:tags r:id="rId4"/>
            </p:custDataLst>
          </p:nvPr>
        </p:nvSpPr>
        <p:spPr>
          <a:xfrm>
            <a:off x="2661513" y="2139702"/>
            <a:ext cx="4286751" cy="646331"/>
          </a:xfrm>
          <a:prstGeom prst="rect">
            <a:avLst/>
          </a:prstGeom>
          <a:noFill/>
        </p:spPr>
        <p:txBody>
          <a:bodyPr wrap="none" rtlCol="0">
            <a:spAutoFit/>
          </a:bodyPr>
          <a:lstStyle/>
          <a:p>
            <a:r>
              <a:rPr lang="zh-CN" altLang="en-US" sz="3600" dirty="0">
                <a:solidFill>
                  <a:schemeClr val="tx1">
                    <a:lumMod val="85000"/>
                    <a:lumOff val="15000"/>
                  </a:schemeClr>
                </a:solidFill>
                <a:latin typeface="微软雅黑" panose="020B0503020204020204" pitchFamily="34" charset="-122"/>
                <a:ea typeface="微软雅黑" panose="020B0503020204020204" pitchFamily="34" charset="-122"/>
              </a:rPr>
              <a:t>汇报</a:t>
            </a:r>
            <a:r>
              <a:rPr lang="zh-CN" altLang="en-US" sz="3600" dirty="0" smtClean="0">
                <a:solidFill>
                  <a:schemeClr val="tx1">
                    <a:lumMod val="85000"/>
                    <a:lumOff val="15000"/>
                  </a:schemeClr>
                </a:solidFill>
                <a:latin typeface="微软雅黑" panose="020B0503020204020204" pitchFamily="34" charset="-122"/>
                <a:ea typeface="微软雅黑" panose="020B0503020204020204" pitchFamily="34" charset="-122"/>
              </a:rPr>
              <a:t>完毕   感谢聆听</a:t>
            </a:r>
            <a:endParaRPr lang="zh-CN" altLang="en-US"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PA_椭圆 10"/>
          <p:cNvSpPr/>
          <p:nvPr>
            <p:custDataLst>
              <p:tags r:id="rId5"/>
            </p:custDataLst>
          </p:nvPr>
        </p:nvSpPr>
        <p:spPr>
          <a:xfrm>
            <a:off x="2804688" y="843558"/>
            <a:ext cx="920081" cy="920081"/>
          </a:xfrm>
          <a:prstGeom prst="ellipse">
            <a:avLst/>
          </a:prstGeom>
          <a:solidFill>
            <a:srgbClr val="66BFBD"/>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椭圆 12"/>
          <p:cNvSpPr/>
          <p:nvPr>
            <p:custDataLst>
              <p:tags r:id="rId6"/>
            </p:custDataLst>
          </p:nvPr>
        </p:nvSpPr>
        <p:spPr>
          <a:xfrm>
            <a:off x="2248347" y="3183560"/>
            <a:ext cx="324294" cy="324294"/>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椭圆 13"/>
          <p:cNvSpPr/>
          <p:nvPr>
            <p:custDataLst>
              <p:tags r:id="rId7"/>
            </p:custDataLst>
          </p:nvPr>
        </p:nvSpPr>
        <p:spPr>
          <a:xfrm>
            <a:off x="1887428" y="1507479"/>
            <a:ext cx="683012" cy="683012"/>
          </a:xfrm>
          <a:prstGeom prst="ellipse">
            <a:avLst/>
          </a:prstGeom>
          <a:solidFill>
            <a:srgbClr val="8BC066"/>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椭圆 14"/>
          <p:cNvSpPr/>
          <p:nvPr>
            <p:custDataLst>
              <p:tags r:id="rId8"/>
            </p:custDataLst>
          </p:nvPr>
        </p:nvSpPr>
        <p:spPr>
          <a:xfrm>
            <a:off x="1719482" y="2510679"/>
            <a:ext cx="493119" cy="493119"/>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25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par>
                                <p:cTn id="13" presetID="10" presetClass="entr" presetSubtype="0" fill="hold" grpId="0" nodeType="withEffect">
                                  <p:stCondLst>
                                    <p:cond delay="50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100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150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20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5" grpId="0" animBg="1"/>
      <p:bldP spid="26" grpId="0" animBg="1"/>
      <p:bldP spid="27" grpId="0" animBg="1"/>
      <p:bldP spid="2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971600" y="210875"/>
            <a:ext cx="1569660" cy="369332"/>
          </a:xfrm>
          <a:prstGeom prst="rect">
            <a:avLst/>
          </a:prstGeom>
          <a:noFill/>
        </p:spPr>
        <p:txBody>
          <a:bodyPr wrap="none" rtlCol="0">
            <a:spAutoFit/>
          </a:bodyPr>
          <a:lstStyle/>
          <a:p>
            <a:r>
              <a:rPr lang="zh-CN" altLang="en-US" smtClean="0">
                <a:solidFill>
                  <a:schemeClr val="tx1">
                    <a:lumMod val="85000"/>
                    <a:lumOff val="15000"/>
                  </a:schemeClr>
                </a:solidFill>
                <a:latin typeface="微软雅黑" panose="020B0503020204020204" pitchFamily="34" charset="-122"/>
                <a:ea typeface="微软雅黑" panose="020B0503020204020204" pitchFamily="34" charset="-122"/>
              </a:rPr>
              <a:t>专业术语解释</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3"/>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3970" cy="369332"/>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06</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971599" y="843558"/>
            <a:ext cx="7565025" cy="461665"/>
          </a:xfrm>
          <a:prstGeom prst="rect">
            <a:avLst/>
          </a:prstGeom>
        </p:spPr>
        <p:txBody>
          <a:bodyPr wrap="square">
            <a:spAutoFit/>
          </a:bodyPr>
          <a:lstStyle/>
          <a:p>
            <a:pPr indent="457200"/>
            <a:endParaRPr lang="zh-CN" altLang="en-US" sz="2400"/>
          </a:p>
        </p:txBody>
      </p:sp>
      <p:sp>
        <p:nvSpPr>
          <p:cNvPr id="5" name="矩形 4"/>
          <p:cNvSpPr/>
          <p:nvPr/>
        </p:nvSpPr>
        <p:spPr>
          <a:xfrm>
            <a:off x="944891" y="701427"/>
            <a:ext cx="7776864" cy="4523105"/>
          </a:xfrm>
          <a:prstGeom prst="rect">
            <a:avLst/>
          </a:prstGeom>
        </p:spPr>
        <p:txBody>
          <a:bodyPr wrap="square">
            <a:spAutoFit/>
          </a:bodyPr>
          <a:lstStyle/>
          <a:p>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sym typeface="+mn-ea"/>
              </a:rPr>
              <a:t>Alternative Data</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sym typeface="+mn-ea"/>
              </a:rPr>
              <a:t>另类数据</a:t>
            </a:r>
            <a:endPar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indent="457200"/>
            <a:r>
              <a:rPr altLang="zh-CN" dirty="0" err="1"/>
              <a:t>指的是传统上不被认为是金融数据的数据，但它却为投资者提供了市场洞察力</a:t>
            </a:r>
            <a:r>
              <a:rPr altLang="zh-CN" dirty="0"/>
              <a:t>。</a:t>
            </a:r>
            <a:r>
              <a:rPr altLang="zh-CN" dirty="0" err="1"/>
              <a:t>它往往是相当“原始”，这意味着投资者必须做数据挖掘或数据科学来提取洞察力</a:t>
            </a:r>
            <a:r>
              <a:rPr altLang="zh-CN" dirty="0"/>
              <a:t>。</a:t>
            </a:r>
            <a:r>
              <a:rPr altLang="zh-CN" dirty="0" err="1"/>
              <a:t>包括</a:t>
            </a:r>
            <a:r>
              <a:rPr altLang="zh-CN" dirty="0"/>
              <a:t>：</a:t>
            </a:r>
            <a:endParaRPr altLang="zh-CN" dirty="0"/>
          </a:p>
          <a:p>
            <a:pPr indent="457200"/>
            <a:r>
              <a:rPr lang="en-US" dirty="0"/>
              <a:t>1.</a:t>
            </a:r>
            <a:r>
              <a:rPr altLang="zh-CN" dirty="0"/>
              <a:t>社会媒体情绪数据：反映来自社会媒体的投资者情绪的数据</a:t>
            </a:r>
            <a:endParaRPr altLang="zh-CN" dirty="0"/>
          </a:p>
          <a:p>
            <a:pPr indent="457200"/>
            <a:r>
              <a:rPr lang="en-US" dirty="0"/>
              <a:t>2.</a:t>
            </a:r>
            <a:r>
              <a:rPr altLang="zh-CN" dirty="0"/>
              <a:t>科技数据：原始数据对作物产量，通过卫星或农场的传感器数据融合</a:t>
            </a:r>
            <a:endParaRPr altLang="zh-CN" dirty="0"/>
          </a:p>
          <a:p>
            <a:pPr indent="457200"/>
            <a:r>
              <a:rPr lang="en-US" dirty="0"/>
              <a:t>3.</a:t>
            </a:r>
            <a:r>
              <a:rPr altLang="zh-CN" dirty="0"/>
              <a:t>消费者趋势：来自于观测机制的原始消费者数据，如卫星、无人驾驶飞机、监视摄像机</a:t>
            </a:r>
            <a:r>
              <a:rPr lang="zh-CN" dirty="0"/>
              <a:t>。</a:t>
            </a:r>
            <a:endParaRPr lang="zh-CN" dirty="0"/>
          </a:p>
          <a:p>
            <a:endParaRPr lang="en-US" altLang="zh-CN" b="1" dirty="0" smtClean="0"/>
          </a:p>
          <a:p>
            <a:r>
              <a:rPr lang="zh-CN" altLang="en-US" b="1" dirty="0" smtClean="0"/>
              <a:t>S&amp;P 500标准普尔500指数</a:t>
            </a:r>
            <a:endParaRPr lang="zh-CN" altLang="en-US" b="1" dirty="0" smtClean="0"/>
          </a:p>
          <a:p>
            <a:r>
              <a:rPr lang="zh-CN" altLang="en-US" b="1" dirty="0" smtClean="0"/>
              <a:t>       </a:t>
            </a:r>
            <a:r>
              <a:rPr altLang="zh-CN" dirty="0"/>
              <a:t> 标准·普尔500指数是由标准·普尔公司1957年开始编制的</a:t>
            </a:r>
            <a:r>
              <a:rPr lang="zh-CN" dirty="0"/>
              <a:t>。它以1941年至1942年为基期，基期指数定为10，采用加权平均法进行计算，以股票上市量为权数，按基期进行加权计算。与道·琼斯工业平均股票指数相比，标准·普尔500指数具有采样面广、代表性强、精确度高、连续性好等特点，被普遍认为是一种理想的股票指数期货合约的标的。</a:t>
            </a:r>
            <a:endParaRPr lang="zh-CN" dirty="0"/>
          </a:p>
          <a:p>
            <a:pPr indent="457200"/>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slow" p14:dur="1400" advTm="5500">
        <p14:doors dir="vert"/>
      </p:transition>
    </mc:Choice>
    <mc:Fallback>
      <p:transition spd="slow" advTm="5500">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971600" y="210875"/>
            <a:ext cx="1569660" cy="369332"/>
          </a:xfrm>
          <a:prstGeom prst="rect">
            <a:avLst/>
          </a:prstGeom>
          <a:noFill/>
        </p:spPr>
        <p:txBody>
          <a:bodyPr wrap="none" rtlCol="0">
            <a:spAutoFit/>
          </a:bodyPr>
          <a:lstStyle/>
          <a:p>
            <a:r>
              <a:rPr lang="zh-CN" altLang="en-US" smtClean="0">
                <a:solidFill>
                  <a:schemeClr val="tx1">
                    <a:lumMod val="85000"/>
                    <a:lumOff val="15000"/>
                  </a:schemeClr>
                </a:solidFill>
                <a:latin typeface="微软雅黑" panose="020B0503020204020204" pitchFamily="34" charset="-122"/>
                <a:ea typeface="微软雅黑" panose="020B0503020204020204" pitchFamily="34" charset="-122"/>
              </a:rPr>
              <a:t>专业术语解释</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3"/>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3970" cy="369332"/>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06</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971599" y="843558"/>
            <a:ext cx="7565025" cy="461665"/>
          </a:xfrm>
          <a:prstGeom prst="rect">
            <a:avLst/>
          </a:prstGeom>
        </p:spPr>
        <p:txBody>
          <a:bodyPr wrap="square">
            <a:spAutoFit/>
          </a:bodyPr>
          <a:lstStyle/>
          <a:p>
            <a:pPr indent="457200"/>
            <a:endParaRPr lang="zh-CN" altLang="en-US" sz="2400"/>
          </a:p>
        </p:txBody>
      </p:sp>
      <p:sp>
        <p:nvSpPr>
          <p:cNvPr id="5" name="矩形 4"/>
          <p:cNvSpPr/>
          <p:nvPr/>
        </p:nvSpPr>
        <p:spPr>
          <a:xfrm>
            <a:off x="944891" y="701427"/>
            <a:ext cx="7776864" cy="3447098"/>
          </a:xfrm>
          <a:prstGeom prst="rect">
            <a:avLst/>
          </a:prstGeom>
        </p:spPr>
        <p:txBody>
          <a:bodyPr wrap="square">
            <a:spAutoFit/>
          </a:bodyPr>
          <a:lstStyle/>
          <a:p>
            <a:pPr indent="457200"/>
            <a:r>
              <a:rPr lang="zh-CN" altLang="en-US" dirty="0" smtClean="0"/>
              <a:t>强化学习：</a:t>
            </a:r>
            <a:endParaRPr lang="en-US" altLang="zh-CN" dirty="0" smtClean="0"/>
          </a:p>
          <a:p>
            <a:r>
              <a:rPr lang="en-US" altLang="zh-CN" sz="1400" dirty="0" smtClean="0">
                <a:latin typeface="+mn-ea"/>
              </a:rPr>
              <a:t>    </a:t>
            </a:r>
            <a:r>
              <a:rPr lang="zh-CN" altLang="en-US" sz="1400" dirty="0" smtClean="0">
                <a:latin typeface="+mn-ea"/>
              </a:rPr>
              <a:t>强化学习是机器学习中的一个领域，强调如何基于环境而行动，以取得最大化的预期利益。其灵感来源于心理学中的行为主义理论，即有机体如何在环境给予的奖励或惩罚的刺激下，逐步形成对刺激的预期，产生能获得最大利益的习惯性行为。</a:t>
            </a:r>
            <a:endParaRPr lang="en-US" altLang="zh-CN" sz="1400" dirty="0" smtClean="0">
              <a:latin typeface="+mn-ea"/>
            </a:endParaRPr>
          </a:p>
          <a:p>
            <a:endParaRPr lang="en-US" altLang="zh-CN" sz="1400" dirty="0" smtClean="0">
              <a:latin typeface="+mn-ea"/>
            </a:endParaRPr>
          </a:p>
          <a:p>
            <a:endParaRPr lang="en-US" altLang="zh-CN" sz="1400" dirty="0" smtClean="0">
              <a:latin typeface="+mn-ea"/>
            </a:endParaRPr>
          </a:p>
          <a:p>
            <a:endParaRPr lang="en-US" altLang="zh-CN" sz="1400" dirty="0" smtClean="0">
              <a:latin typeface="+mn-ea"/>
            </a:endParaRPr>
          </a:p>
          <a:p>
            <a:endParaRPr lang="en-US" altLang="zh-CN" sz="1400" dirty="0" smtClean="0">
              <a:latin typeface="+mn-ea"/>
            </a:endParaRPr>
          </a:p>
          <a:p>
            <a:endParaRPr lang="en-US" altLang="zh-CN" sz="1400" dirty="0" smtClean="0">
              <a:latin typeface="+mn-ea"/>
            </a:endParaRPr>
          </a:p>
          <a:p>
            <a:endParaRPr lang="en-US" altLang="zh-CN" sz="1400" dirty="0" smtClean="0">
              <a:latin typeface="+mn-ea"/>
            </a:endParaRPr>
          </a:p>
          <a:p>
            <a:endParaRPr lang="zh-CN" altLang="en-US" sz="1400" dirty="0" smtClean="0">
              <a:latin typeface="+mn-ea"/>
            </a:endParaRPr>
          </a:p>
          <a:p>
            <a:r>
              <a:rPr lang="zh-CN" altLang="en-US" sz="1400" dirty="0" smtClean="0">
                <a:latin typeface="+mn-ea"/>
              </a:rPr>
              <a:t>    在强化学习的世界里， 算法称之为</a:t>
            </a:r>
            <a:r>
              <a:rPr lang="en-US" altLang="zh-CN" sz="1400" dirty="0" smtClean="0">
                <a:latin typeface="+mn-ea"/>
              </a:rPr>
              <a:t>Agent</a:t>
            </a:r>
            <a:r>
              <a:rPr lang="zh-CN" altLang="en-US" sz="1400" dirty="0" smtClean="0">
                <a:latin typeface="+mn-ea"/>
              </a:rPr>
              <a:t>， 它与环境发生交互，</a:t>
            </a:r>
            <a:r>
              <a:rPr lang="en-US" altLang="zh-CN" sz="1400" dirty="0" smtClean="0">
                <a:latin typeface="+mn-ea"/>
              </a:rPr>
              <a:t>Agent</a:t>
            </a:r>
            <a:r>
              <a:rPr lang="zh-CN" altLang="en-US" sz="1400" dirty="0" smtClean="0">
                <a:latin typeface="+mn-ea"/>
              </a:rPr>
              <a:t>从环境中获取状态（</a:t>
            </a:r>
            <a:r>
              <a:rPr lang="en-US" altLang="zh-CN" sz="1400" dirty="0" smtClean="0">
                <a:latin typeface="+mn-ea"/>
              </a:rPr>
              <a:t>state</a:t>
            </a:r>
            <a:r>
              <a:rPr lang="zh-CN" altLang="en-US" sz="1400" dirty="0" smtClean="0">
                <a:latin typeface="+mn-ea"/>
              </a:rPr>
              <a:t>），并决定自己要做出的动作（</a:t>
            </a:r>
            <a:r>
              <a:rPr lang="en-US" altLang="zh-CN" sz="1400" dirty="0" smtClean="0">
                <a:latin typeface="+mn-ea"/>
              </a:rPr>
              <a:t>action</a:t>
            </a:r>
            <a:r>
              <a:rPr lang="zh-CN" altLang="en-US" sz="1400" dirty="0" smtClean="0">
                <a:latin typeface="+mn-ea"/>
              </a:rPr>
              <a:t>）</a:t>
            </a:r>
            <a:r>
              <a:rPr lang="en-US" altLang="zh-CN" sz="1400" dirty="0" smtClean="0">
                <a:latin typeface="+mn-ea"/>
              </a:rPr>
              <a:t>.</a:t>
            </a:r>
            <a:r>
              <a:rPr lang="zh-CN" altLang="en-US" sz="1400" dirty="0" smtClean="0">
                <a:latin typeface="+mn-ea"/>
              </a:rPr>
              <a:t>环境会根据自身的逻辑给</a:t>
            </a:r>
            <a:r>
              <a:rPr lang="en-US" altLang="zh-CN" sz="1400" dirty="0" smtClean="0">
                <a:latin typeface="+mn-ea"/>
              </a:rPr>
              <a:t>Agent</a:t>
            </a:r>
            <a:r>
              <a:rPr lang="zh-CN" altLang="en-US" sz="1400" dirty="0" smtClean="0">
                <a:latin typeface="+mn-ea"/>
              </a:rPr>
              <a:t>予以奖励（</a:t>
            </a:r>
            <a:r>
              <a:rPr lang="en-US" altLang="zh-CN" sz="1400" dirty="0" smtClean="0">
                <a:latin typeface="+mn-ea"/>
              </a:rPr>
              <a:t>reward</a:t>
            </a:r>
            <a:r>
              <a:rPr lang="zh-CN" altLang="en-US" sz="1400" dirty="0" smtClean="0">
                <a:latin typeface="+mn-ea"/>
              </a:rPr>
              <a:t>）。奖励有正向和反向之分。比如在游戏中，每击中一个敌人就是正向的奖励，掉血或者游戏结束就是反向的奖励</a:t>
            </a:r>
            <a:r>
              <a:rPr lang="zh-CN" altLang="en-US" dirty="0" smtClean="0"/>
              <a:t>。</a:t>
            </a:r>
            <a:endParaRPr lang="en-US" altLang="zh-CN" dirty="0" smtClean="0"/>
          </a:p>
        </p:txBody>
      </p:sp>
      <p:pic>
        <p:nvPicPr>
          <p:cNvPr id="10" name="图片 9" descr="https://blog-10039692.file.myqcloud.com/1493362047070_8425_1493362047267.gif"/>
          <p:cNvPicPr/>
          <p:nvPr/>
        </p:nvPicPr>
        <p:blipFill>
          <a:blip r:embed="rId4" cstate="print"/>
          <a:srcRect/>
          <a:stretch>
            <a:fillRect/>
          </a:stretch>
        </p:blipFill>
        <p:spPr bwMode="auto">
          <a:xfrm>
            <a:off x="3203848" y="1779662"/>
            <a:ext cx="2027555" cy="1248410"/>
          </a:xfrm>
          <a:prstGeom prst="rect">
            <a:avLst/>
          </a:prstGeom>
          <a:noFill/>
          <a:ln w="9525">
            <a:noFill/>
            <a:miter lim="800000"/>
            <a:headEnd/>
            <a:tailEnd/>
          </a:ln>
        </p:spPr>
      </p:pic>
      <p:sp>
        <p:nvSpPr>
          <p:cNvPr id="11" name="左箭头 10"/>
          <p:cNvSpPr/>
          <p:nvPr/>
        </p:nvSpPr>
        <p:spPr>
          <a:xfrm>
            <a:off x="251520" y="4443958"/>
            <a:ext cx="978408"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hlinkClick r:id="rId5" action="ppaction://hlinksldjump"/>
              </a:rPr>
              <a:t>返回</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400" advTm="5500">
        <p14:doors dir="vert"/>
      </p:transition>
    </mc:Choice>
    <mc:Fallback>
      <p:transition spd="slow" advTm="5500">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971600" y="210875"/>
            <a:ext cx="1569660" cy="369332"/>
          </a:xfrm>
          <a:prstGeom prst="rect">
            <a:avLst/>
          </a:prstGeom>
          <a:noFill/>
        </p:spPr>
        <p:txBody>
          <a:bodyPr wrap="none" rtlCol="0">
            <a:spAutoFit/>
          </a:bodyPr>
          <a:lstStyle/>
          <a:p>
            <a:r>
              <a:rPr lang="zh-CN" altLang="en-US" smtClean="0">
                <a:solidFill>
                  <a:schemeClr val="tx1">
                    <a:lumMod val="85000"/>
                    <a:lumOff val="15000"/>
                  </a:schemeClr>
                </a:solidFill>
                <a:latin typeface="微软雅黑" panose="020B0503020204020204" pitchFamily="34" charset="-122"/>
                <a:ea typeface="微软雅黑" panose="020B0503020204020204" pitchFamily="34" charset="-122"/>
              </a:rPr>
              <a:t>专业术语解释</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3"/>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3970" cy="369332"/>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06</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971599" y="843558"/>
            <a:ext cx="7565025" cy="461665"/>
          </a:xfrm>
          <a:prstGeom prst="rect">
            <a:avLst/>
          </a:prstGeom>
        </p:spPr>
        <p:txBody>
          <a:bodyPr wrap="square">
            <a:spAutoFit/>
          </a:bodyPr>
          <a:lstStyle/>
          <a:p>
            <a:pPr indent="457200"/>
            <a:endParaRPr lang="zh-CN" altLang="en-US" sz="2400"/>
          </a:p>
        </p:txBody>
      </p:sp>
      <p:sp>
        <p:nvSpPr>
          <p:cNvPr id="5" name="矩形 4"/>
          <p:cNvSpPr/>
          <p:nvPr/>
        </p:nvSpPr>
        <p:spPr>
          <a:xfrm>
            <a:off x="944891" y="701427"/>
            <a:ext cx="7776864" cy="1077218"/>
          </a:xfrm>
          <a:prstGeom prst="rect">
            <a:avLst/>
          </a:prstGeom>
        </p:spPr>
        <p:txBody>
          <a:bodyPr wrap="square">
            <a:spAutoFit/>
          </a:bodyPr>
          <a:lstStyle/>
          <a:p>
            <a:pPr indent="457200"/>
            <a:r>
              <a:rPr lang="zh-CN" altLang="en-US" dirty="0" smtClean="0"/>
              <a:t>另类数据：</a:t>
            </a:r>
            <a:endParaRPr lang="en-US" altLang="zh-CN" dirty="0" smtClean="0"/>
          </a:p>
          <a:p>
            <a:r>
              <a:rPr lang="zh-CN" altLang="en-US" sz="1400" b="1" dirty="0" smtClean="0"/>
              <a:t>只要可能影响投资决策但又不属于市场统计数据和公司财报这类传统信息的数据都称为“另类数据”。</a:t>
            </a:r>
            <a:endParaRPr lang="en-US" altLang="zh-CN" sz="1400" b="1" dirty="0" smtClean="0"/>
          </a:p>
          <a:p>
            <a:endParaRPr lang="en-US" altLang="zh-CN" dirty="0" smtClean="0"/>
          </a:p>
        </p:txBody>
      </p:sp>
      <p:sp>
        <p:nvSpPr>
          <p:cNvPr id="11" name="左箭头 10"/>
          <p:cNvSpPr/>
          <p:nvPr/>
        </p:nvSpPr>
        <p:spPr>
          <a:xfrm>
            <a:off x="251520" y="4443958"/>
            <a:ext cx="978408"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hlinkClick r:id="rId4" action="ppaction://hlinksldjump"/>
              </a:rPr>
              <a:t>返回</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400" advTm="5500">
        <p14:doors dir="vert"/>
      </p:transition>
    </mc:Choice>
    <mc:Fallback>
      <p:transition spd="slow" advTm="55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342034"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内容简介</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3" name="PA_组合 31"/>
          <p:cNvGrpSpPr/>
          <p:nvPr>
            <p:custDataLst>
              <p:tags r:id="rId3"/>
            </p:custDataLst>
          </p:nvPr>
        </p:nvGrpSpPr>
        <p:grpSpPr>
          <a:xfrm>
            <a:off x="276422" y="141625"/>
            <a:ext cx="507831" cy="507831"/>
            <a:chOff x="1454930" y="1774654"/>
            <a:chExt cx="507831" cy="507831"/>
          </a:xfrm>
        </p:grpSpPr>
        <p:sp>
          <p:nvSpPr>
            <p:cNvPr id="14" name="椭圆 13"/>
            <p:cNvSpPr/>
            <p:nvPr/>
          </p:nvSpPr>
          <p:spPr>
            <a:xfrm>
              <a:off x="1454930" y="1774654"/>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16"/>
            <p:cNvSpPr txBox="1"/>
            <p:nvPr/>
          </p:nvSpPr>
          <p:spPr>
            <a:xfrm>
              <a:off x="1508791" y="1845136"/>
              <a:ext cx="453970" cy="369332"/>
            </a:xfrm>
            <a:prstGeom prst="rect">
              <a:avLst/>
            </a:prstGeom>
            <a:noFill/>
          </p:spPr>
          <p:txBody>
            <a:bodyPr wrap="none" rtlCol="0">
              <a:spAutoFit/>
            </a:bodyPr>
            <a:lstStyle/>
            <a:p>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5" name="TextBox 14"/>
          <p:cNvSpPr txBox="1"/>
          <p:nvPr/>
        </p:nvSpPr>
        <p:spPr>
          <a:xfrm>
            <a:off x="784253" y="843558"/>
            <a:ext cx="7748187" cy="2030095"/>
          </a:xfrm>
          <a:prstGeom prst="rect">
            <a:avLst/>
          </a:prstGeom>
          <a:noFill/>
        </p:spPr>
        <p:txBody>
          <a:bodyPr wrap="square" rtlCol="0">
            <a:spAutoFit/>
          </a:bodyPr>
          <a:lstStyle/>
          <a:p>
            <a:pPr algn="ctr"/>
            <a:r>
              <a:rPr lang="en-US" altLang="zh-CN" sz="3600" dirty="0"/>
              <a:t>hope</a:t>
            </a:r>
            <a:endParaRPr lang="en-US" altLang="zh-CN" sz="3600" dirty="0" smtClean="0"/>
          </a:p>
          <a:p>
            <a:r>
              <a:rPr lang="en-US" altLang="zh-CN" dirty="0" smtClean="0"/>
              <a:t>We </a:t>
            </a:r>
            <a:r>
              <a:rPr lang="en-US" altLang="zh-CN" dirty="0"/>
              <a:t>hope this guide will be educative for investors new to the concept of Big Data and Machine Learning, and provide new insights and </a:t>
            </a:r>
            <a:r>
              <a:rPr lang="en-US" altLang="zh-CN" dirty="0" smtClean="0"/>
              <a:t>perspectives</a:t>
            </a:r>
            <a:r>
              <a:rPr lang="zh-CN" altLang="en-US" dirty="0" smtClean="0"/>
              <a:t>（观点）</a:t>
            </a:r>
            <a:r>
              <a:rPr lang="en-US" altLang="zh-CN" dirty="0" smtClean="0"/>
              <a:t> </a:t>
            </a:r>
            <a:r>
              <a:rPr lang="en-US" altLang="zh-CN" dirty="0"/>
              <a:t>to those who already practice it. </a:t>
            </a:r>
            <a:r>
              <a:rPr lang="en-US" altLang="zh-CN" dirty="0" smtClean="0"/>
              <a:t>Such </a:t>
            </a:r>
            <a:r>
              <a:rPr lang="en-US" altLang="zh-CN" dirty="0"/>
              <a:t>as those based on Machine Learning and Artificial Intelligence.</a:t>
            </a:r>
            <a:endParaRPr lang="en-US" altLang="zh-CN" dirty="0"/>
          </a:p>
          <a:p>
            <a:r>
              <a:rPr lang="zh-CN" altLang="en-US" dirty="0"/>
              <a:t>希望让投资者了解机器学习和人工智能新的投资理念</a:t>
            </a:r>
            <a:endParaRPr lang="zh-CN" altLang="en-US" dirty="0"/>
          </a:p>
        </p:txBody>
      </p:sp>
    </p:spTree>
  </p:cSld>
  <p:clrMapOvr>
    <a:masterClrMapping/>
  </p:clrMapOvr>
  <p:transition spd="slow" advTm="3000">
    <p:push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971600" y="210875"/>
            <a:ext cx="1569660" cy="369332"/>
          </a:xfrm>
          <a:prstGeom prst="rect">
            <a:avLst/>
          </a:prstGeom>
          <a:noFill/>
        </p:spPr>
        <p:txBody>
          <a:bodyPr wrap="none" rtlCol="0">
            <a:spAutoFit/>
          </a:bodyPr>
          <a:lstStyle/>
          <a:p>
            <a:r>
              <a:rPr lang="zh-CN" altLang="en-US" smtClean="0">
                <a:solidFill>
                  <a:schemeClr val="tx1">
                    <a:lumMod val="85000"/>
                    <a:lumOff val="15000"/>
                  </a:schemeClr>
                </a:solidFill>
                <a:latin typeface="微软雅黑" panose="020B0503020204020204" pitchFamily="34" charset="-122"/>
                <a:ea typeface="微软雅黑" panose="020B0503020204020204" pitchFamily="34" charset="-122"/>
              </a:rPr>
              <a:t>专业术语解释</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4" name="PA_组合 31"/>
          <p:cNvGrpSpPr/>
          <p:nvPr>
            <p:custDataLst>
              <p:tags r:id="rId3"/>
            </p:custDataLst>
          </p:nvPr>
        </p:nvGrpSpPr>
        <p:grpSpPr>
          <a:xfrm>
            <a:off x="285720" y="142858"/>
            <a:ext cx="507831" cy="507831"/>
            <a:chOff x="1464228" y="1775887"/>
            <a:chExt cx="507831" cy="507831"/>
          </a:xfrm>
        </p:grpSpPr>
        <p:sp>
          <p:nvSpPr>
            <p:cNvPr id="35" name="椭圆 34"/>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p:cNvSpPr txBox="1"/>
            <p:nvPr/>
          </p:nvSpPr>
          <p:spPr>
            <a:xfrm>
              <a:off x="1508791" y="1845136"/>
              <a:ext cx="453970" cy="369332"/>
            </a:xfrm>
            <a:prstGeom prst="rect">
              <a:avLst/>
            </a:prstGeom>
            <a:noFill/>
          </p:spPr>
          <p:txBody>
            <a:bodyPr wrap="none" rtlCol="0">
              <a:spAutoFit/>
            </a:bodyPr>
            <a:lstStyle/>
            <a:p>
              <a:r>
                <a:rPr lang="en-US" altLang="zh-CN" smtClean="0">
                  <a:solidFill>
                    <a:schemeClr val="tx1">
                      <a:lumMod val="85000"/>
                      <a:lumOff val="15000"/>
                    </a:schemeClr>
                  </a:solidFill>
                  <a:latin typeface="微软雅黑" panose="020B0503020204020204" pitchFamily="34" charset="-122"/>
                  <a:ea typeface="微软雅黑" panose="020B0503020204020204" pitchFamily="34" charset="-122"/>
                </a:rPr>
                <a:t>06</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971599" y="843558"/>
            <a:ext cx="7565025" cy="461665"/>
          </a:xfrm>
          <a:prstGeom prst="rect">
            <a:avLst/>
          </a:prstGeom>
        </p:spPr>
        <p:txBody>
          <a:bodyPr wrap="square">
            <a:spAutoFit/>
          </a:bodyPr>
          <a:lstStyle/>
          <a:p>
            <a:pPr indent="457200"/>
            <a:endParaRPr lang="zh-CN" altLang="en-US" sz="2400"/>
          </a:p>
        </p:txBody>
      </p:sp>
      <p:sp>
        <p:nvSpPr>
          <p:cNvPr id="5" name="矩形 4"/>
          <p:cNvSpPr/>
          <p:nvPr/>
        </p:nvSpPr>
        <p:spPr>
          <a:xfrm>
            <a:off x="944891" y="701427"/>
            <a:ext cx="7776864" cy="2585323"/>
          </a:xfrm>
          <a:prstGeom prst="rect">
            <a:avLst/>
          </a:prstGeom>
        </p:spPr>
        <p:txBody>
          <a:bodyPr wrap="square">
            <a:spAutoFit/>
          </a:bodyPr>
          <a:lstStyle/>
          <a:p>
            <a:r>
              <a:rPr lang="en-US" altLang="zh-CN" dirty="0" err="1" smtClean="0"/>
              <a:t>RavenPack</a:t>
            </a:r>
            <a:r>
              <a:rPr lang="zh-CN" altLang="en-US" dirty="0" smtClean="0"/>
              <a:t>：</a:t>
            </a:r>
            <a:endParaRPr lang="en-US" altLang="zh-CN" dirty="0" smtClean="0"/>
          </a:p>
          <a:p>
            <a:r>
              <a:rPr lang="en-US" altLang="zh-CN" dirty="0" err="1" smtClean="0"/>
              <a:t>RavenPack</a:t>
            </a:r>
            <a:r>
              <a:rPr lang="en-US" altLang="zh-CN" dirty="0" smtClean="0"/>
              <a:t> is the leading big data analytics provider for financial services. Financial professionals rely on </a:t>
            </a:r>
            <a:r>
              <a:rPr lang="en-US" altLang="zh-CN" dirty="0" err="1" smtClean="0"/>
              <a:t>RavenPack</a:t>
            </a:r>
            <a:r>
              <a:rPr lang="en-US" altLang="zh-CN" dirty="0" smtClean="0"/>
              <a:t> for its speed and accuracy in analyzing large amounts of unstructured content. The company’s products allow clients to enhance returns, reduce risk and increase efficiency by systematically incorporating the effects of public information in their models or workflows. </a:t>
            </a:r>
            <a:r>
              <a:rPr lang="en-US" altLang="zh-CN" dirty="0" err="1" smtClean="0"/>
              <a:t>RavenPack’s</a:t>
            </a:r>
            <a:r>
              <a:rPr lang="en-US" altLang="zh-CN" dirty="0" smtClean="0"/>
              <a:t> clients include the most successful hedge funds, banks, and asset managers in the world.</a:t>
            </a:r>
            <a:endParaRPr lang="en-US" altLang="zh-CN" dirty="0" smtClean="0"/>
          </a:p>
          <a:p>
            <a:endParaRPr lang="en-US" altLang="zh-CN" dirty="0" smtClean="0"/>
          </a:p>
        </p:txBody>
      </p:sp>
      <p:sp>
        <p:nvSpPr>
          <p:cNvPr id="11" name="左箭头 10"/>
          <p:cNvSpPr/>
          <p:nvPr/>
        </p:nvSpPr>
        <p:spPr>
          <a:xfrm>
            <a:off x="251520" y="4443958"/>
            <a:ext cx="978408"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hlinkClick r:id="rId4" action="ppaction://hlinksldjump"/>
              </a:rPr>
              <a:t>返回</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400" advTm="5500">
        <p14:doors dir="vert"/>
      </p:transition>
    </mc:Choice>
    <mc:Fallback>
      <p:transition spd="slow" advTm="55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69726" y="210875"/>
            <a:ext cx="2037737"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内容简介</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-6-</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目录</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3" name="PA_组合 31"/>
          <p:cNvGrpSpPr/>
          <p:nvPr>
            <p:custDataLst>
              <p:tags r:id="rId3"/>
            </p:custDataLst>
          </p:nvPr>
        </p:nvGrpSpPr>
        <p:grpSpPr>
          <a:xfrm>
            <a:off x="276422" y="141625"/>
            <a:ext cx="507831" cy="507831"/>
            <a:chOff x="1454930" y="1774654"/>
            <a:chExt cx="507831" cy="507831"/>
          </a:xfrm>
        </p:grpSpPr>
        <p:sp>
          <p:nvSpPr>
            <p:cNvPr id="14" name="椭圆 13"/>
            <p:cNvSpPr/>
            <p:nvPr/>
          </p:nvSpPr>
          <p:spPr>
            <a:xfrm>
              <a:off x="1454930" y="1774654"/>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16"/>
            <p:cNvSpPr txBox="1"/>
            <p:nvPr/>
          </p:nvSpPr>
          <p:spPr>
            <a:xfrm>
              <a:off x="1508791" y="1845136"/>
              <a:ext cx="453970" cy="369332"/>
            </a:xfrm>
            <a:prstGeom prst="rect">
              <a:avLst/>
            </a:prstGeom>
            <a:noFill/>
          </p:spPr>
          <p:txBody>
            <a:bodyPr wrap="none" rtlCol="0">
              <a:spAutoFit/>
            </a:bodyPr>
            <a:lstStyle/>
            <a:p>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5" name="TextBox 14"/>
          <p:cNvSpPr txBox="1"/>
          <p:nvPr/>
        </p:nvSpPr>
        <p:spPr>
          <a:xfrm>
            <a:off x="784253" y="843558"/>
            <a:ext cx="7748187" cy="4154984"/>
          </a:xfrm>
          <a:prstGeom prst="rect">
            <a:avLst/>
          </a:prstGeom>
          <a:noFill/>
        </p:spPr>
        <p:txBody>
          <a:bodyPr wrap="square" rtlCol="0">
            <a:spAutoFit/>
          </a:bodyPr>
          <a:lstStyle/>
          <a:p>
            <a:r>
              <a:rPr lang="en-US" altLang="zh-CN" sz="3600" b="1" dirty="0" smtClean="0"/>
              <a:t>I</a:t>
            </a:r>
            <a:r>
              <a:rPr lang="en-US" altLang="zh-CN" sz="3600" b="1" dirty="0"/>
              <a:t>: INTRODUCTION AND OVERVIEW </a:t>
            </a:r>
            <a:endParaRPr lang="en-US" altLang="zh-CN" sz="3600" b="1" dirty="0" smtClean="0"/>
          </a:p>
          <a:p>
            <a:r>
              <a:rPr lang="en-US" altLang="zh-CN" sz="2400" dirty="0" smtClean="0"/>
              <a:t>1.1 Big Data </a:t>
            </a:r>
            <a:r>
              <a:rPr lang="en-US" altLang="zh-CN" sz="2400" dirty="0"/>
              <a:t>and </a:t>
            </a:r>
            <a:r>
              <a:rPr lang="en-US" altLang="zh-CN" sz="2400" dirty="0" smtClean="0"/>
              <a:t>Machine Learning</a:t>
            </a:r>
            <a:endParaRPr lang="en-US" altLang="zh-CN" sz="2400" dirty="0"/>
          </a:p>
          <a:p>
            <a:r>
              <a:rPr lang="en-US" altLang="zh-CN" sz="2400" dirty="0" smtClean="0"/>
              <a:t>1.2 Classification </a:t>
            </a:r>
            <a:r>
              <a:rPr lang="en-US" altLang="zh-CN" sz="2400" dirty="0"/>
              <a:t>of Alternative Data </a:t>
            </a:r>
            <a:r>
              <a:rPr lang="en-US" altLang="zh-CN" sz="2400" dirty="0" smtClean="0"/>
              <a:t>Sets Classification of Machine </a:t>
            </a:r>
            <a:r>
              <a:rPr lang="en-US" altLang="zh-CN" sz="2400" dirty="0"/>
              <a:t>Learning </a:t>
            </a:r>
            <a:r>
              <a:rPr lang="en-US" altLang="zh-CN" sz="2400" dirty="0" smtClean="0"/>
              <a:t>Techniques</a:t>
            </a:r>
            <a:endParaRPr lang="en-US" altLang="zh-CN" sz="2400" dirty="0"/>
          </a:p>
          <a:p>
            <a:r>
              <a:rPr lang="en-US" altLang="zh-CN" sz="2400" dirty="0" smtClean="0"/>
              <a:t>1.3 Positioning </a:t>
            </a:r>
            <a:r>
              <a:rPr lang="en-US" altLang="zh-CN" sz="2400" dirty="0"/>
              <a:t>within the Big Data </a:t>
            </a:r>
            <a:r>
              <a:rPr lang="en-US" altLang="zh-CN" sz="2400" dirty="0" smtClean="0"/>
              <a:t>Landscape(</a:t>
            </a:r>
            <a:r>
              <a:rPr lang="zh-CN" altLang="en-US" sz="2400" dirty="0" smtClean="0"/>
              <a:t>大数据的定位</a:t>
            </a:r>
            <a:r>
              <a:rPr lang="en-US" altLang="zh-CN" sz="2400" dirty="0" smtClean="0"/>
              <a:t>)</a:t>
            </a:r>
            <a:endParaRPr lang="en-US" altLang="zh-CN" sz="2400" dirty="0" smtClean="0"/>
          </a:p>
          <a:p>
            <a:r>
              <a:rPr lang="en-US" altLang="zh-CN" sz="3600" b="1" dirty="0" smtClean="0"/>
              <a:t>II</a:t>
            </a:r>
            <a:r>
              <a:rPr lang="en-US" altLang="zh-CN" sz="3600" b="1" dirty="0"/>
              <a:t>: BIG AND ALTERNATIVE </a:t>
            </a:r>
            <a:r>
              <a:rPr lang="en-US" altLang="zh-CN" sz="3600" b="1" dirty="0" smtClean="0"/>
              <a:t>DATA</a:t>
            </a:r>
            <a:endParaRPr lang="en-US" altLang="zh-CN" sz="3600" b="1" dirty="0" smtClean="0"/>
          </a:p>
          <a:p>
            <a:r>
              <a:rPr lang="en-US" altLang="zh-CN" sz="2400" dirty="0" smtClean="0"/>
              <a:t>2.1 </a:t>
            </a:r>
            <a:r>
              <a:rPr lang="en-US" altLang="zh-CN" sz="2400" dirty="0"/>
              <a:t>Overview of Alternative Data</a:t>
            </a:r>
            <a:endParaRPr lang="en-US" altLang="zh-CN" sz="2400" dirty="0"/>
          </a:p>
          <a:p>
            <a:r>
              <a:rPr lang="en-US" altLang="zh-CN" sz="2400" dirty="0" smtClean="0"/>
              <a:t>2.2 </a:t>
            </a:r>
            <a:r>
              <a:rPr lang="en-US" altLang="zh-CN" sz="2400" dirty="0"/>
              <a:t>Data from Individual Activity</a:t>
            </a:r>
            <a:endParaRPr lang="en-US" altLang="zh-CN" sz="2400" dirty="0"/>
          </a:p>
          <a:p>
            <a:r>
              <a:rPr lang="en-US" altLang="zh-CN" sz="2400" dirty="0" smtClean="0"/>
              <a:t>2.3 </a:t>
            </a:r>
            <a:r>
              <a:rPr lang="en-US" altLang="zh-CN" sz="2400" dirty="0"/>
              <a:t>Data from Business Processes</a:t>
            </a:r>
            <a:endParaRPr lang="en-US" altLang="zh-CN" sz="2400" dirty="0"/>
          </a:p>
          <a:p>
            <a:r>
              <a:rPr lang="en-US" altLang="zh-CN" sz="2400" dirty="0"/>
              <a:t>2</a:t>
            </a:r>
            <a:r>
              <a:rPr lang="en-US" altLang="zh-CN" sz="2400" dirty="0" smtClean="0"/>
              <a:t>.4 </a:t>
            </a:r>
            <a:r>
              <a:rPr lang="en-US" altLang="zh-CN" sz="2400" dirty="0"/>
              <a:t>Data from </a:t>
            </a:r>
            <a:r>
              <a:rPr lang="en-US" altLang="zh-CN" sz="2400" dirty="0" smtClean="0"/>
              <a:t>Sensors</a:t>
            </a:r>
            <a:endParaRPr lang="en-US" altLang="zh-CN" sz="2400" dirty="0"/>
          </a:p>
        </p:txBody>
      </p:sp>
    </p:spTree>
  </p:cSld>
  <p:clrMapOvr>
    <a:masterClrMapping/>
  </p:clrMapOvr>
  <p:transition spd="slow" advTm="3000">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69726" y="210875"/>
            <a:ext cx="2037737"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内容简介</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-6-</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目录</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3" name="PA_组合 31"/>
          <p:cNvGrpSpPr/>
          <p:nvPr>
            <p:custDataLst>
              <p:tags r:id="rId3"/>
            </p:custDataLst>
          </p:nvPr>
        </p:nvGrpSpPr>
        <p:grpSpPr>
          <a:xfrm>
            <a:off x="276422" y="141625"/>
            <a:ext cx="507831" cy="507831"/>
            <a:chOff x="1454930" y="1774654"/>
            <a:chExt cx="507831" cy="507831"/>
          </a:xfrm>
        </p:grpSpPr>
        <p:sp>
          <p:nvSpPr>
            <p:cNvPr id="14" name="椭圆 13"/>
            <p:cNvSpPr/>
            <p:nvPr/>
          </p:nvSpPr>
          <p:spPr>
            <a:xfrm>
              <a:off x="1454930" y="1774654"/>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16"/>
            <p:cNvSpPr txBox="1"/>
            <p:nvPr/>
          </p:nvSpPr>
          <p:spPr>
            <a:xfrm>
              <a:off x="1508791" y="1845136"/>
              <a:ext cx="453970" cy="369332"/>
            </a:xfrm>
            <a:prstGeom prst="rect">
              <a:avLst/>
            </a:prstGeom>
            <a:noFill/>
          </p:spPr>
          <p:txBody>
            <a:bodyPr wrap="none" rtlCol="0">
              <a:spAutoFit/>
            </a:bodyPr>
            <a:lstStyle/>
            <a:p>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5" name="TextBox 14"/>
          <p:cNvSpPr txBox="1"/>
          <p:nvPr/>
        </p:nvSpPr>
        <p:spPr>
          <a:xfrm>
            <a:off x="784253" y="829160"/>
            <a:ext cx="7748187" cy="3877985"/>
          </a:xfrm>
          <a:prstGeom prst="rect">
            <a:avLst/>
          </a:prstGeom>
          <a:noFill/>
        </p:spPr>
        <p:txBody>
          <a:bodyPr wrap="square" rtlCol="0">
            <a:spAutoFit/>
          </a:bodyPr>
          <a:lstStyle/>
          <a:p>
            <a:r>
              <a:rPr lang="en-US" altLang="zh-CN" sz="3600" b="1" dirty="0"/>
              <a:t>III: MACHINE LEARNING </a:t>
            </a:r>
            <a:r>
              <a:rPr lang="en-US" altLang="zh-CN" sz="3600" b="1" dirty="0" smtClean="0"/>
              <a:t>METHODS</a:t>
            </a:r>
            <a:endParaRPr lang="en-US" altLang="zh-CN" sz="3600" b="1" dirty="0" smtClean="0"/>
          </a:p>
          <a:p>
            <a:r>
              <a:rPr lang="en-US" altLang="zh-CN" sz="3000" dirty="0" smtClean="0"/>
              <a:t>3.1 Overview </a:t>
            </a:r>
            <a:r>
              <a:rPr lang="en-US" altLang="zh-CN" sz="3000" dirty="0"/>
              <a:t>of Machine Learning </a:t>
            </a:r>
            <a:r>
              <a:rPr lang="en-US" altLang="zh-CN" sz="3000" dirty="0" smtClean="0"/>
              <a:t>Methods</a:t>
            </a:r>
            <a:endParaRPr lang="en-US" altLang="zh-CN" sz="3000" dirty="0"/>
          </a:p>
          <a:p>
            <a:r>
              <a:rPr lang="en-US" altLang="zh-CN" sz="3000" dirty="0" smtClean="0"/>
              <a:t>3.2 Supervised Learning : Regressions</a:t>
            </a:r>
            <a:endParaRPr lang="en-US" altLang="zh-CN" sz="3000" dirty="0" smtClean="0"/>
          </a:p>
          <a:p>
            <a:r>
              <a:rPr lang="en-US" altLang="zh-CN" sz="3000" dirty="0" smtClean="0"/>
              <a:t>3.3 Supervised Learning : Classifications</a:t>
            </a:r>
            <a:endParaRPr lang="en-US" altLang="zh-CN" sz="3000" dirty="0" smtClean="0"/>
          </a:p>
          <a:p>
            <a:r>
              <a:rPr lang="en-US" altLang="zh-CN" sz="3000" dirty="0" smtClean="0"/>
              <a:t>3.4 Unsupervised </a:t>
            </a:r>
            <a:r>
              <a:rPr lang="en-US" altLang="zh-CN" sz="3000" dirty="0"/>
              <a:t>Learning: Clustering and Factor </a:t>
            </a:r>
            <a:r>
              <a:rPr lang="en-US" altLang="zh-CN" sz="3000" dirty="0" smtClean="0"/>
              <a:t>Analyses</a:t>
            </a:r>
            <a:endParaRPr lang="en-US" altLang="zh-CN" sz="3000" dirty="0" smtClean="0"/>
          </a:p>
          <a:p>
            <a:r>
              <a:rPr lang="en-US" altLang="zh-CN" sz="3000" dirty="0" smtClean="0"/>
              <a:t>3.5 Deep </a:t>
            </a:r>
            <a:r>
              <a:rPr lang="en-US" altLang="zh-CN" sz="3000" dirty="0"/>
              <a:t>and Reinforcement </a:t>
            </a:r>
            <a:r>
              <a:rPr lang="en-US" altLang="zh-CN" sz="3000" dirty="0" smtClean="0"/>
              <a:t>Learning</a:t>
            </a:r>
            <a:endParaRPr lang="en-US" altLang="zh-CN" sz="3000" dirty="0" smtClean="0"/>
          </a:p>
          <a:p>
            <a:r>
              <a:rPr lang="en-US" altLang="zh-CN" sz="3000" dirty="0" smtClean="0"/>
              <a:t>3.6 Comparison </a:t>
            </a:r>
            <a:r>
              <a:rPr lang="en-US" altLang="zh-CN" sz="3000" dirty="0"/>
              <a:t>of Machine Learning </a:t>
            </a:r>
            <a:r>
              <a:rPr lang="en-US" altLang="zh-CN" sz="3000" dirty="0" smtClean="0"/>
              <a:t>Algorithms</a:t>
            </a:r>
            <a:endParaRPr lang="en-US" altLang="zh-CN" sz="3000" dirty="0"/>
          </a:p>
        </p:txBody>
      </p:sp>
    </p:spTree>
  </p:cSld>
  <p:clrMapOvr>
    <a:masterClrMapping/>
  </p:clrMapOvr>
  <p:transition spd="slow" advTm="3000">
    <p:push dir="u"/>
  </p:transition>
  <p:timing>
    <p:tnLst>
      <p:par>
        <p:cTn id="1" dur="indefinite" restart="never" nodeType="tmRoot"/>
      </p:par>
    </p:tn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00.xml><?xml version="1.0" encoding="utf-8"?>
<p:tagLst xmlns:p="http://schemas.openxmlformats.org/presentationml/2006/main">
  <p:tag name="PA" val="v3.0.1"/>
</p:tagLst>
</file>

<file path=ppt/tags/tag101.xml><?xml version="1.0" encoding="utf-8"?>
<p:tagLst xmlns:p="http://schemas.openxmlformats.org/presentationml/2006/main">
  <p:tag name="PA" val="v3.0.1"/>
</p:tagLst>
</file>

<file path=ppt/tags/tag102.xml><?xml version="1.0" encoding="utf-8"?>
<p:tagLst xmlns:p="http://schemas.openxmlformats.org/presentationml/2006/main">
  <p:tag name="PA" val="v3.0.1"/>
</p:tagLst>
</file>

<file path=ppt/tags/tag103.xml><?xml version="1.0" encoding="utf-8"?>
<p:tagLst xmlns:p="http://schemas.openxmlformats.org/presentationml/2006/main">
  <p:tag name="PA" val="v3.0.1"/>
</p:tagLst>
</file>

<file path=ppt/tags/tag104.xml><?xml version="1.0" encoding="utf-8"?>
<p:tagLst xmlns:p="http://schemas.openxmlformats.org/presentationml/2006/main">
  <p:tag name="PA" val="v3.0.1"/>
</p:tagLst>
</file>

<file path=ppt/tags/tag105.xml><?xml version="1.0" encoding="utf-8"?>
<p:tagLst xmlns:p="http://schemas.openxmlformats.org/presentationml/2006/main">
  <p:tag name="PA" val="v3.0.1"/>
</p:tagLst>
</file>

<file path=ppt/tags/tag106.xml><?xml version="1.0" encoding="utf-8"?>
<p:tagLst xmlns:p="http://schemas.openxmlformats.org/presentationml/2006/main">
  <p:tag name="PA" val="v3.0.1"/>
</p:tagLst>
</file>

<file path=ppt/tags/tag107.xml><?xml version="1.0" encoding="utf-8"?>
<p:tagLst xmlns:p="http://schemas.openxmlformats.org/presentationml/2006/main">
  <p:tag name="PA" val="v3.0.1"/>
</p:tagLst>
</file>

<file path=ppt/tags/tag108.xml><?xml version="1.0" encoding="utf-8"?>
<p:tagLst xmlns:p="http://schemas.openxmlformats.org/presentationml/2006/main">
  <p:tag name="PA" val="v3.0.1"/>
</p:tagLst>
</file>

<file path=ppt/tags/tag109.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10.xml><?xml version="1.0" encoding="utf-8"?>
<p:tagLst xmlns:p="http://schemas.openxmlformats.org/presentationml/2006/main">
  <p:tag name="PA" val="v3.0.1"/>
</p:tagLst>
</file>

<file path=ppt/tags/tag111.xml><?xml version="1.0" encoding="utf-8"?>
<p:tagLst xmlns:p="http://schemas.openxmlformats.org/presentationml/2006/main">
  <p:tag name="PA" val="v3.0.1"/>
</p:tagLst>
</file>

<file path=ppt/tags/tag112.xml><?xml version="1.0" encoding="utf-8"?>
<p:tagLst xmlns:p="http://schemas.openxmlformats.org/presentationml/2006/main">
  <p:tag name="PA" val="v3.0.1"/>
</p:tagLst>
</file>

<file path=ppt/tags/tag113.xml><?xml version="1.0" encoding="utf-8"?>
<p:tagLst xmlns:p="http://schemas.openxmlformats.org/presentationml/2006/main">
  <p:tag name="PA" val="v3.0.1"/>
</p:tagLst>
</file>

<file path=ppt/tags/tag114.xml><?xml version="1.0" encoding="utf-8"?>
<p:tagLst xmlns:p="http://schemas.openxmlformats.org/presentationml/2006/main">
  <p:tag name="PA" val="v3.0.1"/>
</p:tagLst>
</file>

<file path=ppt/tags/tag115.xml><?xml version="1.0" encoding="utf-8"?>
<p:tagLst xmlns:p="http://schemas.openxmlformats.org/presentationml/2006/main">
  <p:tag name="PA" val="v3.0.1"/>
</p:tagLst>
</file>

<file path=ppt/tags/tag116.xml><?xml version="1.0" encoding="utf-8"?>
<p:tagLst xmlns:p="http://schemas.openxmlformats.org/presentationml/2006/main">
  <p:tag name="PA" val="v3.0.1"/>
</p:tagLst>
</file>

<file path=ppt/tags/tag117.xml><?xml version="1.0" encoding="utf-8"?>
<p:tagLst xmlns:p="http://schemas.openxmlformats.org/presentationml/2006/main">
  <p:tag name="PA" val="v3.0.1"/>
</p:tagLst>
</file>

<file path=ppt/tags/tag118.xml><?xml version="1.0" encoding="utf-8"?>
<p:tagLst xmlns:p="http://schemas.openxmlformats.org/presentationml/2006/main">
  <p:tag name="PA" val="v3.0.1"/>
</p:tagLst>
</file>

<file path=ppt/tags/tag119.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20.xml><?xml version="1.0" encoding="utf-8"?>
<p:tagLst xmlns:p="http://schemas.openxmlformats.org/presentationml/2006/main">
  <p:tag name="PA" val="v3.0.1"/>
</p:tagLst>
</file>

<file path=ppt/tags/tag121.xml><?xml version="1.0" encoding="utf-8"?>
<p:tagLst xmlns:p="http://schemas.openxmlformats.org/presentationml/2006/main">
  <p:tag name="PA" val="v3.0.1"/>
</p:tagLst>
</file>

<file path=ppt/tags/tag122.xml><?xml version="1.0" encoding="utf-8"?>
<p:tagLst xmlns:p="http://schemas.openxmlformats.org/presentationml/2006/main">
  <p:tag name="PA" val="v3.0.1"/>
</p:tagLst>
</file>

<file path=ppt/tags/tag123.xml><?xml version="1.0" encoding="utf-8"?>
<p:tagLst xmlns:p="http://schemas.openxmlformats.org/presentationml/2006/main">
  <p:tag name="PA" val="v3.0.1"/>
</p:tagLst>
</file>

<file path=ppt/tags/tag124.xml><?xml version="1.0" encoding="utf-8"?>
<p:tagLst xmlns:p="http://schemas.openxmlformats.org/presentationml/2006/main">
  <p:tag name="PA" val="v3.0.1"/>
</p:tagLst>
</file>

<file path=ppt/tags/tag125.xml><?xml version="1.0" encoding="utf-8"?>
<p:tagLst xmlns:p="http://schemas.openxmlformats.org/presentationml/2006/main">
  <p:tag name="PA" val="v3.0.1"/>
</p:tagLst>
</file>

<file path=ppt/tags/tag126.xml><?xml version="1.0" encoding="utf-8"?>
<p:tagLst xmlns:p="http://schemas.openxmlformats.org/presentationml/2006/main">
  <p:tag name="PA" val="v3.0.1"/>
</p:tagLst>
</file>

<file path=ppt/tags/tag127.xml><?xml version="1.0" encoding="utf-8"?>
<p:tagLst xmlns:p="http://schemas.openxmlformats.org/presentationml/2006/main">
  <p:tag name="PA" val="v3.0.1"/>
</p:tagLst>
</file>

<file path=ppt/tags/tag128.xml><?xml version="1.0" encoding="utf-8"?>
<p:tagLst xmlns:p="http://schemas.openxmlformats.org/presentationml/2006/main">
  <p:tag name="PA" val="v3.0.1"/>
</p:tagLst>
</file>

<file path=ppt/tags/tag129.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30.xml><?xml version="1.0" encoding="utf-8"?>
<p:tagLst xmlns:p="http://schemas.openxmlformats.org/presentationml/2006/main">
  <p:tag name="PA" val="v3.0.1"/>
</p:tagLst>
</file>

<file path=ppt/tags/tag131.xml><?xml version="1.0" encoding="utf-8"?>
<p:tagLst xmlns:p="http://schemas.openxmlformats.org/presentationml/2006/main">
  <p:tag name="PA" val="v3.0.1"/>
</p:tagLst>
</file>

<file path=ppt/tags/tag132.xml><?xml version="1.0" encoding="utf-8"?>
<p:tagLst xmlns:p="http://schemas.openxmlformats.org/presentationml/2006/main">
  <p:tag name="PA" val="v3.0.1"/>
</p:tagLst>
</file>

<file path=ppt/tags/tag133.xml><?xml version="1.0" encoding="utf-8"?>
<p:tagLst xmlns:p="http://schemas.openxmlformats.org/presentationml/2006/main">
  <p:tag name="PA" val="v3.0.1"/>
</p:tagLst>
</file>

<file path=ppt/tags/tag134.xml><?xml version="1.0" encoding="utf-8"?>
<p:tagLst xmlns:p="http://schemas.openxmlformats.org/presentationml/2006/main">
  <p:tag name="PA" val="v3.0.1"/>
</p:tagLst>
</file>

<file path=ppt/tags/tag135.xml><?xml version="1.0" encoding="utf-8"?>
<p:tagLst xmlns:p="http://schemas.openxmlformats.org/presentationml/2006/main">
  <p:tag name="PA" val="v3.0.1"/>
</p:tagLst>
</file>

<file path=ppt/tags/tag136.xml><?xml version="1.0" encoding="utf-8"?>
<p:tagLst xmlns:p="http://schemas.openxmlformats.org/presentationml/2006/main">
  <p:tag name="PA" val="v3.0.1"/>
</p:tagLst>
</file>

<file path=ppt/tags/tag137.xml><?xml version="1.0" encoding="utf-8"?>
<p:tagLst xmlns:p="http://schemas.openxmlformats.org/presentationml/2006/main">
  <p:tag name="PA" val="v3.0.1"/>
</p:tagLst>
</file>

<file path=ppt/tags/tag138.xml><?xml version="1.0" encoding="utf-8"?>
<p:tagLst xmlns:p="http://schemas.openxmlformats.org/presentationml/2006/main">
  <p:tag name="PA" val="v3.0.1"/>
</p:tagLst>
</file>

<file path=ppt/tags/tag139.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40.xml><?xml version="1.0" encoding="utf-8"?>
<p:tagLst xmlns:p="http://schemas.openxmlformats.org/presentationml/2006/main">
  <p:tag name="PA" val="v3.0.1"/>
</p:tagLst>
</file>

<file path=ppt/tags/tag141.xml><?xml version="1.0" encoding="utf-8"?>
<p:tagLst xmlns:p="http://schemas.openxmlformats.org/presentationml/2006/main">
  <p:tag name="PA" val="v3.0.1"/>
</p:tagLst>
</file>

<file path=ppt/tags/tag142.xml><?xml version="1.0" encoding="utf-8"?>
<p:tagLst xmlns:p="http://schemas.openxmlformats.org/presentationml/2006/main">
  <p:tag name="PA" val="v3.0.1"/>
</p:tagLst>
</file>

<file path=ppt/tags/tag143.xml><?xml version="1.0" encoding="utf-8"?>
<p:tagLst xmlns:p="http://schemas.openxmlformats.org/presentationml/2006/main">
  <p:tag name="PA" val="v3.0.1"/>
</p:tagLst>
</file>

<file path=ppt/tags/tag144.xml><?xml version="1.0" encoding="utf-8"?>
<p:tagLst xmlns:p="http://schemas.openxmlformats.org/presentationml/2006/main">
  <p:tag name="PA" val="v3.0.1"/>
</p:tagLst>
</file>

<file path=ppt/tags/tag145.xml><?xml version="1.0" encoding="utf-8"?>
<p:tagLst xmlns:p="http://schemas.openxmlformats.org/presentationml/2006/main">
  <p:tag name="PA" val="v3.0.1"/>
</p:tagLst>
</file>

<file path=ppt/tags/tag146.xml><?xml version="1.0" encoding="utf-8"?>
<p:tagLst xmlns:p="http://schemas.openxmlformats.org/presentationml/2006/main">
  <p:tag name="PA" val="v3.0.1"/>
</p:tagLst>
</file>

<file path=ppt/tags/tag147.xml><?xml version="1.0" encoding="utf-8"?>
<p:tagLst xmlns:p="http://schemas.openxmlformats.org/presentationml/2006/main">
  <p:tag name="PA" val="v3.0.1"/>
</p:tagLst>
</file>

<file path=ppt/tags/tag148.xml><?xml version="1.0" encoding="utf-8"?>
<p:tagLst xmlns:p="http://schemas.openxmlformats.org/presentationml/2006/main">
  <p:tag name="PA" val="v3.0.1"/>
</p:tagLst>
</file>

<file path=ppt/tags/tag149.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50.xml><?xml version="1.0" encoding="utf-8"?>
<p:tagLst xmlns:p="http://schemas.openxmlformats.org/presentationml/2006/main">
  <p:tag name="PA" val="v3.0.1"/>
</p:tagLst>
</file>

<file path=ppt/tags/tag151.xml><?xml version="1.0" encoding="utf-8"?>
<p:tagLst xmlns:p="http://schemas.openxmlformats.org/presentationml/2006/main">
  <p:tag name="PA" val="v3.0.1"/>
</p:tagLst>
</file>

<file path=ppt/tags/tag152.xml><?xml version="1.0" encoding="utf-8"?>
<p:tagLst xmlns:p="http://schemas.openxmlformats.org/presentationml/2006/main">
  <p:tag name="PA" val="v3.0.1"/>
</p:tagLst>
</file>

<file path=ppt/tags/tag153.xml><?xml version="1.0" encoding="utf-8"?>
<p:tagLst xmlns:p="http://schemas.openxmlformats.org/presentationml/2006/main">
  <p:tag name="PA" val="v3.0.1"/>
</p:tagLst>
</file>

<file path=ppt/tags/tag154.xml><?xml version="1.0" encoding="utf-8"?>
<p:tagLst xmlns:p="http://schemas.openxmlformats.org/presentationml/2006/main">
  <p:tag name="PA" val="v3.0.1"/>
</p:tagLst>
</file>

<file path=ppt/tags/tag155.xml><?xml version="1.0" encoding="utf-8"?>
<p:tagLst xmlns:p="http://schemas.openxmlformats.org/presentationml/2006/main">
  <p:tag name="PA" val="v3.0.1"/>
</p:tagLst>
</file>

<file path=ppt/tags/tag156.xml><?xml version="1.0" encoding="utf-8"?>
<p:tagLst xmlns:p="http://schemas.openxmlformats.org/presentationml/2006/main">
  <p:tag name="PA" val="v3.0.1"/>
</p:tagLst>
</file>

<file path=ppt/tags/tag157.xml><?xml version="1.0" encoding="utf-8"?>
<p:tagLst xmlns:p="http://schemas.openxmlformats.org/presentationml/2006/main">
  <p:tag name="PA" val="v3.0.1"/>
</p:tagLst>
</file>

<file path=ppt/tags/tag158.xml><?xml version="1.0" encoding="utf-8"?>
<p:tagLst xmlns:p="http://schemas.openxmlformats.org/presentationml/2006/main">
  <p:tag name="PA" val="v3.0.1"/>
</p:tagLst>
</file>

<file path=ppt/tags/tag159.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60.xml><?xml version="1.0" encoding="utf-8"?>
<p:tagLst xmlns:p="http://schemas.openxmlformats.org/presentationml/2006/main">
  <p:tag name="PA" val="v3.0.1"/>
</p:tagLst>
</file>

<file path=ppt/tags/tag161.xml><?xml version="1.0" encoding="utf-8"?>
<p:tagLst xmlns:p="http://schemas.openxmlformats.org/presentationml/2006/main">
  <p:tag name="PA" val="v3.0.1"/>
</p:tagLst>
</file>

<file path=ppt/tags/tag162.xml><?xml version="1.0" encoding="utf-8"?>
<p:tagLst xmlns:p="http://schemas.openxmlformats.org/presentationml/2006/main">
  <p:tag name="PA" val="v3.0.1"/>
</p:tagLst>
</file>

<file path=ppt/tags/tag163.xml><?xml version="1.0" encoding="utf-8"?>
<p:tagLst xmlns:p="http://schemas.openxmlformats.org/presentationml/2006/main">
  <p:tag name="PA" val="v3.0.1"/>
</p:tagLst>
</file>

<file path=ppt/tags/tag164.xml><?xml version="1.0" encoding="utf-8"?>
<p:tagLst xmlns:p="http://schemas.openxmlformats.org/presentationml/2006/main">
  <p:tag name="PA" val="v3.0.1"/>
</p:tagLst>
</file>

<file path=ppt/tags/tag165.xml><?xml version="1.0" encoding="utf-8"?>
<p:tagLst xmlns:p="http://schemas.openxmlformats.org/presentationml/2006/main">
  <p:tag name="PA" val="v3.0.1"/>
</p:tagLst>
</file>

<file path=ppt/tags/tag166.xml><?xml version="1.0" encoding="utf-8"?>
<p:tagLst xmlns:p="http://schemas.openxmlformats.org/presentationml/2006/main">
  <p:tag name="PA" val="v3.0.1"/>
</p:tagLst>
</file>

<file path=ppt/tags/tag167.xml><?xml version="1.0" encoding="utf-8"?>
<p:tagLst xmlns:p="http://schemas.openxmlformats.org/presentationml/2006/main">
  <p:tag name="PA" val="v3.0.1"/>
</p:tagLst>
</file>

<file path=ppt/tags/tag168.xml><?xml version="1.0" encoding="utf-8"?>
<p:tagLst xmlns:p="http://schemas.openxmlformats.org/presentationml/2006/main">
  <p:tag name="PA" val="v3.0.1"/>
</p:tagLst>
</file>

<file path=ppt/tags/tag169.xml><?xml version="1.0" encoding="utf-8"?>
<p:tagLst xmlns:p="http://schemas.openxmlformats.org/presentationml/2006/main">
  <p:tag name="PA" val="v3.0.1"/>
</p:tagLst>
</file>

<file path=ppt/tags/tag17.xml><?xml version="1.0" encoding="utf-8"?>
<p:tagLst xmlns:p="http://schemas.openxmlformats.org/presentationml/2006/main">
  <p:tag name="PA" val="v3.0.1"/>
</p:tagLst>
</file>

<file path=ppt/tags/tag170.xml><?xml version="1.0" encoding="utf-8"?>
<p:tagLst xmlns:p="http://schemas.openxmlformats.org/presentationml/2006/main">
  <p:tag name="PA" val="v3.0.1"/>
</p:tagLst>
</file>

<file path=ppt/tags/tag171.xml><?xml version="1.0" encoding="utf-8"?>
<p:tagLst xmlns:p="http://schemas.openxmlformats.org/presentationml/2006/main">
  <p:tag name="PA" val="v3.0.1"/>
</p:tagLst>
</file>

<file path=ppt/tags/tag172.xml><?xml version="1.0" encoding="utf-8"?>
<p:tagLst xmlns:p="http://schemas.openxmlformats.org/presentationml/2006/main">
  <p:tag name="PA" val="v3.0.1"/>
</p:tagLst>
</file>

<file path=ppt/tags/tag173.xml><?xml version="1.0" encoding="utf-8"?>
<p:tagLst xmlns:p="http://schemas.openxmlformats.org/presentationml/2006/main">
  <p:tag name="PA" val="v3.0.1"/>
</p:tagLst>
</file>

<file path=ppt/tags/tag174.xml><?xml version="1.0" encoding="utf-8"?>
<p:tagLst xmlns:p="http://schemas.openxmlformats.org/presentationml/2006/main">
  <p:tag name="PA" val="v3.0.1"/>
</p:tagLst>
</file>

<file path=ppt/tags/tag175.xml><?xml version="1.0" encoding="utf-8"?>
<p:tagLst xmlns:p="http://schemas.openxmlformats.org/presentationml/2006/main">
  <p:tag name="PA" val="v3.0.1"/>
</p:tagLst>
</file>

<file path=ppt/tags/tag176.xml><?xml version="1.0" encoding="utf-8"?>
<p:tagLst xmlns:p="http://schemas.openxmlformats.org/presentationml/2006/main">
  <p:tag name="PA" val="v3.0.1"/>
</p:tagLst>
</file>

<file path=ppt/tags/tag177.xml><?xml version="1.0" encoding="utf-8"?>
<p:tagLst xmlns:p="http://schemas.openxmlformats.org/presentationml/2006/main">
  <p:tag name="PA" val="v3.0.1"/>
</p:tagLst>
</file>

<file path=ppt/tags/tag178.xml><?xml version="1.0" encoding="utf-8"?>
<p:tagLst xmlns:p="http://schemas.openxmlformats.org/presentationml/2006/main">
  <p:tag name="PA" val="v3.0.1"/>
</p:tagLst>
</file>

<file path=ppt/tags/tag179.xml><?xml version="1.0" encoding="utf-8"?>
<p:tagLst xmlns:p="http://schemas.openxmlformats.org/presentationml/2006/main">
  <p:tag name="PA" val="v3.0.1"/>
</p:tagLst>
</file>

<file path=ppt/tags/tag18.xml><?xml version="1.0" encoding="utf-8"?>
<p:tagLst xmlns:p="http://schemas.openxmlformats.org/presentationml/2006/main">
  <p:tag name="PA" val="v3.0.1"/>
</p:tagLst>
</file>

<file path=ppt/tags/tag180.xml><?xml version="1.0" encoding="utf-8"?>
<p:tagLst xmlns:p="http://schemas.openxmlformats.org/presentationml/2006/main">
  <p:tag name="PA" val="v3.0.1"/>
</p:tagLst>
</file>

<file path=ppt/tags/tag181.xml><?xml version="1.0" encoding="utf-8"?>
<p:tagLst xmlns:p="http://schemas.openxmlformats.org/presentationml/2006/main">
  <p:tag name="PA" val="v3.0.1"/>
</p:tagLst>
</file>

<file path=ppt/tags/tag182.xml><?xml version="1.0" encoding="utf-8"?>
<p:tagLst xmlns:p="http://schemas.openxmlformats.org/presentationml/2006/main">
  <p:tag name="PA" val="v3.0.1"/>
</p:tagLst>
</file>

<file path=ppt/tags/tag183.xml><?xml version="1.0" encoding="utf-8"?>
<p:tagLst xmlns:p="http://schemas.openxmlformats.org/presentationml/2006/main">
  <p:tag name="PA" val="v3.0.1"/>
</p:tagLst>
</file>

<file path=ppt/tags/tag184.xml><?xml version="1.0" encoding="utf-8"?>
<p:tagLst xmlns:p="http://schemas.openxmlformats.org/presentationml/2006/main">
  <p:tag name="PA" val="v3.0.1"/>
</p:tagLst>
</file>

<file path=ppt/tags/tag185.xml><?xml version="1.0" encoding="utf-8"?>
<p:tagLst xmlns:p="http://schemas.openxmlformats.org/presentationml/2006/main">
  <p:tag name="PA" val="v3.0.1"/>
</p:tagLst>
</file>

<file path=ppt/tags/tag186.xml><?xml version="1.0" encoding="utf-8"?>
<p:tagLst xmlns:p="http://schemas.openxmlformats.org/presentationml/2006/main">
  <p:tag name="PA" val="v3.0.1"/>
</p:tagLst>
</file>

<file path=ppt/tags/tag187.xml><?xml version="1.0" encoding="utf-8"?>
<p:tagLst xmlns:p="http://schemas.openxmlformats.org/presentationml/2006/main">
  <p:tag name="PA" val="v3.0.1"/>
</p:tagLst>
</file>

<file path=ppt/tags/tag188.xml><?xml version="1.0" encoding="utf-8"?>
<p:tagLst xmlns:p="http://schemas.openxmlformats.org/presentationml/2006/main">
  <p:tag name="PA" val="v3.0.1"/>
</p:tagLst>
</file>

<file path=ppt/tags/tag189.xml><?xml version="1.0" encoding="utf-8"?>
<p:tagLst xmlns:p="http://schemas.openxmlformats.org/presentationml/2006/main">
  <p:tag name="PA" val="v3.0.1"/>
</p:tagLst>
</file>

<file path=ppt/tags/tag19.xml><?xml version="1.0" encoding="utf-8"?>
<p:tagLst xmlns:p="http://schemas.openxmlformats.org/presentationml/2006/main">
  <p:tag name="PA" val="v3.0.1"/>
</p:tagLst>
</file>

<file path=ppt/tags/tag190.xml><?xml version="1.0" encoding="utf-8"?>
<p:tagLst xmlns:p="http://schemas.openxmlformats.org/presentationml/2006/main">
  <p:tag name="PA" val="v3.0.1"/>
</p:tagLst>
</file>

<file path=ppt/tags/tag191.xml><?xml version="1.0" encoding="utf-8"?>
<p:tagLst xmlns:p="http://schemas.openxmlformats.org/presentationml/2006/main">
  <p:tag name="PA" val="v3.0.1"/>
</p:tagLst>
</file>

<file path=ppt/tags/tag192.xml><?xml version="1.0" encoding="utf-8"?>
<p:tagLst xmlns:p="http://schemas.openxmlformats.org/presentationml/2006/main">
  <p:tag name="PA" val="v3.0.1"/>
</p:tagLst>
</file>

<file path=ppt/tags/tag193.xml><?xml version="1.0" encoding="utf-8"?>
<p:tagLst xmlns:p="http://schemas.openxmlformats.org/presentationml/2006/main">
  <p:tag name="PA" val="v3.0.1"/>
</p:tagLst>
</file>

<file path=ppt/tags/tag194.xml><?xml version="1.0" encoding="utf-8"?>
<p:tagLst xmlns:p="http://schemas.openxmlformats.org/presentationml/2006/main">
  <p:tag name="PA" val="v3.0.1"/>
</p:tagLst>
</file>

<file path=ppt/tags/tag195.xml><?xml version="1.0" encoding="utf-8"?>
<p:tagLst xmlns:p="http://schemas.openxmlformats.org/presentationml/2006/main">
  <p:tag name="PA" val="v3.0.1"/>
</p:tagLst>
</file>

<file path=ppt/tags/tag196.xml><?xml version="1.0" encoding="utf-8"?>
<p:tagLst xmlns:p="http://schemas.openxmlformats.org/presentationml/2006/main">
  <p:tag name="PA" val="v3.0.1"/>
</p:tagLst>
</file>

<file path=ppt/tags/tag197.xml><?xml version="1.0" encoding="utf-8"?>
<p:tagLst xmlns:p="http://schemas.openxmlformats.org/presentationml/2006/main">
  <p:tag name="PA" val="v3.0.1"/>
</p:tagLst>
</file>

<file path=ppt/tags/tag198.xml><?xml version="1.0" encoding="utf-8"?>
<p:tagLst xmlns:p="http://schemas.openxmlformats.org/presentationml/2006/main">
  <p:tag name="PA" val="v3.0.1"/>
</p:tagLst>
</file>

<file path=ppt/tags/tag199.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20.xml><?xml version="1.0" encoding="utf-8"?>
<p:tagLst xmlns:p="http://schemas.openxmlformats.org/presentationml/2006/main">
  <p:tag name="PA" val="v3.0.1"/>
</p:tagLst>
</file>

<file path=ppt/tags/tag200.xml><?xml version="1.0" encoding="utf-8"?>
<p:tagLst xmlns:p="http://schemas.openxmlformats.org/presentationml/2006/main">
  <p:tag name="PA" val="v3.0.1"/>
</p:tagLst>
</file>

<file path=ppt/tags/tag201.xml><?xml version="1.0" encoding="utf-8"?>
<p:tagLst xmlns:p="http://schemas.openxmlformats.org/presentationml/2006/main">
  <p:tag name="PA" val="v3.0.1"/>
</p:tagLst>
</file>

<file path=ppt/tags/tag202.xml><?xml version="1.0" encoding="utf-8"?>
<p:tagLst xmlns:p="http://schemas.openxmlformats.org/presentationml/2006/main">
  <p:tag name="PA" val="v3.0.1"/>
</p:tagLst>
</file>

<file path=ppt/tags/tag203.xml><?xml version="1.0" encoding="utf-8"?>
<p:tagLst xmlns:p="http://schemas.openxmlformats.org/presentationml/2006/main">
  <p:tag name="PA" val="v3.0.1"/>
</p:tagLst>
</file>

<file path=ppt/tags/tag204.xml><?xml version="1.0" encoding="utf-8"?>
<p:tagLst xmlns:p="http://schemas.openxmlformats.org/presentationml/2006/main">
  <p:tag name="PA" val="v3.0.1"/>
</p:tagLst>
</file>

<file path=ppt/tags/tag205.xml><?xml version="1.0" encoding="utf-8"?>
<p:tagLst xmlns:p="http://schemas.openxmlformats.org/presentationml/2006/main">
  <p:tag name="PA" val="v3.0.1"/>
</p:tagLst>
</file>

<file path=ppt/tags/tag206.xml><?xml version="1.0" encoding="utf-8"?>
<p:tagLst xmlns:p="http://schemas.openxmlformats.org/presentationml/2006/main">
  <p:tag name="PA" val="v3.0.1"/>
</p:tagLst>
</file>

<file path=ppt/tags/tag207.xml><?xml version="1.0" encoding="utf-8"?>
<p:tagLst xmlns:p="http://schemas.openxmlformats.org/presentationml/2006/main">
  <p:tag name="PA" val="v3.0.1"/>
</p:tagLst>
</file>

<file path=ppt/tags/tag208.xml><?xml version="1.0" encoding="utf-8"?>
<p:tagLst xmlns:p="http://schemas.openxmlformats.org/presentationml/2006/main">
  <p:tag name="PA" val="v3.0.1"/>
</p:tagLst>
</file>

<file path=ppt/tags/tag209.xml><?xml version="1.0" encoding="utf-8"?>
<p:tagLst xmlns:p="http://schemas.openxmlformats.org/presentationml/2006/main">
  <p:tag name="PA" val="v3.0.1"/>
</p:tagLst>
</file>

<file path=ppt/tags/tag21.xml><?xml version="1.0" encoding="utf-8"?>
<p:tagLst xmlns:p="http://schemas.openxmlformats.org/presentationml/2006/main">
  <p:tag name="PA" val="v3.0.1"/>
</p:tagLst>
</file>

<file path=ppt/tags/tag210.xml><?xml version="1.0" encoding="utf-8"?>
<p:tagLst xmlns:p="http://schemas.openxmlformats.org/presentationml/2006/main">
  <p:tag name="PA" val="v3.0.1"/>
</p:tagLst>
</file>

<file path=ppt/tags/tag211.xml><?xml version="1.0" encoding="utf-8"?>
<p:tagLst xmlns:p="http://schemas.openxmlformats.org/presentationml/2006/main">
  <p:tag name="PA" val="v3.0.1"/>
</p:tagLst>
</file>

<file path=ppt/tags/tag212.xml><?xml version="1.0" encoding="utf-8"?>
<p:tagLst xmlns:p="http://schemas.openxmlformats.org/presentationml/2006/main">
  <p:tag name="PA" val="v3.0.1"/>
</p:tagLst>
</file>

<file path=ppt/tags/tag213.xml><?xml version="1.0" encoding="utf-8"?>
<p:tagLst xmlns:p="http://schemas.openxmlformats.org/presentationml/2006/main">
  <p:tag name="PA" val="v3.0.1"/>
</p:tagLst>
</file>

<file path=ppt/tags/tag214.xml><?xml version="1.0" encoding="utf-8"?>
<p:tagLst xmlns:p="http://schemas.openxmlformats.org/presentationml/2006/main">
  <p:tag name="PA" val="v3.0.1"/>
</p:tagLst>
</file>

<file path=ppt/tags/tag215.xml><?xml version="1.0" encoding="utf-8"?>
<p:tagLst xmlns:p="http://schemas.openxmlformats.org/presentationml/2006/main">
  <p:tag name="PA" val="v3.0.1"/>
</p:tagLst>
</file>

<file path=ppt/tags/tag216.xml><?xml version="1.0" encoding="utf-8"?>
<p:tagLst xmlns:p="http://schemas.openxmlformats.org/presentationml/2006/main">
  <p:tag name="PA" val="v3.0.1"/>
</p:tagLst>
</file>

<file path=ppt/tags/tag217.xml><?xml version="1.0" encoding="utf-8"?>
<p:tagLst xmlns:p="http://schemas.openxmlformats.org/presentationml/2006/main">
  <p:tag name="PA" val="v3.0.1"/>
</p:tagLst>
</file>

<file path=ppt/tags/tag218.xml><?xml version="1.0" encoding="utf-8"?>
<p:tagLst xmlns:p="http://schemas.openxmlformats.org/presentationml/2006/main">
  <p:tag name="PA" val="v3.0.1"/>
</p:tagLst>
</file>

<file path=ppt/tags/tag219.xml><?xml version="1.0" encoding="utf-8"?>
<p:tagLst xmlns:p="http://schemas.openxmlformats.org/presentationml/2006/main">
  <p:tag name="PA" val="v3.0.1"/>
</p:tagLst>
</file>

<file path=ppt/tags/tag22.xml><?xml version="1.0" encoding="utf-8"?>
<p:tagLst xmlns:p="http://schemas.openxmlformats.org/presentationml/2006/main">
  <p:tag name="PA" val="v3.0.1"/>
</p:tagLst>
</file>

<file path=ppt/tags/tag220.xml><?xml version="1.0" encoding="utf-8"?>
<p:tagLst xmlns:p="http://schemas.openxmlformats.org/presentationml/2006/main">
  <p:tag name="PA" val="v3.0.1"/>
</p:tagLst>
</file>

<file path=ppt/tags/tag221.xml><?xml version="1.0" encoding="utf-8"?>
<p:tagLst xmlns:p="http://schemas.openxmlformats.org/presentationml/2006/main">
  <p:tag name="PA" val="v3.0.1"/>
</p:tagLst>
</file>

<file path=ppt/tags/tag222.xml><?xml version="1.0" encoding="utf-8"?>
<p:tagLst xmlns:p="http://schemas.openxmlformats.org/presentationml/2006/main">
  <p:tag name="PA" val="v3.0.1"/>
</p:tagLst>
</file>

<file path=ppt/tags/tag223.xml><?xml version="1.0" encoding="utf-8"?>
<p:tagLst xmlns:p="http://schemas.openxmlformats.org/presentationml/2006/main">
  <p:tag name="PA" val="v3.0.1"/>
</p:tagLst>
</file>

<file path=ppt/tags/tag224.xml><?xml version="1.0" encoding="utf-8"?>
<p:tagLst xmlns:p="http://schemas.openxmlformats.org/presentationml/2006/main">
  <p:tag name="PA" val="v3.0.1"/>
</p:tagLst>
</file>

<file path=ppt/tags/tag225.xml><?xml version="1.0" encoding="utf-8"?>
<p:tagLst xmlns:p="http://schemas.openxmlformats.org/presentationml/2006/main">
  <p:tag name="PA" val="v3.0.1"/>
</p:tagLst>
</file>

<file path=ppt/tags/tag226.xml><?xml version="1.0" encoding="utf-8"?>
<p:tagLst xmlns:p="http://schemas.openxmlformats.org/presentationml/2006/main">
  <p:tag name="PA" val="v3.0.1"/>
</p:tagLst>
</file>

<file path=ppt/tags/tag227.xml><?xml version="1.0" encoding="utf-8"?>
<p:tagLst xmlns:p="http://schemas.openxmlformats.org/presentationml/2006/main">
  <p:tag name="PA" val="v3.0.1"/>
</p:tagLst>
</file>

<file path=ppt/tags/tag228.xml><?xml version="1.0" encoding="utf-8"?>
<p:tagLst xmlns:p="http://schemas.openxmlformats.org/presentationml/2006/main">
  <p:tag name="PA" val="v3.0.1"/>
</p:tagLst>
</file>

<file path=ppt/tags/tag229.xml><?xml version="1.0" encoding="utf-8"?>
<p:tagLst xmlns:p="http://schemas.openxmlformats.org/presentationml/2006/main">
  <p:tag name="PA" val="v3.0.1"/>
</p:tagLst>
</file>

<file path=ppt/tags/tag23.xml><?xml version="1.0" encoding="utf-8"?>
<p:tagLst xmlns:p="http://schemas.openxmlformats.org/presentationml/2006/main">
  <p:tag name="PA" val="v3.0.1"/>
</p:tagLst>
</file>

<file path=ppt/tags/tag230.xml><?xml version="1.0" encoding="utf-8"?>
<p:tagLst xmlns:p="http://schemas.openxmlformats.org/presentationml/2006/main">
  <p:tag name="PA" val="v3.0.1"/>
</p:tagLst>
</file>

<file path=ppt/tags/tag231.xml><?xml version="1.0" encoding="utf-8"?>
<p:tagLst xmlns:p="http://schemas.openxmlformats.org/presentationml/2006/main">
  <p:tag name="PA" val="v3.0.1"/>
</p:tagLst>
</file>

<file path=ppt/tags/tag232.xml><?xml version="1.0" encoding="utf-8"?>
<p:tagLst xmlns:p="http://schemas.openxmlformats.org/presentationml/2006/main">
  <p:tag name="PA" val="v3.0.1"/>
</p:tagLst>
</file>

<file path=ppt/tags/tag233.xml><?xml version="1.0" encoding="utf-8"?>
<p:tagLst xmlns:p="http://schemas.openxmlformats.org/presentationml/2006/main">
  <p:tag name="PA" val="v3.0.1"/>
</p:tagLst>
</file>

<file path=ppt/tags/tag234.xml><?xml version="1.0" encoding="utf-8"?>
<p:tagLst xmlns:p="http://schemas.openxmlformats.org/presentationml/2006/main">
  <p:tag name="PA" val="v3.0.1"/>
</p:tagLst>
</file>

<file path=ppt/tags/tag235.xml><?xml version="1.0" encoding="utf-8"?>
<p:tagLst xmlns:p="http://schemas.openxmlformats.org/presentationml/2006/main">
  <p:tag name="PA" val="v3.0.1"/>
</p:tagLst>
</file>

<file path=ppt/tags/tag236.xml><?xml version="1.0" encoding="utf-8"?>
<p:tagLst xmlns:p="http://schemas.openxmlformats.org/presentationml/2006/main">
  <p:tag name="PA" val="v3.0.1"/>
</p:tagLst>
</file>

<file path=ppt/tags/tag237.xml><?xml version="1.0" encoding="utf-8"?>
<p:tagLst xmlns:p="http://schemas.openxmlformats.org/presentationml/2006/main">
  <p:tag name="PA" val="v3.0.1"/>
</p:tagLst>
</file>

<file path=ppt/tags/tag238.xml><?xml version="1.0" encoding="utf-8"?>
<p:tagLst xmlns:p="http://schemas.openxmlformats.org/presentationml/2006/main">
  <p:tag name="PA" val="v3.0.1"/>
</p:tagLst>
</file>

<file path=ppt/tags/tag239.xml><?xml version="1.0" encoding="utf-8"?>
<p:tagLst xmlns:p="http://schemas.openxmlformats.org/presentationml/2006/main">
  <p:tag name="PA" val="v3.0.1"/>
</p:tagLst>
</file>

<file path=ppt/tags/tag24.xml><?xml version="1.0" encoding="utf-8"?>
<p:tagLst xmlns:p="http://schemas.openxmlformats.org/presentationml/2006/main">
  <p:tag name="PA" val="v3.0.1"/>
</p:tagLst>
</file>

<file path=ppt/tags/tag240.xml><?xml version="1.0" encoding="utf-8"?>
<p:tagLst xmlns:p="http://schemas.openxmlformats.org/presentationml/2006/main">
  <p:tag name="PA" val="v3.0.1"/>
</p:tagLst>
</file>

<file path=ppt/tags/tag241.xml><?xml version="1.0" encoding="utf-8"?>
<p:tagLst xmlns:p="http://schemas.openxmlformats.org/presentationml/2006/main">
  <p:tag name="PA" val="v3.0.1"/>
</p:tagLst>
</file>

<file path=ppt/tags/tag242.xml><?xml version="1.0" encoding="utf-8"?>
<p:tagLst xmlns:p="http://schemas.openxmlformats.org/presentationml/2006/main">
  <p:tag name="PA" val="v3.0.1"/>
</p:tagLst>
</file>

<file path=ppt/tags/tag243.xml><?xml version="1.0" encoding="utf-8"?>
<p:tagLst xmlns:p="http://schemas.openxmlformats.org/presentationml/2006/main">
  <p:tag name="PA" val="v3.0.1"/>
</p:tagLst>
</file>

<file path=ppt/tags/tag244.xml><?xml version="1.0" encoding="utf-8"?>
<p:tagLst xmlns:p="http://schemas.openxmlformats.org/presentationml/2006/main">
  <p:tag name="PA" val="v3.0.1"/>
</p:tagLst>
</file>

<file path=ppt/tags/tag245.xml><?xml version="1.0" encoding="utf-8"?>
<p:tagLst xmlns:p="http://schemas.openxmlformats.org/presentationml/2006/main">
  <p:tag name="PA" val="v3.0.1"/>
</p:tagLst>
</file>

<file path=ppt/tags/tag25.xml><?xml version="1.0" encoding="utf-8"?>
<p:tagLst xmlns:p="http://schemas.openxmlformats.org/presentationml/2006/main">
  <p:tag name="PA" val="v3.0.1"/>
</p:tagLst>
</file>

<file path=ppt/tags/tag26.xml><?xml version="1.0" encoding="utf-8"?>
<p:tagLst xmlns:p="http://schemas.openxmlformats.org/presentationml/2006/main">
  <p:tag name="PA" val="v3.0.1"/>
</p:tagLst>
</file>

<file path=ppt/tags/tag27.xml><?xml version="1.0" encoding="utf-8"?>
<p:tagLst xmlns:p="http://schemas.openxmlformats.org/presentationml/2006/main">
  <p:tag name="PA" val="v3.0.1"/>
</p:tagLst>
</file>

<file path=ppt/tags/tag28.xml><?xml version="1.0" encoding="utf-8"?>
<p:tagLst xmlns:p="http://schemas.openxmlformats.org/presentationml/2006/main">
  <p:tag name="PA" val="v3.0.1"/>
</p:tagLst>
</file>

<file path=ppt/tags/tag29.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30.xml><?xml version="1.0" encoding="utf-8"?>
<p:tagLst xmlns:p="http://schemas.openxmlformats.org/presentationml/2006/main">
  <p:tag name="PA" val="v3.0.1"/>
</p:tagLst>
</file>

<file path=ppt/tags/tag31.xml><?xml version="1.0" encoding="utf-8"?>
<p:tagLst xmlns:p="http://schemas.openxmlformats.org/presentationml/2006/main">
  <p:tag name="PA" val="v3.0.1"/>
</p:tagLst>
</file>

<file path=ppt/tags/tag32.xml><?xml version="1.0" encoding="utf-8"?>
<p:tagLst xmlns:p="http://schemas.openxmlformats.org/presentationml/2006/main">
  <p:tag name="PA" val="v3.0.1"/>
</p:tagLst>
</file>

<file path=ppt/tags/tag33.xml><?xml version="1.0" encoding="utf-8"?>
<p:tagLst xmlns:p="http://schemas.openxmlformats.org/presentationml/2006/main">
  <p:tag name="PA" val="v3.0.1"/>
</p:tagLst>
</file>

<file path=ppt/tags/tag34.xml><?xml version="1.0" encoding="utf-8"?>
<p:tagLst xmlns:p="http://schemas.openxmlformats.org/presentationml/2006/main">
  <p:tag name="PA" val="v3.0.1"/>
</p:tagLst>
</file>

<file path=ppt/tags/tag35.xml><?xml version="1.0" encoding="utf-8"?>
<p:tagLst xmlns:p="http://schemas.openxmlformats.org/presentationml/2006/main">
  <p:tag name="PA" val="v3.0.1"/>
</p:tagLst>
</file>

<file path=ppt/tags/tag36.xml><?xml version="1.0" encoding="utf-8"?>
<p:tagLst xmlns:p="http://schemas.openxmlformats.org/presentationml/2006/main">
  <p:tag name="PA" val="v3.0.1"/>
</p:tagLst>
</file>

<file path=ppt/tags/tag37.xml><?xml version="1.0" encoding="utf-8"?>
<p:tagLst xmlns:p="http://schemas.openxmlformats.org/presentationml/2006/main">
  <p:tag name="PA" val="v3.0.1"/>
</p:tagLst>
</file>

<file path=ppt/tags/tag38.xml><?xml version="1.0" encoding="utf-8"?>
<p:tagLst xmlns:p="http://schemas.openxmlformats.org/presentationml/2006/main">
  <p:tag name="PA" val="v3.0.1"/>
</p:tagLst>
</file>

<file path=ppt/tags/tag39.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40.xml><?xml version="1.0" encoding="utf-8"?>
<p:tagLst xmlns:p="http://schemas.openxmlformats.org/presentationml/2006/main">
  <p:tag name="PA" val="v3.0.1"/>
</p:tagLst>
</file>

<file path=ppt/tags/tag41.xml><?xml version="1.0" encoding="utf-8"?>
<p:tagLst xmlns:p="http://schemas.openxmlformats.org/presentationml/2006/main">
  <p:tag name="PA" val="v3.0.1"/>
</p:tagLst>
</file>

<file path=ppt/tags/tag42.xml><?xml version="1.0" encoding="utf-8"?>
<p:tagLst xmlns:p="http://schemas.openxmlformats.org/presentationml/2006/main">
  <p:tag name="PA" val="v3.0.1"/>
</p:tagLst>
</file>

<file path=ppt/tags/tag43.xml><?xml version="1.0" encoding="utf-8"?>
<p:tagLst xmlns:p="http://schemas.openxmlformats.org/presentationml/2006/main">
  <p:tag name="PA" val="v3.0.1"/>
</p:tagLst>
</file>

<file path=ppt/tags/tag44.xml><?xml version="1.0" encoding="utf-8"?>
<p:tagLst xmlns:p="http://schemas.openxmlformats.org/presentationml/2006/main">
  <p:tag name="PA" val="v3.0.1"/>
</p:tagLst>
</file>

<file path=ppt/tags/tag45.xml><?xml version="1.0" encoding="utf-8"?>
<p:tagLst xmlns:p="http://schemas.openxmlformats.org/presentationml/2006/main">
  <p:tag name="PA" val="v3.0.1"/>
</p:tagLst>
</file>

<file path=ppt/tags/tag46.xml><?xml version="1.0" encoding="utf-8"?>
<p:tagLst xmlns:p="http://schemas.openxmlformats.org/presentationml/2006/main">
  <p:tag name="PA" val="v3.0.1"/>
</p:tagLst>
</file>

<file path=ppt/tags/tag47.xml><?xml version="1.0" encoding="utf-8"?>
<p:tagLst xmlns:p="http://schemas.openxmlformats.org/presentationml/2006/main">
  <p:tag name="PA" val="v3.0.1"/>
</p:tagLst>
</file>

<file path=ppt/tags/tag48.xml><?xml version="1.0" encoding="utf-8"?>
<p:tagLst xmlns:p="http://schemas.openxmlformats.org/presentationml/2006/main">
  <p:tag name="PA" val="v3.0.1"/>
</p:tagLst>
</file>

<file path=ppt/tags/tag49.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50.xml><?xml version="1.0" encoding="utf-8"?>
<p:tagLst xmlns:p="http://schemas.openxmlformats.org/presentationml/2006/main">
  <p:tag name="PA" val="v3.0.1"/>
</p:tagLst>
</file>

<file path=ppt/tags/tag51.xml><?xml version="1.0" encoding="utf-8"?>
<p:tagLst xmlns:p="http://schemas.openxmlformats.org/presentationml/2006/main">
  <p:tag name="PA" val="v3.0.1"/>
</p:tagLst>
</file>

<file path=ppt/tags/tag52.xml><?xml version="1.0" encoding="utf-8"?>
<p:tagLst xmlns:p="http://schemas.openxmlformats.org/presentationml/2006/main">
  <p:tag name="PA" val="v3.0.1"/>
</p:tagLst>
</file>

<file path=ppt/tags/tag53.xml><?xml version="1.0" encoding="utf-8"?>
<p:tagLst xmlns:p="http://schemas.openxmlformats.org/presentationml/2006/main">
  <p:tag name="PA" val="v3.0.1"/>
</p:tagLst>
</file>

<file path=ppt/tags/tag54.xml><?xml version="1.0" encoding="utf-8"?>
<p:tagLst xmlns:p="http://schemas.openxmlformats.org/presentationml/2006/main">
  <p:tag name="PA" val="v3.0.1"/>
</p:tagLst>
</file>

<file path=ppt/tags/tag55.xml><?xml version="1.0" encoding="utf-8"?>
<p:tagLst xmlns:p="http://schemas.openxmlformats.org/presentationml/2006/main">
  <p:tag name="PA" val="v3.0.1"/>
</p:tagLst>
</file>

<file path=ppt/tags/tag56.xml><?xml version="1.0" encoding="utf-8"?>
<p:tagLst xmlns:p="http://schemas.openxmlformats.org/presentationml/2006/main">
  <p:tag name="PA" val="v3.0.1"/>
</p:tagLst>
</file>

<file path=ppt/tags/tag57.xml><?xml version="1.0" encoding="utf-8"?>
<p:tagLst xmlns:p="http://schemas.openxmlformats.org/presentationml/2006/main">
  <p:tag name="PA" val="v3.0.1"/>
</p:tagLst>
</file>

<file path=ppt/tags/tag58.xml><?xml version="1.0" encoding="utf-8"?>
<p:tagLst xmlns:p="http://schemas.openxmlformats.org/presentationml/2006/main">
  <p:tag name="PA" val="v3.0.1"/>
</p:tagLst>
</file>

<file path=ppt/tags/tag59.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60.xml><?xml version="1.0" encoding="utf-8"?>
<p:tagLst xmlns:p="http://schemas.openxmlformats.org/presentationml/2006/main">
  <p:tag name="PA" val="v3.0.1"/>
</p:tagLst>
</file>

<file path=ppt/tags/tag61.xml><?xml version="1.0" encoding="utf-8"?>
<p:tagLst xmlns:p="http://schemas.openxmlformats.org/presentationml/2006/main">
  <p:tag name="PA" val="v3.0.1"/>
</p:tagLst>
</file>

<file path=ppt/tags/tag62.xml><?xml version="1.0" encoding="utf-8"?>
<p:tagLst xmlns:p="http://schemas.openxmlformats.org/presentationml/2006/main">
  <p:tag name="PA" val="v3.0.1"/>
</p:tagLst>
</file>

<file path=ppt/tags/tag63.xml><?xml version="1.0" encoding="utf-8"?>
<p:tagLst xmlns:p="http://schemas.openxmlformats.org/presentationml/2006/main">
  <p:tag name="PA" val="v3.0.1"/>
</p:tagLst>
</file>

<file path=ppt/tags/tag64.xml><?xml version="1.0" encoding="utf-8"?>
<p:tagLst xmlns:p="http://schemas.openxmlformats.org/presentationml/2006/main">
  <p:tag name="PA" val="v3.0.1"/>
</p:tagLst>
</file>

<file path=ppt/tags/tag65.xml><?xml version="1.0" encoding="utf-8"?>
<p:tagLst xmlns:p="http://schemas.openxmlformats.org/presentationml/2006/main">
  <p:tag name="PA" val="v3.0.1"/>
</p:tagLst>
</file>

<file path=ppt/tags/tag66.xml><?xml version="1.0" encoding="utf-8"?>
<p:tagLst xmlns:p="http://schemas.openxmlformats.org/presentationml/2006/main">
  <p:tag name="PA" val="v3.0.1"/>
</p:tagLst>
</file>

<file path=ppt/tags/tag67.xml><?xml version="1.0" encoding="utf-8"?>
<p:tagLst xmlns:p="http://schemas.openxmlformats.org/presentationml/2006/main">
  <p:tag name="PA" val="v3.0.1"/>
</p:tagLst>
</file>

<file path=ppt/tags/tag68.xml><?xml version="1.0" encoding="utf-8"?>
<p:tagLst xmlns:p="http://schemas.openxmlformats.org/presentationml/2006/main">
  <p:tag name="PA" val="v3.0.1"/>
</p:tagLst>
</file>

<file path=ppt/tags/tag69.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70.xml><?xml version="1.0" encoding="utf-8"?>
<p:tagLst xmlns:p="http://schemas.openxmlformats.org/presentationml/2006/main">
  <p:tag name="PA" val="v3.0.1"/>
</p:tagLst>
</file>

<file path=ppt/tags/tag71.xml><?xml version="1.0" encoding="utf-8"?>
<p:tagLst xmlns:p="http://schemas.openxmlformats.org/presentationml/2006/main">
  <p:tag name="PA" val="v3.0.1"/>
</p:tagLst>
</file>

<file path=ppt/tags/tag72.xml><?xml version="1.0" encoding="utf-8"?>
<p:tagLst xmlns:p="http://schemas.openxmlformats.org/presentationml/2006/main">
  <p:tag name="PA" val="v3.0.1"/>
</p:tagLst>
</file>

<file path=ppt/tags/tag73.xml><?xml version="1.0" encoding="utf-8"?>
<p:tagLst xmlns:p="http://schemas.openxmlformats.org/presentationml/2006/main">
  <p:tag name="PA" val="v3.0.1"/>
</p:tagLst>
</file>

<file path=ppt/tags/tag74.xml><?xml version="1.0" encoding="utf-8"?>
<p:tagLst xmlns:p="http://schemas.openxmlformats.org/presentationml/2006/main">
  <p:tag name="PA" val="v3.0.1"/>
</p:tagLst>
</file>

<file path=ppt/tags/tag75.xml><?xml version="1.0" encoding="utf-8"?>
<p:tagLst xmlns:p="http://schemas.openxmlformats.org/presentationml/2006/main">
  <p:tag name="PA" val="v3.0.1"/>
</p:tagLst>
</file>

<file path=ppt/tags/tag76.xml><?xml version="1.0" encoding="utf-8"?>
<p:tagLst xmlns:p="http://schemas.openxmlformats.org/presentationml/2006/main">
  <p:tag name="PA" val="v3.0.1"/>
</p:tagLst>
</file>

<file path=ppt/tags/tag77.xml><?xml version="1.0" encoding="utf-8"?>
<p:tagLst xmlns:p="http://schemas.openxmlformats.org/presentationml/2006/main">
  <p:tag name="PA" val="v3.0.1"/>
</p:tagLst>
</file>

<file path=ppt/tags/tag78.xml><?xml version="1.0" encoding="utf-8"?>
<p:tagLst xmlns:p="http://schemas.openxmlformats.org/presentationml/2006/main">
  <p:tag name="PA" val="v3.0.1"/>
</p:tagLst>
</file>

<file path=ppt/tags/tag79.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80.xml><?xml version="1.0" encoding="utf-8"?>
<p:tagLst xmlns:p="http://schemas.openxmlformats.org/presentationml/2006/main">
  <p:tag name="PA" val="v3.0.1"/>
</p:tagLst>
</file>

<file path=ppt/tags/tag81.xml><?xml version="1.0" encoding="utf-8"?>
<p:tagLst xmlns:p="http://schemas.openxmlformats.org/presentationml/2006/main">
  <p:tag name="PA" val="v3.0.1"/>
</p:tagLst>
</file>

<file path=ppt/tags/tag82.xml><?xml version="1.0" encoding="utf-8"?>
<p:tagLst xmlns:p="http://schemas.openxmlformats.org/presentationml/2006/main">
  <p:tag name="PA" val="v3.0.1"/>
</p:tagLst>
</file>

<file path=ppt/tags/tag83.xml><?xml version="1.0" encoding="utf-8"?>
<p:tagLst xmlns:p="http://schemas.openxmlformats.org/presentationml/2006/main">
  <p:tag name="PA" val="v3.0.1"/>
</p:tagLst>
</file>

<file path=ppt/tags/tag84.xml><?xml version="1.0" encoding="utf-8"?>
<p:tagLst xmlns:p="http://schemas.openxmlformats.org/presentationml/2006/main">
  <p:tag name="PA" val="v3.0.1"/>
</p:tagLst>
</file>

<file path=ppt/tags/tag85.xml><?xml version="1.0" encoding="utf-8"?>
<p:tagLst xmlns:p="http://schemas.openxmlformats.org/presentationml/2006/main">
  <p:tag name="PA" val="v3.0.1"/>
</p:tagLst>
</file>

<file path=ppt/tags/tag86.xml><?xml version="1.0" encoding="utf-8"?>
<p:tagLst xmlns:p="http://schemas.openxmlformats.org/presentationml/2006/main">
  <p:tag name="PA" val="v3.0.1"/>
</p:tagLst>
</file>

<file path=ppt/tags/tag87.xml><?xml version="1.0" encoding="utf-8"?>
<p:tagLst xmlns:p="http://schemas.openxmlformats.org/presentationml/2006/main">
  <p:tag name="PA" val="v3.0.1"/>
</p:tagLst>
</file>

<file path=ppt/tags/tag88.xml><?xml version="1.0" encoding="utf-8"?>
<p:tagLst xmlns:p="http://schemas.openxmlformats.org/presentationml/2006/main">
  <p:tag name="PA" val="v3.0.1"/>
</p:tagLst>
</file>

<file path=ppt/tags/tag89.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ags/tag90.xml><?xml version="1.0" encoding="utf-8"?>
<p:tagLst xmlns:p="http://schemas.openxmlformats.org/presentationml/2006/main">
  <p:tag name="PA" val="v3.0.1"/>
</p:tagLst>
</file>

<file path=ppt/tags/tag91.xml><?xml version="1.0" encoding="utf-8"?>
<p:tagLst xmlns:p="http://schemas.openxmlformats.org/presentationml/2006/main">
  <p:tag name="PA" val="v3.0.1"/>
</p:tagLst>
</file>

<file path=ppt/tags/tag92.xml><?xml version="1.0" encoding="utf-8"?>
<p:tagLst xmlns:p="http://schemas.openxmlformats.org/presentationml/2006/main">
  <p:tag name="PA" val="v3.0.1"/>
</p:tagLst>
</file>

<file path=ppt/tags/tag93.xml><?xml version="1.0" encoding="utf-8"?>
<p:tagLst xmlns:p="http://schemas.openxmlformats.org/presentationml/2006/main">
  <p:tag name="PA" val="v3.0.1"/>
</p:tagLst>
</file>

<file path=ppt/tags/tag94.xml><?xml version="1.0" encoding="utf-8"?>
<p:tagLst xmlns:p="http://schemas.openxmlformats.org/presentationml/2006/main">
  <p:tag name="PA" val="v3.0.1"/>
</p:tagLst>
</file>

<file path=ppt/tags/tag95.xml><?xml version="1.0" encoding="utf-8"?>
<p:tagLst xmlns:p="http://schemas.openxmlformats.org/presentationml/2006/main">
  <p:tag name="PA" val="v3.0.1"/>
</p:tagLst>
</file>

<file path=ppt/tags/tag96.xml><?xml version="1.0" encoding="utf-8"?>
<p:tagLst xmlns:p="http://schemas.openxmlformats.org/presentationml/2006/main">
  <p:tag name="PA" val="v3.0.1"/>
</p:tagLst>
</file>

<file path=ppt/tags/tag97.xml><?xml version="1.0" encoding="utf-8"?>
<p:tagLst xmlns:p="http://schemas.openxmlformats.org/presentationml/2006/main">
  <p:tag name="PA" val="v3.0.1"/>
</p:tagLst>
</file>

<file path=ppt/tags/tag98.xml><?xml version="1.0" encoding="utf-8"?>
<p:tagLst xmlns:p="http://schemas.openxmlformats.org/presentationml/2006/main">
  <p:tag name="PA" val="v3.0.1"/>
</p:tagLst>
</file>

<file path=ppt/tags/tag9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33852</Words>
  <Application>WPS 演示</Application>
  <PresentationFormat>全屏显示(16:9)</PresentationFormat>
  <Paragraphs>820</Paragraphs>
  <Slides>70</Slides>
  <Notes>71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70</vt:i4>
      </vt:variant>
    </vt:vector>
  </HeadingPairs>
  <TitlesOfParts>
    <vt:vector size="78" baseType="lpstr">
      <vt:lpstr>Arial</vt:lpstr>
      <vt:lpstr>宋体</vt:lpstr>
      <vt:lpstr>Wingdings</vt:lpstr>
      <vt:lpstr>微软雅黑</vt:lpstr>
      <vt:lpstr>幼圆</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Jedie</dc:creator>
  <cp:lastModifiedBy>Don't touch my heart,and leave</cp:lastModifiedBy>
  <cp:revision>959</cp:revision>
  <dcterms:created xsi:type="dcterms:W3CDTF">2017-01-03T04:52:00Z</dcterms:created>
  <dcterms:modified xsi:type="dcterms:W3CDTF">2017-12-11T00:25:09Z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