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9" r:id="rId15"/>
    <p:sldId id="276" r:id="rId16"/>
    <p:sldId id="277" r:id="rId17"/>
    <p:sldId id="284" r:id="rId18"/>
    <p:sldId id="280" r:id="rId19"/>
    <p:sldId id="271" r:id="rId20"/>
    <p:sldId id="273" r:id="rId21"/>
    <p:sldId id="274" r:id="rId22"/>
    <p:sldId id="278" r:id="rId23"/>
    <p:sldId id="285" r:id="rId24"/>
    <p:sldId id="281" r:id="rId25"/>
    <p:sldId id="275" r:id="rId26"/>
    <p:sldId id="286" r:id="rId27"/>
    <p:sldId id="282" r:id="rId28"/>
    <p:sldId id="287" r:id="rId29"/>
    <p:sldId id="27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DB573-DA09-4651-9D90-4C068EE00A7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C537E-7066-479C-82D4-A9BE25897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激活函数式为了解决非线性问题。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4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输入层和输出层均无激活函数。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0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：可塞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i="0">
                    <a:latin typeface="Cambria Math" panose="02040503050406030204" pitchFamily="18" charset="0"/>
                  </a:rPr>
                  <a:t>𝜉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：可塞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537E-7066-479C-82D4-A9BE258975A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5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5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2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1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8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CBAD-FEEB-4427-8424-905752E59A4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8AFB-5128-46F1-8E10-D7FBD6869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.jpe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Extreme Learning Machine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5982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Yang gang</a:t>
            </a:r>
          </a:p>
        </p:txBody>
      </p:sp>
      <p:pic>
        <p:nvPicPr>
          <p:cNvPr id="4" name="图片 3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35737" y="2343365"/>
                <a:ext cx="4441735" cy="25225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altLang="zh-CN" sz="2400" dirty="0"/>
                  <a:t> are randomly generated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2400" dirty="0"/>
                  <a:t> is calculated directly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5737" y="2343365"/>
                <a:ext cx="4441735" cy="2522537"/>
              </a:xfrm>
              <a:blipFill rotWithShape="0">
                <a:blip r:embed="rId2"/>
                <a:stretch>
                  <a:fillRect l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32688" y="1415534"/>
            <a:ext cx="821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New Learning Scheme of </a:t>
            </a:r>
            <a:r>
              <a:rPr lang="en-US" altLang="zh-CN" sz="2400" dirty="0" err="1"/>
              <a:t>Feedforward</a:t>
            </a:r>
            <a:r>
              <a:rPr lang="en-US" altLang="zh-CN" sz="2400" dirty="0"/>
              <a:t> Neural Networks</a:t>
            </a:r>
            <a:endParaRPr lang="zh-CN" altLang="en-US" sz="24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84965" y="2011680"/>
            <a:ext cx="6390948" cy="3584426"/>
            <a:chOff x="219205" y="2350008"/>
            <a:chExt cx="6390948" cy="3584426"/>
          </a:xfrm>
        </p:grpSpPr>
        <p:grpSp>
          <p:nvGrpSpPr>
            <p:cNvPr id="5" name="组合 4"/>
            <p:cNvGrpSpPr/>
            <p:nvPr/>
          </p:nvGrpSpPr>
          <p:grpSpPr>
            <a:xfrm>
              <a:off x="219205" y="2350008"/>
              <a:ext cx="6390948" cy="2903621"/>
              <a:chOff x="330694" y="1844842"/>
              <a:chExt cx="7489912" cy="333279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38991" y="1844842"/>
                <a:ext cx="737939" cy="73793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138991" y="2721139"/>
                <a:ext cx="737939" cy="73793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2</a:t>
                </a:r>
                <a:endParaRPr lang="zh-CN" altLang="en-US" sz="28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38990" y="4394578"/>
                <a:ext cx="737939" cy="73793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n</a:t>
                </a:r>
                <a:endParaRPr lang="zh-CN" altLang="en-US" sz="28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09502" y="3516177"/>
                <a:ext cx="615553" cy="87439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697707" y="1844842"/>
                <a:ext cx="737939" cy="7379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697707" y="2721139"/>
                <a:ext cx="737939" cy="7379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2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3697706" y="4394578"/>
                    <a:ext cx="737939" cy="737939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7706" y="4394578"/>
                    <a:ext cx="737939" cy="737939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矩形 12"/>
              <p:cNvSpPr/>
              <p:nvPr/>
            </p:nvSpPr>
            <p:spPr>
              <a:xfrm>
                <a:off x="3868218" y="3516177"/>
                <a:ext cx="615553" cy="87439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cxnSp>
            <p:nvCxnSpPr>
              <p:cNvPr id="14" name="直接箭头连接符 13"/>
              <p:cNvCxnSpPr>
                <a:stCxn id="6" idx="6"/>
                <a:endCxn id="10" idx="2"/>
              </p:cNvCxnSpPr>
              <p:nvPr/>
            </p:nvCxnSpPr>
            <p:spPr>
              <a:xfrm>
                <a:off x="1876930" y="2213812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6"/>
                <a:endCxn id="11" idx="2"/>
              </p:cNvCxnSpPr>
              <p:nvPr/>
            </p:nvCxnSpPr>
            <p:spPr>
              <a:xfrm>
                <a:off x="1876930" y="2213812"/>
                <a:ext cx="1820777" cy="8762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7" idx="6"/>
                <a:endCxn id="12" idx="2"/>
              </p:cNvCxnSpPr>
              <p:nvPr/>
            </p:nvCxnSpPr>
            <p:spPr>
              <a:xfrm>
                <a:off x="1876930" y="3090109"/>
                <a:ext cx="1820776" cy="16734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1876930" y="2213812"/>
                <a:ext cx="1820777" cy="8762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6"/>
                <a:endCxn id="12" idx="2"/>
              </p:cNvCxnSpPr>
              <p:nvPr/>
            </p:nvCxnSpPr>
            <p:spPr>
              <a:xfrm>
                <a:off x="1876930" y="2213812"/>
                <a:ext cx="1820776" cy="25497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7" idx="6"/>
                <a:endCxn id="11" idx="2"/>
              </p:cNvCxnSpPr>
              <p:nvPr/>
            </p:nvCxnSpPr>
            <p:spPr>
              <a:xfrm>
                <a:off x="1876930" y="3090109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1876929" y="2213812"/>
                <a:ext cx="1820778" cy="25497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1876929" y="3090109"/>
                <a:ext cx="1820778" cy="16734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8" idx="6"/>
                <a:endCxn id="12" idx="2"/>
              </p:cNvCxnSpPr>
              <p:nvPr/>
            </p:nvCxnSpPr>
            <p:spPr>
              <a:xfrm>
                <a:off x="1876929" y="4763548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6268566" y="1889959"/>
                <a:ext cx="737939" cy="73793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268566" y="2766256"/>
                <a:ext cx="737939" cy="73793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2</a:t>
                </a:r>
                <a:endParaRPr lang="zh-CN" altLang="en-US" sz="2800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268565" y="4439695"/>
                <a:ext cx="737939" cy="73793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m</a:t>
                </a:r>
                <a:endParaRPr lang="zh-CN" altLang="en-US" sz="28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39077" y="3561294"/>
                <a:ext cx="615553" cy="87439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4441718" y="2210803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4441718" y="2210803"/>
                <a:ext cx="1820777" cy="8762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4441718" y="3087100"/>
                <a:ext cx="1820776" cy="16734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4441718" y="2210803"/>
                <a:ext cx="1820777" cy="8762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4441718" y="2210803"/>
                <a:ext cx="1820776" cy="25497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4441718" y="3087100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4441717" y="2210803"/>
                <a:ext cx="1820778" cy="25497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4441717" y="3087100"/>
                <a:ext cx="1820778" cy="16734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4441717" y="4760539"/>
                <a:ext cx="18207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30695" y="1921618"/>
                    <a:ext cx="80210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95" y="1921618"/>
                    <a:ext cx="802105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30694" y="2749790"/>
                    <a:ext cx="80210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94" y="2749790"/>
                    <a:ext cx="802105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68968" y="4451251"/>
                    <a:ext cx="80210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68" y="4451251"/>
                    <a:ext cx="802105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7116622" y="2026137"/>
                    <a:ext cx="60465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6622" y="2026137"/>
                    <a:ext cx="604653" cy="5232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7116621" y="2825490"/>
                    <a:ext cx="61292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6621" y="2825490"/>
                    <a:ext cx="612925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/>
                  <p:cNvSpPr/>
                  <p:nvPr/>
                </p:nvSpPr>
                <p:spPr>
                  <a:xfrm>
                    <a:off x="7112848" y="4435689"/>
                    <a:ext cx="70775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848" y="4435689"/>
                    <a:ext cx="707758" cy="5232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1954321" y="2380526"/>
                  <a:ext cx="589552" cy="268254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321" y="2380526"/>
                  <a:ext cx="589552" cy="26825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3173366" y="5372960"/>
                  <a:ext cx="589552" cy="5614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66" y="5372960"/>
                  <a:ext cx="589552" cy="56147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4251705" y="2377904"/>
                  <a:ext cx="589552" cy="268516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705" y="2377904"/>
                  <a:ext cx="589552" cy="26851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文本框 48"/>
          <p:cNvSpPr txBox="1"/>
          <p:nvPr/>
        </p:nvSpPr>
        <p:spPr>
          <a:xfrm>
            <a:off x="777780" y="5421174"/>
            <a:ext cx="225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generated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317568" y="5562964"/>
            <a:ext cx="118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1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cxnSp>
        <p:nvCxnSpPr>
          <p:cNvPr id="52" name="直接箭头连接符 51"/>
          <p:cNvCxnSpPr>
            <a:stCxn id="49" idx="0"/>
            <a:endCxn id="45" idx="2"/>
          </p:cNvCxnSpPr>
          <p:nvPr/>
        </p:nvCxnSpPr>
        <p:spPr>
          <a:xfrm flipV="1">
            <a:off x="1904327" y="4724742"/>
            <a:ext cx="710530" cy="6964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0"/>
            <a:endCxn id="46" idx="1"/>
          </p:cNvCxnSpPr>
          <p:nvPr/>
        </p:nvCxnSpPr>
        <p:spPr>
          <a:xfrm flipV="1">
            <a:off x="1904327" y="5315369"/>
            <a:ext cx="1634799" cy="105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0"/>
            <a:endCxn id="47" idx="2"/>
          </p:cNvCxnSpPr>
          <p:nvPr/>
        </p:nvCxnSpPr>
        <p:spPr>
          <a:xfrm flipV="1">
            <a:off x="4912241" y="4724741"/>
            <a:ext cx="0" cy="8382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6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926" y="2967789"/>
            <a:ext cx="4475748" cy="1556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3403" y="1877378"/>
                <a:ext cx="4441735" cy="25225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altLang="zh-CN" sz="2400" dirty="0"/>
                  <a:t> are randomly generated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2400" dirty="0"/>
                  <a:t> is calculated directly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403" y="1877378"/>
                <a:ext cx="4441735" cy="2522537"/>
              </a:xfrm>
              <a:blipFill rotWithShape="0">
                <a:blip r:embed="rId2"/>
                <a:stretch>
                  <a:fillRect l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42" name="右箭头 41"/>
          <p:cNvSpPr/>
          <p:nvPr/>
        </p:nvSpPr>
        <p:spPr>
          <a:xfrm>
            <a:off x="5005138" y="3272590"/>
            <a:ext cx="1267326" cy="834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651378" y="1877378"/>
                <a:ext cx="33438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For training data,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:</a:t>
                </a: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78" y="1877378"/>
                <a:ext cx="334386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732" r="-1821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651378" y="2689662"/>
                <a:ext cx="281198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78" y="2689662"/>
                <a:ext cx="2811988" cy="988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6651378" y="3678202"/>
                <a:ext cx="509144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Given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training dataset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Find 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2400" dirty="0"/>
                  <a:t>, which could make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altLang="zh-CN" sz="2400" dirty="0"/>
                  <a:t> minimize (equal to </a:t>
                </a:r>
                <a:r>
                  <a:rPr lang="en-US" altLang="zh-CN" sz="2400" b="1" dirty="0"/>
                  <a:t>0</a:t>
                </a:r>
                <a:r>
                  <a:rPr lang="en-US" altLang="zh-CN" sz="2400" dirty="0"/>
                  <a:t>). </a:t>
                </a: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78" y="3678202"/>
                <a:ext cx="5091443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796" r="-1557"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爆炸形 1 43"/>
          <p:cNvSpPr/>
          <p:nvPr/>
        </p:nvSpPr>
        <p:spPr>
          <a:xfrm>
            <a:off x="1250846" y="4333768"/>
            <a:ext cx="5526711" cy="25583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How to calculate ?</a:t>
            </a:r>
            <a:endParaRPr lang="zh-CN" altLang="en-US" sz="3200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35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54" grpId="0"/>
      <p:bldP spid="56" grpId="0"/>
      <p:bldP spid="57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292207" y="4923250"/>
            <a:ext cx="2600567" cy="869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Machine——Basic idea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59866" y="1554212"/>
                <a:ext cx="33438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For training data,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:</a:t>
                </a: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6" y="1554212"/>
                <a:ext cx="334386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32" r="-1821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859866" y="2366496"/>
                <a:ext cx="281198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6" y="2366496"/>
                <a:ext cx="2811988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859867" y="3355036"/>
                <a:ext cx="334386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Given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2400" dirty="0"/>
                  <a:t>, which could make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altLang="zh-CN" sz="2400" dirty="0"/>
                  <a:t> minimize. </a:t>
                </a: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7" y="3355036"/>
                <a:ext cx="3343864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2732" r="-1093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4649817" y="1877378"/>
            <a:ext cx="0" cy="39300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75889" y="2153283"/>
            <a:ext cx="203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396071" y="2149757"/>
                <a:ext cx="3032882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71" y="2149757"/>
                <a:ext cx="3032882" cy="468718"/>
              </a:xfrm>
              <a:prstGeom prst="rect">
                <a:avLst/>
              </a:prstGeom>
              <a:blipFill rotWithShape="0"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562841" y="2628565"/>
            <a:ext cx="207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Hidden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499473" y="2710986"/>
                <a:ext cx="212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73" y="2710986"/>
                <a:ext cx="21296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29" r="-514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62841" y="3100320"/>
                <a:ext cx="357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Output layer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1" y="3100320"/>
                <a:ext cx="357719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730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097377" y="1689855"/>
            <a:ext cx="203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Single Sample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p:sp>
        <p:nvSpPr>
          <p:cNvPr id="8" name="上下箭头 7"/>
          <p:cNvSpPr/>
          <p:nvPr/>
        </p:nvSpPr>
        <p:spPr>
          <a:xfrm>
            <a:off x="2343860" y="5165136"/>
            <a:ext cx="554081" cy="702963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5978283"/>
                <a:ext cx="3341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For each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78283"/>
                <a:ext cx="334181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92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96071" y="3561985"/>
                <a:ext cx="2475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71" y="3561985"/>
                <a:ext cx="24752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493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097377" y="4138737"/>
            <a:ext cx="25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All training Sample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57095" y="4635552"/>
                <a:ext cx="3042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5" y="4635552"/>
                <a:ext cx="3042051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60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62841" y="5076085"/>
                <a:ext cx="3191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 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1" y="5076085"/>
                <a:ext cx="31911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562841" y="5516618"/>
                <a:ext cx="2941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 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,……,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1" y="5516618"/>
                <a:ext cx="2941062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/>
          <p:cNvSpPr/>
          <p:nvPr/>
        </p:nvSpPr>
        <p:spPr>
          <a:xfrm>
            <a:off x="8753972" y="5076085"/>
            <a:ext cx="518984" cy="41600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272955" y="4961328"/>
                <a:ext cx="26198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55" y="4961328"/>
                <a:ext cx="2619820" cy="830997"/>
              </a:xfrm>
              <a:prstGeom prst="rect">
                <a:avLst/>
              </a:prstGeom>
              <a:blipFill rotWithShape="0">
                <a:blip r:embed="rId14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/>
      <p:bldP spid="16" grpId="0"/>
      <p:bldP spid="17" grpId="0"/>
      <p:bldP spid="18" grpId="0"/>
      <p:bldP spid="19" grpId="0"/>
      <p:bldP spid="20" grpId="0"/>
      <p:bldP spid="8" grpId="0" animBg="1"/>
      <p:bldP spid="9" grpId="0"/>
      <p:bldP spid="10" grpId="0"/>
      <p:bldP spid="24" grpId="0"/>
      <p:bldP spid="11" grpId="0"/>
      <p:bldP spid="12" grpId="0"/>
      <p:bldP spid="27" grpId="0"/>
      <p:bldP spid="29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Machine——Basic idea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8200" y="1789769"/>
                <a:ext cx="12965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9769"/>
                <a:ext cx="129657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2334638" y="1772545"/>
            <a:ext cx="778213" cy="4961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09544" y="1831766"/>
                <a:ext cx="142282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44" y="1831766"/>
                <a:ext cx="1422825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6838" r="-1709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9116724" y="1523435"/>
            <a:ext cx="176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</a:rPr>
              <a:t>right</a:t>
            </a:r>
            <a:r>
              <a:rPr lang="zh-CN" altLang="en-US" sz="4000" b="1" dirty="0">
                <a:solidFill>
                  <a:schemeClr val="accent6"/>
                </a:solidFill>
              </a:rPr>
              <a:t>？</a:t>
            </a:r>
          </a:p>
        </p:txBody>
      </p:sp>
      <p:sp>
        <p:nvSpPr>
          <p:cNvPr id="7" name="爆炸形 1 6"/>
          <p:cNvSpPr/>
          <p:nvPr/>
        </p:nvSpPr>
        <p:spPr>
          <a:xfrm>
            <a:off x="6699318" y="1225153"/>
            <a:ext cx="5058342" cy="198450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No exactly correct.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340311" y="1670403"/>
                <a:ext cx="1561290" cy="7003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11" y="1670403"/>
                <a:ext cx="1561290" cy="7003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838200" y="2834608"/>
                <a:ext cx="5498432" cy="2694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Pseudo-inverse</a:t>
                </a:r>
                <a:r>
                  <a:rPr lang="en-US" altLang="zh-CN" sz="2800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(2) Method based SVD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(3) Method based QR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34608"/>
                <a:ext cx="5498432" cy="2694392"/>
              </a:xfrm>
              <a:prstGeom prst="rect">
                <a:avLst/>
              </a:prstGeom>
              <a:blipFill>
                <a:blip r:embed="rId6"/>
                <a:stretch>
                  <a:fillRect l="-233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7" grpId="0" animBg="1"/>
      <p:bldP spid="7" grpId="1" animBg="1"/>
      <p:bldP spid="13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3974726"/>
            <a:ext cx="105156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Implement</a:t>
            </a:r>
            <a:br>
              <a:rPr lang="en-US" altLang="zh-CN" dirty="0"/>
            </a:br>
            <a:r>
              <a:rPr lang="en-US" altLang="zh-CN" dirty="0"/>
              <a:t>(ELM)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2.2</a:t>
            </a:r>
            <a:endParaRPr lang="zh-CN" altLang="en-US" sz="5400" dirty="0"/>
          </a:p>
        </p:txBody>
      </p:sp>
      <p:pic>
        <p:nvPicPr>
          <p:cNvPr id="5" name="图片 4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Machine——Implement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38200" y="1728172"/>
                <a:ext cx="10872537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 implement of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Basic ELM: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Given a training set, the activation function of hidden node, hidden node number.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dirty="0"/>
                  <a:t>There are N different samples (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sz="2800" dirty="0"/>
                  <a:t>).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Randomly generate hidden node parameters</a:t>
                </a:r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Calculate the hidden layer output matrix H</a:t>
                </a:r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Calculate the output weight vector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8172"/>
                <a:ext cx="10872537" cy="4616648"/>
              </a:xfrm>
              <a:prstGeom prst="rect">
                <a:avLst/>
              </a:prstGeom>
              <a:blipFill>
                <a:blip r:embed="rId3"/>
                <a:stretch>
                  <a:fillRect l="-1178" r="-1122" b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6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Machine——Case 1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728172"/>
            <a:ext cx="10872537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844353" y="1728172"/>
            <a:ext cx="60960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Classification: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Given a training set: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Training data: 1600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Test data: 400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the activation function of hidden node: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 Sigmoid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hidden node number: 200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Result: 98.5%</a:t>
            </a: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7" y="1355078"/>
            <a:ext cx="3582694" cy="2647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210" y="4130885"/>
            <a:ext cx="3330368" cy="24880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30723" y="4082521"/>
            <a:ext cx="1922806" cy="70039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Overfitting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57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Machine——Case 2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728172"/>
            <a:ext cx="10872537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844353" y="1728172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Regression: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Given a training set: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Training data: 500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the activation function of hidden node: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 Sigmoid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hidden node number: 50</a:t>
            </a: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34597" y="5057974"/>
            <a:ext cx="1922806" cy="70039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Overfitting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78" y="1322388"/>
            <a:ext cx="3331163" cy="2556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453" y="4017327"/>
            <a:ext cx="3503144" cy="28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4006810"/>
            <a:ext cx="105156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DELM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2.3</a:t>
            </a:r>
            <a:endParaRPr lang="zh-CN" altLang="en-US" sz="5400" dirty="0"/>
          </a:p>
        </p:txBody>
      </p:sp>
      <p:pic>
        <p:nvPicPr>
          <p:cNvPr id="5" name="图片 4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Machine——DELM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9866" y="1554212"/>
                <a:ext cx="33438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For training data,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: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6" y="1554212"/>
                <a:ext cx="334386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732" r="-1821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9866" y="2366496"/>
                <a:ext cx="281198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6" y="2366496"/>
                <a:ext cx="2811988" cy="988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59867" y="3355036"/>
                <a:ext cx="334386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Given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2400" dirty="0"/>
                  <a:t>, which could make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altLang="zh-CN" sz="2400" dirty="0"/>
                  <a:t> minimize. 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7" y="3355036"/>
                <a:ext cx="3343864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732" r="-1093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4863830" y="1792564"/>
            <a:ext cx="0" cy="3891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95706" y="1554212"/>
            <a:ext cx="5448757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Solution: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Normally, we add 2 norm constraints to the model weights.</a:t>
            </a:r>
            <a:endParaRPr lang="zh-CN" altLang="en-US" sz="2400" dirty="0"/>
          </a:p>
        </p:txBody>
      </p:sp>
      <p:sp>
        <p:nvSpPr>
          <p:cNvPr id="23" name="右箭头 22"/>
          <p:cNvSpPr/>
          <p:nvPr/>
        </p:nvSpPr>
        <p:spPr>
          <a:xfrm>
            <a:off x="4421033" y="4380857"/>
            <a:ext cx="974673" cy="826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613008" y="3355036"/>
                <a:ext cx="5044832" cy="1990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oss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08" y="3355036"/>
                <a:ext cx="5044832" cy="1990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5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SLFNs</a:t>
            </a:r>
          </a:p>
          <a:p>
            <a:pPr lvl="1"/>
            <a:r>
              <a:rPr lang="en-US" altLang="zh-CN" dirty="0"/>
              <a:t>Single-hidden Layer </a:t>
            </a:r>
            <a:r>
              <a:rPr lang="en-US" altLang="zh-CN" dirty="0" err="1"/>
              <a:t>Feedforward</a:t>
            </a:r>
            <a:r>
              <a:rPr lang="en-US" altLang="zh-CN" dirty="0"/>
              <a:t> neural </a:t>
            </a:r>
            <a:r>
              <a:rPr lang="en-US" altLang="zh-CN" dirty="0" err="1"/>
              <a:t>Netwroks</a:t>
            </a:r>
            <a:r>
              <a:rPr lang="en-US" altLang="zh-CN" dirty="0"/>
              <a:t> (SLFNs)</a:t>
            </a:r>
          </a:p>
          <a:p>
            <a:pPr lvl="1"/>
            <a:r>
              <a:rPr lang="en-US" altLang="zh-CN" dirty="0"/>
              <a:t>The shortcomings of SLFNs</a:t>
            </a:r>
          </a:p>
          <a:p>
            <a:r>
              <a:rPr lang="en-US" altLang="zh-CN" dirty="0"/>
              <a:t>Extreme Learning Machine</a:t>
            </a:r>
          </a:p>
          <a:p>
            <a:pPr lvl="1"/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Implement</a:t>
            </a:r>
          </a:p>
          <a:p>
            <a:pPr lvl="1"/>
            <a:r>
              <a:rPr lang="en-US" altLang="zh-CN" dirty="0"/>
              <a:t>DELM</a:t>
            </a:r>
          </a:p>
          <a:p>
            <a:pPr lvl="1"/>
            <a:r>
              <a:rPr lang="en-US" altLang="zh-CN" dirty="0"/>
              <a:t>Others</a:t>
            </a:r>
          </a:p>
          <a:p>
            <a:r>
              <a:rPr lang="en-US" altLang="zh-CN" dirty="0"/>
              <a:t>Homework</a:t>
            </a:r>
          </a:p>
        </p:txBody>
      </p:sp>
      <p:pic>
        <p:nvPicPr>
          <p:cNvPr id="4" name="图片 3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Machine——DELM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95975" y="3498521"/>
            <a:ext cx="5448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</a:rPr>
              <a:t>the method of Lagrange multipliers 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842500" y="1139208"/>
                <a:ext cx="4236846" cy="2013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00" y="1139208"/>
                <a:ext cx="4236846" cy="2013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 rot="5400000">
            <a:off x="4924944" y="3351061"/>
            <a:ext cx="974673" cy="826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32458" y="4611438"/>
                <a:ext cx="801745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58" y="4611438"/>
                <a:ext cx="801745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66281" y="3501328"/>
                <a:ext cx="3460370" cy="4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,……,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81" y="3501328"/>
                <a:ext cx="3460370" cy="483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Machine——DELM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600200"/>
                <a:ext cx="80516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8051691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2741096"/>
            <a:ext cx="462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Let each partial derivative equal 0 :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43000" y="3237162"/>
                <a:ext cx="1501052" cy="300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37162"/>
                <a:ext cx="1501052" cy="3002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488DE639-127E-4822-BF8C-892CA40596F4}"/>
              </a:ext>
            </a:extLst>
          </p:cNvPr>
          <p:cNvSpPr/>
          <p:nvPr/>
        </p:nvSpPr>
        <p:spPr>
          <a:xfrm>
            <a:off x="3543300" y="4297680"/>
            <a:ext cx="1501052" cy="7772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676255-0DF5-4EAD-A83D-3BEDF53175AF}"/>
                  </a:ext>
                </a:extLst>
              </p:cNvPr>
              <p:cNvSpPr txBox="1"/>
              <p:nvPr/>
            </p:nvSpPr>
            <p:spPr>
              <a:xfrm>
                <a:off x="5943600" y="3777281"/>
                <a:ext cx="3139577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676255-0DF5-4EAD-A83D-3BEDF531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77281"/>
                <a:ext cx="3139577" cy="6914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5BB27AA-8B70-4932-9F10-9397548DD8B2}"/>
              </a:ext>
            </a:extLst>
          </p:cNvPr>
          <p:cNvSpPr/>
          <p:nvPr/>
        </p:nvSpPr>
        <p:spPr>
          <a:xfrm>
            <a:off x="5943600" y="4613255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 output of ELM: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6EFEC6A-CCB8-4798-AEC4-AE4E4A30F0CB}"/>
                  </a:ext>
                </a:extLst>
              </p:cNvPr>
              <p:cNvSpPr txBox="1"/>
              <p:nvPr/>
            </p:nvSpPr>
            <p:spPr>
              <a:xfrm>
                <a:off x="5943600" y="5126021"/>
                <a:ext cx="5375574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EFEC6A-CCB8-4798-AEC4-AE4E4A30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126021"/>
                <a:ext cx="5375574" cy="6914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2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Machine——DELM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728172"/>
            <a:ext cx="10872537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844353" y="17281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Case 1: classification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Given a training set: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Training data: 1600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Test data: 400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C: 0.8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the activation function of hidden node: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hidden node number: 200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6" y="3938438"/>
            <a:ext cx="3075288" cy="23617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93" y="1322388"/>
            <a:ext cx="3330368" cy="24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Machine——DELM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728172"/>
            <a:ext cx="10872537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844353" y="17281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Case 2: Regression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Given a training set: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Training data: 200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C: 100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the activation function of hidden node: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 Sigmoid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hidden node number: 50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177" y="3930316"/>
            <a:ext cx="3594472" cy="28027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465" y="1170565"/>
            <a:ext cx="3440652" cy="27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4006810"/>
            <a:ext cx="105156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2.3</a:t>
            </a:r>
            <a:endParaRPr lang="zh-CN" altLang="en-US" sz="5400" dirty="0"/>
          </a:p>
        </p:txBody>
      </p:sp>
      <p:pic>
        <p:nvPicPr>
          <p:cNvPr id="5" name="图片 4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Machine——Others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200" y="1877378"/>
            <a:ext cx="3137847" cy="1964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</a:rPr>
              <a:t>Kernel ELM: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800" dirty="0">
                <a:solidFill>
                  <a:prstClr val="black"/>
                </a:solidFill>
              </a:rPr>
              <a:t>Hierarchical ELM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98" y="3451781"/>
            <a:ext cx="8292203" cy="27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Extreme Learning Machine——Others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200" y="1877378"/>
            <a:ext cx="10515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</a:rPr>
              <a:t>References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[1] </a:t>
            </a:r>
            <a:r>
              <a:rPr lang="en-US" altLang="zh-CN" sz="2000" dirty="0"/>
              <a:t>Extreme learning machine: A new learning scheme of </a:t>
            </a:r>
            <a:r>
              <a:rPr lang="en-US" altLang="zh-CN" sz="2000" dirty="0" err="1"/>
              <a:t>feedforward</a:t>
            </a:r>
            <a:r>
              <a:rPr lang="en-US" altLang="zh-CN" sz="2000" dirty="0"/>
              <a:t> neural networks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[2] </a:t>
            </a:r>
            <a:r>
              <a:rPr lang="en-US" altLang="zh-CN" sz="2000" dirty="0"/>
              <a:t>Extreme Learning Machine for Multilayer Perceptron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[3] </a:t>
            </a:r>
            <a:r>
              <a:rPr lang="en-US" altLang="zh-CN" sz="2000" dirty="0"/>
              <a:t>Extreme Learning Machine for Regression and Multiclass Classification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[4] </a:t>
            </a:r>
            <a:r>
              <a:rPr lang="en-US" altLang="zh-CN" sz="2000" dirty="0"/>
              <a:t>Extreme learning machine: Theory and applications</a:t>
            </a:r>
            <a:br>
              <a:rPr lang="en-US" altLang="zh-CN" sz="2000" dirty="0"/>
            </a:br>
            <a:r>
              <a:rPr lang="en-US" altLang="zh-CN" sz="2000" dirty="0"/>
              <a:t>[5] Local Receptive Fields Based Extreme Learning Machine</a:t>
            </a: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Code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http://www.ntu.edu.sg/home/egbhuang/elm_codes.html</a:t>
            </a:r>
          </a:p>
        </p:txBody>
      </p:sp>
    </p:spTree>
    <p:extLst>
      <p:ext uri="{BB962C8B-B14F-4D97-AF65-F5344CB8AC3E}">
        <p14:creationId xmlns:p14="http://schemas.microsoft.com/office/powerpoint/2010/main" val="424572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4006810"/>
            <a:ext cx="105156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Home work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3</a:t>
            </a:r>
            <a:endParaRPr lang="zh-CN" altLang="en-US" sz="5400" dirty="0"/>
          </a:p>
        </p:txBody>
      </p:sp>
      <p:pic>
        <p:nvPicPr>
          <p:cNvPr id="5" name="图片 4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48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 work</a:t>
            </a:r>
            <a:endParaRPr lang="zh-CN" altLang="en-US" dirty="0"/>
          </a:p>
        </p:txBody>
      </p:sp>
      <p:pic>
        <p:nvPicPr>
          <p:cNvPr id="51" name="图片 50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4352" y="1728172"/>
            <a:ext cx="9813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Data set Description: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Iris data set: </a:t>
            </a:r>
            <a:r>
              <a:rPr lang="en-US" altLang="zh-CN" sz="2800" dirty="0">
                <a:solidFill>
                  <a:prstClr val="black"/>
                </a:solidFill>
                <a:hlinkClick r:id="rId3"/>
              </a:rPr>
              <a:t>http://archive.ics.uci.edu/ml/datasets/Iris</a:t>
            </a:r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	r_test.csv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Target: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1. Implement basic ELM and DELM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2. Classify Iris datasets using ELM and DELM (five fold cross)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3. Regress </a:t>
            </a:r>
            <a:r>
              <a:rPr lang="en-US" altLang="zh-CN" sz="2800" dirty="0" err="1">
                <a:solidFill>
                  <a:prstClr val="black"/>
                </a:solidFill>
              </a:rPr>
              <a:t>r_test</a:t>
            </a:r>
            <a:r>
              <a:rPr lang="en-US" altLang="zh-CN" sz="2800" dirty="0">
                <a:solidFill>
                  <a:prstClr val="black"/>
                </a:solidFill>
              </a:rPr>
              <a:t> dataset using ELM and DELM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284" y="2657949"/>
            <a:ext cx="2390275" cy="18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4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Extreme Learning Machine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5982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</a:p>
        </p:txBody>
      </p:sp>
      <p:pic>
        <p:nvPicPr>
          <p:cNvPr id="4" name="图片 3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3974726"/>
            <a:ext cx="105156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Single-hidden Layer </a:t>
            </a:r>
            <a:r>
              <a:rPr lang="en-US" altLang="zh-CN" dirty="0" err="1"/>
              <a:t>Feedforward</a:t>
            </a:r>
            <a:r>
              <a:rPr lang="en-US" altLang="zh-CN" dirty="0"/>
              <a:t> neural </a:t>
            </a:r>
            <a:r>
              <a:rPr lang="en-US" altLang="zh-CN" dirty="0" err="1"/>
              <a:t>Netwroks</a:t>
            </a:r>
            <a:r>
              <a:rPr lang="en-US" altLang="zh-CN" dirty="0"/>
              <a:t> (SLFNs)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1</a:t>
            </a:r>
            <a:endParaRPr lang="zh-CN" altLang="en-US" sz="5400" dirty="0"/>
          </a:p>
        </p:txBody>
      </p:sp>
      <p:pic>
        <p:nvPicPr>
          <p:cNvPr id="8" name="图片 7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SLFNs (Neuron)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50235" y="2358189"/>
                <a:ext cx="721895" cy="721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5" y="2358189"/>
                <a:ext cx="721895" cy="72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50234" y="4034589"/>
                <a:ext cx="721895" cy="721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4" y="4034589"/>
                <a:ext cx="721895" cy="7218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51751" y="3056021"/>
                <a:ext cx="978568" cy="97856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51" y="3056021"/>
                <a:ext cx="978568" cy="978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3" idx="3"/>
            <a:endCxn id="6" idx="1"/>
          </p:cNvCxnSpPr>
          <p:nvPr/>
        </p:nvCxnSpPr>
        <p:spPr>
          <a:xfrm>
            <a:off x="1572130" y="2719137"/>
            <a:ext cx="1379621" cy="826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6" idx="3"/>
            <a:endCxn id="6" idx="1"/>
          </p:cNvCxnSpPr>
          <p:nvPr/>
        </p:nvCxnSpPr>
        <p:spPr>
          <a:xfrm flipV="1">
            <a:off x="1572129" y="3545305"/>
            <a:ext cx="1379622" cy="850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935583" y="3184357"/>
                <a:ext cx="721895" cy="7218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83" y="3184357"/>
                <a:ext cx="721895" cy="72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stCxn id="6" idx="3"/>
            <a:endCxn id="56" idx="1"/>
          </p:cNvCxnSpPr>
          <p:nvPr/>
        </p:nvCxnSpPr>
        <p:spPr>
          <a:xfrm>
            <a:off x="3930319" y="3545305"/>
            <a:ext cx="513348" cy="7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39058" y="2601951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58" y="2601951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139058" y="4145123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58" y="4145123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6296530" y="1681779"/>
            <a:ext cx="55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Neuron is the basic unit of neural network </a:t>
            </a:r>
            <a:r>
              <a:rPr lang="zh-CN" altLang="en-US" sz="24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443667" y="3063162"/>
                <a:ext cx="978568" cy="97856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67" y="3063162"/>
                <a:ext cx="978568" cy="9785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>
            <a:stCxn id="56" idx="3"/>
            <a:endCxn id="47" idx="1"/>
          </p:cNvCxnSpPr>
          <p:nvPr/>
        </p:nvCxnSpPr>
        <p:spPr>
          <a:xfrm flipV="1">
            <a:off x="5422235" y="3545305"/>
            <a:ext cx="513348" cy="7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8200" y="5119209"/>
            <a:ext cx="96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</a:t>
            </a:r>
            <a:endParaRPr lang="zh-CN" altLang="en-US" sz="2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935582" y="5119208"/>
            <a:ext cx="107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708232" y="2524563"/>
                <a:ext cx="266989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32" y="2524563"/>
                <a:ext cx="2669898" cy="8962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587916" y="3444147"/>
                <a:ext cx="4299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activation function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16" y="3444147"/>
                <a:ext cx="4299284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426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20" y="4360166"/>
            <a:ext cx="2143125" cy="1800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083342" y="4727850"/>
                <a:ext cx="721895" cy="721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42" y="4727850"/>
                <a:ext cx="721895" cy="72189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/>
          <p:cNvCxnSpPr>
            <a:stCxn id="68" idx="0"/>
            <a:endCxn id="6" idx="2"/>
          </p:cNvCxnSpPr>
          <p:nvPr/>
        </p:nvCxnSpPr>
        <p:spPr>
          <a:xfrm flipH="1" flipV="1">
            <a:off x="3441035" y="4034589"/>
            <a:ext cx="3255" cy="693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图片 71" descr="实验室logo600"/>
          <p:cNvPicPr>
            <a:picLocks noChangeAspect="1"/>
          </p:cNvPicPr>
          <p:nvPr/>
        </p:nvPicPr>
        <p:blipFill>
          <a:blip r:embed="rId1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SLFNs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38991" y="1844842"/>
            <a:ext cx="737939" cy="7379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1138991" y="2721139"/>
            <a:ext cx="737939" cy="7379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138990" y="4394578"/>
            <a:ext cx="737939" cy="7379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309502" y="3516177"/>
            <a:ext cx="615553" cy="87439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3697707" y="1844842"/>
            <a:ext cx="737939" cy="737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3697707" y="2721139"/>
            <a:ext cx="737939" cy="737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697706" y="4394578"/>
                <a:ext cx="737939" cy="7379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06" y="4394578"/>
                <a:ext cx="737939" cy="73793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868218" y="3516177"/>
            <a:ext cx="615553" cy="87439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" name="直接箭头连接符 15"/>
          <p:cNvCxnSpPr>
            <a:stCxn id="4" idx="6"/>
            <a:endCxn id="10" idx="2"/>
          </p:cNvCxnSpPr>
          <p:nvPr/>
        </p:nvCxnSpPr>
        <p:spPr>
          <a:xfrm>
            <a:off x="1876930" y="2213812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1" idx="2"/>
          </p:cNvCxnSpPr>
          <p:nvPr/>
        </p:nvCxnSpPr>
        <p:spPr>
          <a:xfrm>
            <a:off x="1876930" y="2213812"/>
            <a:ext cx="1820777" cy="876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2" idx="2"/>
          </p:cNvCxnSpPr>
          <p:nvPr/>
        </p:nvCxnSpPr>
        <p:spPr>
          <a:xfrm>
            <a:off x="1876930" y="3090109"/>
            <a:ext cx="1820776" cy="167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10" idx="2"/>
          </p:cNvCxnSpPr>
          <p:nvPr/>
        </p:nvCxnSpPr>
        <p:spPr>
          <a:xfrm flipV="1">
            <a:off x="1876930" y="2213812"/>
            <a:ext cx="1820777" cy="876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12" idx="2"/>
          </p:cNvCxnSpPr>
          <p:nvPr/>
        </p:nvCxnSpPr>
        <p:spPr>
          <a:xfrm>
            <a:off x="1876930" y="2213812"/>
            <a:ext cx="1820776" cy="2549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11" idx="2"/>
          </p:cNvCxnSpPr>
          <p:nvPr/>
        </p:nvCxnSpPr>
        <p:spPr>
          <a:xfrm>
            <a:off x="1876930" y="3090109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 flipV="1">
            <a:off x="1876929" y="2213812"/>
            <a:ext cx="1820778" cy="2549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6"/>
            <a:endCxn id="11" idx="2"/>
          </p:cNvCxnSpPr>
          <p:nvPr/>
        </p:nvCxnSpPr>
        <p:spPr>
          <a:xfrm flipV="1">
            <a:off x="1876929" y="3090109"/>
            <a:ext cx="1820778" cy="167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6"/>
            <a:endCxn id="12" idx="2"/>
          </p:cNvCxnSpPr>
          <p:nvPr/>
        </p:nvCxnSpPr>
        <p:spPr>
          <a:xfrm>
            <a:off x="1876929" y="4763548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68566" y="1889959"/>
            <a:ext cx="737939" cy="7379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4" name="椭圆 33"/>
          <p:cNvSpPr/>
          <p:nvPr/>
        </p:nvSpPr>
        <p:spPr>
          <a:xfrm>
            <a:off x="6268566" y="2766256"/>
            <a:ext cx="737939" cy="7379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5" name="椭圆 34"/>
          <p:cNvSpPr/>
          <p:nvPr/>
        </p:nvSpPr>
        <p:spPr>
          <a:xfrm>
            <a:off x="6268565" y="4439695"/>
            <a:ext cx="737939" cy="7379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6439077" y="3561294"/>
            <a:ext cx="615553" cy="87439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441718" y="2210803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441718" y="2210803"/>
            <a:ext cx="1820777" cy="876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441718" y="3087100"/>
            <a:ext cx="1820776" cy="167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441718" y="2210803"/>
            <a:ext cx="1820777" cy="876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441718" y="2210803"/>
            <a:ext cx="1820776" cy="2549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441718" y="3087100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441717" y="2210803"/>
            <a:ext cx="1820778" cy="2549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441717" y="3087100"/>
            <a:ext cx="1820778" cy="167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441717" y="4760539"/>
            <a:ext cx="1820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30695" y="1921618"/>
                <a:ext cx="802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5" y="1921618"/>
                <a:ext cx="80210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30694" y="2749790"/>
                <a:ext cx="802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4" y="2749790"/>
                <a:ext cx="80210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68968" y="4451251"/>
                <a:ext cx="802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4451251"/>
                <a:ext cx="8021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926950" y="1280096"/>
                <a:ext cx="4027916" cy="4545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There are N different samples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 sample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/>
                  <a:t>we can get a output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zh-CN" altLang="en-US" sz="2400" b="1" dirty="0"/>
                  <a:t>。</a:t>
                </a: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50" y="1280096"/>
                <a:ext cx="4027916" cy="4545475"/>
              </a:xfrm>
              <a:prstGeom prst="rect">
                <a:avLst/>
              </a:prstGeom>
              <a:blipFill rotWithShape="0">
                <a:blip r:embed="rId7"/>
                <a:stretch>
                  <a:fillRect l="-2269" r="-2421" b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116622" y="2026137"/>
                <a:ext cx="6046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22" y="2026137"/>
                <a:ext cx="60465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116621" y="2825490"/>
                <a:ext cx="612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21" y="2825490"/>
                <a:ext cx="61292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112848" y="4435689"/>
                <a:ext cx="7077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48" y="4435689"/>
                <a:ext cx="70775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609600" y="5504979"/>
            <a:ext cx="158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162302" y="5509647"/>
            <a:ext cx="180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Hidden layer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49201" y="5522668"/>
            <a:ext cx="177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layer</a:t>
            </a:r>
            <a:endParaRPr lang="zh-CN" altLang="en-US" sz="2400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4266766" y="1379190"/>
            <a:ext cx="668634" cy="55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867832" y="1068412"/>
            <a:ext cx="118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Neuron</a:t>
            </a:r>
            <a:endParaRPr lang="zh-CN" altLang="en-US" sz="2400" dirty="0"/>
          </a:p>
        </p:txBody>
      </p:sp>
      <p:pic>
        <p:nvPicPr>
          <p:cNvPr id="63" name="图片 62" descr="实验室logo600"/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  <p:sp>
        <p:nvSpPr>
          <p:cNvPr id="64" name="爆炸形 1 63"/>
          <p:cNvSpPr/>
          <p:nvPr/>
        </p:nvSpPr>
        <p:spPr>
          <a:xfrm>
            <a:off x="7696378" y="3811303"/>
            <a:ext cx="4254928" cy="255775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How to calculate 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SLFNs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498461" y="128776"/>
                <a:ext cx="3585412" cy="122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61" y="128776"/>
                <a:ext cx="3585412" cy="12214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10645" y="1600200"/>
            <a:ext cx="6390948" cy="2903621"/>
            <a:chOff x="330694" y="1844842"/>
            <a:chExt cx="7489912" cy="3332792"/>
          </a:xfrm>
        </p:grpSpPr>
        <p:sp>
          <p:nvSpPr>
            <p:cNvPr id="4" name="椭圆 3"/>
            <p:cNvSpPr/>
            <p:nvPr/>
          </p:nvSpPr>
          <p:spPr>
            <a:xfrm>
              <a:off x="1138991" y="1844842"/>
              <a:ext cx="737939" cy="7379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138991" y="2721139"/>
              <a:ext cx="737939" cy="7379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138990" y="4394578"/>
              <a:ext cx="737939" cy="7379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n</a:t>
              </a:r>
              <a:endParaRPr lang="zh-CN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309502" y="3516177"/>
              <a:ext cx="615553" cy="87439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697707" y="1844842"/>
              <a:ext cx="737939" cy="737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97707" y="2721139"/>
              <a:ext cx="737939" cy="737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3697706" y="4394578"/>
                  <a:ext cx="737939" cy="73793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706" y="4394578"/>
                  <a:ext cx="737939" cy="73793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3868218" y="3516177"/>
              <a:ext cx="615553" cy="87439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16" name="直接箭头连接符 15"/>
            <p:cNvCxnSpPr>
              <a:stCxn id="4" idx="6"/>
              <a:endCxn id="10" idx="2"/>
            </p:cNvCxnSpPr>
            <p:nvPr/>
          </p:nvCxnSpPr>
          <p:spPr>
            <a:xfrm>
              <a:off x="1876930" y="2213812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6"/>
              <a:endCxn id="11" idx="2"/>
            </p:cNvCxnSpPr>
            <p:nvPr/>
          </p:nvCxnSpPr>
          <p:spPr>
            <a:xfrm>
              <a:off x="1876930" y="2213812"/>
              <a:ext cx="1820777" cy="876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6"/>
              <a:endCxn id="12" idx="2"/>
            </p:cNvCxnSpPr>
            <p:nvPr/>
          </p:nvCxnSpPr>
          <p:spPr>
            <a:xfrm>
              <a:off x="1876930" y="3090109"/>
              <a:ext cx="1820776" cy="16734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6"/>
              <a:endCxn id="10" idx="2"/>
            </p:cNvCxnSpPr>
            <p:nvPr/>
          </p:nvCxnSpPr>
          <p:spPr>
            <a:xfrm flipV="1">
              <a:off x="1876930" y="2213812"/>
              <a:ext cx="1820777" cy="876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12" idx="2"/>
            </p:cNvCxnSpPr>
            <p:nvPr/>
          </p:nvCxnSpPr>
          <p:spPr>
            <a:xfrm>
              <a:off x="1876930" y="2213812"/>
              <a:ext cx="1820776" cy="2549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5" idx="6"/>
              <a:endCxn id="11" idx="2"/>
            </p:cNvCxnSpPr>
            <p:nvPr/>
          </p:nvCxnSpPr>
          <p:spPr>
            <a:xfrm>
              <a:off x="1876930" y="3090109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 flipV="1">
              <a:off x="1876929" y="2213812"/>
              <a:ext cx="1820778" cy="2549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6"/>
              <a:endCxn id="11" idx="2"/>
            </p:cNvCxnSpPr>
            <p:nvPr/>
          </p:nvCxnSpPr>
          <p:spPr>
            <a:xfrm flipV="1">
              <a:off x="1876929" y="3090109"/>
              <a:ext cx="1820778" cy="16734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6"/>
              <a:endCxn id="12" idx="2"/>
            </p:cNvCxnSpPr>
            <p:nvPr/>
          </p:nvCxnSpPr>
          <p:spPr>
            <a:xfrm>
              <a:off x="1876929" y="4763548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6268566" y="1889959"/>
              <a:ext cx="737939" cy="7379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68566" y="2766256"/>
              <a:ext cx="737939" cy="7379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68565" y="4439695"/>
              <a:ext cx="737939" cy="7379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m</a:t>
              </a:r>
              <a:endParaRPr lang="zh-CN" altLang="en-US" sz="28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439077" y="3561294"/>
              <a:ext cx="615553" cy="87439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4441718" y="2210803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441718" y="2210803"/>
              <a:ext cx="1820777" cy="876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441718" y="3087100"/>
              <a:ext cx="1820776" cy="16734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4441718" y="2210803"/>
              <a:ext cx="1820777" cy="8762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441718" y="2210803"/>
              <a:ext cx="1820776" cy="2549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441718" y="3087100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4441717" y="2210803"/>
              <a:ext cx="1820778" cy="2549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441717" y="3087100"/>
              <a:ext cx="1820778" cy="16734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441717" y="4760539"/>
              <a:ext cx="182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330695" y="1921618"/>
                  <a:ext cx="8021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95" y="1921618"/>
                  <a:ext cx="80210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330694" y="2749790"/>
                  <a:ext cx="8021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94" y="2749790"/>
                  <a:ext cx="802105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368968" y="4451251"/>
                  <a:ext cx="8021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68" y="4451251"/>
                  <a:ext cx="802105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7116622" y="2026137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22" y="2026137"/>
                  <a:ext cx="604653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116621" y="2825490"/>
                  <a:ext cx="6129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21" y="2825490"/>
                  <a:ext cx="61292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7112848" y="4435689"/>
                  <a:ext cx="70775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848" y="4435689"/>
                  <a:ext cx="707758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38200" y="4702974"/>
                <a:ext cx="1187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2974"/>
                <a:ext cx="118711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865836" y="4707742"/>
                <a:ext cx="1451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836" y="4707742"/>
                <a:ext cx="14518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098553" y="4721147"/>
                <a:ext cx="1187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3" y="4721147"/>
                <a:ext cx="1187111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37534" y="4702974"/>
                <a:ext cx="589552" cy="561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34" y="4702974"/>
                <a:ext cx="589552" cy="561474"/>
              </a:xfrm>
              <a:prstGeom prst="rect">
                <a:avLst/>
              </a:prstGeom>
              <a:blipFill rotWithShape="0">
                <a:blip r:embed="rId14"/>
                <a:stretch>
                  <a:fillRect l="-2083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264806" y="5315495"/>
                <a:ext cx="589552" cy="561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06" y="5315495"/>
                <a:ext cx="589552" cy="561474"/>
              </a:xfrm>
              <a:prstGeom prst="rect">
                <a:avLst/>
              </a:prstGeom>
              <a:blipFill rotWithShape="0">
                <a:blip r:embed="rId15"/>
                <a:stretch>
                  <a:fillRect b="-3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396778" y="4721147"/>
                <a:ext cx="589552" cy="5614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78" y="4721147"/>
                <a:ext cx="589552" cy="561474"/>
              </a:xfrm>
              <a:prstGeom prst="rect">
                <a:avLst/>
              </a:prstGeom>
              <a:blipFill rotWithShape="0">
                <a:blip r:embed="rId16"/>
                <a:stretch>
                  <a:fillRect l="-15464" b="-43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636564" y="241002"/>
                <a:ext cx="408002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64" y="241002"/>
                <a:ext cx="4080028" cy="136062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636564" y="1803033"/>
                <a:ext cx="3455818" cy="386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64" y="1803033"/>
                <a:ext cx="3455818" cy="386965"/>
              </a:xfrm>
              <a:prstGeom prst="rect">
                <a:avLst/>
              </a:prstGeom>
              <a:blipFill rotWithShape="0">
                <a:blip r:embed="rId18"/>
                <a:stretch>
                  <a:fillRect l="-529" t="-1587" r="-211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011248" y="4215123"/>
            <a:ext cx="203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636564" y="2388584"/>
                <a:ext cx="3966855" cy="1440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64" y="2388584"/>
                <a:ext cx="3966855" cy="144090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31430" y="4211597"/>
                <a:ext cx="3485506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0" y="4211597"/>
                <a:ext cx="3485506" cy="468718"/>
              </a:xfrm>
              <a:prstGeom prst="rect">
                <a:avLst/>
              </a:prstGeom>
              <a:blipFill rotWithShape="0">
                <a:blip r:embed="rId20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6807928" y="4919453"/>
            <a:ext cx="207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Hidden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744560" y="5001874"/>
                <a:ext cx="2624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560" y="5001874"/>
                <a:ext cx="2624949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2320" r="-371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850269" y="5596232"/>
                <a:ext cx="3562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Output layer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69" y="5596232"/>
                <a:ext cx="3562322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2740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 animBg="1"/>
      <p:bldP spid="9" grpId="0"/>
      <p:bldP spid="14" grpId="0"/>
      <p:bldP spid="15" grpId="0"/>
      <p:bldP spid="58" grpId="0"/>
      <p:bldP spid="17" grpId="0"/>
      <p:bldP spid="59" grpId="0"/>
      <p:bldP spid="1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SLFNs</a:t>
            </a:r>
            <a:endParaRPr lang="zh-CN" altLang="en-US" dirty="0"/>
          </a:p>
        </p:txBody>
      </p:sp>
      <p:sp>
        <p:nvSpPr>
          <p:cNvPr id="21" name="上下箭头 20"/>
          <p:cNvSpPr/>
          <p:nvPr/>
        </p:nvSpPr>
        <p:spPr>
          <a:xfrm>
            <a:off x="1951788" y="3561531"/>
            <a:ext cx="685800" cy="1202493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4974163"/>
                <a:ext cx="3107967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,……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74163"/>
                <a:ext cx="3107967" cy="468718"/>
              </a:xfrm>
              <a:prstGeom prst="rect">
                <a:avLst/>
              </a:prstGeom>
              <a:blipFill rotWithShape="0"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37588" y="393194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8" y="3931944"/>
                <a:ext cx="82296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 flipH="1">
            <a:off x="5669280" y="1600200"/>
            <a:ext cx="18288" cy="39593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89904" y="1477541"/>
            <a:ext cx="383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Training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089904" y="1990819"/>
                <a:ext cx="33438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For training data,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:</a:t>
                </a: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04" y="1990819"/>
                <a:ext cx="334386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732" r="-1639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6089904" y="2803103"/>
                <a:ext cx="281198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04" y="2803103"/>
                <a:ext cx="2811988" cy="988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089904" y="3747278"/>
                <a:ext cx="526389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In order to make the output closer to the real value, we will minimize the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Generally, The gradient decent will be used to training.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04" y="3747278"/>
                <a:ext cx="5263896" cy="2308324"/>
              </a:xfrm>
              <a:prstGeom prst="rect">
                <a:avLst/>
              </a:prstGeom>
              <a:blipFill rotWithShape="0">
                <a:blip r:embed="rId7"/>
                <a:stretch>
                  <a:fillRect l="-1736" r="-7407" b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533038" y="1474014"/>
            <a:ext cx="203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153220" y="1470488"/>
                <a:ext cx="3485506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0" y="1470488"/>
                <a:ext cx="3485506" cy="468718"/>
              </a:xfrm>
              <a:prstGeom prst="rect">
                <a:avLst/>
              </a:prstGeom>
              <a:blipFill rotWithShape="0"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329718" y="2178344"/>
            <a:ext cx="207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Hidden layer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2266350" y="2260765"/>
                <a:ext cx="2624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50" y="2260765"/>
                <a:ext cx="26249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558" r="-372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372059" y="2855123"/>
                <a:ext cx="3562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Output layer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9" y="2855123"/>
                <a:ext cx="356232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568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图片 70" descr="实验室logo600"/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shortcomings of SLFNs——Speed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4005" y="1860884"/>
            <a:ext cx="10663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All the parameters of the networks are tuned.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The gradient-based learning algorithms are slow.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In neural network training, the gradient descent algorithm needs to iterate thousands of times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670548" y="2807436"/>
                <a:ext cx="3185809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548" y="2807436"/>
                <a:ext cx="3185809" cy="378502"/>
              </a:xfrm>
              <a:prstGeom prst="rect">
                <a:avLst/>
              </a:prstGeom>
              <a:blipFill rotWithShape="0">
                <a:blip r:embed="rId3"/>
                <a:stretch>
                  <a:fillRect l="-1721" t="-20968" r="-17591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10514" y="2708829"/>
                <a:ext cx="30372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14" y="2708829"/>
                <a:ext cx="30372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2" t="-15789" r="-10442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435860" y="2754485"/>
            <a:ext cx="1046583" cy="41600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00277" y="6550223"/>
            <a:ext cx="7140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2004《Extreme Learning Machine: A New Learning Scheme of </a:t>
            </a:r>
            <a:r>
              <a:rPr lang="en-US" altLang="zh-CN" sz="1400" dirty="0" err="1"/>
              <a:t>Feedforward</a:t>
            </a:r>
            <a:r>
              <a:rPr lang="en-US" altLang="zh-CN" sz="1400" dirty="0"/>
              <a:t> Neural Networks》</a:t>
            </a:r>
          </a:p>
        </p:txBody>
      </p:sp>
      <p:pic>
        <p:nvPicPr>
          <p:cNvPr id="22" name="图片 21" descr="实验室logo600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529" y="3926600"/>
            <a:ext cx="105156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The basic idea of Extreme Learning Machine</a:t>
            </a:r>
            <a:br>
              <a:rPr lang="en-US" altLang="zh-CN" dirty="0"/>
            </a:br>
            <a:r>
              <a:rPr lang="en-US" altLang="zh-CN" dirty="0"/>
              <a:t>(ELM)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94936" y="1467665"/>
            <a:ext cx="1640787" cy="164078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2.1</a:t>
            </a:r>
            <a:endParaRPr lang="zh-CN" altLang="en-US" sz="5400" dirty="0"/>
          </a:p>
        </p:txBody>
      </p:sp>
      <p:pic>
        <p:nvPicPr>
          <p:cNvPr id="5" name="图片 4" descr="实验室logo600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7840" y="-2540"/>
            <a:ext cx="150368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TM02836342[[fn=离子]]</Template>
  <TotalTime>1305</TotalTime>
  <Words>1069</Words>
  <Application>Microsoft Office PowerPoint</Application>
  <PresentationFormat>宽屏</PresentationFormat>
  <Paragraphs>303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新細明體</vt:lpstr>
      <vt:lpstr>宋体</vt:lpstr>
      <vt:lpstr>Arial</vt:lpstr>
      <vt:lpstr>Calibri</vt:lpstr>
      <vt:lpstr>Cambria Math</vt:lpstr>
      <vt:lpstr>Wingdings</vt:lpstr>
      <vt:lpstr>Blank</vt:lpstr>
      <vt:lpstr>Extreme Learning Machine</vt:lpstr>
      <vt:lpstr>Contents </vt:lpstr>
      <vt:lpstr>Single-hidden Layer Feedforward neural Netwroks (SLFNs) </vt:lpstr>
      <vt:lpstr>SLFNs (Neuron)</vt:lpstr>
      <vt:lpstr>SLFNs</vt:lpstr>
      <vt:lpstr>SLFNs</vt:lpstr>
      <vt:lpstr>SLFNs</vt:lpstr>
      <vt:lpstr>The shortcomings of SLFNs——Speed</vt:lpstr>
      <vt:lpstr>The basic idea of Extreme Learning Machine (ELM) </vt:lpstr>
      <vt:lpstr>Extreme Learning Machine——Basic idea</vt:lpstr>
      <vt:lpstr>Extreme Learning Machine——Basic idea</vt:lpstr>
      <vt:lpstr>Extreme Learning Machine——Basic idea</vt:lpstr>
      <vt:lpstr>Extreme Learning Machine——Basic idea</vt:lpstr>
      <vt:lpstr>Implement (ELM) </vt:lpstr>
      <vt:lpstr>Extreme Learning Machine——Implement</vt:lpstr>
      <vt:lpstr>Extreme Learning Machine——Case 1</vt:lpstr>
      <vt:lpstr>Extreme Learning Machine——Case 2</vt:lpstr>
      <vt:lpstr>DELM</vt:lpstr>
      <vt:lpstr>Extreme Learning Machine——DELM</vt:lpstr>
      <vt:lpstr>Extreme Learning Machine——DELM</vt:lpstr>
      <vt:lpstr>Extreme Learning Machine——DELM</vt:lpstr>
      <vt:lpstr>Extreme Learning Machine——DELM</vt:lpstr>
      <vt:lpstr>Extreme Learning Machine——DELM</vt:lpstr>
      <vt:lpstr>Others</vt:lpstr>
      <vt:lpstr>Extreme Learning Machine——Others</vt:lpstr>
      <vt:lpstr>Extreme Learning Machine——Others</vt:lpstr>
      <vt:lpstr>Home work</vt:lpstr>
      <vt:lpstr>Home work</vt:lpstr>
      <vt:lpstr>Extreme Learning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Learning Machine</dc:title>
  <dc:creator>Yang</dc:creator>
  <cp:lastModifiedBy>Yang</cp:lastModifiedBy>
  <cp:revision>260</cp:revision>
  <dcterms:created xsi:type="dcterms:W3CDTF">2018-05-12T06:27:59Z</dcterms:created>
  <dcterms:modified xsi:type="dcterms:W3CDTF">2018-05-19T02:22:51Z</dcterms:modified>
</cp:coreProperties>
</file>