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7" r:id="rId5"/>
    <p:sldId id="268" r:id="rId6"/>
    <p:sldId id="269" r:id="rId7"/>
    <p:sldId id="270" r:id="rId8"/>
    <p:sldId id="286" r:id="rId9"/>
    <p:sldId id="287" r:id="rId10"/>
    <p:sldId id="282" r:id="rId11"/>
    <p:sldId id="295" r:id="rId12"/>
    <p:sldId id="296" r:id="rId13"/>
    <p:sldId id="297" r:id="rId14"/>
    <p:sldId id="298" r:id="rId15"/>
    <p:sldId id="299" r:id="rId16"/>
    <p:sldId id="300" r:id="rId17"/>
    <p:sldId id="262" r:id="rId18"/>
    <p:sldId id="304" r:id="rId19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01" autoAdjust="0"/>
  </p:normalViewPr>
  <p:slideViewPr>
    <p:cSldViewPr snapToGrid="0">
      <p:cViewPr varScale="1">
        <p:scale>
          <a:sx n="64" d="100"/>
          <a:sy n="64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9CCF6-5FBE-448D-98A3-F7C6510A6671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F400D-5AA7-44D6-B11F-A2B8CC9D5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2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E762-76DC-4EE9-A785-8D5A402FE4FC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F15068-23B8-4FA4-AC8A-C8505C59D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59fabe030101ji4r.html" TargetMode="External"/><Relationship Id="rId2" Type="http://schemas.openxmlformats.org/officeDocument/2006/relationships/hyperlink" Target="http://www.cnblogs.com/SandyKid/p/5814259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500" y="1403187"/>
            <a:ext cx="7651376" cy="1790700"/>
          </a:xfrm>
        </p:spPr>
        <p:txBody>
          <a:bodyPr/>
          <a:lstStyle/>
          <a:p>
            <a:r>
              <a:rPr lang="zh-CN" altLang="en-US" dirty="0" smtClean="0"/>
              <a:t>线性分类器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                                                                          </a:t>
            </a:r>
            <a:r>
              <a:rPr lang="zh-CN" altLang="en-US" dirty="0" smtClean="0"/>
              <a:t>刘琰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感知机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7865" y="2637010"/>
            <a:ext cx="5238095" cy="27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592925" y="2072659"/>
            <a:ext cx="7213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生物神经元的结构：细胞体 、树突、轴突、突触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777960"/>
            <a:ext cx="1119992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dirty="0"/>
              <a:t>感</a:t>
            </a:r>
            <a:r>
              <a:rPr lang="zh-CN" altLang="en-US" sz="2200" dirty="0" smtClean="0"/>
              <a:t>知</a:t>
            </a:r>
            <a:r>
              <a:rPr lang="zh-CN" altLang="en-US" sz="2200" dirty="0"/>
              <a:t>器（ </a:t>
            </a:r>
            <a:r>
              <a:rPr lang="en-US" altLang="zh-CN" sz="2200" dirty="0"/>
              <a:t>perceptron</a:t>
            </a:r>
            <a:r>
              <a:rPr lang="zh-CN" altLang="en-US" sz="2200" dirty="0"/>
              <a:t>）是一个具有单层计算单元的</a:t>
            </a:r>
            <a:r>
              <a:rPr lang="zh-CN" altLang="en-US" sz="2200" dirty="0" smtClean="0"/>
              <a:t>人工神经网络</a:t>
            </a:r>
            <a:r>
              <a:rPr lang="zh-CN" altLang="en-US" sz="2200" dirty="0"/>
              <a:t>。感知</a:t>
            </a:r>
            <a:r>
              <a:rPr lang="zh-CN" altLang="en-US" sz="2200" dirty="0" smtClean="0"/>
              <a:t>器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训练</a:t>
            </a:r>
            <a:r>
              <a:rPr lang="zh-CN" altLang="en-US" sz="2200" dirty="0"/>
              <a:t>算法</a:t>
            </a:r>
            <a:r>
              <a:rPr lang="zh-CN" altLang="en-US" sz="2200" dirty="0" smtClean="0"/>
              <a:t>就是由这种</a:t>
            </a:r>
            <a:r>
              <a:rPr lang="zh-CN" altLang="en-US" sz="2200" dirty="0"/>
              <a:t>神经网络</a:t>
            </a:r>
            <a:r>
              <a:rPr lang="zh-CN" altLang="en-US" sz="2200" dirty="0" smtClean="0"/>
              <a:t>演变</a:t>
            </a:r>
            <a:r>
              <a:rPr lang="zh-CN" altLang="en-US" sz="2200" dirty="0"/>
              <a:t>来</a:t>
            </a:r>
            <a:r>
              <a:rPr lang="zh-CN" altLang="en-US" sz="2200" dirty="0" smtClean="0"/>
              <a:t>的。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感知机是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二分类</a:t>
            </a:r>
            <a:r>
              <a:rPr lang="zh-CN" altLang="en-US" sz="2200" dirty="0" smtClean="0"/>
              <a:t>的线性模型，其输入为实例的特征向量，输出为实例的类别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77" y="3253247"/>
            <a:ext cx="5924357" cy="2731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592925" y="5984503"/>
                <a:ext cx="6343835" cy="431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 smtClean="0"/>
                  <a:t>用一个数学公式表示就是：</a:t>
                </a:r>
                <a:r>
                  <a:rPr lang="en-US" altLang="zh-CN" sz="2200" dirty="0" smtClean="0"/>
                  <a:t>y =  f(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r>
                  <a:rPr lang="en-US" altLang="zh-CN" sz="2200" dirty="0" smtClean="0"/>
                  <a:t>)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5984503"/>
                <a:ext cx="6343835" cy="431080"/>
              </a:xfrm>
              <a:prstGeom prst="rect">
                <a:avLst/>
              </a:prstGeom>
              <a:blipFill rotWithShape="0">
                <a:blip r:embed="rId3"/>
                <a:stretch>
                  <a:fillRect l="-1249" t="-127143" b="-19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9216" y="650743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感知机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76870" y="2124722"/>
                <a:ext cx="9812783" cy="391209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sz="2200" dirty="0" smtClean="0"/>
                  <a:t>感知器的学习策略：选择误分类点到超平面的总距离作为损失函数。</a:t>
                </a:r>
                <a:endParaRPr lang="en-US" altLang="zh-CN" sz="22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sz="2200" dirty="0" smtClean="0"/>
                  <a:t>对于误分类样本来说：总有</a:t>
                </a:r>
                <a:r>
                  <a:rPr lang="en-US" altLang="zh-CN" sz="2200" dirty="0" smtClean="0"/>
                  <a:t>-</a:t>
                </a:r>
                <a:r>
                  <a:rPr lang="en-US" altLang="zh-CN" sz="2200" dirty="0" err="1" smtClean="0"/>
                  <a:t>yi</a:t>
                </a:r>
                <a:r>
                  <a:rPr lang="en-US" altLang="zh-CN" sz="2200" dirty="0" smtClean="0"/>
                  <a:t>(</a:t>
                </a:r>
                <a:r>
                  <a:rPr lang="en-US" altLang="zh-CN" sz="2200" dirty="0" err="1" smtClean="0"/>
                  <a:t>wxi+b</a:t>
                </a:r>
                <a:r>
                  <a:rPr lang="en-US" altLang="zh-CN" sz="2200" dirty="0" smtClean="0"/>
                  <a:t>)&gt;0</a:t>
                </a:r>
                <a:r>
                  <a:rPr lang="zh-CN" altLang="en-US" sz="2200" dirty="0" smtClean="0"/>
                  <a:t>。因此误分类点</a:t>
                </a:r>
                <a:r>
                  <a:rPr lang="en-US" altLang="zh-CN" sz="2200" dirty="0" smtClean="0"/>
                  <a:t>xi</a:t>
                </a:r>
                <a:r>
                  <a:rPr lang="zh-CN" altLang="en-US" sz="2200" dirty="0" smtClean="0"/>
                  <a:t>到超平面的而距离为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en-US" altLang="zh-CN" sz="2200" dirty="0" err="1" smtClean="0"/>
                  <a:t>y</a:t>
                </a:r>
                <a:r>
                  <a:rPr lang="en-US" altLang="zh-CN" sz="2200" baseline="-25000" dirty="0" err="1" smtClean="0"/>
                  <a:t>i</a:t>
                </a:r>
                <a:r>
                  <a:rPr lang="en-US" altLang="zh-CN" sz="2200" dirty="0" smtClean="0"/>
                  <a:t>(</a:t>
                </a:r>
                <a:r>
                  <a:rPr lang="en-US" altLang="zh-CN" sz="2200" dirty="0" err="1" smtClean="0"/>
                  <a:t>wx</a:t>
                </a:r>
                <a:r>
                  <a:rPr lang="en-US" altLang="zh-CN" sz="2200" baseline="-25000" dirty="0" err="1" smtClean="0"/>
                  <a:t>i</a:t>
                </a:r>
                <a:r>
                  <a:rPr lang="en-US" altLang="zh-CN" sz="2200" dirty="0" err="1" smtClean="0"/>
                  <a:t>+b</a:t>
                </a:r>
                <a:r>
                  <a:rPr lang="en-US" altLang="zh-CN" sz="2200" dirty="0" smtClean="0"/>
                  <a:t>)</a:t>
                </a:r>
              </a:p>
              <a:p>
                <a:pPr marL="0" indent="0">
                  <a:buNone/>
                </a:pP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zh-CN" altLang="en-US" sz="2200" dirty="0" smtClean="0"/>
                  <a:t>假设超平面</a:t>
                </a:r>
                <a:r>
                  <a:rPr lang="en-US" altLang="zh-CN" sz="2200" dirty="0" smtClean="0"/>
                  <a:t>H </a:t>
                </a:r>
                <a:r>
                  <a:rPr lang="zh-CN" altLang="en-US" sz="2200" dirty="0" smtClean="0"/>
                  <a:t>的误分类点集合为</a:t>
                </a:r>
                <a:r>
                  <a:rPr lang="en-US" altLang="zh-CN" sz="2200" dirty="0" smtClean="0"/>
                  <a:t>M</a:t>
                </a:r>
                <a:r>
                  <a:rPr lang="zh-CN" altLang="en-US" sz="2200" dirty="0" smtClean="0"/>
                  <a:t>，那么所有的误分类点到超平面的</a:t>
                </a:r>
                <a:r>
                  <a:rPr lang="en-US" altLang="zh-CN" sz="2200" dirty="0" smtClean="0"/>
                  <a:t>H </a:t>
                </a:r>
                <a:r>
                  <a:rPr lang="zh-CN" altLang="en-US" sz="2200" dirty="0" smtClean="0"/>
                  <a:t>的总距离为：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𝑤𝑥𝑖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200" dirty="0" smtClean="0"/>
              </a:p>
              <a:p>
                <a:pPr>
                  <a:buFontTx/>
                  <a:buChar char="-"/>
                </a:pPr>
                <a:endParaRPr lang="en-US" altLang="zh-CN" sz="2200" dirty="0"/>
              </a:p>
              <a:p>
                <a:pPr>
                  <a:buFontTx/>
                  <a:buChar char="-"/>
                </a:pP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zh-CN" altLang="en-US" sz="2200" b="1" dirty="0" smtClean="0">
                    <a:solidFill>
                      <a:srgbClr val="FF0000"/>
                    </a:solidFill>
                  </a:rPr>
                  <a:t>故感知机的损失函数定为：</a:t>
                </a:r>
                <a:r>
                  <a:rPr lang="en-US" altLang="zh-CN" sz="3800" b="1" dirty="0" smtClean="0">
                    <a:solidFill>
                      <a:srgbClr val="FF0000"/>
                    </a:solidFill>
                  </a:rPr>
                  <a:t>L(</a:t>
                </a:r>
                <a:r>
                  <a:rPr lang="en-US" altLang="zh-CN" sz="3800" b="1" dirty="0" err="1" smtClean="0">
                    <a:solidFill>
                      <a:srgbClr val="FF0000"/>
                    </a:solidFill>
                  </a:rPr>
                  <a:t>w,b</a:t>
                </a:r>
                <a:r>
                  <a:rPr lang="en-US" altLang="zh-CN" sz="3800" b="1" dirty="0" smtClean="0">
                    <a:solidFill>
                      <a:srgbClr val="FF0000"/>
                    </a:solidFill>
                  </a:rPr>
                  <a:t>)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b>
                      <m:sup/>
                      <m:e>
                        <m:r>
                          <a:rPr lang="en-US" altLang="zh-CN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𝒚𝒊</m:t>
                        </m:r>
                        <m:r>
                          <a:rPr lang="en-US" altLang="zh-CN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𝒘𝒙𝒊</m:t>
                        </m:r>
                        <m:r>
                          <a:rPr lang="en-US" altLang="zh-CN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3800" b="1" dirty="0" smtClean="0"/>
              </a:p>
              <a:p>
                <a:pPr marL="0" indent="0">
                  <a:buNone/>
                </a:pPr>
                <a:endParaRPr lang="zh-CN" alt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870" y="2124722"/>
                <a:ext cx="9812783" cy="3912093"/>
              </a:xfrm>
              <a:blipFill rotWithShape="0">
                <a:blip r:embed="rId2"/>
                <a:stretch>
                  <a:fillRect l="-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904999"/>
                <a:ext cx="8915400" cy="4302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200" dirty="0" smtClean="0"/>
                  <a:t>感知器的学习算法时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误分类</a:t>
                </a:r>
                <a:r>
                  <a:rPr lang="zh-CN" altLang="en-US" sz="2200" dirty="0" smtClean="0"/>
                  <a:t>驱动的。具体采用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随机梯度下降法</a:t>
                </a:r>
                <a:r>
                  <a:rPr lang="zh-CN" altLang="en-US" sz="2200" dirty="0" smtClean="0"/>
                  <a:t>。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altLang="zh-CN" sz="22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altLang="zh-CN" sz="2200" dirty="0" err="1" smtClean="0"/>
                  <a:t>L</a:t>
                </a:r>
                <a:r>
                  <a:rPr lang="en-US" altLang="zh-CN" sz="2200" dirty="0" smtClean="0"/>
                  <a:t>(</a:t>
                </a:r>
                <a:r>
                  <a:rPr lang="en-US" altLang="zh-CN" sz="2200" dirty="0" err="1" smtClean="0"/>
                  <a:t>w,b</a:t>
                </a:r>
                <a:r>
                  <a:rPr lang="en-US" altLang="zh-CN" sz="2200" dirty="0" smtClean="0"/>
                  <a:t>)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𝑦𝑖𝑥𝑖</m:t>
                        </m:r>
                      </m:e>
                    </m:nary>
                  </m:oMath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endParaRPr lang="en-US" altLang="zh-C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𝑦𝑖</m:t>
                          </m:r>
                        </m:e>
                      </m:nary>
                    </m:oMath>
                  </m:oMathPara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zh-CN" altLang="en-US" sz="2200" dirty="0" smtClean="0"/>
                  <a:t>随机选定一个误分点（</a:t>
                </a:r>
                <a:r>
                  <a:rPr lang="en-US" altLang="zh-CN" sz="2200" dirty="0" err="1" smtClean="0"/>
                  <a:t>xi,yi</a:t>
                </a:r>
                <a:r>
                  <a:rPr lang="zh-CN" altLang="en-US" sz="2200" dirty="0" smtClean="0"/>
                  <a:t>）对</a:t>
                </a:r>
                <a:r>
                  <a:rPr lang="en-US" altLang="zh-CN" sz="2200" dirty="0" smtClean="0"/>
                  <a:t>w,b</a:t>
                </a:r>
                <a:r>
                  <a:rPr lang="zh-CN" altLang="en-US" sz="2200" dirty="0" smtClean="0"/>
                  <a:t>进行更新。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/>
                  <a:t>w</a:t>
                </a:r>
                <a:r>
                  <a:rPr lang="en-US" altLang="zh-CN" sz="2200" dirty="0" smtClean="0"/>
                  <a:t> = w +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𝑦𝑖𝑥𝑖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200" dirty="0" smtClean="0"/>
                  <a:t>b= b + C </a:t>
                </a:r>
                <a:r>
                  <a:rPr lang="en-US" altLang="zh-CN" sz="2200" dirty="0" err="1" smtClean="0"/>
                  <a:t>yi</a:t>
                </a:r>
                <a:r>
                  <a:rPr lang="en-US" altLang="zh-CN" sz="2200" dirty="0" smtClean="0"/>
                  <a:t>;   </a:t>
                </a:r>
                <a:r>
                  <a:rPr lang="zh-CN" altLang="en-US" sz="2200" dirty="0" smtClean="0"/>
                  <a:t>其中</a:t>
                </a:r>
                <a:r>
                  <a:rPr lang="en-US" altLang="zh-CN" sz="2200" dirty="0" smtClean="0"/>
                  <a:t>C</a:t>
                </a:r>
                <a:r>
                  <a:rPr lang="zh-CN" altLang="en-US" sz="2200" dirty="0" smtClean="0"/>
                  <a:t>为步长（</a:t>
                </a:r>
                <a:r>
                  <a:rPr lang="en-US" altLang="zh-CN" sz="2200" dirty="0" smtClean="0"/>
                  <a:t>0&lt;C&lt;=1</a:t>
                </a:r>
                <a:r>
                  <a:rPr lang="zh-CN" altLang="en-US" sz="2200" dirty="0" smtClean="0"/>
                  <a:t>）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904999"/>
                <a:ext cx="8915400" cy="4302617"/>
              </a:xfrm>
              <a:blipFill rotWithShape="0">
                <a:blip r:embed="rId2"/>
                <a:stretch>
                  <a:fillRect l="-889" t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4999"/>
                <a:ext cx="8915400" cy="419395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学习算法：</a:t>
                </a: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输入：训练数据</a:t>
                </a:r>
                <a:r>
                  <a:rPr lang="en-US" altLang="zh-CN" sz="2400" dirty="0" smtClean="0"/>
                  <a:t>T = {(x1,y1),(x2,y2)…(</a:t>
                </a:r>
                <a:r>
                  <a:rPr lang="en-US" altLang="zh-CN" sz="2400" dirty="0" err="1" smtClean="0"/>
                  <a:t>xn,yn</a:t>
                </a:r>
                <a:r>
                  <a:rPr lang="en-US" altLang="zh-CN" sz="2400" dirty="0" smtClean="0"/>
                  <a:t>)}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输出：</a:t>
                </a:r>
                <a:r>
                  <a:rPr lang="en-US" altLang="zh-CN" sz="2400" dirty="0" err="1" smtClean="0"/>
                  <a:t>w,b</a:t>
                </a:r>
                <a:r>
                  <a:rPr lang="en-US" altLang="zh-CN" sz="2400" dirty="0" smtClean="0"/>
                  <a:t>            </a:t>
                </a:r>
                <a:r>
                  <a:rPr lang="zh-CN" altLang="en-US" sz="2400" dirty="0" smtClean="0"/>
                  <a:t>感知机模型为：</a:t>
                </a:r>
                <a:r>
                  <a:rPr lang="en-US" altLang="zh-CN" sz="2400" dirty="0" smtClean="0"/>
                  <a:t>f(x) = sign(</a:t>
                </a:r>
                <a:r>
                  <a:rPr lang="en-US" altLang="zh-CN" sz="2400" dirty="0" err="1" smtClean="0"/>
                  <a:t>wx</a:t>
                </a:r>
                <a:r>
                  <a:rPr lang="en-US" altLang="zh-CN" sz="2400" dirty="0" smtClean="0"/>
                  <a:t> +</a:t>
                </a:r>
                <a:r>
                  <a:rPr lang="zh-CN" altLang="en-US" sz="2400" dirty="0" smtClean="0"/>
                  <a:t>ｂ</a:t>
                </a:r>
                <a:r>
                  <a:rPr lang="en-US" altLang="zh-CN" sz="2400" dirty="0" smtClean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(1)</a:t>
                </a:r>
                <a:r>
                  <a:rPr lang="zh-CN" altLang="en-US" sz="2400" dirty="0" smtClean="0"/>
                  <a:t>选取初值</a:t>
                </a:r>
                <a:r>
                  <a:rPr lang="en-US" altLang="zh-CN" sz="2400" dirty="0" smtClean="0"/>
                  <a:t>w0,b0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(2)</a:t>
                </a:r>
                <a:r>
                  <a:rPr lang="zh-CN" altLang="en-US" sz="2400" dirty="0" smtClean="0"/>
                  <a:t>在训练数据集中选取数据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xi,yi</a:t>
                </a:r>
                <a:r>
                  <a:rPr lang="en-US" altLang="zh-CN" sz="2400" dirty="0" smtClean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(3)</a:t>
                </a:r>
                <a:r>
                  <a:rPr lang="zh-CN" altLang="en-US" sz="2400" dirty="0" smtClean="0"/>
                  <a:t>如果</a:t>
                </a:r>
                <a:r>
                  <a:rPr lang="en-US" altLang="zh-CN" sz="2400" dirty="0" err="1" smtClean="0"/>
                  <a:t>yi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wxi+b</a:t>
                </a:r>
                <a:r>
                  <a:rPr lang="en-US" altLang="zh-CN" sz="2400" dirty="0" smtClean="0"/>
                  <a:t>) &lt;=0   </a:t>
                </a:r>
                <a:r>
                  <a:rPr lang="zh-CN" altLang="en-US" sz="2400" dirty="0" smtClean="0"/>
                  <a:t>更新</a:t>
                </a:r>
                <a:r>
                  <a:rPr lang="en-US" altLang="zh-CN" sz="2400" dirty="0" err="1" smtClean="0"/>
                  <a:t>w,b</a:t>
                </a:r>
                <a:r>
                  <a:rPr lang="zh-CN" altLang="en-US" sz="2400" dirty="0" smtClean="0"/>
                  <a:t>的值：</a:t>
                </a:r>
                <a:r>
                  <a:rPr lang="en-US" altLang="zh-CN" sz="2400" dirty="0" smtClean="0"/>
                  <a:t>w </a:t>
                </a:r>
                <a:r>
                  <a:rPr lang="en-US" altLang="zh-CN" sz="2400" dirty="0"/>
                  <a:t>= w +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𝑦𝑖𝑥𝑖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= b + </a:t>
                </a:r>
                <a:r>
                  <a:rPr lang="en-US" altLang="zh-CN" sz="2400" dirty="0" err="1"/>
                  <a:t>Cyi</a:t>
                </a:r>
                <a:r>
                  <a:rPr lang="en-US" altLang="zh-CN" sz="2400" dirty="0" smtClean="0"/>
                  <a:t>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(4)</a:t>
                </a:r>
                <a:r>
                  <a:rPr lang="zh-CN" altLang="en-US" sz="2400" dirty="0" smtClean="0"/>
                  <a:t>转至</a:t>
                </a:r>
                <a:r>
                  <a:rPr lang="en-US" altLang="zh-CN" sz="2400" dirty="0" smtClean="0"/>
                  <a:t>(2),</a:t>
                </a:r>
                <a:r>
                  <a:rPr lang="zh-CN" altLang="en-US" sz="2400" dirty="0" smtClean="0"/>
                  <a:t>知道训练集中没有误分类点；</a:t>
                </a: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4999"/>
                <a:ext cx="8915400" cy="4193959"/>
              </a:xfrm>
              <a:blipFill rotWithShape="0">
                <a:blip r:embed="rId2"/>
                <a:stretch>
                  <a:fillRect l="-1094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/>
              <a:t>例子：</a:t>
            </a:r>
            <a:r>
              <a:rPr lang="en-US" altLang="zh-CN" sz="3600" dirty="0" smtClean="0"/>
              <a:t>T</a:t>
            </a:r>
            <a:r>
              <a:rPr lang="zh-CN" altLang="en-US" sz="3600" dirty="0" smtClean="0"/>
              <a:t>训练集中正实例点是：</a:t>
            </a:r>
            <a:r>
              <a:rPr lang="en-US" altLang="zh-CN" sz="3600" dirty="0" smtClean="0"/>
              <a:t>x1=(3,3)</a:t>
            </a:r>
            <a:r>
              <a:rPr lang="en-US" altLang="zh-CN" sz="3600" baseline="30000" dirty="0" smtClean="0"/>
              <a:t>T</a:t>
            </a:r>
            <a:r>
              <a:rPr lang="en-US" altLang="zh-CN" sz="3600" dirty="0" smtClean="0"/>
              <a:t>, x2=(4,3)</a:t>
            </a:r>
            <a:r>
              <a:rPr lang="en-US" altLang="zh-CN" sz="3600" baseline="30000" dirty="0"/>
              <a:t>T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负实例点是</a:t>
            </a:r>
            <a:r>
              <a:rPr lang="en-US" altLang="zh-CN" sz="3600" dirty="0" smtClean="0"/>
              <a:t>x3 = (1,1)T,</a:t>
            </a:r>
            <a:r>
              <a:rPr lang="zh-CN" altLang="en-US" sz="3600" dirty="0" smtClean="0"/>
              <a:t>试用感知器学习模型</a:t>
            </a:r>
            <a:r>
              <a:rPr lang="en-US" altLang="zh-CN" sz="3600" dirty="0" smtClean="0"/>
              <a:t>f(x) = sign(</a:t>
            </a:r>
            <a:r>
              <a:rPr lang="en-US" altLang="zh-CN" sz="3600" dirty="0" err="1" smtClean="0"/>
              <a:t>wx+b</a:t>
            </a:r>
            <a:r>
              <a:rPr lang="en-US" altLang="zh-CN" sz="3600" dirty="0" smtClean="0"/>
              <a:t>) </a:t>
            </a:r>
            <a:r>
              <a:rPr lang="zh-CN" altLang="en-US" sz="3600" dirty="0" smtClean="0"/>
              <a:t>。这里</a:t>
            </a:r>
            <a:r>
              <a:rPr lang="en-US" altLang="zh-CN" sz="3600" dirty="0" smtClean="0"/>
              <a:t>w = (w1,w2)</a:t>
            </a:r>
            <a:r>
              <a:rPr lang="en-US" altLang="zh-CN" sz="3600" baseline="30000" dirty="0" err="1"/>
              <a:t>T</a:t>
            </a:r>
            <a:r>
              <a:rPr lang="en-US" altLang="zh-CN" sz="3600" dirty="0" err="1" smtClean="0"/>
              <a:t>,x</a:t>
            </a:r>
            <a:r>
              <a:rPr lang="en-US" altLang="zh-CN" sz="3600" dirty="0" smtClean="0"/>
              <a:t> =(x1,x2)</a:t>
            </a:r>
            <a:r>
              <a:rPr lang="en-US" altLang="zh-CN" sz="3600" baseline="30000" dirty="0"/>
              <a:t>T 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步长为</a:t>
            </a:r>
            <a:r>
              <a:rPr lang="en-US" altLang="zh-CN" sz="3600" dirty="0"/>
              <a:t>1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27" y="624110"/>
            <a:ext cx="4668027" cy="6224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6080" indent="-386080">
              <a:buAutoNum type="arabicPeriod"/>
            </a:pPr>
            <a:r>
              <a:rPr lang="en-US" altLang="zh-CN" dirty="0" smtClean="0">
                <a:hlinkClick r:id="rId2"/>
              </a:rPr>
              <a:t>http://www.cnblogs.com/SandyKid/p/5814259.html</a:t>
            </a:r>
            <a:endParaRPr lang="en-US" altLang="zh-CN" dirty="0" smtClean="0"/>
          </a:p>
          <a:p>
            <a:pPr marL="386080" indent="-386080">
              <a:buAutoNum type="arabicPeriod"/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blog.sina.com.cn/s/blog_59fabe030101ji4r.html</a:t>
            </a:r>
            <a:endParaRPr lang="en-US" altLang="zh-CN" dirty="0" smtClean="0"/>
          </a:p>
          <a:p>
            <a:pPr marL="386080" indent="-386080">
              <a:buAutoNum type="arabicPeriod"/>
            </a:pPr>
            <a:r>
              <a:rPr lang="zh-CN" altLang="en-US" dirty="0"/>
              <a:t>李</a:t>
            </a:r>
            <a:r>
              <a:rPr lang="zh-CN" altLang="en-US" dirty="0" smtClean="0"/>
              <a:t>航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统计学习方法</a:t>
            </a:r>
            <a:r>
              <a:rPr lang="en-US" altLang="zh-CN" dirty="0" smtClean="0"/>
              <a:t>》</a:t>
            </a:r>
          </a:p>
          <a:p>
            <a:pPr marL="386080" indent="-386080">
              <a:buAutoNum type="arabicPeriod"/>
            </a:pPr>
            <a:r>
              <a:rPr lang="zh-CN" altLang="en-US" dirty="0"/>
              <a:t>周志</a:t>
            </a:r>
            <a:r>
              <a:rPr lang="zh-CN" altLang="en-US" dirty="0" smtClean="0"/>
              <a:t>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</a:t>
            </a:r>
          </a:p>
          <a:p>
            <a:pPr marL="386080" indent="-386080">
              <a:buAutoNum type="arabicPeriod"/>
            </a:pPr>
            <a:endParaRPr lang="en-US" altLang="zh-CN" dirty="0" smtClean="0"/>
          </a:p>
          <a:p>
            <a:pPr marL="386080" indent="-386080">
              <a:buAutoNum type="arabicPeriod"/>
            </a:pPr>
            <a:endParaRPr lang="en-US" altLang="zh-CN" dirty="0" smtClean="0"/>
          </a:p>
          <a:p>
            <a:pPr marL="386080" indent="-38608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9247" y="308037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 smtClean="0"/>
              <a:t>谢谢大家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线性分类器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感知器法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线性分类</a:t>
            </a:r>
            <a:endParaRPr lang="zh-CN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925475" y="2911355"/>
          <a:ext cx="4086464" cy="1940629"/>
        </p:xfrm>
        <a:graphic>
          <a:graphicData uri="http://schemas.openxmlformats.org/drawingml/2006/table">
            <a:tbl>
              <a:tblPr/>
              <a:tblGrid>
                <a:gridCol w="1021616"/>
                <a:gridCol w="1021616"/>
                <a:gridCol w="1021616"/>
                <a:gridCol w="1021616"/>
              </a:tblGrid>
              <a:tr h="314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effectLst/>
                        </a:rPr>
                        <a:t>拉拉队员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effectLst/>
                        </a:rPr>
                        <a:t>身高</a:t>
                      </a:r>
                      <a:endParaRPr lang="zh-CN" altLang="en-US" sz="900" b="1" dirty="0">
                        <a:effectLst/>
                      </a:endParaRP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effectLst/>
                        </a:rPr>
                        <a:t>体重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effectLst/>
                        </a:rPr>
                        <a:t>性别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effectLst/>
                        </a:rPr>
                        <a:t>1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effectLst/>
                        </a:rPr>
                        <a:t>170</a:t>
                      </a:r>
                      <a:endParaRPr lang="en-US" altLang="zh-CN" sz="900" dirty="0">
                        <a:effectLst/>
                      </a:endParaRP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effectLst/>
                        </a:rPr>
                        <a:t>55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男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effectLst/>
                        </a:rPr>
                        <a:t>160</a:t>
                      </a:r>
                      <a:endParaRPr lang="en-US" altLang="zh-CN" sz="900" dirty="0">
                        <a:effectLst/>
                      </a:endParaRP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effectLst/>
                        </a:rPr>
                        <a:t>45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女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effectLst/>
                        </a:rPr>
                        <a:t>3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effectLst/>
                        </a:rPr>
                        <a:t>180</a:t>
                      </a:r>
                      <a:endParaRPr lang="en-US" altLang="zh-CN" sz="900" dirty="0">
                        <a:effectLst/>
                      </a:endParaRP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effectLst/>
                        </a:rPr>
                        <a:t>65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男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effectLst/>
                        </a:rPr>
                        <a:t>4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effectLst/>
                        </a:rPr>
                        <a:t>165</a:t>
                      </a:r>
                      <a:endParaRPr lang="en-US" altLang="zh-CN" sz="900" dirty="0">
                        <a:effectLst/>
                      </a:endParaRP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effectLst/>
                        </a:rPr>
                        <a:t>50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女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effectLst/>
                        </a:rPr>
                        <a:t>5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effectLst/>
                        </a:rPr>
                        <a:t>170</a:t>
                      </a:r>
                      <a:endParaRPr lang="en-US" altLang="zh-CN" sz="900" dirty="0">
                        <a:effectLst/>
                      </a:endParaRP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effectLst/>
                        </a:rPr>
                        <a:t>50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女</a:t>
                      </a:r>
                    </a:p>
                  </a:txBody>
                  <a:tcPr marL="14834" marR="14834" marT="14834" marB="14834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1666273" y="1893508"/>
            <a:ext cx="49872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根据拉拉队员的</a:t>
            </a:r>
            <a:r>
              <a:rPr lang="zh-CN" altLang="en-US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体重</a:t>
            </a:r>
            <a:r>
              <a:rPr lang="zh-CN" alt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对其</a:t>
            </a:r>
            <a:r>
              <a:rPr lang="zh-CN" altLang="en-US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性别</a:t>
            </a:r>
            <a:r>
              <a:rPr lang="zh-CN" alt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进行分类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70" y="1763546"/>
            <a:ext cx="7111704" cy="4367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753203"/>
            <a:ext cx="9815004" cy="442565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200" dirty="0" smtClean="0">
                <a:latin typeface="+mn-ea"/>
              </a:rPr>
              <a:t>线性分类是指：数据所在的特征空间可以被一条直线或平面或超平面进行分割。</a:t>
            </a:r>
            <a:endParaRPr lang="en-US" altLang="zh-CN" sz="2200" dirty="0" smtClean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200" dirty="0" smtClean="0">
                <a:latin typeface="+mn-ea"/>
              </a:rPr>
              <a:t>线性判别函数的一般表达式为：</a:t>
            </a:r>
            <a:r>
              <a:rPr lang="en-US" altLang="zh-CN" sz="2200" dirty="0" smtClean="0">
                <a:latin typeface="+mn-ea"/>
              </a:rPr>
              <a:t>g(x) = </a:t>
            </a:r>
            <a:r>
              <a:rPr lang="en-US" altLang="zh-CN" sz="2200" dirty="0" err="1" smtClean="0">
                <a:latin typeface="+mn-ea"/>
              </a:rPr>
              <a:t>w</a:t>
            </a:r>
            <a:r>
              <a:rPr lang="en-US" altLang="zh-CN" sz="2200" baseline="30000" dirty="0" err="1" smtClean="0">
                <a:latin typeface="+mn-ea"/>
              </a:rPr>
              <a:t>T</a:t>
            </a:r>
            <a:r>
              <a:rPr lang="en-US" altLang="zh-CN" sz="2200" dirty="0" err="1" smtClean="0">
                <a:latin typeface="+mn-ea"/>
              </a:rPr>
              <a:t>x</a:t>
            </a:r>
            <a:r>
              <a:rPr lang="en-US" altLang="zh-CN" sz="2200" dirty="0" smtClean="0">
                <a:latin typeface="+mn-ea"/>
              </a:rPr>
              <a:t> + w</a:t>
            </a:r>
            <a:r>
              <a:rPr lang="en-US" altLang="zh-CN" sz="2200" baseline="-25000" dirty="0" smtClean="0">
                <a:latin typeface="+mn-ea"/>
              </a:rPr>
              <a:t>n+1</a:t>
            </a:r>
          </a:p>
          <a:p>
            <a:pPr marL="0" lvl="1" indent="0">
              <a:lnSpc>
                <a:spcPct val="160000"/>
              </a:lnSpc>
              <a:spcBef>
                <a:spcPts val="750"/>
              </a:spcBef>
              <a:buNone/>
            </a:pPr>
            <a:r>
              <a:rPr lang="zh-CN" altLang="en-US" sz="2200" dirty="0">
                <a:latin typeface="+mn-ea"/>
              </a:rPr>
              <a:t>其中：</a:t>
            </a:r>
            <a:r>
              <a:rPr lang="en-US" altLang="zh-CN" sz="2200" dirty="0">
                <a:latin typeface="+mn-ea"/>
              </a:rPr>
              <a:t>w</a:t>
            </a:r>
            <a:r>
              <a:rPr lang="en-US" altLang="zh-CN" sz="2200" baseline="-25000" dirty="0">
                <a:latin typeface="+mn-ea"/>
              </a:rPr>
              <a:t>n+1</a:t>
            </a:r>
            <a:r>
              <a:rPr lang="zh-CN" altLang="en-US" sz="2200" dirty="0">
                <a:latin typeface="+mn-ea"/>
              </a:rPr>
              <a:t>称为阈值权，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为</a:t>
            </a:r>
            <a:r>
              <a:rPr lang="en-US" altLang="zh-CN" sz="2200" dirty="0">
                <a:latin typeface="+mn-ea"/>
              </a:rPr>
              <a:t>n</a:t>
            </a:r>
            <a:r>
              <a:rPr lang="zh-CN" altLang="en-US" sz="2200" dirty="0">
                <a:latin typeface="+mn-ea"/>
              </a:rPr>
              <a:t>维特征向量</a:t>
            </a:r>
            <a:r>
              <a:rPr lang="en-US" altLang="zh-CN" sz="2200" dirty="0">
                <a:latin typeface="+mn-ea"/>
              </a:rPr>
              <a:t>-</a:t>
            </a:r>
            <a:r>
              <a:rPr lang="zh-CN" altLang="en-US" sz="2200" dirty="0">
                <a:latin typeface="+mn-ea"/>
              </a:rPr>
              <a:t>模式（样本）</a:t>
            </a:r>
            <a:r>
              <a:rPr lang="zh-CN" altLang="en-US" sz="2200" dirty="0" smtClean="0">
                <a:latin typeface="+mn-ea"/>
              </a:rPr>
              <a:t>向量</a:t>
            </a:r>
            <a:r>
              <a:rPr lang="en-US" altLang="zh-CN" sz="2200" dirty="0" smtClean="0">
                <a:latin typeface="+mn-ea"/>
              </a:rPr>
              <a:t>x</a:t>
            </a:r>
            <a:r>
              <a:rPr lang="en-US" altLang="zh-CN" sz="2200" dirty="0">
                <a:latin typeface="+mn-ea"/>
              </a:rPr>
              <a:t>=(x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,x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,…,</a:t>
            </a:r>
            <a:r>
              <a:rPr lang="en-US" altLang="zh-CN" sz="2200" dirty="0" err="1">
                <a:latin typeface="+mn-ea"/>
              </a:rPr>
              <a:t>x</a:t>
            </a:r>
            <a:r>
              <a:rPr lang="en-US" altLang="zh-CN" sz="2200" baseline="-25000" dirty="0" err="1">
                <a:latin typeface="+mn-ea"/>
              </a:rPr>
              <a:t>n</a:t>
            </a:r>
            <a:r>
              <a:rPr lang="en-US" altLang="zh-CN" sz="2200" dirty="0">
                <a:latin typeface="+mn-ea"/>
              </a:rPr>
              <a:t>)</a:t>
            </a:r>
            <a:r>
              <a:rPr lang="en-US" altLang="zh-CN" sz="2200" baseline="30000" dirty="0">
                <a:latin typeface="+mn-ea"/>
              </a:rPr>
              <a:t>T</a:t>
            </a:r>
            <a:r>
              <a:rPr lang="en-US" altLang="zh-CN" sz="2200" dirty="0" smtClean="0">
                <a:latin typeface="+mn-ea"/>
              </a:rPr>
              <a:t>,</a:t>
            </a:r>
          </a:p>
          <a:p>
            <a:pPr marL="0" lvl="1" indent="0">
              <a:lnSpc>
                <a:spcPct val="160000"/>
              </a:lnSpc>
              <a:spcBef>
                <a:spcPts val="750"/>
              </a:spcBef>
              <a:buNone/>
            </a:pPr>
            <a:r>
              <a:rPr lang="en-US" altLang="zh-CN" sz="2200" dirty="0" smtClean="0">
                <a:latin typeface="+mn-ea"/>
              </a:rPr>
              <a:t>w</a:t>
            </a:r>
            <a:r>
              <a:rPr lang="zh-CN" altLang="en-US" sz="2200" dirty="0">
                <a:latin typeface="+mn-ea"/>
              </a:rPr>
              <a:t>称为权向量，</a:t>
            </a:r>
            <a:r>
              <a:rPr lang="en-US" altLang="zh-CN" sz="2200" dirty="0">
                <a:latin typeface="+mn-ea"/>
              </a:rPr>
              <a:t>w=(w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,w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,…,</a:t>
            </a:r>
            <a:r>
              <a:rPr lang="en-US" altLang="zh-CN" sz="2200" dirty="0" err="1" smtClean="0">
                <a:latin typeface="+mn-ea"/>
              </a:rPr>
              <a:t>w</a:t>
            </a:r>
            <a:r>
              <a:rPr lang="en-US" altLang="zh-CN" sz="2200" baseline="-25000" dirty="0" err="1" smtClean="0">
                <a:latin typeface="+mn-ea"/>
              </a:rPr>
              <a:t>n</a:t>
            </a:r>
            <a:r>
              <a:rPr lang="en-US" altLang="zh-CN" sz="2200" dirty="0" smtClean="0">
                <a:latin typeface="+mn-ea"/>
              </a:rPr>
              <a:t>)</a:t>
            </a:r>
            <a:r>
              <a:rPr lang="en-US" altLang="zh-CN" sz="2200" baseline="30000" dirty="0" smtClean="0">
                <a:latin typeface="+mn-ea"/>
              </a:rPr>
              <a:t>T</a:t>
            </a:r>
            <a:endParaRPr lang="en-US" altLang="zh-CN" sz="2200" dirty="0" smtClean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200" dirty="0">
                <a:latin typeface="+mn-ea"/>
              </a:rPr>
              <a:t>也可表示为：</a:t>
            </a:r>
            <a:r>
              <a:rPr lang="en-US" altLang="zh-CN" sz="2200" dirty="0">
                <a:latin typeface="+mn-ea"/>
              </a:rPr>
              <a:t>g(x) = WTX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200" dirty="0">
                <a:latin typeface="+mn-ea"/>
              </a:rPr>
              <a:t>其中：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称为增广模式（样本）向量</a:t>
            </a:r>
            <a:r>
              <a:rPr lang="en-US" altLang="zh-CN" sz="2200" dirty="0">
                <a:latin typeface="+mn-ea"/>
              </a:rPr>
              <a:t>,X=(x1,x2,…,xn,1)T,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>
                <a:latin typeface="+mn-ea"/>
              </a:rPr>
              <a:t>W</a:t>
            </a:r>
            <a:r>
              <a:rPr lang="zh-CN" altLang="en-US" sz="2200" dirty="0">
                <a:latin typeface="+mn-ea"/>
              </a:rPr>
              <a:t>称为增广权向量，</a:t>
            </a:r>
            <a:r>
              <a:rPr lang="en-US" altLang="zh-CN" sz="2200" dirty="0">
                <a:latin typeface="+mn-ea"/>
              </a:rPr>
              <a:t>W=(w1,w2,…,wn,wn+1)T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2200" baseline="-25000" dirty="0" smtClean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sz="2200" baseline="-25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二分类线性判别函数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+mn-ea"/>
              </a:rPr>
              <a:t>两</a:t>
            </a:r>
            <a:r>
              <a:rPr lang="zh-CN" altLang="en-US" sz="2200" dirty="0" smtClean="0">
                <a:latin typeface="+mn-ea"/>
              </a:rPr>
              <a:t>类问题即 </a:t>
            </a:r>
            <a:r>
              <a:rPr lang="en-US" altLang="zh-CN" sz="2200" dirty="0" err="1" smtClean="0">
                <a:latin typeface="+mn-ea"/>
              </a:rPr>
              <a:t>wi</a:t>
            </a:r>
            <a:r>
              <a:rPr lang="en-US" altLang="zh-CN" sz="2200" dirty="0" smtClean="0">
                <a:latin typeface="+mn-ea"/>
              </a:rPr>
              <a:t> =(w</a:t>
            </a:r>
            <a:r>
              <a:rPr lang="en-US" altLang="zh-CN" sz="2200" baseline="-25000" dirty="0" smtClean="0">
                <a:latin typeface="+mn-ea"/>
              </a:rPr>
              <a:t>1</a:t>
            </a:r>
            <a:r>
              <a:rPr lang="en-US" altLang="zh-CN" sz="2200" dirty="0" smtClean="0">
                <a:latin typeface="+mn-ea"/>
              </a:rPr>
              <a:t>,w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+mn-ea"/>
              </a:rPr>
              <a:t>二</a:t>
            </a:r>
            <a:r>
              <a:rPr lang="zh-CN" altLang="en-US" sz="2200" dirty="0" smtClean="0">
                <a:latin typeface="+mn-ea"/>
              </a:rPr>
              <a:t>维情况：取两个特征向量 </a:t>
            </a:r>
            <a:r>
              <a:rPr lang="en-US" altLang="zh-CN" sz="2200" dirty="0" smtClean="0">
                <a:latin typeface="+mn-ea"/>
              </a:rPr>
              <a:t>X = 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 smtClean="0">
                <a:latin typeface="+mn-ea"/>
              </a:rPr>
              <a:t>,x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latin typeface="+mn-ea"/>
              </a:rPr>
              <a:t>这种情况下的判别函数为：</a:t>
            </a:r>
            <a:r>
              <a:rPr lang="en-US" altLang="zh-CN" sz="2200" dirty="0" smtClean="0">
                <a:latin typeface="+mn-ea"/>
              </a:rPr>
              <a:t>g(x) = w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 smtClean="0">
                <a:latin typeface="+mn-ea"/>
              </a:rPr>
              <a:t>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 smtClean="0">
                <a:latin typeface="+mn-ea"/>
              </a:rPr>
              <a:t>+w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 smtClean="0">
                <a:latin typeface="+mn-ea"/>
              </a:rPr>
              <a:t>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 smtClean="0">
                <a:latin typeface="+mn-ea"/>
              </a:rPr>
              <a:t>+w</a:t>
            </a:r>
            <a:r>
              <a:rPr lang="en-US" altLang="zh-CN" sz="2200" baseline="-25000" dirty="0">
                <a:latin typeface="+mn-ea"/>
              </a:rPr>
              <a:t>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latin typeface="+mn-ea"/>
              </a:rPr>
              <a:t>其中</a:t>
            </a:r>
            <a:r>
              <a:rPr lang="en-US" altLang="zh-CN" sz="2200" dirty="0" smtClean="0">
                <a:latin typeface="+mn-ea"/>
              </a:rPr>
              <a:t>w</a:t>
            </a:r>
            <a:r>
              <a:rPr lang="zh-CN" altLang="en-US" sz="2200" dirty="0" smtClean="0">
                <a:latin typeface="+mn-ea"/>
              </a:rPr>
              <a:t>为参数，</a:t>
            </a:r>
            <a:r>
              <a:rPr lang="en-US" altLang="zh-CN" sz="2200" dirty="0" smtClean="0">
                <a:latin typeface="+mn-ea"/>
              </a:rPr>
              <a:t>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 smtClean="0">
                <a:latin typeface="+mn-ea"/>
              </a:rPr>
              <a:t>,x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zh-CN" altLang="en-US" sz="2200" dirty="0" smtClean="0">
                <a:latin typeface="+mn-ea"/>
              </a:rPr>
              <a:t>为向量</a:t>
            </a:r>
            <a:endParaRPr lang="zh-CN" altLang="en-US" sz="2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二分类线性判别函数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200" dirty="0" smtClean="0">
                <a:latin typeface="+mn-ea"/>
              </a:rPr>
              <a:t>判别函数</a:t>
            </a:r>
            <a:r>
              <a:rPr lang="en-US" altLang="zh-CN" sz="2200" dirty="0" smtClean="0">
                <a:latin typeface="+mn-ea"/>
              </a:rPr>
              <a:t>g(x)</a:t>
            </a:r>
            <a:r>
              <a:rPr lang="zh-CN" altLang="en-US" sz="2200" dirty="0" smtClean="0">
                <a:latin typeface="+mn-ea"/>
              </a:rPr>
              <a:t>具有以下性质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89212" y="2803612"/>
          <a:ext cx="2761059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公式" r:id="rId3" imgW="36271200" imgH="12192000" progId="Equation.3">
                  <p:embed/>
                </p:oleObj>
              </mc:Choice>
              <mc:Fallback>
                <p:oleObj name="公式" r:id="rId3" imgW="36271200" imgH="12192000" progId="Equation.3">
                  <p:embed/>
                  <p:pic>
                    <p:nvPicPr>
                      <p:cNvPr id="0" name="图片 1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2" y="2803612"/>
                        <a:ext cx="2761059" cy="842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823019"/>
            <a:ext cx="4989752" cy="252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二分类线性判别函数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smtClean="0">
                <a:latin typeface="+mn-ea"/>
              </a:rPr>
              <a:t>N</a:t>
            </a:r>
            <a:r>
              <a:rPr lang="zh-CN" altLang="en-US" sz="2200" dirty="0" smtClean="0">
                <a:latin typeface="+mn-ea"/>
              </a:rPr>
              <a:t>维情况下：</a:t>
            </a:r>
            <a:endParaRPr lang="zh-CN" altLang="en-US" sz="2200" dirty="0">
              <a:latin typeface="+mn-ea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89212" y="2733136"/>
          <a:ext cx="4572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" name="Equation" r:id="rId3" imgW="1524000" imgH="482600" progId="Equation.3">
                  <p:embed/>
                </p:oleObj>
              </mc:Choice>
              <mc:Fallback>
                <p:oleObj name="Equation" r:id="rId3" imgW="1524000" imgH="482600" progId="Equation.3">
                  <p:embed/>
                  <p:pic>
                    <p:nvPicPr>
                      <p:cNvPr id="0" name="图片 2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2" y="2733136"/>
                        <a:ext cx="4572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89212" y="3704686"/>
            <a:ext cx="865202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dirty="0">
                <a:latin typeface="+mn-ea"/>
              </a:rPr>
              <a:t>当 </a:t>
            </a:r>
            <a:r>
              <a:rPr kumimoji="1" lang="en-US" altLang="zh-CN" sz="2200" i="1" dirty="0">
                <a:latin typeface="+mn-ea"/>
              </a:rPr>
              <a:t>g</a:t>
            </a:r>
            <a:r>
              <a:rPr kumimoji="1" lang="en-US" altLang="zh-CN" sz="2200" dirty="0">
                <a:latin typeface="+mn-ea"/>
              </a:rPr>
              <a:t>(</a:t>
            </a:r>
            <a:r>
              <a:rPr kumimoji="1" lang="en-US" altLang="zh-CN" sz="2200" i="1" dirty="0">
                <a:latin typeface="+mn-ea"/>
              </a:rPr>
              <a:t>x</a:t>
            </a:r>
            <a:r>
              <a:rPr kumimoji="1" lang="en-US" altLang="zh-CN" sz="2200" dirty="0">
                <a:latin typeface="+mn-ea"/>
              </a:rPr>
              <a:t>) =</a:t>
            </a:r>
            <a:r>
              <a:rPr kumimoji="1" lang="en-US" altLang="zh-CN" sz="2200" i="1" dirty="0">
                <a:latin typeface="+mn-ea"/>
              </a:rPr>
              <a:t>W</a:t>
            </a:r>
            <a:r>
              <a:rPr kumimoji="1" lang="en-US" altLang="zh-CN" sz="2200" i="1" baseline="30000" dirty="0">
                <a:latin typeface="+mn-ea"/>
              </a:rPr>
              <a:t>T</a:t>
            </a:r>
            <a:r>
              <a:rPr kumimoji="1" lang="en-US" altLang="zh-CN" sz="2200" i="1" dirty="0">
                <a:latin typeface="+mn-ea"/>
              </a:rPr>
              <a:t>X</a:t>
            </a:r>
            <a:r>
              <a:rPr kumimoji="1" lang="en-US" altLang="zh-CN" sz="2200" dirty="0">
                <a:latin typeface="+mn-ea"/>
              </a:rPr>
              <a:t>=0 </a:t>
            </a:r>
            <a:r>
              <a:rPr kumimoji="1" lang="zh-CN" altLang="en-US" sz="2200" dirty="0">
                <a:latin typeface="+mn-ea"/>
              </a:rPr>
              <a:t>为判别边界 。</a:t>
            </a:r>
            <a:endParaRPr kumimoji="1"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dirty="0">
                <a:latin typeface="+mn-ea"/>
              </a:rPr>
              <a:t>当</a:t>
            </a:r>
            <a:r>
              <a:rPr kumimoji="1" lang="en-US" altLang="zh-CN" sz="2200" i="1" dirty="0">
                <a:latin typeface="+mn-ea"/>
              </a:rPr>
              <a:t>n</a:t>
            </a:r>
            <a:r>
              <a:rPr kumimoji="1" lang="en-US" altLang="zh-CN" sz="2200" dirty="0">
                <a:latin typeface="+mn-ea"/>
              </a:rPr>
              <a:t>=2</a:t>
            </a:r>
            <a:r>
              <a:rPr kumimoji="1" lang="zh-CN" altLang="en-US" sz="2200" dirty="0">
                <a:latin typeface="+mn-ea"/>
              </a:rPr>
              <a:t>时，二维情况的判别边界为一直线。</a:t>
            </a:r>
            <a:endParaRPr kumimoji="1"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dirty="0">
                <a:latin typeface="+mn-ea"/>
              </a:rPr>
              <a:t>当</a:t>
            </a:r>
            <a:r>
              <a:rPr kumimoji="1" lang="en-US" altLang="zh-CN" sz="2200" i="1" dirty="0">
                <a:latin typeface="+mn-ea"/>
              </a:rPr>
              <a:t>n</a:t>
            </a:r>
            <a:r>
              <a:rPr kumimoji="1" lang="en-US" altLang="zh-CN" sz="2200" dirty="0">
                <a:latin typeface="+mn-ea"/>
              </a:rPr>
              <a:t>=3</a:t>
            </a:r>
            <a:r>
              <a:rPr kumimoji="1" lang="zh-CN" altLang="en-US" sz="2200" dirty="0">
                <a:latin typeface="+mn-ea"/>
              </a:rPr>
              <a:t>时，判别边界为一平面，</a:t>
            </a:r>
            <a:r>
              <a:rPr kumimoji="1" lang="en-US" altLang="zh-CN" sz="2200" i="1" dirty="0">
                <a:latin typeface="+mn-ea"/>
              </a:rPr>
              <a:t>n</a:t>
            </a:r>
            <a:r>
              <a:rPr kumimoji="1" lang="en-US" altLang="zh-CN" sz="2200" dirty="0">
                <a:latin typeface="+mn-ea"/>
              </a:rPr>
              <a:t>&gt;3</a:t>
            </a:r>
            <a:r>
              <a:rPr kumimoji="1" lang="zh-CN" altLang="en-US" sz="2200" dirty="0">
                <a:latin typeface="+mn-ea"/>
              </a:rPr>
              <a:t>时，则判别边界为一超平面。</a:t>
            </a:r>
          </a:p>
          <a:p>
            <a:endParaRPr lang="zh-CN" altLang="en-US" sz="2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线性分类器的设计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816747"/>
            <a:ext cx="11270942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/>
              <a:t>设计线性</a:t>
            </a:r>
            <a:r>
              <a:rPr lang="zh-CN" altLang="en-US" sz="2200" dirty="0" smtClean="0"/>
              <a:t>分类器：利用</a:t>
            </a:r>
            <a:r>
              <a:rPr lang="zh-CN" altLang="en-US" sz="2200" dirty="0"/>
              <a:t>已知类别的训练样本集求解权向量</a:t>
            </a:r>
            <a:r>
              <a:rPr lang="en-US" altLang="zh-CN" sz="2200" dirty="0"/>
              <a:t>w</a:t>
            </a:r>
            <a:r>
              <a:rPr lang="zh-CN" altLang="en-US" sz="2200" dirty="0"/>
              <a:t>和阈值权</a:t>
            </a:r>
            <a:r>
              <a:rPr lang="en-US" altLang="zh-CN" sz="2200" dirty="0"/>
              <a:t>wn+1</a:t>
            </a:r>
            <a:r>
              <a:rPr lang="zh-CN" altLang="en-US" sz="2200" dirty="0" smtClean="0"/>
              <a:t>或</a:t>
            </a:r>
            <a:endParaRPr lang="en-US" altLang="zh-CN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/>
              <a:t>增广</a:t>
            </a:r>
            <a:r>
              <a:rPr lang="zh-CN" altLang="en-US" sz="2200" dirty="0"/>
              <a:t>权向量</a:t>
            </a:r>
            <a:r>
              <a:rPr lang="en-US" altLang="zh-CN" sz="2200" dirty="0"/>
              <a:t>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/>
              <a:t>步骤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/>
              <a:t>1.</a:t>
            </a:r>
            <a:r>
              <a:rPr lang="zh-CN" altLang="en-US" sz="2200" dirty="0" smtClean="0"/>
              <a:t>准备</a:t>
            </a:r>
            <a:r>
              <a:rPr lang="zh-CN" altLang="en-US" sz="2200" dirty="0"/>
              <a:t>已知类别的样本集</a:t>
            </a:r>
            <a:r>
              <a:rPr lang="en-US" altLang="zh-CN" sz="2200" dirty="0"/>
              <a:t>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/>
              <a:t>2.</a:t>
            </a:r>
            <a:r>
              <a:rPr lang="zh-CN" altLang="en-US" sz="2200" dirty="0" smtClean="0"/>
              <a:t>确定</a:t>
            </a:r>
            <a:r>
              <a:rPr lang="zh-CN" altLang="en-US" sz="2200" dirty="0"/>
              <a:t>准则函数：样本集</a:t>
            </a:r>
            <a:r>
              <a:rPr lang="en-US" altLang="zh-CN" sz="2200" dirty="0"/>
              <a:t>X</a:t>
            </a:r>
            <a:r>
              <a:rPr lang="zh-CN" altLang="en-US" sz="2200" dirty="0"/>
              <a:t>、权向量</a:t>
            </a:r>
            <a:r>
              <a:rPr lang="en-US" altLang="zh-CN" sz="2200" dirty="0"/>
              <a:t>w</a:t>
            </a:r>
            <a:r>
              <a:rPr lang="zh-CN" altLang="en-US" sz="2200" dirty="0"/>
              <a:t>和阈值权</a:t>
            </a:r>
            <a:r>
              <a:rPr lang="en-US" altLang="zh-CN" sz="2200" dirty="0"/>
              <a:t>wn+1</a:t>
            </a:r>
            <a:r>
              <a:rPr lang="zh-CN" altLang="en-US" sz="2200" dirty="0"/>
              <a:t>的函数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/>
              <a:t>3.</a:t>
            </a:r>
            <a:r>
              <a:rPr lang="zh-CN" altLang="en-US" sz="2200" dirty="0" smtClean="0"/>
              <a:t>求准则</a:t>
            </a:r>
            <a:r>
              <a:rPr lang="zh-CN" altLang="en-US" sz="2200" dirty="0"/>
              <a:t>函数的极值解：权向量</a:t>
            </a:r>
            <a:r>
              <a:rPr lang="en-US" altLang="zh-CN" sz="2200" dirty="0"/>
              <a:t>w</a:t>
            </a:r>
            <a:r>
              <a:rPr lang="zh-CN" altLang="en-US" sz="2200" dirty="0"/>
              <a:t>和阈值权</a:t>
            </a:r>
            <a:r>
              <a:rPr lang="en-US" altLang="zh-CN" sz="2200" dirty="0"/>
              <a:t>wn+1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线性分类器的设计</a:t>
            </a:r>
            <a:endParaRPr lang="zh-CN" altLang="en-US" dirty="0"/>
          </a:p>
        </p:txBody>
      </p:sp>
      <p:pic>
        <p:nvPicPr>
          <p:cNvPr id="4" name="Picture 6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138722"/>
            <a:ext cx="6086269" cy="298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592925" y="1689556"/>
            <a:ext cx="7450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利用已知类别学习样本来获得权向量的训练过程如下</a:t>
            </a:r>
            <a:r>
              <a:rPr lang="zh-CN" altLang="en-US" sz="1350" dirty="0"/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2592925" y="5124618"/>
            <a:ext cx="8421210" cy="155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已知</a:t>
            </a:r>
            <a:r>
              <a:rPr lang="en-US" altLang="zh-CN" sz="2200" dirty="0"/>
              <a:t>x ∈ω1, </a:t>
            </a:r>
            <a:r>
              <a:rPr lang="zh-CN" altLang="en-US" sz="2200" dirty="0"/>
              <a:t>通过检测调整权向量，最终使</a:t>
            </a:r>
            <a:r>
              <a:rPr lang="en-US" altLang="zh-CN" sz="2200" dirty="0"/>
              <a:t>x ∈ω1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已知</a:t>
            </a:r>
            <a:r>
              <a:rPr lang="en-US" altLang="zh-CN" sz="2200" dirty="0"/>
              <a:t>x ∈ω2, </a:t>
            </a:r>
            <a:r>
              <a:rPr lang="zh-CN" altLang="en-US" sz="2200" dirty="0"/>
              <a:t>通过检测调整权向量，最终使</a:t>
            </a:r>
            <a:r>
              <a:rPr lang="en-US" altLang="zh-CN" sz="2200" dirty="0"/>
              <a:t>x ∈ω2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这样就可以通过有限的样本去决定权向量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</TotalTime>
  <Words>694</Words>
  <Application>Microsoft Office PowerPoint</Application>
  <PresentationFormat>宽屏</PresentationFormat>
  <Paragraphs>112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宋体</vt:lpstr>
      <vt:lpstr>幼圆</vt:lpstr>
      <vt:lpstr>Arial</vt:lpstr>
      <vt:lpstr>Calibri</vt:lpstr>
      <vt:lpstr>Cambria Math</vt:lpstr>
      <vt:lpstr>Century Gothic</vt:lpstr>
      <vt:lpstr>Verdana</vt:lpstr>
      <vt:lpstr>Wingdings 3</vt:lpstr>
      <vt:lpstr>丝状</vt:lpstr>
      <vt:lpstr>公式</vt:lpstr>
      <vt:lpstr>Equation</vt:lpstr>
      <vt:lpstr>线性分类器</vt:lpstr>
      <vt:lpstr>目录</vt:lpstr>
      <vt:lpstr>线性分类</vt:lpstr>
      <vt:lpstr>线性分类</vt:lpstr>
      <vt:lpstr>二分类线性判别函数</vt:lpstr>
      <vt:lpstr>二分类线性判别函数</vt:lpstr>
      <vt:lpstr>二分类线性判别函数</vt:lpstr>
      <vt:lpstr>线性分类器的设计</vt:lpstr>
      <vt:lpstr>线性分类器的设计</vt:lpstr>
      <vt:lpstr>感知机</vt:lpstr>
      <vt:lpstr>感知机</vt:lpstr>
      <vt:lpstr>感知机</vt:lpstr>
      <vt:lpstr>感知机</vt:lpstr>
      <vt:lpstr>感知机</vt:lpstr>
      <vt:lpstr>感知机</vt:lpstr>
      <vt:lpstr>感知机</vt:lpstr>
      <vt:lpstr>参考资料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线性分类器及最小近邻分类器</dc:title>
  <dc:creator>admin</dc:creator>
  <cp:lastModifiedBy>微软用户</cp:lastModifiedBy>
  <cp:revision>342</cp:revision>
  <cp:lastPrinted>2017-03-25T03:11:00Z</cp:lastPrinted>
  <dcterms:created xsi:type="dcterms:W3CDTF">2017-03-16T10:05:00Z</dcterms:created>
  <dcterms:modified xsi:type="dcterms:W3CDTF">2017-05-17T03:59:32Z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