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65" r:id="rId2"/>
    <p:sldId id="393" r:id="rId3"/>
    <p:sldId id="371" r:id="rId4"/>
    <p:sldId id="394" r:id="rId5"/>
    <p:sldId id="367" r:id="rId6"/>
    <p:sldId id="395" r:id="rId7"/>
    <p:sldId id="385" r:id="rId8"/>
    <p:sldId id="405" r:id="rId9"/>
    <p:sldId id="410" r:id="rId10"/>
    <p:sldId id="406" r:id="rId11"/>
    <p:sldId id="407" r:id="rId12"/>
    <p:sldId id="408" r:id="rId13"/>
    <p:sldId id="409" r:id="rId14"/>
    <p:sldId id="398" r:id="rId15"/>
    <p:sldId id="396" r:id="rId16"/>
    <p:sldId id="397" r:id="rId17"/>
    <p:sldId id="399" r:id="rId18"/>
    <p:sldId id="403" r:id="rId19"/>
    <p:sldId id="400" r:id="rId20"/>
    <p:sldId id="417" r:id="rId21"/>
    <p:sldId id="401" r:id="rId22"/>
    <p:sldId id="402" r:id="rId23"/>
    <p:sldId id="413" r:id="rId24"/>
    <p:sldId id="414" r:id="rId25"/>
    <p:sldId id="411" r:id="rId26"/>
    <p:sldId id="412" r:id="rId27"/>
    <p:sldId id="415" r:id="rId28"/>
    <p:sldId id="3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orient="horz" pos="1688">
          <p15:clr>
            <a:srgbClr val="A4A3A4"/>
          </p15:clr>
        </p15:guide>
        <p15:guide id="4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162"/>
    <a:srgbClr val="513087"/>
    <a:srgbClr val="F5F1E5"/>
    <a:srgbClr val="5DCEAF"/>
    <a:srgbClr val="152F47"/>
    <a:srgbClr val="FFC000"/>
    <a:srgbClr val="B12725"/>
    <a:srgbClr val="05BAC8"/>
    <a:srgbClr val="21AB82"/>
    <a:srgbClr val="F14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8" autoAdjust="0"/>
    <p:restoredTop sz="93895" autoAdjust="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>
        <p:guide orient="horz" pos="1049"/>
        <p:guide pos="5155"/>
        <p:guide orient="horz" pos="1688"/>
        <p:guide pos="38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77E11-C65B-4DBE-8929-1225584E9787}" type="doc">
      <dgm:prSet loTypeId="urn:microsoft.com/office/officeart/2005/8/layout/chevron1" loCatId="process" qsTypeId="urn:microsoft.com/office/officeart/2005/8/quickstyle/3d5" qsCatId="3D" csTypeId="urn:microsoft.com/office/officeart/2005/8/colors/accent1_2" csCatId="accent1" phldr="1"/>
      <dgm:spPr/>
    </dgm:pt>
    <dgm:pt modelId="{28924A33-9D40-4EC0-B1E7-40B035C1CBDB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9D9E0A4E-1BDB-432B-9644-199D76625153}" type="parTrans" cxnId="{3A724677-86BC-419C-BA14-ECFD7876C210}">
      <dgm:prSet/>
      <dgm:spPr/>
      <dgm:t>
        <a:bodyPr/>
        <a:lstStyle/>
        <a:p>
          <a:endParaRPr lang="zh-CN" altLang="en-US"/>
        </a:p>
      </dgm:t>
    </dgm:pt>
    <dgm:pt modelId="{538D1932-0573-4C67-B7AE-38AE38829B2B}" type="sibTrans" cxnId="{3A724677-86BC-419C-BA14-ECFD7876C210}">
      <dgm:prSet/>
      <dgm:spPr/>
      <dgm:t>
        <a:bodyPr/>
        <a:lstStyle/>
        <a:p>
          <a:endParaRPr lang="zh-CN" altLang="en-US"/>
        </a:p>
      </dgm:t>
    </dgm:pt>
    <dgm:pt modelId="{7E1BBE05-4008-41AB-BB0A-3F6346344477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751AFCD3-3774-42DB-913A-C8F487751A99}" type="parTrans" cxnId="{0B5DE538-5D0E-48F2-915C-B0BE25EB0089}">
      <dgm:prSet/>
      <dgm:spPr/>
      <dgm:t>
        <a:bodyPr/>
        <a:lstStyle/>
        <a:p>
          <a:endParaRPr lang="zh-CN" altLang="en-US"/>
        </a:p>
      </dgm:t>
    </dgm:pt>
    <dgm:pt modelId="{A2C132F1-1D8F-4A70-941C-7FAC256F3DC6}" type="sibTrans" cxnId="{0B5DE538-5D0E-48F2-915C-B0BE25EB0089}">
      <dgm:prSet/>
      <dgm:spPr/>
      <dgm:t>
        <a:bodyPr/>
        <a:lstStyle/>
        <a:p>
          <a:endParaRPr lang="zh-CN" altLang="en-US"/>
        </a:p>
      </dgm:t>
    </dgm:pt>
    <dgm:pt modelId="{C5150A72-A68E-4901-B94F-14511D73F028}">
      <dgm:prSet phldrT="[文本]"/>
      <dgm:spPr/>
      <dgm:t>
        <a:bodyPr/>
        <a:lstStyle/>
        <a:p>
          <a:r>
            <a:rPr lang="en-US" altLang="zh-CN" dirty="0" smtClean="0"/>
            <a:t>0</a:t>
          </a:r>
          <a:endParaRPr lang="zh-CN" altLang="en-US" dirty="0"/>
        </a:p>
      </dgm:t>
    </dgm:pt>
    <dgm:pt modelId="{857AF393-4E38-4D58-A045-4B8899E30033}" type="parTrans" cxnId="{AFBE4AB2-79B0-487D-945D-C9176F77378E}">
      <dgm:prSet/>
      <dgm:spPr/>
      <dgm:t>
        <a:bodyPr/>
        <a:lstStyle/>
        <a:p>
          <a:endParaRPr lang="zh-CN" altLang="en-US"/>
        </a:p>
      </dgm:t>
    </dgm:pt>
    <dgm:pt modelId="{B4EBD795-3564-4C8B-BB0E-83D244E2E90B}" type="sibTrans" cxnId="{AFBE4AB2-79B0-487D-945D-C9176F77378E}">
      <dgm:prSet/>
      <dgm:spPr/>
      <dgm:t>
        <a:bodyPr/>
        <a:lstStyle/>
        <a:p>
          <a:endParaRPr lang="zh-CN" altLang="en-US"/>
        </a:p>
      </dgm:t>
    </dgm:pt>
    <dgm:pt modelId="{DE0AB507-F9D1-46AC-8E10-089A3C9374AF}" type="pres">
      <dgm:prSet presAssocID="{12877E11-C65B-4DBE-8929-1225584E9787}" presName="Name0" presStyleCnt="0">
        <dgm:presLayoutVars>
          <dgm:dir/>
          <dgm:animLvl val="lvl"/>
          <dgm:resizeHandles val="exact"/>
        </dgm:presLayoutVars>
      </dgm:prSet>
      <dgm:spPr/>
    </dgm:pt>
    <dgm:pt modelId="{2EA98664-9C78-4EBA-ACAF-89FEA5CAE524}" type="pres">
      <dgm:prSet presAssocID="{28924A33-9D40-4EC0-B1E7-40B035C1CB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EBE37B-9589-4487-8C05-12DC3BA7C1BC}" type="pres">
      <dgm:prSet presAssocID="{538D1932-0573-4C67-B7AE-38AE38829B2B}" presName="parTxOnlySpace" presStyleCnt="0"/>
      <dgm:spPr/>
    </dgm:pt>
    <dgm:pt modelId="{850E48B0-AB6C-4B76-948D-08151A1E3DCF}" type="pres">
      <dgm:prSet presAssocID="{7E1BBE05-4008-41AB-BB0A-3F634634447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E6C5EF-ECB1-435A-9A4C-0372A0C2A5B4}" type="pres">
      <dgm:prSet presAssocID="{A2C132F1-1D8F-4A70-941C-7FAC256F3DC6}" presName="parTxOnlySpace" presStyleCnt="0"/>
      <dgm:spPr/>
    </dgm:pt>
    <dgm:pt modelId="{C248481D-2F19-4871-9D77-881A6A8F7BB7}" type="pres">
      <dgm:prSet presAssocID="{C5150A72-A68E-4901-B94F-14511D73F0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5DE538-5D0E-48F2-915C-B0BE25EB0089}" srcId="{12877E11-C65B-4DBE-8929-1225584E9787}" destId="{7E1BBE05-4008-41AB-BB0A-3F6346344477}" srcOrd="1" destOrd="0" parTransId="{751AFCD3-3774-42DB-913A-C8F487751A99}" sibTransId="{A2C132F1-1D8F-4A70-941C-7FAC256F3DC6}"/>
    <dgm:cxn modelId="{DA746185-32E4-480A-A491-7C356B96825E}" type="presOf" srcId="{12877E11-C65B-4DBE-8929-1225584E9787}" destId="{DE0AB507-F9D1-46AC-8E10-089A3C9374AF}" srcOrd="0" destOrd="0" presId="urn:microsoft.com/office/officeart/2005/8/layout/chevron1"/>
    <dgm:cxn modelId="{3A724677-86BC-419C-BA14-ECFD7876C210}" srcId="{12877E11-C65B-4DBE-8929-1225584E9787}" destId="{28924A33-9D40-4EC0-B1E7-40B035C1CBDB}" srcOrd="0" destOrd="0" parTransId="{9D9E0A4E-1BDB-432B-9644-199D76625153}" sibTransId="{538D1932-0573-4C67-B7AE-38AE38829B2B}"/>
    <dgm:cxn modelId="{FB46398B-1F7C-416D-9036-089FB9178567}" type="presOf" srcId="{7E1BBE05-4008-41AB-BB0A-3F6346344477}" destId="{850E48B0-AB6C-4B76-948D-08151A1E3DCF}" srcOrd="0" destOrd="0" presId="urn:microsoft.com/office/officeart/2005/8/layout/chevron1"/>
    <dgm:cxn modelId="{A0254B5D-9567-4C89-B8A9-7A2C54284245}" type="presOf" srcId="{C5150A72-A68E-4901-B94F-14511D73F028}" destId="{C248481D-2F19-4871-9D77-881A6A8F7BB7}" srcOrd="0" destOrd="0" presId="urn:microsoft.com/office/officeart/2005/8/layout/chevron1"/>
    <dgm:cxn modelId="{DF9105A7-5CC4-424B-97CE-F446DF274585}" type="presOf" srcId="{28924A33-9D40-4EC0-B1E7-40B035C1CBDB}" destId="{2EA98664-9C78-4EBA-ACAF-89FEA5CAE524}" srcOrd="0" destOrd="0" presId="urn:microsoft.com/office/officeart/2005/8/layout/chevron1"/>
    <dgm:cxn modelId="{AFBE4AB2-79B0-487D-945D-C9176F77378E}" srcId="{12877E11-C65B-4DBE-8929-1225584E9787}" destId="{C5150A72-A68E-4901-B94F-14511D73F028}" srcOrd="2" destOrd="0" parTransId="{857AF393-4E38-4D58-A045-4B8899E30033}" sibTransId="{B4EBD795-3564-4C8B-BB0E-83D244E2E90B}"/>
    <dgm:cxn modelId="{0F353D64-C700-4630-BF1C-56E26A30A7DB}" type="presParOf" srcId="{DE0AB507-F9D1-46AC-8E10-089A3C9374AF}" destId="{2EA98664-9C78-4EBA-ACAF-89FEA5CAE524}" srcOrd="0" destOrd="0" presId="urn:microsoft.com/office/officeart/2005/8/layout/chevron1"/>
    <dgm:cxn modelId="{B16178B2-5DF1-4A96-AB10-AF11503104C1}" type="presParOf" srcId="{DE0AB507-F9D1-46AC-8E10-089A3C9374AF}" destId="{CBEBE37B-9589-4487-8C05-12DC3BA7C1BC}" srcOrd="1" destOrd="0" presId="urn:microsoft.com/office/officeart/2005/8/layout/chevron1"/>
    <dgm:cxn modelId="{FAB05EFC-33C8-435A-8EDD-70EE6DC5730F}" type="presParOf" srcId="{DE0AB507-F9D1-46AC-8E10-089A3C9374AF}" destId="{850E48B0-AB6C-4B76-948D-08151A1E3DCF}" srcOrd="2" destOrd="0" presId="urn:microsoft.com/office/officeart/2005/8/layout/chevron1"/>
    <dgm:cxn modelId="{8F5224A3-7151-4A11-B4B5-4E1EA4C7A740}" type="presParOf" srcId="{DE0AB507-F9D1-46AC-8E10-089A3C9374AF}" destId="{5AE6C5EF-ECB1-435A-9A4C-0372A0C2A5B4}" srcOrd="3" destOrd="0" presId="urn:microsoft.com/office/officeart/2005/8/layout/chevron1"/>
    <dgm:cxn modelId="{36824971-42C3-419D-9451-5D17E26EFF52}" type="presParOf" srcId="{DE0AB507-F9D1-46AC-8E10-089A3C9374AF}" destId="{C248481D-2F19-4871-9D77-881A6A8F7BB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B9F1B2-2DB6-404C-85CB-700816EE412A}" type="doc">
      <dgm:prSet loTypeId="urn:microsoft.com/office/officeart/2009/3/layout/DescendingProcess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E613600-5780-43F8-8703-2324A4AB4E60}">
      <dgm:prSet phldrT="[文本]"/>
      <dgm:spPr/>
      <dgm:t>
        <a:bodyPr/>
        <a:lstStyle/>
        <a:p>
          <a:r>
            <a:rPr lang="en-US" altLang="zh-CN" smtClean="0"/>
            <a:t>0</a:t>
          </a:r>
          <a:endParaRPr lang="zh-CN" altLang="en-US" dirty="0"/>
        </a:p>
      </dgm:t>
    </dgm:pt>
    <dgm:pt modelId="{00EA497F-1D6F-44F4-B7FA-37D9DC14DF51}" type="parTrans" cxnId="{7DD2DCCD-53D7-4C9C-BB8F-99C5D066378C}">
      <dgm:prSet/>
      <dgm:spPr/>
      <dgm:t>
        <a:bodyPr/>
        <a:lstStyle/>
        <a:p>
          <a:endParaRPr lang="zh-CN" altLang="en-US"/>
        </a:p>
      </dgm:t>
    </dgm:pt>
    <dgm:pt modelId="{8F6267A6-43F5-40AD-A388-2E7CE54EEC01}" type="sibTrans" cxnId="{7DD2DCCD-53D7-4C9C-BB8F-99C5D066378C}">
      <dgm:prSet/>
      <dgm:spPr/>
      <dgm:t>
        <a:bodyPr/>
        <a:lstStyle/>
        <a:p>
          <a:endParaRPr lang="zh-CN" altLang="en-US"/>
        </a:p>
      </dgm:t>
    </dgm:pt>
    <dgm:pt modelId="{1682BDF4-7CB2-486A-ACF1-B99DE7A9012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0</a:t>
          </a:r>
          <a:endParaRPr lang="zh-CN" altLang="en-US" dirty="0">
            <a:solidFill>
              <a:schemeClr val="bg1"/>
            </a:solidFill>
          </a:endParaRPr>
        </a:p>
      </dgm:t>
    </dgm:pt>
    <dgm:pt modelId="{5FAB39C9-983B-49D1-BB60-3571D64C2A70}" type="parTrans" cxnId="{A6BF8870-58E0-48B7-AD2D-DD66D6B92E33}">
      <dgm:prSet/>
      <dgm:spPr/>
      <dgm:t>
        <a:bodyPr/>
        <a:lstStyle/>
        <a:p>
          <a:endParaRPr lang="zh-CN" altLang="en-US"/>
        </a:p>
      </dgm:t>
    </dgm:pt>
    <dgm:pt modelId="{CA2AE8EF-6DE3-48FC-B815-128B242D0217}" type="sibTrans" cxnId="{A6BF8870-58E0-48B7-AD2D-DD66D6B92E33}">
      <dgm:prSet/>
      <dgm:spPr/>
      <dgm:t>
        <a:bodyPr/>
        <a:lstStyle/>
        <a:p>
          <a:endParaRPr lang="zh-CN" altLang="en-US"/>
        </a:p>
      </dgm:t>
    </dgm:pt>
    <dgm:pt modelId="{68BDB883-0960-4417-9EC6-72EFCB178C46}" type="pres">
      <dgm:prSet presAssocID="{DFB9F1B2-2DB6-404C-85CB-700816EE412A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1460B783-27F2-4A08-814C-D632CF6A2CEC}" type="pres">
      <dgm:prSet presAssocID="{DFB9F1B2-2DB6-404C-85CB-700816EE412A}" presName="arrowNode" presStyleLbl="node1" presStyleIdx="0" presStyleCnt="1" custAng="6920572" custScaleX="83319" custScaleY="78506" custLinFactNeighborX="-3890" custLinFactNeighborY="-4918"/>
      <dgm:spPr/>
    </dgm:pt>
    <dgm:pt modelId="{E58AFAA4-BE6C-4728-BD40-100A9CFF6FAF}" type="pres">
      <dgm:prSet presAssocID="{9E613600-5780-43F8-8703-2324A4AB4E60}" presName="txNode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9FBC46-1FC9-415D-A777-CB1EA7A6105A}" type="pres">
      <dgm:prSet presAssocID="{1682BDF4-7CB2-486A-ACF1-B99DE7A90121}" presName="txNode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BF8870-58E0-48B7-AD2D-DD66D6B92E33}" srcId="{DFB9F1B2-2DB6-404C-85CB-700816EE412A}" destId="{1682BDF4-7CB2-486A-ACF1-B99DE7A90121}" srcOrd="1" destOrd="0" parTransId="{5FAB39C9-983B-49D1-BB60-3571D64C2A70}" sibTransId="{CA2AE8EF-6DE3-48FC-B815-128B242D0217}"/>
    <dgm:cxn modelId="{DD6E2798-FB1D-44FD-BFC0-F9917541EC44}" type="presOf" srcId="{9E613600-5780-43F8-8703-2324A4AB4E60}" destId="{E58AFAA4-BE6C-4728-BD40-100A9CFF6FAF}" srcOrd="0" destOrd="0" presId="urn:microsoft.com/office/officeart/2009/3/layout/DescendingProcess"/>
    <dgm:cxn modelId="{9779A98F-9510-4CAC-AE07-E44AD6F0A198}" type="presOf" srcId="{DFB9F1B2-2DB6-404C-85CB-700816EE412A}" destId="{68BDB883-0960-4417-9EC6-72EFCB178C46}" srcOrd="0" destOrd="0" presId="urn:microsoft.com/office/officeart/2009/3/layout/DescendingProcess"/>
    <dgm:cxn modelId="{949C3A0B-0EFD-46F2-9EA4-440D71F4E349}" type="presOf" srcId="{1682BDF4-7CB2-486A-ACF1-B99DE7A90121}" destId="{489FBC46-1FC9-415D-A777-CB1EA7A6105A}" srcOrd="0" destOrd="0" presId="urn:microsoft.com/office/officeart/2009/3/layout/DescendingProcess"/>
    <dgm:cxn modelId="{7DD2DCCD-53D7-4C9C-BB8F-99C5D066378C}" srcId="{DFB9F1B2-2DB6-404C-85CB-700816EE412A}" destId="{9E613600-5780-43F8-8703-2324A4AB4E60}" srcOrd="0" destOrd="0" parTransId="{00EA497F-1D6F-44F4-B7FA-37D9DC14DF51}" sibTransId="{8F6267A6-43F5-40AD-A388-2E7CE54EEC01}"/>
    <dgm:cxn modelId="{97020343-2206-4401-B758-00ECBA153471}" type="presParOf" srcId="{68BDB883-0960-4417-9EC6-72EFCB178C46}" destId="{1460B783-27F2-4A08-814C-D632CF6A2CEC}" srcOrd="0" destOrd="0" presId="urn:microsoft.com/office/officeart/2009/3/layout/DescendingProcess"/>
    <dgm:cxn modelId="{7ACBC199-09B4-43DF-9CA7-88D38A4FA78E}" type="presParOf" srcId="{68BDB883-0960-4417-9EC6-72EFCB178C46}" destId="{E58AFAA4-BE6C-4728-BD40-100A9CFF6FAF}" srcOrd="1" destOrd="0" presId="urn:microsoft.com/office/officeart/2009/3/layout/DescendingProcess"/>
    <dgm:cxn modelId="{66960624-3CB0-43F9-BE2A-B40BF6E7E7B7}" type="presParOf" srcId="{68BDB883-0960-4417-9EC6-72EFCB178C46}" destId="{489FBC46-1FC9-415D-A777-CB1EA7A6105A}" srcOrd="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BADD4-D78C-4F83-8091-F835FC3E398C}" type="doc">
      <dgm:prSet loTypeId="urn:microsoft.com/office/officeart/2005/8/layout/hProcess3" loCatId="process" qsTypeId="urn:microsoft.com/office/officeart/2005/8/quickstyle/3d5" qsCatId="3D" csTypeId="urn:microsoft.com/office/officeart/2005/8/colors/accent4_5" csCatId="accent4" phldr="1"/>
      <dgm:spPr/>
    </dgm:pt>
    <dgm:pt modelId="{DDD785F2-CAF9-403E-A171-DC0B9BACAF2E}">
      <dgm:prSet phldrT="[文本]"/>
      <dgm:spPr/>
      <dgm:t>
        <a:bodyPr/>
        <a:lstStyle/>
        <a:p>
          <a:r>
            <a:rPr lang="zh-CN" altLang="en-US" b="1" dirty="0" smtClean="0"/>
            <a:t>拉格朗日乘数法</a:t>
          </a:r>
          <a:endParaRPr lang="zh-CN" altLang="en-US" dirty="0"/>
        </a:p>
      </dgm:t>
    </dgm:pt>
    <dgm:pt modelId="{ED7DB1C7-632A-4F15-AF78-3AAECD869DF5}" type="par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5AB3469E-232F-491A-A4EA-CB47AC8A9E27}" type="sib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BBBA90CE-871C-4980-899D-0999A1D4E2B4}" type="pres">
      <dgm:prSet presAssocID="{C83BADD4-D78C-4F83-8091-F835FC3E398C}" presName="Name0" presStyleCnt="0">
        <dgm:presLayoutVars>
          <dgm:dir/>
          <dgm:animLvl val="lvl"/>
          <dgm:resizeHandles val="exact"/>
        </dgm:presLayoutVars>
      </dgm:prSet>
      <dgm:spPr/>
    </dgm:pt>
    <dgm:pt modelId="{3753F13D-3B90-4C93-BA95-509AD8FDC415}" type="pres">
      <dgm:prSet presAssocID="{C83BADD4-D78C-4F83-8091-F835FC3E398C}" presName="dummy" presStyleCnt="0"/>
      <dgm:spPr/>
    </dgm:pt>
    <dgm:pt modelId="{54F63C97-EFA4-4D8C-B45F-4DD14AAB38D6}" type="pres">
      <dgm:prSet presAssocID="{C83BADD4-D78C-4F83-8091-F835FC3E398C}" presName="linH" presStyleCnt="0"/>
      <dgm:spPr/>
    </dgm:pt>
    <dgm:pt modelId="{14A7452A-6AB7-4951-98E9-13ECAD66DBFE}" type="pres">
      <dgm:prSet presAssocID="{C83BADD4-D78C-4F83-8091-F835FC3E398C}" presName="padding1" presStyleCnt="0"/>
      <dgm:spPr/>
    </dgm:pt>
    <dgm:pt modelId="{35AA0CCC-F70E-4782-AA56-5AA6ADE35A47}" type="pres">
      <dgm:prSet presAssocID="{DDD785F2-CAF9-403E-A171-DC0B9BACAF2E}" presName="linV" presStyleCnt="0"/>
      <dgm:spPr/>
    </dgm:pt>
    <dgm:pt modelId="{3F439F84-09D9-433C-AF02-E7F5244BC1F9}" type="pres">
      <dgm:prSet presAssocID="{DDD785F2-CAF9-403E-A171-DC0B9BACAF2E}" presName="spVertical1" presStyleCnt="0"/>
      <dgm:spPr/>
    </dgm:pt>
    <dgm:pt modelId="{03E89F7A-BDD4-46E2-B458-17092F96DA1F}" type="pres">
      <dgm:prSet presAssocID="{DDD785F2-CAF9-403E-A171-DC0B9BACAF2E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83B375-9087-47B5-90E7-0714F6B10A65}" type="pres">
      <dgm:prSet presAssocID="{DDD785F2-CAF9-403E-A171-DC0B9BACAF2E}" presName="spVertical2" presStyleCnt="0"/>
      <dgm:spPr/>
    </dgm:pt>
    <dgm:pt modelId="{19A5194B-B32D-4D01-99A1-D35BA7E13A8D}" type="pres">
      <dgm:prSet presAssocID="{DDD785F2-CAF9-403E-A171-DC0B9BACAF2E}" presName="spVertical3" presStyleCnt="0"/>
      <dgm:spPr/>
    </dgm:pt>
    <dgm:pt modelId="{3F4CBAFE-9757-4B4F-B939-162C547D4AC7}" type="pres">
      <dgm:prSet presAssocID="{C83BADD4-D78C-4F83-8091-F835FC3E398C}" presName="padding2" presStyleCnt="0"/>
      <dgm:spPr/>
    </dgm:pt>
    <dgm:pt modelId="{D915036E-83D3-495D-908C-423550A13086}" type="pres">
      <dgm:prSet presAssocID="{C83BADD4-D78C-4F83-8091-F835FC3E398C}" presName="negArrow" presStyleCnt="0"/>
      <dgm:spPr/>
    </dgm:pt>
    <dgm:pt modelId="{5E263BB0-9085-42CF-AABF-348C15E82497}" type="pres">
      <dgm:prSet presAssocID="{C83BADD4-D78C-4F83-8091-F835FC3E398C}" presName="backgroundArrow" presStyleLbl="node1" presStyleIdx="0" presStyleCnt="1"/>
      <dgm:spPr/>
      <dgm:t>
        <a:bodyPr/>
        <a:lstStyle/>
        <a:p>
          <a:endParaRPr lang="zh-CN" altLang="en-US"/>
        </a:p>
      </dgm:t>
    </dgm:pt>
  </dgm:ptLst>
  <dgm:cxnLst>
    <dgm:cxn modelId="{21D6FEC0-E7ED-4E2C-A384-2193F93F7D0A}" type="presOf" srcId="{DDD785F2-CAF9-403E-A171-DC0B9BACAF2E}" destId="{03E89F7A-BDD4-46E2-B458-17092F96DA1F}" srcOrd="0" destOrd="0" presId="urn:microsoft.com/office/officeart/2005/8/layout/hProcess3"/>
    <dgm:cxn modelId="{B40DB021-A1D0-470F-9203-1B489EF825F1}" type="presOf" srcId="{C83BADD4-D78C-4F83-8091-F835FC3E398C}" destId="{BBBA90CE-871C-4980-899D-0999A1D4E2B4}" srcOrd="0" destOrd="0" presId="urn:microsoft.com/office/officeart/2005/8/layout/hProcess3"/>
    <dgm:cxn modelId="{E809EEB4-F69E-4215-8B6D-BDE4114DE970}" srcId="{C83BADD4-D78C-4F83-8091-F835FC3E398C}" destId="{DDD785F2-CAF9-403E-A171-DC0B9BACAF2E}" srcOrd="0" destOrd="0" parTransId="{ED7DB1C7-632A-4F15-AF78-3AAECD869DF5}" sibTransId="{5AB3469E-232F-491A-A4EA-CB47AC8A9E27}"/>
    <dgm:cxn modelId="{8BE0C035-5760-4D88-A010-1D54E68EFEA5}" type="presParOf" srcId="{BBBA90CE-871C-4980-899D-0999A1D4E2B4}" destId="{3753F13D-3B90-4C93-BA95-509AD8FDC415}" srcOrd="0" destOrd="0" presId="urn:microsoft.com/office/officeart/2005/8/layout/hProcess3"/>
    <dgm:cxn modelId="{78C57757-79C4-4EF4-AF0A-6F8D43D15BAA}" type="presParOf" srcId="{BBBA90CE-871C-4980-899D-0999A1D4E2B4}" destId="{54F63C97-EFA4-4D8C-B45F-4DD14AAB38D6}" srcOrd="1" destOrd="0" presId="urn:microsoft.com/office/officeart/2005/8/layout/hProcess3"/>
    <dgm:cxn modelId="{26316BDF-C022-4129-9365-75810F517195}" type="presParOf" srcId="{54F63C97-EFA4-4D8C-B45F-4DD14AAB38D6}" destId="{14A7452A-6AB7-4951-98E9-13ECAD66DBFE}" srcOrd="0" destOrd="0" presId="urn:microsoft.com/office/officeart/2005/8/layout/hProcess3"/>
    <dgm:cxn modelId="{4BC14F6E-6CA3-4270-8653-52CD50B62075}" type="presParOf" srcId="{54F63C97-EFA4-4D8C-B45F-4DD14AAB38D6}" destId="{35AA0CCC-F70E-4782-AA56-5AA6ADE35A47}" srcOrd="1" destOrd="0" presId="urn:microsoft.com/office/officeart/2005/8/layout/hProcess3"/>
    <dgm:cxn modelId="{DB474497-B0E5-4DFB-912D-3BCCACA68191}" type="presParOf" srcId="{35AA0CCC-F70E-4782-AA56-5AA6ADE35A47}" destId="{3F439F84-09D9-433C-AF02-E7F5244BC1F9}" srcOrd="0" destOrd="0" presId="urn:microsoft.com/office/officeart/2005/8/layout/hProcess3"/>
    <dgm:cxn modelId="{00CFDE84-6736-411D-AA62-A6FD677BAFEA}" type="presParOf" srcId="{35AA0CCC-F70E-4782-AA56-5AA6ADE35A47}" destId="{03E89F7A-BDD4-46E2-B458-17092F96DA1F}" srcOrd="1" destOrd="0" presId="urn:microsoft.com/office/officeart/2005/8/layout/hProcess3"/>
    <dgm:cxn modelId="{55579494-2D19-41EC-A6C5-F1C1D913FBE6}" type="presParOf" srcId="{35AA0CCC-F70E-4782-AA56-5AA6ADE35A47}" destId="{F883B375-9087-47B5-90E7-0714F6B10A65}" srcOrd="2" destOrd="0" presId="urn:microsoft.com/office/officeart/2005/8/layout/hProcess3"/>
    <dgm:cxn modelId="{5060F15C-1BA7-48D4-BDAE-9A2A18CFCEB8}" type="presParOf" srcId="{35AA0CCC-F70E-4782-AA56-5AA6ADE35A47}" destId="{19A5194B-B32D-4D01-99A1-D35BA7E13A8D}" srcOrd="3" destOrd="0" presId="urn:microsoft.com/office/officeart/2005/8/layout/hProcess3"/>
    <dgm:cxn modelId="{9322CF21-8C27-4F08-8F30-D738E35172B5}" type="presParOf" srcId="{54F63C97-EFA4-4D8C-B45F-4DD14AAB38D6}" destId="{3F4CBAFE-9757-4B4F-B939-162C547D4AC7}" srcOrd="2" destOrd="0" presId="urn:microsoft.com/office/officeart/2005/8/layout/hProcess3"/>
    <dgm:cxn modelId="{3FC87597-F493-48F9-AA7C-8FD53164777B}" type="presParOf" srcId="{54F63C97-EFA4-4D8C-B45F-4DD14AAB38D6}" destId="{D915036E-83D3-495D-908C-423550A13086}" srcOrd="3" destOrd="0" presId="urn:microsoft.com/office/officeart/2005/8/layout/hProcess3"/>
    <dgm:cxn modelId="{2AC3C4BF-6F7A-464C-8242-E9E04396923B}" type="presParOf" srcId="{54F63C97-EFA4-4D8C-B45F-4DD14AAB38D6}" destId="{5E263BB0-9085-42CF-AABF-348C15E8249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BADD4-D78C-4F83-8091-F835FC3E398C}" type="doc">
      <dgm:prSet loTypeId="urn:microsoft.com/office/officeart/2005/8/layout/hProcess3" loCatId="process" qsTypeId="urn:microsoft.com/office/officeart/2005/8/quickstyle/3d5" qsCatId="3D" csTypeId="urn:microsoft.com/office/officeart/2005/8/colors/accent4_5" csCatId="accent4" phldr="1"/>
      <dgm:spPr/>
    </dgm:pt>
    <dgm:pt modelId="{DDD785F2-CAF9-403E-A171-DC0B9BACAF2E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得到结果</a:t>
          </a:r>
          <a:endParaRPr lang="zh-CN" altLang="en-US" sz="1800" b="1" dirty="0"/>
        </a:p>
      </dgm:t>
    </dgm:pt>
    <dgm:pt modelId="{ED7DB1C7-632A-4F15-AF78-3AAECD869DF5}" type="par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5AB3469E-232F-491A-A4EA-CB47AC8A9E27}" type="sibTrans" cxnId="{E809EEB4-F69E-4215-8B6D-BDE4114DE970}">
      <dgm:prSet/>
      <dgm:spPr/>
      <dgm:t>
        <a:bodyPr/>
        <a:lstStyle/>
        <a:p>
          <a:endParaRPr lang="zh-CN" altLang="en-US"/>
        </a:p>
      </dgm:t>
    </dgm:pt>
    <dgm:pt modelId="{BBBA90CE-871C-4980-899D-0999A1D4E2B4}" type="pres">
      <dgm:prSet presAssocID="{C83BADD4-D78C-4F83-8091-F835FC3E398C}" presName="Name0" presStyleCnt="0">
        <dgm:presLayoutVars>
          <dgm:dir/>
          <dgm:animLvl val="lvl"/>
          <dgm:resizeHandles val="exact"/>
        </dgm:presLayoutVars>
      </dgm:prSet>
      <dgm:spPr/>
    </dgm:pt>
    <dgm:pt modelId="{3753F13D-3B90-4C93-BA95-509AD8FDC415}" type="pres">
      <dgm:prSet presAssocID="{C83BADD4-D78C-4F83-8091-F835FC3E398C}" presName="dummy" presStyleCnt="0"/>
      <dgm:spPr/>
    </dgm:pt>
    <dgm:pt modelId="{54F63C97-EFA4-4D8C-B45F-4DD14AAB38D6}" type="pres">
      <dgm:prSet presAssocID="{C83BADD4-D78C-4F83-8091-F835FC3E398C}" presName="linH" presStyleCnt="0"/>
      <dgm:spPr/>
    </dgm:pt>
    <dgm:pt modelId="{14A7452A-6AB7-4951-98E9-13ECAD66DBFE}" type="pres">
      <dgm:prSet presAssocID="{C83BADD4-D78C-4F83-8091-F835FC3E398C}" presName="padding1" presStyleCnt="0"/>
      <dgm:spPr/>
    </dgm:pt>
    <dgm:pt modelId="{35AA0CCC-F70E-4782-AA56-5AA6ADE35A47}" type="pres">
      <dgm:prSet presAssocID="{DDD785F2-CAF9-403E-A171-DC0B9BACAF2E}" presName="linV" presStyleCnt="0"/>
      <dgm:spPr/>
    </dgm:pt>
    <dgm:pt modelId="{3F439F84-09D9-433C-AF02-E7F5244BC1F9}" type="pres">
      <dgm:prSet presAssocID="{DDD785F2-CAF9-403E-A171-DC0B9BACAF2E}" presName="spVertical1" presStyleCnt="0"/>
      <dgm:spPr/>
    </dgm:pt>
    <dgm:pt modelId="{03E89F7A-BDD4-46E2-B458-17092F96DA1F}" type="pres">
      <dgm:prSet presAssocID="{DDD785F2-CAF9-403E-A171-DC0B9BACAF2E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83B375-9087-47B5-90E7-0714F6B10A65}" type="pres">
      <dgm:prSet presAssocID="{DDD785F2-CAF9-403E-A171-DC0B9BACAF2E}" presName="spVertical2" presStyleCnt="0"/>
      <dgm:spPr/>
    </dgm:pt>
    <dgm:pt modelId="{19A5194B-B32D-4D01-99A1-D35BA7E13A8D}" type="pres">
      <dgm:prSet presAssocID="{DDD785F2-CAF9-403E-A171-DC0B9BACAF2E}" presName="spVertical3" presStyleCnt="0"/>
      <dgm:spPr/>
    </dgm:pt>
    <dgm:pt modelId="{3F4CBAFE-9757-4B4F-B939-162C547D4AC7}" type="pres">
      <dgm:prSet presAssocID="{C83BADD4-D78C-4F83-8091-F835FC3E398C}" presName="padding2" presStyleCnt="0"/>
      <dgm:spPr/>
    </dgm:pt>
    <dgm:pt modelId="{D915036E-83D3-495D-908C-423550A13086}" type="pres">
      <dgm:prSet presAssocID="{C83BADD4-D78C-4F83-8091-F835FC3E398C}" presName="negArrow" presStyleCnt="0"/>
      <dgm:spPr/>
    </dgm:pt>
    <dgm:pt modelId="{5E263BB0-9085-42CF-AABF-348C15E82497}" type="pres">
      <dgm:prSet presAssocID="{C83BADD4-D78C-4F83-8091-F835FC3E398C}" presName="backgroundArrow" presStyleLbl="node1" presStyleIdx="0" presStyleCnt="1" custLinFactNeighborX="859" custLinFactNeighborY="20794"/>
      <dgm:spPr/>
      <dgm:t>
        <a:bodyPr/>
        <a:lstStyle/>
        <a:p>
          <a:endParaRPr lang="zh-CN" altLang="en-US"/>
        </a:p>
      </dgm:t>
    </dgm:pt>
  </dgm:ptLst>
  <dgm:cxnLst>
    <dgm:cxn modelId="{75244E6E-1153-4BDA-851D-98A0B57583A8}" type="presOf" srcId="{C83BADD4-D78C-4F83-8091-F835FC3E398C}" destId="{BBBA90CE-871C-4980-899D-0999A1D4E2B4}" srcOrd="0" destOrd="0" presId="urn:microsoft.com/office/officeart/2005/8/layout/hProcess3"/>
    <dgm:cxn modelId="{101724BD-03BA-4310-A7EE-B0C381FAD0D7}" type="presOf" srcId="{DDD785F2-CAF9-403E-A171-DC0B9BACAF2E}" destId="{03E89F7A-BDD4-46E2-B458-17092F96DA1F}" srcOrd="0" destOrd="0" presId="urn:microsoft.com/office/officeart/2005/8/layout/hProcess3"/>
    <dgm:cxn modelId="{E809EEB4-F69E-4215-8B6D-BDE4114DE970}" srcId="{C83BADD4-D78C-4F83-8091-F835FC3E398C}" destId="{DDD785F2-CAF9-403E-A171-DC0B9BACAF2E}" srcOrd="0" destOrd="0" parTransId="{ED7DB1C7-632A-4F15-AF78-3AAECD869DF5}" sibTransId="{5AB3469E-232F-491A-A4EA-CB47AC8A9E27}"/>
    <dgm:cxn modelId="{3F44A7A9-1D6A-40DB-A19F-5A43185D1BD5}" type="presParOf" srcId="{BBBA90CE-871C-4980-899D-0999A1D4E2B4}" destId="{3753F13D-3B90-4C93-BA95-509AD8FDC415}" srcOrd="0" destOrd="0" presId="urn:microsoft.com/office/officeart/2005/8/layout/hProcess3"/>
    <dgm:cxn modelId="{97B24334-8F62-44D5-933A-EB592D4D7FAF}" type="presParOf" srcId="{BBBA90CE-871C-4980-899D-0999A1D4E2B4}" destId="{54F63C97-EFA4-4D8C-B45F-4DD14AAB38D6}" srcOrd="1" destOrd="0" presId="urn:microsoft.com/office/officeart/2005/8/layout/hProcess3"/>
    <dgm:cxn modelId="{714BB715-5FD6-47F3-BF79-93CA082F920E}" type="presParOf" srcId="{54F63C97-EFA4-4D8C-B45F-4DD14AAB38D6}" destId="{14A7452A-6AB7-4951-98E9-13ECAD66DBFE}" srcOrd="0" destOrd="0" presId="urn:microsoft.com/office/officeart/2005/8/layout/hProcess3"/>
    <dgm:cxn modelId="{1BF6AD50-3174-425C-970B-7AC2291E881B}" type="presParOf" srcId="{54F63C97-EFA4-4D8C-B45F-4DD14AAB38D6}" destId="{35AA0CCC-F70E-4782-AA56-5AA6ADE35A47}" srcOrd="1" destOrd="0" presId="urn:microsoft.com/office/officeart/2005/8/layout/hProcess3"/>
    <dgm:cxn modelId="{16526C86-75F8-4C86-ABFD-48D889C3D5E1}" type="presParOf" srcId="{35AA0CCC-F70E-4782-AA56-5AA6ADE35A47}" destId="{3F439F84-09D9-433C-AF02-E7F5244BC1F9}" srcOrd="0" destOrd="0" presId="urn:microsoft.com/office/officeart/2005/8/layout/hProcess3"/>
    <dgm:cxn modelId="{92CE2FA5-5D8F-4773-85BA-3418FE801333}" type="presParOf" srcId="{35AA0CCC-F70E-4782-AA56-5AA6ADE35A47}" destId="{03E89F7A-BDD4-46E2-B458-17092F96DA1F}" srcOrd="1" destOrd="0" presId="urn:microsoft.com/office/officeart/2005/8/layout/hProcess3"/>
    <dgm:cxn modelId="{AE143FD7-1F4C-4ACE-A473-74DBF0485073}" type="presParOf" srcId="{35AA0CCC-F70E-4782-AA56-5AA6ADE35A47}" destId="{F883B375-9087-47B5-90E7-0714F6B10A65}" srcOrd="2" destOrd="0" presId="urn:microsoft.com/office/officeart/2005/8/layout/hProcess3"/>
    <dgm:cxn modelId="{8CF6C824-F86D-4FEE-8058-1C354A145BD1}" type="presParOf" srcId="{35AA0CCC-F70E-4782-AA56-5AA6ADE35A47}" destId="{19A5194B-B32D-4D01-99A1-D35BA7E13A8D}" srcOrd="3" destOrd="0" presId="urn:microsoft.com/office/officeart/2005/8/layout/hProcess3"/>
    <dgm:cxn modelId="{8DC0F2D1-CBA2-4029-BC56-CA5999305FB5}" type="presParOf" srcId="{54F63C97-EFA4-4D8C-B45F-4DD14AAB38D6}" destId="{3F4CBAFE-9757-4B4F-B939-162C547D4AC7}" srcOrd="2" destOrd="0" presId="urn:microsoft.com/office/officeart/2005/8/layout/hProcess3"/>
    <dgm:cxn modelId="{EA849259-AC23-4B18-8EF4-472722520F95}" type="presParOf" srcId="{54F63C97-EFA4-4D8C-B45F-4DD14AAB38D6}" destId="{D915036E-83D3-495D-908C-423550A13086}" srcOrd="3" destOrd="0" presId="urn:microsoft.com/office/officeart/2005/8/layout/hProcess3"/>
    <dgm:cxn modelId="{BAE4B2FA-C66E-40E3-A9F7-328C5C371A11}" type="presParOf" srcId="{54F63C97-EFA4-4D8C-B45F-4DD14AAB38D6}" destId="{5E263BB0-9085-42CF-AABF-348C15E8249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4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9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1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0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4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5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53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019276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4894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483109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8643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0449020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2272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4850105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6917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1355121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1196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82" r:id="rId3"/>
    <p:sldLayoutId id="2147483651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9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1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3.xml"/><Relationship Id="rId5" Type="http://schemas.openxmlformats.org/officeDocument/2006/relationships/image" Target="../media/image33.png"/><Relationship Id="rId10" Type="http://schemas.microsoft.com/office/2007/relationships/diagramDrawing" Target="../diagrams/drawing3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44.png"/><Relationship Id="rId7" Type="http://schemas.openxmlformats.org/officeDocument/2006/relationships/diagramData" Target="../diagrams/data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11" Type="http://schemas.microsoft.com/office/2007/relationships/diagramDrawing" Target="../diagrams/drawing4.xml"/><Relationship Id="rId5" Type="http://schemas.openxmlformats.org/officeDocument/2006/relationships/image" Target="../media/image4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45.png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0.png"/><Relationship Id="rId5" Type="http://schemas.openxmlformats.org/officeDocument/2006/relationships/image" Target="../media/image58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leelab.googlecode.com/svn/trunk/apps/drtoolbox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1.vsdx"/><Relationship Id="rId5" Type="http://schemas.openxmlformats.org/officeDocument/2006/relationships/hyperlink" Target="http://lib.csdn.net/base/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0.png"/><Relationship Id="rId7" Type="http://schemas.openxmlformats.org/officeDocument/2006/relationships/diagramData" Target="../diagrams/data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microsoft.com/office/2007/relationships/diagramDrawing" Target="../diagrams/drawing1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flipH="1">
            <a:off x="7798777" y="4044843"/>
            <a:ext cx="3190494" cy="108107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453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5"/>
          <p:cNvSpPr txBox="1"/>
          <p:nvPr/>
        </p:nvSpPr>
        <p:spPr>
          <a:xfrm>
            <a:off x="7798777" y="4044843"/>
            <a:ext cx="3190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dirty="0"/>
              <a:t>讲授人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张</a:t>
            </a:r>
            <a:r>
              <a:rPr lang="zh-CN" altLang="en-US" sz="2000" dirty="0" smtClean="0"/>
              <a:t>晓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     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   时间：</a:t>
            </a:r>
            <a:r>
              <a:rPr lang="en-US" altLang="zh-CN" sz="2000" dirty="0" smtClean="0"/>
              <a:t>2017.3.31</a:t>
            </a:r>
            <a:endParaRPr lang="zh-CN" altLang="en-US" sz="2000" dirty="0"/>
          </a:p>
        </p:txBody>
      </p:sp>
      <p:cxnSp>
        <p:nvCxnSpPr>
          <p:cNvPr id="15" name="直接连接符 14"/>
          <p:cNvCxnSpPr>
            <a:endCxn id="20" idx="0"/>
          </p:cNvCxnSpPr>
          <p:nvPr/>
        </p:nvCxnSpPr>
        <p:spPr>
          <a:xfrm>
            <a:off x="0" y="1641928"/>
            <a:ext cx="2685143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625600" y="1641928"/>
            <a:ext cx="2119086" cy="2075543"/>
          </a:xfrm>
          <a:prstGeom prst="ellipse">
            <a:avLst/>
          </a:prstGeom>
          <a:noFill/>
          <a:ln w="25400">
            <a:solidFill>
              <a:srgbClr val="45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641599" y="3717471"/>
            <a:ext cx="8400953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971316" y="2128552"/>
            <a:ext cx="142765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机器学习</a:t>
            </a:r>
            <a:endParaRPr lang="nl-NL" altLang="zh-CN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225888" y="2405178"/>
            <a:ext cx="37158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453162"/>
                </a:solidFill>
                <a:latin typeface="微软雅黑" pitchFamily="34" charset="-122"/>
                <a:ea typeface="微软雅黑" pitchFamily="34" charset="-122"/>
              </a:rPr>
              <a:t>降维算法讲解</a:t>
            </a:r>
            <a:endParaRPr lang="nl-NL" altLang="zh-CN" sz="4400" b="1" dirty="0">
              <a:solidFill>
                <a:srgbClr val="45316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7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1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0" grpId="0" animBg="1"/>
      <p:bldP spid="25" grpId="0"/>
      <p:bldP spid="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0" y="1439874"/>
            <a:ext cx="5093298" cy="39300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32" y="1439874"/>
            <a:ext cx="4738931" cy="39300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8378" y="600030"/>
            <a:ext cx="1069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下面是三维空间</a:t>
            </a:r>
            <a:r>
              <a:rPr lang="zh-CN" altLang="en-US" dirty="0"/>
              <a:t>中的一组数据，很明显，数据的分布让我们很容易就能看出来主成分的轴（简称主轴）的大致方向。下面的问题就是如何通过数学计算找出主轴的方向。来看这张图：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94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338214300"/>
              </p:ext>
            </p:extLst>
          </p:nvPr>
        </p:nvGraphicFramePr>
        <p:xfrm>
          <a:off x="7569985" y="5348539"/>
          <a:ext cx="3220697" cy="159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509955" y="819834"/>
            <a:ext cx="1978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给定</a:t>
            </a:r>
            <a:r>
              <a:rPr lang="zh-CN" altLang="en-US" dirty="0"/>
              <a:t>一组数据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122" name="Picture 2" descr="http://img.blog.csdn.net/2014123014312106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95" y="778555"/>
            <a:ext cx="1510324" cy="47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9955" y="1477079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将</a:t>
            </a:r>
            <a:r>
              <a:rPr lang="zh-CN" altLang="en-US" dirty="0"/>
              <a:t>其中心化后表示为：</a:t>
            </a:r>
          </a:p>
        </p:txBody>
      </p:sp>
      <p:pic>
        <p:nvPicPr>
          <p:cNvPr id="5124" name="Picture 4" descr="http://img.blog.csdn.net/201412301438411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72" y="1468851"/>
            <a:ext cx="494751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g.blog.csdn.net/201412301439197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25" y="1300640"/>
            <a:ext cx="1052991" cy="72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09955" y="2134324"/>
            <a:ext cx="10752992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中心化</a:t>
            </a:r>
            <a:r>
              <a:rPr lang="zh-CN" altLang="en-US" dirty="0"/>
              <a:t>后的数据在第一主轴</a:t>
            </a:r>
            <a:r>
              <a:rPr lang="en-US" altLang="zh-CN" dirty="0"/>
              <a:t>u1</a:t>
            </a:r>
            <a:r>
              <a:rPr lang="zh-CN" altLang="en-US" dirty="0"/>
              <a:t>方向上分布散的最开，也就是说在</a:t>
            </a:r>
            <a:r>
              <a:rPr lang="en-US" altLang="zh-CN" dirty="0"/>
              <a:t>u1</a:t>
            </a:r>
            <a:r>
              <a:rPr lang="zh-CN" altLang="en-US" dirty="0"/>
              <a:t>方向上的投影的绝对值之和最大（也可以说方差最大），计算投影的方法就是将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u1</a:t>
            </a:r>
            <a:r>
              <a:rPr lang="zh-CN" altLang="en-US" dirty="0"/>
              <a:t>做内积，由于只需要求</a:t>
            </a:r>
            <a:r>
              <a:rPr lang="en-US" altLang="zh-CN" dirty="0"/>
              <a:t>u1</a:t>
            </a:r>
            <a:r>
              <a:rPr lang="zh-CN" altLang="en-US" dirty="0"/>
              <a:t>的方向，所以设</a:t>
            </a:r>
            <a:r>
              <a:rPr lang="en-US" altLang="zh-CN" dirty="0"/>
              <a:t>u1</a:t>
            </a:r>
            <a:r>
              <a:rPr lang="zh-CN" altLang="en-US" dirty="0"/>
              <a:t>是单位向量。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也就是最大化下式：</a:t>
            </a:r>
          </a:p>
        </p:txBody>
      </p:sp>
      <p:pic>
        <p:nvPicPr>
          <p:cNvPr id="5128" name="Picture 8" descr="http://img.blog.csdn.net/2014123014434869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72" y="3124833"/>
            <a:ext cx="1640368" cy="5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09955" y="3956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也即最大化：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9615" y="3889355"/>
            <a:ext cx="3784723" cy="5036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9955" y="467198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两个向量做内积可以转化成矩阵乘法：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625" y="4612913"/>
            <a:ext cx="1925515" cy="4874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5124" y="53180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所以目标函数可以表示为：</a:t>
            </a:r>
          </a:p>
        </p:txBody>
      </p:sp>
      <p:pic>
        <p:nvPicPr>
          <p:cNvPr id="5130" name="Picture 10" descr="http://img.blog.csdn.net/201412301454215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2" y="5220552"/>
            <a:ext cx="1555262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img.blog.csdn.net/201412301458369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49" y="5234190"/>
            <a:ext cx="2346416" cy="4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虚尾箭头 12"/>
          <p:cNvSpPr/>
          <p:nvPr/>
        </p:nvSpPr>
        <p:spPr>
          <a:xfrm>
            <a:off x="5293765" y="5352621"/>
            <a:ext cx="515937" cy="22634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34" name="Picture 14" descr="http://img.blog.csdn.net/201412301459470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334" y="5206912"/>
            <a:ext cx="1994072" cy="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虚尾箭头 20"/>
          <p:cNvSpPr/>
          <p:nvPr/>
        </p:nvSpPr>
        <p:spPr>
          <a:xfrm>
            <a:off x="8495231" y="5348539"/>
            <a:ext cx="515937" cy="22634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36" name="Picture 16" descr="http://img.blog.csdn.net/201412301504306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34" y="5988980"/>
            <a:ext cx="2326048" cy="5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146714" y="1234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推导过程：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683602"/>
            <a:ext cx="2733675" cy="211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88" y="1459889"/>
            <a:ext cx="2695575" cy="561975"/>
          </a:xfrm>
          <a:prstGeom prst="rect">
            <a:avLst/>
          </a:prstGeom>
        </p:spPr>
      </p:pic>
      <p:sp>
        <p:nvSpPr>
          <p:cNvPr id="4" name="虚尾箭头 3"/>
          <p:cNvSpPr/>
          <p:nvPr/>
        </p:nvSpPr>
        <p:spPr>
          <a:xfrm>
            <a:off x="3992378" y="1627705"/>
            <a:ext cx="515937" cy="22634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0495" y="341138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所以目标函数最后化为：</a:t>
            </a:r>
          </a:p>
        </p:txBody>
      </p:sp>
      <p:pic>
        <p:nvPicPr>
          <p:cNvPr id="6146" name="Picture 2" descr="http://img.blog.csdn.net/201412301511333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74" y="3332270"/>
            <a:ext cx="1484350" cy="5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10495" y="451702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目标函数和约束条件构成了一个最大化问题：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885" y="4048491"/>
            <a:ext cx="2975463" cy="1306024"/>
          </a:xfrm>
          <a:prstGeom prst="rect">
            <a:avLst/>
          </a:prstGeom>
        </p:spPr>
      </p:pic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595159369"/>
              </p:ext>
            </p:extLst>
          </p:nvPr>
        </p:nvGraphicFramePr>
        <p:xfrm>
          <a:off x="8740531" y="3780720"/>
          <a:ext cx="2953239" cy="223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2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3936" y="89678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构造拉格朗日函数：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17" y="852049"/>
            <a:ext cx="4554782" cy="4140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5994" y="1828773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u1</a:t>
            </a:r>
            <a:r>
              <a:rPr lang="zh-CN" altLang="en-US" dirty="0" smtClean="0"/>
              <a:t>求导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7170" name="Picture 2" descr="http://img.blog.csdn.net/201412301549559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33" y="1690689"/>
            <a:ext cx="4552462" cy="6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5284" y="2694640"/>
            <a:ext cx="2662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显然，</a:t>
            </a:r>
            <a:r>
              <a:rPr lang="en-US" altLang="zh-CN" dirty="0"/>
              <a:t>u1</a:t>
            </a:r>
            <a:r>
              <a:rPr lang="zh-CN" altLang="en-US" dirty="0"/>
              <a:t>即为</a:t>
            </a:r>
            <a:r>
              <a:rPr lang="en-US" altLang="zh-CN" dirty="0" smtClean="0"/>
              <a:t>XX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特征值</a:t>
            </a:r>
            <a:endParaRPr lang="zh-CN" altLang="en-US" dirty="0"/>
          </a:p>
        </p:txBody>
      </p:sp>
      <p:pic>
        <p:nvPicPr>
          <p:cNvPr id="7174" name="Picture 6" descr="http://img.blog.csdn.net/201412301529153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50" y="2730045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441475" y="2725682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对应的特征向量</a:t>
            </a:r>
            <a:r>
              <a:rPr lang="zh-CN" altLang="en-US" dirty="0" smtClean="0"/>
              <a:t>！</a:t>
            </a:r>
            <a:r>
              <a:rPr lang="en-US" altLang="zh-CN" dirty="0"/>
              <a:t> XX</a:t>
            </a:r>
            <a:r>
              <a:rPr lang="en-US" altLang="zh-CN" baseline="30000" dirty="0"/>
              <a:t>T</a:t>
            </a:r>
            <a:r>
              <a:rPr lang="zh-CN" altLang="en-US" dirty="0" smtClean="0"/>
              <a:t>的</a:t>
            </a:r>
            <a:r>
              <a:rPr lang="zh-CN" altLang="en-US" dirty="0"/>
              <a:t>所有特征值和特征向量都满足上式，那么将上式</a:t>
            </a:r>
            <a:r>
              <a:rPr lang="zh-CN" altLang="en-US" dirty="0" smtClean="0"/>
              <a:t>代入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3936" y="31911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目标函数表达式即可得到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18" y="3110823"/>
            <a:ext cx="2876550" cy="4762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5284" y="3942503"/>
            <a:ext cx="685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所以，如果取最大的那个</a:t>
            </a:r>
            <a:r>
              <a:rPr lang="zh-CN" altLang="en-US" dirty="0" smtClean="0"/>
              <a:t>特征值     ，</a:t>
            </a:r>
            <a:r>
              <a:rPr lang="zh-CN" altLang="en-US" dirty="0"/>
              <a:t>那么得到的目标值就最大。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6" descr="http://img.blog.csdn.net/201412301529153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74" y="3965244"/>
            <a:ext cx="238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8800" y="850808"/>
            <a:ext cx="9170377" cy="367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Ubuntu Mono"/>
              </a:rPr>
              <a:t>去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均值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方差归一化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预处理的实质是将坐标原点移到样本点的中心点</a:t>
            </a:r>
            <a:r>
              <a:rPr lang="en-US" altLang="zh-CN" dirty="0" smtClean="0">
                <a:solidFill>
                  <a:srgbClr val="333333"/>
                </a:solidFill>
                <a:latin typeface="Ubuntu Mono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求特征协方差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求协方差矩阵的特征值和</a:t>
            </a:r>
            <a:r>
              <a:rPr lang="zh-CN" altLang="en-US" dirty="0" smtClean="0"/>
              <a:t>特征向量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将特征值按照从大到小的顺序排序</a:t>
            </a:r>
            <a:r>
              <a:rPr lang="en-US" altLang="zh-CN" dirty="0"/>
              <a:t>,</a:t>
            </a:r>
            <a:r>
              <a:rPr lang="zh-CN" altLang="en-US" dirty="0"/>
              <a:t>选择其中最大的 </a:t>
            </a:r>
            <a:r>
              <a:rPr lang="en-US" altLang="zh-CN" dirty="0"/>
              <a:t>k </a:t>
            </a:r>
            <a:r>
              <a:rPr lang="zh-CN" altLang="en-US" dirty="0"/>
              <a:t>个</a:t>
            </a:r>
            <a:r>
              <a:rPr lang="en-US" altLang="zh-CN" dirty="0"/>
              <a:t>,</a:t>
            </a:r>
            <a:r>
              <a:rPr lang="zh-CN" altLang="en-US" dirty="0"/>
              <a:t>然后将其对应的 </a:t>
            </a:r>
            <a:r>
              <a:rPr lang="en-US" altLang="zh-CN" dirty="0"/>
              <a:t>k</a:t>
            </a:r>
            <a:r>
              <a:rPr lang="zh-CN" altLang="en-US" dirty="0"/>
              <a:t>个特征向量分别作为列向量组成特征向量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en-US" dirty="0"/>
              <a:t>将样本点投影到选取的特征向量上。假设样例数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特征数为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减去</a:t>
            </a:r>
            <a:r>
              <a:rPr lang="zh-CN" altLang="en-US" dirty="0"/>
              <a:t>均值后的样本矩阵为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DataAdjust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(m*n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协方差矩阵是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/>
              <a:t>选取的 </a:t>
            </a:r>
            <a:r>
              <a:rPr lang="en-US" altLang="zh-CN" dirty="0"/>
              <a:t>k </a:t>
            </a:r>
            <a:r>
              <a:rPr lang="zh-CN" altLang="en-US" dirty="0"/>
              <a:t>个特征向量组成的矩阵为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(n*k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/>
              <a:t>。那么投影后的数据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69" y="4749414"/>
            <a:ext cx="6109038" cy="3765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4546" y="5242366"/>
            <a:ext cx="10190284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33"/>
                </a:solidFill>
                <a:latin typeface="Ubuntu Mono"/>
              </a:rPr>
              <a:t>    这样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就将原始样例的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n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维特征变成了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这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维就是原始特征在 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k 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维上的投影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代表了原始的</a:t>
            </a:r>
            <a:r>
              <a:rPr lang="en-US" altLang="zh-CN" dirty="0">
                <a:solidFill>
                  <a:srgbClr val="333333"/>
                </a:solidFill>
                <a:latin typeface="Ubuntu Mono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Ubuntu Mono"/>
              </a:rPr>
              <a:t>个特征。</a:t>
            </a:r>
            <a:endParaRPr lang="zh-CN" altLang="en-US" dirty="0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87172" y="467872"/>
            <a:ext cx="1257340" cy="1256272"/>
          </a:xfrm>
          <a:prstGeom prst="ellipse">
            <a:avLst/>
          </a:prstGeom>
          <a:solidFill>
            <a:srgbClr val="453162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82822" tIns="41410" rIns="82822" bIns="41410" anchor="ctr"/>
          <a:lstStyle/>
          <a:p>
            <a:pPr algn="ctr"/>
            <a:r>
              <a:rPr lang="zh-CN" altLang="en-US" sz="1900" b="1" dirty="0" smtClean="0">
                <a:solidFill>
                  <a:srgbClr val="F8F8F8"/>
                </a:solidFill>
                <a:ea typeface="微软雅黑" pitchFamily="34" charset="-122"/>
              </a:rPr>
              <a:t>步骤</a:t>
            </a:r>
            <a:endParaRPr lang="zh-CN" altLang="en-US" sz="19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0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361551" y="-1132952"/>
            <a:ext cx="565221" cy="3006968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具体举例 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4" y="2612124"/>
            <a:ext cx="1864370" cy="25537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7892" y="98906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/>
              <a:t>我举</a:t>
            </a:r>
            <a:r>
              <a:rPr lang="zh-CN" altLang="en-US" sz="2000" dirty="0"/>
              <a:t>个例子</a:t>
            </a:r>
            <a:r>
              <a:rPr lang="zh-CN" altLang="en-US" sz="2000" dirty="0" smtClean="0"/>
              <a:t>来说明一下</a:t>
            </a:r>
            <a:r>
              <a:rPr lang="en-US" altLang="zh-CN" sz="2000" dirty="0" smtClean="0"/>
              <a:t>PCA</a:t>
            </a:r>
            <a:r>
              <a:rPr lang="zh-CN" altLang="en-US" sz="2000" dirty="0"/>
              <a:t>的算法以及它的流程：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780692" y="1688794"/>
                <a:ext cx="393016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第一步：分别</a:t>
                </a:r>
                <a:r>
                  <a:rPr lang="zh-CN" altLang="en-US" sz="2000" dirty="0"/>
                  <a:t>求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y</a:t>
                </a:r>
                <a:r>
                  <a:rPr lang="zh-CN" altLang="en-US" sz="2000" dirty="0" smtClean="0"/>
                  <a:t>的均值</a:t>
                </a:r>
                <a:r>
                  <a:rPr lang="zh-CN" altLang="en-US" sz="2000" dirty="0"/>
                  <a:t>，然后对于所有的样例，都减去对应的</a:t>
                </a:r>
                <a:r>
                  <a:rPr lang="zh-CN" altLang="en-US" sz="2000" dirty="0" smtClean="0"/>
                  <a:t>均值，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=1.81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=1.91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2" y="1688794"/>
                <a:ext cx="3930162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550" t="-4790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52ml.net/images/3773b59c213228aadf9c375aae582ed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37" y="2809183"/>
            <a:ext cx="1998594" cy="25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12468" y="2809183"/>
            <a:ext cx="3270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第二步</a:t>
            </a:r>
            <a:r>
              <a:rPr lang="zh-CN" altLang="en-US" sz="2000" dirty="0" smtClean="0"/>
              <a:t>：求</a:t>
            </a:r>
            <a:r>
              <a:rPr lang="zh-CN" altLang="en-US" sz="2000" dirty="0"/>
              <a:t>特征协方差矩阵</a:t>
            </a:r>
          </a:p>
        </p:txBody>
      </p:sp>
      <p:pic>
        <p:nvPicPr>
          <p:cNvPr id="4100" name="Picture 4" descr="https://52ml.net/images/c0442a13bc8d02f8035678832f669a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4" y="3529945"/>
            <a:ext cx="2974731" cy="5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12836" y="19068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我们有以下数据：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2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5622" y="951718"/>
            <a:ext cx="38803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第三步</a:t>
            </a:r>
            <a:r>
              <a:rPr lang="zh-CN" altLang="en-US" sz="2000" dirty="0" smtClean="0"/>
              <a:t>：求</a:t>
            </a:r>
            <a:r>
              <a:rPr lang="zh-CN" altLang="en-US" sz="2000" dirty="0"/>
              <a:t>协方差的特征值和特征向量，得到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1930137"/>
            <a:ext cx="3930430" cy="12945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57191" y="955891"/>
            <a:ext cx="5533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第四步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特征值按照从大到小的顺序排序，选择其中最大的</a:t>
            </a:r>
            <a:r>
              <a:rPr lang="en-US" altLang="zh-CN" sz="2000" dirty="0"/>
              <a:t>k</a:t>
            </a:r>
            <a:r>
              <a:rPr lang="zh-CN" altLang="en-US" sz="2000" dirty="0"/>
              <a:t>个，然后将其对应的</a:t>
            </a:r>
            <a:r>
              <a:rPr lang="en-US" altLang="zh-CN" sz="2000" dirty="0"/>
              <a:t>k</a:t>
            </a:r>
            <a:r>
              <a:rPr lang="zh-CN" altLang="en-US" sz="2000" dirty="0"/>
              <a:t>个特征向量分别作为列向量组成特征向量</a:t>
            </a:r>
            <a:r>
              <a:rPr lang="zh-CN" altLang="en-US" sz="2000" dirty="0" smtClean="0"/>
              <a:t>矩阵：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8783" y="4153852"/>
            <a:ext cx="522262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第五步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样本点投影到选取的特征向量上</a:t>
            </a:r>
            <a:r>
              <a:rPr lang="zh-CN" altLang="en-US" sz="2000" dirty="0" smtClean="0"/>
              <a:t>。那么</a:t>
            </a:r>
            <a:r>
              <a:rPr lang="zh-CN" altLang="en-US" sz="2000" dirty="0"/>
              <a:t>投影后的数据</a:t>
            </a:r>
            <a:r>
              <a:rPr lang="en-US" altLang="zh-CN" sz="2000" dirty="0" err="1"/>
              <a:t>FinalData</a:t>
            </a:r>
            <a:r>
              <a:rPr lang="zh-CN" altLang="en-US" sz="2000" dirty="0"/>
              <a:t>为</a:t>
            </a:r>
          </a:p>
          <a:p>
            <a:endParaRPr lang="zh-CN" altLang="en-US" dirty="0"/>
          </a:p>
        </p:txBody>
      </p:sp>
      <p:pic>
        <p:nvPicPr>
          <p:cNvPr id="5124" name="Picture 4" descr="https://52ml.net/images/5091b57bc09b5272fcaccd63ab6e81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37" y="1976303"/>
            <a:ext cx="3827801" cy="3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52ml.net/images/87e78cae742c95b4eacdcdf459a76fc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2" y="5077182"/>
            <a:ext cx="5008952" cy="2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70" y="5484087"/>
            <a:ext cx="5984766" cy="289068"/>
          </a:xfrm>
          <a:prstGeom prst="rect">
            <a:avLst/>
          </a:prstGeom>
        </p:spPr>
      </p:pic>
      <p:pic>
        <p:nvPicPr>
          <p:cNvPr id="5130" name="Picture 10" descr="https://52ml.net/images/c30928e23b410ab3b30c857dfe47ae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23" y="3224646"/>
            <a:ext cx="2847815" cy="27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697043645"/>
              </p:ext>
            </p:extLst>
          </p:nvPr>
        </p:nvGraphicFramePr>
        <p:xfrm>
          <a:off x="6769893" y="4268882"/>
          <a:ext cx="1690031" cy="1047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0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7007" y="432974"/>
            <a:ext cx="9416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PCA</a:t>
            </a:r>
            <a:r>
              <a:rPr lang="zh-CN" altLang="en-US" dirty="0" smtClean="0"/>
              <a:t>在实际中的应用：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（自己写一个</a:t>
            </a:r>
            <a:r>
              <a:rPr lang="en-US" altLang="zh-CN" dirty="0" err="1" smtClean="0"/>
              <a:t>pca</a:t>
            </a:r>
            <a:r>
              <a:rPr lang="zh-CN" altLang="en-US" dirty="0" smtClean="0"/>
              <a:t>函数，与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库函数对比一下）在这块也可以介绍一下库函数用法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58" y="1550237"/>
            <a:ext cx="7756351" cy="3487755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8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1726433" y="-1497836"/>
            <a:ext cx="565221" cy="3736733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dirty="0"/>
              <a:t>线性判别式分析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(LDA)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46286" y="956784"/>
            <a:ext cx="10075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线性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(Linear Discriminant Analysis, LDA)，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Fisher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线性判别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(Fisher Linear Discriminant ,FLD)，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是模式识别的经典算法，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Ronald Fisher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首次提出，并在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年由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Belhumeur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引入模式识别和人工智能领域。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30" y="3072455"/>
            <a:ext cx="2524477" cy="31722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0497" y="5177766"/>
            <a:ext cx="182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R.A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Fisher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(1890-1962)</a:t>
            </a:r>
            <a:endParaRPr lang="zh-CN" altLang="en-US" sz="2400" dirty="0" smtClean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51759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723" y="393232"/>
            <a:ext cx="10295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LDA</a:t>
            </a:r>
            <a:r>
              <a:rPr lang="zh-CN" altLang="en-US" sz="2000" dirty="0"/>
              <a:t>是一种</a:t>
            </a:r>
            <a:r>
              <a:rPr lang="zh-CN" altLang="en-US" sz="2000" dirty="0">
                <a:solidFill>
                  <a:srgbClr val="C00000"/>
                </a:solidFill>
              </a:rPr>
              <a:t>监督学习的降维技术</a:t>
            </a:r>
            <a:r>
              <a:rPr lang="zh-CN" altLang="en-US" sz="2000" dirty="0"/>
              <a:t>，也就是说它的数据集的每个样本是有类别输出的。这点和</a:t>
            </a:r>
            <a:r>
              <a:rPr lang="en-US" altLang="zh-CN" sz="2000" dirty="0"/>
              <a:t>PCA</a:t>
            </a:r>
            <a:r>
              <a:rPr lang="zh-CN" altLang="en-US" sz="2000" dirty="0"/>
              <a:t>不同。</a:t>
            </a:r>
            <a:r>
              <a:rPr lang="en-US" altLang="zh-CN" sz="2000" dirty="0"/>
              <a:t>PCA</a:t>
            </a:r>
            <a:r>
              <a:rPr lang="zh-CN" altLang="en-US" sz="2000" dirty="0"/>
              <a:t>是不考虑样本类别输出的</a:t>
            </a:r>
            <a:r>
              <a:rPr lang="zh-CN" altLang="en-US" sz="2000" dirty="0">
                <a:solidFill>
                  <a:srgbClr val="C00000"/>
                </a:solidFill>
              </a:rPr>
              <a:t>无监督降维技术</a:t>
            </a:r>
            <a:r>
              <a:rPr lang="zh-CN" altLang="en-US" sz="2000" dirty="0"/>
              <a:t>。</a:t>
            </a:r>
            <a:r>
              <a:rPr lang="en-US" altLang="zh-CN" sz="2000" dirty="0"/>
              <a:t>LDA</a:t>
            </a:r>
            <a:r>
              <a:rPr lang="zh-CN" altLang="en-US" sz="2000" dirty="0"/>
              <a:t>的思想可以用一句话概括，就是“</a:t>
            </a:r>
            <a:r>
              <a:rPr lang="zh-CN" altLang="en-US" sz="2000" dirty="0">
                <a:solidFill>
                  <a:srgbClr val="C00000"/>
                </a:solidFill>
              </a:rPr>
              <a:t>投影后类内方差最小，类间方差最大</a:t>
            </a:r>
            <a:r>
              <a:rPr lang="zh-CN" altLang="en-US" sz="2000" dirty="0"/>
              <a:t>”。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46" y="2228849"/>
            <a:ext cx="7476028" cy="3222382"/>
          </a:xfrm>
          <a:prstGeom prst="rect">
            <a:avLst/>
          </a:prstGeom>
        </p:spPr>
      </p:pic>
      <p:pic>
        <p:nvPicPr>
          <p:cNvPr id="4100" name="Picture 4" descr="大数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04" y="1987172"/>
            <a:ext cx="5691311" cy="45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225789" y="-1109246"/>
            <a:ext cx="653142" cy="3050931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1519" y="153435"/>
            <a:ext cx="2321681" cy="514510"/>
          </a:xfrm>
          <a:prstGeom prst="rect">
            <a:avLst/>
          </a:prstGeom>
        </p:spPr>
        <p:txBody>
          <a:bodyPr wrap="none" lIns="82814" tIns="41407" rIns="82814" bIns="41407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什么是降维？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93371" y="74279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8925" y="806578"/>
            <a:ext cx="11447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降维就是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这样一个过程，在降低数据集维度的同时，保证其中包含的主要信息是相似的（就是保证有效信息不要丢失）。降维技术最典型的应用就是在机器学习问题中，进行有效的特征选择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，以此获得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更好的分类、回归效果。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22" y="2730195"/>
            <a:ext cx="4077343" cy="3429461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0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7867" y="321339"/>
            <a:ext cx="473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00" dirty="0" smtClean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两类的线性判别问题</a:t>
            </a:r>
            <a:endParaRPr lang="zh-CN" altLang="en-US" sz="2400" b="1" spc="300" dirty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92" y="2387481"/>
            <a:ext cx="3489445" cy="28971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49" y="2387481"/>
            <a:ext cx="3384146" cy="270141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5544" y="5478489"/>
            <a:ext cx="1039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从直观上看，右图的分类效果比较好，同类之间样本聚集，不同类之间相聚较远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452" y="940931"/>
            <a:ext cx="10518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训练样本集：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X={x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每个样本是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维向量，其中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类的样本是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……..x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的样本是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……..x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，寻找一个投影方向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维向量），</a:t>
            </a:r>
            <a:endParaRPr lang="zh-CN" altLang="en-US" sz="24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aseline="-2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859" y="1415562"/>
            <a:ext cx="227924" cy="2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" y="186838"/>
            <a:ext cx="1896020" cy="6462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91" y="3711158"/>
            <a:ext cx="2560148" cy="789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91" y="367857"/>
            <a:ext cx="3495318" cy="32101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9966" y="75801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加上</a:t>
            </a:r>
            <a:r>
              <a:rPr lang="en-US" altLang="zh-CN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</a:t>
            </a:r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的条件（类似于</a:t>
            </a:r>
            <a:r>
              <a:rPr lang="en-US" altLang="zh-CN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</a:t>
            </a:r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96959" y="25307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r>
              <a:rPr lang="zh-CN" altLang="en-US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成多类：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119" y="3121273"/>
            <a:ext cx="5159225" cy="2340846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13467" y="3615927"/>
            <a:ext cx="1137505" cy="466650"/>
          </a:xfrm>
          <a:prstGeom prst="ellipse">
            <a:avLst/>
          </a:prstGeom>
          <a:noFill/>
          <a:ln>
            <a:solidFill>
              <a:srgbClr val="E713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3467" y="4058371"/>
            <a:ext cx="1137505" cy="466650"/>
          </a:xfrm>
          <a:prstGeom prst="ellipse">
            <a:avLst/>
          </a:prstGeom>
          <a:noFill/>
          <a:ln>
            <a:solidFill>
              <a:srgbClr val="E713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92D050"/>
                </a:solidFill>
              </a:ln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50795" y="4754256"/>
                <a:ext cx="2027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类间散度矩阵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5" y="4754256"/>
                <a:ext cx="202722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11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46691" y="5426508"/>
                <a:ext cx="2087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类类散度矩阵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91" y="5426508"/>
                <a:ext cx="20873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32" t="-13115" r="-1170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335" y="4787690"/>
            <a:ext cx="3141194" cy="46669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6119" y="1422614"/>
            <a:ext cx="4160496" cy="7169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48" y="5944985"/>
            <a:ext cx="5301671" cy="4604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71707" y="643594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投影以后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样本：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059606" y="191720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样本均值：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1836843" y="111994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均值：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5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62823" y="683184"/>
                <a:ext cx="3354795" cy="1119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23" y="683184"/>
                <a:ext cx="3354795" cy="11190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79848" y="2204607"/>
                <a:ext cx="40370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/>
                  <a:t>1)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48" y="2204607"/>
                <a:ext cx="403702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719" t="-26667" r="-90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3562264" y="3235411"/>
            <a:ext cx="554739" cy="1597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13041" y="3008588"/>
                <a:ext cx="2570640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41" y="3008588"/>
                <a:ext cx="2570640" cy="543034"/>
              </a:xfrm>
              <a:prstGeom prst="rect">
                <a:avLst/>
              </a:prstGeom>
              <a:blipFill rotWithShape="0">
                <a:blip r:embed="rId4"/>
                <a:stretch>
                  <a:fillRect l="-238" b="-19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200670" y="3765353"/>
                <a:ext cx="183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70" y="3765353"/>
                <a:ext cx="18363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00670" y="4420919"/>
                <a:ext cx="2277098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70" y="4420919"/>
                <a:ext cx="2277098" cy="4855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45122" y="931985"/>
            <a:ext cx="296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目标函数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约束条件：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45122" y="214752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构造拉格朗日函数：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60963" y="3927356"/>
            <a:ext cx="554739" cy="1597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579848" y="4584297"/>
            <a:ext cx="554739" cy="1597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202715" y="4440749"/>
            <a:ext cx="1137505" cy="466650"/>
          </a:xfrm>
          <a:prstGeom prst="ellipse">
            <a:avLst/>
          </a:prstGeom>
          <a:noFill/>
          <a:ln>
            <a:solidFill>
              <a:srgbClr val="E7130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46888" y="5416180"/>
                <a:ext cx="8343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*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这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同样是一个求特征值的问题，我们求出的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第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大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的特征向量，就是对应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了</a:t>
                </a:r>
                <a:endPara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88" y="5416180"/>
                <a:ext cx="83439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650631" y="963459"/>
                <a:ext cx="11394832" cy="45090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           </a:t>
                </a: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1) 计算类内散度矩阵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i="0" dirty="0" smtClean="0"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2) 计算类间散度矩阵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3) 计算矩阵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4）计算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的最大的d个特征值和对应的d个特征向量</a:t>
                </a: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)</a:t>
                </a: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得</a:t>
                </a: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       	        </a:t>
                </a: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到投影矩阵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1" dirty="0" smtClean="0">
                    <a:solidFill>
                      <a:srgbClr val="CC0000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i="1" dirty="0">
                  <a:solidFill>
                    <a:srgbClr val="CC0000"/>
                  </a:solidFill>
                  <a:latin typeface="Verdana" panose="020B060403050404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5) 对样本集中的每一个样本特征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,转化为新的样本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MathJax_Main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　　　　6) 得到输出样本集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。</a:t>
                </a:r>
                <a:r>
                  <a: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/>
                </a:r>
                <a:br>
                  <a: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</a:b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631" y="963459"/>
                <a:ext cx="11394832" cy="4509055"/>
              </a:xfrm>
              <a:prstGeom prst="rect">
                <a:avLst/>
              </a:prstGeom>
              <a:blipFill rotWithShape="0">
                <a:blip r:embed="rId2"/>
                <a:stretch>
                  <a:fillRect r="-6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287172" y="467872"/>
            <a:ext cx="1257340" cy="1256272"/>
          </a:xfrm>
          <a:prstGeom prst="ellipse">
            <a:avLst/>
          </a:prstGeom>
          <a:solidFill>
            <a:srgbClr val="453162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82822" tIns="41410" rIns="82822" bIns="41410" anchor="ctr"/>
          <a:lstStyle/>
          <a:p>
            <a:pPr algn="ctr"/>
            <a:r>
              <a:rPr lang="zh-CN" altLang="en-US" sz="1900" b="1" dirty="0" smtClean="0">
                <a:solidFill>
                  <a:srgbClr val="F8F8F8"/>
                </a:solidFill>
                <a:ea typeface="微软雅黑" pitchFamily="34" charset="-122"/>
              </a:rPr>
              <a:t>步骤</a:t>
            </a:r>
            <a:endParaRPr lang="zh-CN" altLang="en-US" sz="19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1) 计算类内散度矩阵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MathJax_Math-italic"/>
              </a:rPr>
              <a:t>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MathJax_Math-italic"/>
              </a:rPr>
              <a:t>w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88" y="1724144"/>
            <a:ext cx="2410529" cy="5319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42" y="1088971"/>
            <a:ext cx="2543523" cy="507042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1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12" y="213176"/>
            <a:ext cx="7705850" cy="3093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42" y="3410881"/>
            <a:ext cx="3451776" cy="1206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618" y="3378806"/>
            <a:ext cx="3581393" cy="6216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085" y="4066555"/>
            <a:ext cx="1388240" cy="485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011" y="3306782"/>
            <a:ext cx="4300703" cy="12449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842" y="5012591"/>
            <a:ext cx="1270992" cy="749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0136" y="5154792"/>
            <a:ext cx="3548444" cy="6076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2937" y="5154792"/>
            <a:ext cx="2143986" cy="6067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8122" y="5117836"/>
            <a:ext cx="1633443" cy="6188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0403" y="213176"/>
            <a:ext cx="106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例题：</a:t>
            </a:r>
            <a:endParaRPr lang="zh-CN" altLang="en-US" sz="32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97542" y="330656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rgbClr val="000000"/>
                </a:solidFill>
                <a:latin typeface="Verdana" panose="020B0604030504040204" pitchFamily="34" charset="0"/>
              </a:rPr>
              <a:t>计算类间散度</a:t>
            </a:r>
            <a:endParaRPr lang="zh-CN" altLang="en-US" sz="12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7542" y="5135056"/>
            <a:ext cx="1907396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961" y="1129332"/>
            <a:ext cx="9486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　　　　</a:t>
            </a:r>
            <a:r>
              <a:rPr lang="en-US" altLang="zh-CN" sz="2400" dirty="0"/>
              <a:t>LDA</a:t>
            </a:r>
            <a:r>
              <a:rPr lang="zh-CN" altLang="en-US" sz="2400" dirty="0"/>
              <a:t>用于降维，和</a:t>
            </a:r>
            <a:r>
              <a:rPr lang="en-US" altLang="zh-CN" sz="2400" dirty="0"/>
              <a:t>PCA</a:t>
            </a:r>
            <a:r>
              <a:rPr lang="zh-CN" altLang="en-US" sz="2400" dirty="0"/>
              <a:t>有很多相同，也有很多不同的地方，因此值得好好的比较一下两者的降维异同点。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首先我们看看相同点：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1</a:t>
            </a:r>
            <a:r>
              <a:rPr lang="zh-CN" altLang="en-US" sz="2400" dirty="0"/>
              <a:t>）两者均可以对数据进行降维。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2</a:t>
            </a:r>
            <a:r>
              <a:rPr lang="zh-CN" altLang="en-US" sz="2400" dirty="0"/>
              <a:t>）两者在降维时均使用了矩阵特征分解的思想。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3</a:t>
            </a:r>
            <a:r>
              <a:rPr lang="zh-CN" altLang="en-US" sz="2400" dirty="0"/>
              <a:t>）两者都假设数据符合高斯分布。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</a:t>
            </a:r>
          </a:p>
        </p:txBody>
      </p:sp>
      <p:sp>
        <p:nvSpPr>
          <p:cNvPr id="4" name="矩形 3"/>
          <p:cNvSpPr/>
          <p:nvPr/>
        </p:nvSpPr>
        <p:spPr>
          <a:xfrm rot="16200000">
            <a:off x="1489040" y="-1260443"/>
            <a:ext cx="565221" cy="3261946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600" b="1" dirty="0"/>
              <a:t>LDA vs </a:t>
            </a:r>
            <a:r>
              <a:rPr lang="en-US" altLang="zh-CN" sz="3600" b="1" dirty="0" smtClean="0"/>
              <a:t>PCA</a:t>
            </a:r>
            <a:endParaRPr lang="en-US" altLang="zh-CN" sz="36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145" y="920740"/>
            <a:ext cx="9489832" cy="4414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　我们接着看看不同点：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是有监督的降维方法，而</a:t>
            </a:r>
            <a:r>
              <a:rPr lang="en-US" altLang="zh-CN" sz="2400" dirty="0"/>
              <a:t>PCA</a:t>
            </a:r>
            <a:r>
              <a:rPr lang="zh-CN" altLang="en-US" sz="2400" dirty="0"/>
              <a:t>是无监督的降维方法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降维最多降到类别数</a:t>
            </a:r>
            <a:r>
              <a:rPr lang="en-US" altLang="zh-CN" sz="2400" dirty="0"/>
              <a:t>k-1</a:t>
            </a:r>
            <a:r>
              <a:rPr lang="zh-CN" altLang="en-US" sz="2400" dirty="0"/>
              <a:t>的维数，而</a:t>
            </a:r>
            <a:r>
              <a:rPr lang="en-US" altLang="zh-CN" sz="2400" dirty="0"/>
              <a:t>PCA</a:t>
            </a:r>
            <a:r>
              <a:rPr lang="zh-CN" altLang="en-US" sz="2400" dirty="0"/>
              <a:t>没有这个限制。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除了可以用于降维，还可以用于分类。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　　　　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LDA</a:t>
            </a:r>
            <a:r>
              <a:rPr lang="zh-CN" altLang="en-US" sz="2400" dirty="0"/>
              <a:t>选择分类性能最好的投影方向，而</a:t>
            </a:r>
            <a:r>
              <a:rPr lang="en-US" altLang="zh-CN" sz="2400" dirty="0"/>
              <a:t>PCA</a:t>
            </a:r>
            <a:r>
              <a:rPr lang="zh-CN" altLang="en-US" sz="2400" dirty="0"/>
              <a:t>选择样本点投影具有最大方差的方向。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53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6200000">
            <a:off x="1794783" y="-1566184"/>
            <a:ext cx="565221" cy="3873435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</a:rPr>
              <a:t> 降维工具箱</a:t>
            </a:r>
            <a:r>
              <a:rPr lang="en-US" altLang="zh-CN" sz="3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drtool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55095" y="1033701"/>
            <a:ext cx="725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工具箱下载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solidFill>
                  <a:srgbClr val="CA0000"/>
                </a:solidFill>
                <a:latin typeface="Arial" panose="020B0604020202020204" pitchFamily="34" charset="0"/>
                <a:hlinkClick r:id="rId2"/>
              </a:rPr>
              <a:t>http</a:t>
            </a:r>
            <a:r>
              <a:rPr lang="en-US" altLang="zh-CN" dirty="0">
                <a:solidFill>
                  <a:srgbClr val="CA0000"/>
                </a:solidFill>
                <a:latin typeface="Arial" panose="020B0604020202020204" pitchFamily="34" charset="0"/>
                <a:hlinkClick r:id="rId2"/>
              </a:rPr>
              <a:t>://leelab.googlecode.com/svn/trunk/apps/drtoolbox/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94" y="1685338"/>
            <a:ext cx="5418858" cy="41447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3" y="1685338"/>
            <a:ext cx="5707739" cy="40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37872" y="2000465"/>
            <a:ext cx="2608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spc="300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b="1" spc="300" dirty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641928"/>
            <a:ext cx="2656115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625600" y="1641928"/>
            <a:ext cx="2119086" cy="2075543"/>
          </a:xfrm>
          <a:prstGeom prst="ellipse">
            <a:avLst/>
          </a:prstGeom>
          <a:noFill/>
          <a:ln w="25400">
            <a:solidFill>
              <a:srgbClr val="45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641599" y="3717471"/>
            <a:ext cx="8400953" cy="0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2921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2540" y="1875346"/>
            <a:ext cx="865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spc="300" dirty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8800" spc="300" dirty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7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198894" y="-1198896"/>
            <a:ext cx="653142" cy="3050931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85087" y="69314"/>
            <a:ext cx="2680755" cy="514510"/>
          </a:xfrm>
          <a:prstGeom prst="rect">
            <a:avLst/>
          </a:prstGeom>
        </p:spPr>
        <p:txBody>
          <a:bodyPr wrap="none" lIns="82814" tIns="41407" rIns="82814" bIns="41407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为什么要降维？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038" y="4246402"/>
            <a:ext cx="2336379" cy="190011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3064976" y="4704489"/>
            <a:ext cx="854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53162"/>
                </a:solidFill>
                <a:latin typeface="微软雅黑" pitchFamily="34" charset="-122"/>
                <a:ea typeface="微软雅黑" pitchFamily="34" charset="-122"/>
              </a:rPr>
              <a:t>降</a:t>
            </a:r>
            <a:r>
              <a:rPr lang="zh-CN" altLang="en-US" b="1" dirty="0" smtClean="0">
                <a:solidFill>
                  <a:srgbClr val="453162"/>
                </a:solidFill>
                <a:latin typeface="微软雅黑" pitchFamily="34" charset="-122"/>
                <a:ea typeface="微软雅黑" pitchFamily="34" charset="-122"/>
              </a:rPr>
              <a:t>维？</a:t>
            </a:r>
            <a:endParaRPr lang="zh-CN" altLang="en-US" dirty="0"/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7511216" y="1091753"/>
            <a:ext cx="4360697" cy="216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4" tIns="41407" rIns="82814" bIns="4140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/>
              <a:t>在</a:t>
            </a:r>
            <a:r>
              <a:rPr lang="zh-CN" altLang="en-US" sz="1800" b="1" dirty="0">
                <a:hlinkClick r:id="rId5" tooltip="机器学习知识库"/>
              </a:rPr>
              <a:t>机器学习</a:t>
            </a:r>
            <a:r>
              <a:rPr lang="zh-CN" altLang="en-US" sz="1800" dirty="0"/>
              <a:t>中，如果特征值</a:t>
            </a:r>
            <a:r>
              <a:rPr lang="en-US" altLang="zh-CN" sz="1800" dirty="0"/>
              <a:t>(</a:t>
            </a:r>
            <a:r>
              <a:rPr lang="zh-CN" altLang="en-US" sz="1800" dirty="0"/>
              <a:t>也可称之为维度，或</a:t>
            </a:r>
            <a:r>
              <a:rPr lang="en-US" altLang="zh-CN" sz="1800" dirty="0" smtClean="0"/>
              <a:t>feature)</a:t>
            </a:r>
            <a:r>
              <a:rPr lang="zh-CN" altLang="en-US" sz="1800" dirty="0"/>
              <a:t>过多，</a:t>
            </a:r>
            <a:r>
              <a:rPr lang="zh-CN" altLang="en-US" sz="1800" dirty="0" smtClean="0"/>
              <a:t>会</a:t>
            </a:r>
            <a:r>
              <a:rPr lang="zh-CN" altLang="en-US" sz="1800" dirty="0"/>
              <a:t>引发</a:t>
            </a:r>
            <a:r>
              <a:rPr lang="zh-CN" altLang="en-US" sz="1800" dirty="0" smtClean="0">
                <a:solidFill>
                  <a:srgbClr val="C00000"/>
                </a:solidFill>
              </a:rPr>
              <a:t>维</a:t>
            </a:r>
            <a:r>
              <a:rPr lang="zh-CN" altLang="en-US" sz="1800" dirty="0">
                <a:solidFill>
                  <a:srgbClr val="C00000"/>
                </a:solidFill>
              </a:rPr>
              <a:t>度灾难</a:t>
            </a:r>
            <a:r>
              <a:rPr lang="zh-CN" altLang="en-US" sz="1800" dirty="0"/>
              <a:t>。维度灾难最直接的后果</a:t>
            </a:r>
            <a:r>
              <a:rPr lang="zh-CN" altLang="en-US" sz="1800" dirty="0">
                <a:solidFill>
                  <a:srgbClr val="C00000"/>
                </a:solidFill>
              </a:rPr>
              <a:t>就是过拟合现象</a:t>
            </a:r>
            <a:r>
              <a:rPr lang="zh-CN" altLang="en-US" sz="1800" dirty="0" smtClean="0"/>
              <a:t>，进而</a:t>
            </a:r>
            <a:r>
              <a:rPr lang="zh-CN" altLang="en-US" sz="1800" dirty="0" smtClean="0">
                <a:solidFill>
                  <a:srgbClr val="C00000"/>
                </a:solidFill>
              </a:rPr>
              <a:t>导致分类识别的错误</a:t>
            </a:r>
            <a:r>
              <a:rPr lang="zh-CN" altLang="en-US" sz="1800" dirty="0" smtClean="0"/>
              <a:t>，因此我们需要对所提的特征进行降维处理。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graphicFrame>
        <p:nvGraphicFramePr>
          <p:cNvPr id="51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063368"/>
              </p:ext>
            </p:extLst>
          </p:nvPr>
        </p:nvGraphicFramePr>
        <p:xfrm>
          <a:off x="185086" y="923710"/>
          <a:ext cx="7248351" cy="260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name="Visio" r:id="rId6" imgW="6230491" imgH="2117690" progId="Visio.Drawing.15">
                  <p:embed/>
                </p:oleObj>
              </mc:Choice>
              <mc:Fallback>
                <p:oleObj name="Visio" r:id="rId6" imgW="6230491" imgH="211769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86" y="923710"/>
                        <a:ext cx="7248351" cy="2605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-254978" y="3354798"/>
            <a:ext cx="5407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328545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kern="0" dirty="0" smtClean="0">
                <a:solidFill>
                  <a:schemeClr val="accent4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000" kern="0" dirty="0" smtClean="0">
                <a:solidFill>
                  <a:schemeClr val="accent4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kern="0" dirty="0" smtClean="0">
                <a:solidFill>
                  <a:schemeClr val="accent4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基本模式</a:t>
            </a:r>
            <a:r>
              <a:rPr lang="zh-CN" altLang="zh-CN" sz="2000" kern="0" dirty="0" smtClean="0">
                <a:solidFill>
                  <a:schemeClr val="accent4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</a:t>
            </a:r>
            <a:r>
              <a:rPr lang="zh-CN" altLang="en-US" sz="2000" kern="0" dirty="0" smtClean="0">
                <a:solidFill>
                  <a:schemeClr val="accent4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  <a:endParaRPr lang="zh-CN" altLang="zh-CN" sz="2000" kern="100" dirty="0">
              <a:solidFill>
                <a:schemeClr val="accent4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五边形 71"/>
          <p:cNvSpPr/>
          <p:nvPr/>
        </p:nvSpPr>
        <p:spPr bwMode="auto">
          <a:xfrm>
            <a:off x="7959661" y="4123766"/>
            <a:ext cx="3563529" cy="515317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82822" tIns="41410" rIns="82822" bIns="41410" anchor="ctr"/>
          <a:lstStyle/>
          <a:p>
            <a:pPr algn="ctr"/>
            <a:endParaRPr lang="zh-CN" altLang="en-US" sz="1600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3" name="TextBox 22"/>
          <p:cNvSpPr txBox="1">
            <a:spLocks noChangeArrowheads="1"/>
          </p:cNvSpPr>
          <p:nvPr/>
        </p:nvSpPr>
        <p:spPr bwMode="auto">
          <a:xfrm>
            <a:off x="8035660" y="4217715"/>
            <a:ext cx="3156948" cy="334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>
            <a:noFill/>
            <a:bevel/>
            <a:headEnd/>
            <a:tailEnd/>
          </a:ln>
        </p:spPr>
        <p:txBody>
          <a:bodyPr lIns="82822" tIns="41410" rIns="82822" bIns="4141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降</a:t>
            </a:r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维后数据</a:t>
            </a:r>
            <a:r>
              <a:rPr lang="zh-CN" altLang="en-US" sz="1600" b="0" dirty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应该包含更多的</a:t>
            </a:r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信息？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74" name="五边形 73"/>
          <p:cNvSpPr/>
          <p:nvPr/>
        </p:nvSpPr>
        <p:spPr bwMode="auto">
          <a:xfrm>
            <a:off x="7976365" y="4924554"/>
            <a:ext cx="3643541" cy="515317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82822" tIns="41410" rIns="82822" bIns="41410" anchor="ctr"/>
          <a:lstStyle/>
          <a:p>
            <a:pPr algn="ctr"/>
            <a:endParaRPr lang="zh-CN" altLang="en-US" sz="1600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5" name="TextBox 22"/>
          <p:cNvSpPr txBox="1">
            <a:spLocks noChangeArrowheads="1"/>
          </p:cNvSpPr>
          <p:nvPr/>
        </p:nvSpPr>
        <p:spPr bwMode="auto">
          <a:xfrm>
            <a:off x="8035661" y="5029062"/>
            <a:ext cx="2898444" cy="334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>
            <a:noFill/>
            <a:bevel/>
            <a:headEnd/>
            <a:tailEnd/>
          </a:ln>
        </p:spPr>
        <p:txBody>
          <a:bodyPr lIns="82822" tIns="41410" rIns="82822" bIns="4141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降维后会损失多少</a:t>
            </a:r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信息？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76" name="五边形 75"/>
          <p:cNvSpPr/>
          <p:nvPr/>
        </p:nvSpPr>
        <p:spPr bwMode="auto">
          <a:xfrm>
            <a:off x="7959661" y="5691191"/>
            <a:ext cx="3722672" cy="515317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82822" tIns="41410" rIns="82822" bIns="41410" anchor="ctr"/>
          <a:lstStyle/>
          <a:p>
            <a:pPr algn="ctr"/>
            <a:endParaRPr lang="zh-CN" altLang="en-US" sz="1600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7" name="TextBox 22"/>
          <p:cNvSpPr txBox="1">
            <a:spLocks noChangeArrowheads="1"/>
          </p:cNvSpPr>
          <p:nvPr/>
        </p:nvSpPr>
        <p:spPr bwMode="auto">
          <a:xfrm>
            <a:off x="8035661" y="5781453"/>
            <a:ext cx="3303772" cy="334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>
            <a:noFill/>
            <a:bevel/>
            <a:headEnd/>
            <a:tailEnd/>
          </a:ln>
        </p:spPr>
        <p:txBody>
          <a:bodyPr lIns="82822" tIns="41410" rIns="82822" bIns="4141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降维后对分类</a:t>
            </a:r>
            <a:r>
              <a:rPr lang="zh-CN" altLang="en-US" sz="1600" b="0" dirty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识别效果</a:t>
            </a:r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有</a:t>
            </a:r>
            <a:r>
              <a:rPr lang="zh-CN" altLang="en-US" sz="1600" b="0" dirty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多大</a:t>
            </a:r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sym typeface="Calibri" pitchFamily="34" charset="0"/>
              </a:rPr>
              <a:t>影响？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78" name="任意多边形 77"/>
          <p:cNvSpPr/>
          <p:nvPr/>
        </p:nvSpPr>
        <p:spPr bwMode="auto">
          <a:xfrm>
            <a:off x="6951190" y="4381426"/>
            <a:ext cx="983022" cy="778076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82822" tIns="41410" rIns="82822" bIns="41410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 flipV="1">
            <a:off x="6951190" y="5206215"/>
            <a:ext cx="983022" cy="717656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82822" tIns="41410" rIns="82822" bIns="41410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 flipV="1">
            <a:off x="6951190" y="5197170"/>
            <a:ext cx="983022" cy="904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椭圆 80"/>
          <p:cNvSpPr>
            <a:spLocks noChangeArrowheads="1"/>
          </p:cNvSpPr>
          <p:nvPr/>
        </p:nvSpPr>
        <p:spPr bwMode="auto">
          <a:xfrm>
            <a:off x="5610346" y="4525181"/>
            <a:ext cx="1257340" cy="1256272"/>
          </a:xfrm>
          <a:prstGeom prst="ellipse">
            <a:avLst/>
          </a:prstGeom>
          <a:solidFill>
            <a:schemeClr val="bg2"/>
          </a:solidFill>
          <a:ln w="762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lIns="82822" tIns="41410" rIns="82822" bIns="41410" anchor="ctr"/>
          <a:lstStyle/>
          <a:p>
            <a:pPr algn="ctr"/>
            <a:r>
              <a:rPr lang="zh-CN" altLang="en-US" sz="1900" b="1" dirty="0" smtClean="0">
                <a:ea typeface="微软雅黑" pitchFamily="34" charset="-122"/>
              </a:rPr>
              <a:t>问题</a:t>
            </a:r>
            <a:endParaRPr lang="zh-CN" altLang="en-US" sz="19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3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95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95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95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95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95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95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95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/>
      <p:bldP spid="50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225789" y="-1109246"/>
            <a:ext cx="653142" cy="3050931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2066" y="120722"/>
            <a:ext cx="1962609" cy="514510"/>
          </a:xfrm>
          <a:prstGeom prst="rect">
            <a:avLst/>
          </a:prstGeom>
        </p:spPr>
        <p:txBody>
          <a:bodyPr wrap="none" lIns="82814" tIns="41407" rIns="82814" bIns="41407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降维的好处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93371" y="74279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40415" y="1012119"/>
            <a:ext cx="984997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）进行数据压缩，减少数据存储所需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空间以及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计算所需时间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。</a:t>
            </a:r>
            <a:endParaRPr lang="zh-CN" altLang="en-US" sz="2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）消除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数据间的冗余，以简化数据，提高计算效率。</a:t>
            </a:r>
            <a:endParaRPr lang="en-US" altLang="zh-CN" sz="2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去除噪声，提高模型性能。</a:t>
            </a: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）改善数据的可理解性，提高学习算法的精度。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将数据维度减少到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维或者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维，​进行可视化。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4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32"/>
          <p:cNvSpPr txBox="1"/>
          <p:nvPr/>
        </p:nvSpPr>
        <p:spPr>
          <a:xfrm rot="5400000">
            <a:off x="662971" y="4828843"/>
            <a:ext cx="270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1"/>
          <p:cNvSpPr txBox="1"/>
          <p:nvPr/>
        </p:nvSpPr>
        <p:spPr>
          <a:xfrm>
            <a:off x="737833" y="1571092"/>
            <a:ext cx="133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降维方法</a:t>
            </a:r>
            <a:endParaRPr lang="zh-CN" altLang="en-US" sz="3600" b="1" dirty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endCxn id="22" idx="4"/>
          </p:cNvCxnSpPr>
          <p:nvPr/>
        </p:nvCxnSpPr>
        <p:spPr>
          <a:xfrm>
            <a:off x="331743" y="0"/>
            <a:ext cx="523" cy="2171258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rot="5400000">
            <a:off x="347944" y="1206456"/>
            <a:ext cx="1898248" cy="1929604"/>
          </a:xfrm>
          <a:prstGeom prst="ellipse">
            <a:avLst/>
          </a:prstGeom>
          <a:noFill/>
          <a:ln w="25400">
            <a:solidFill>
              <a:srgbClr val="45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2" idx="0"/>
          </p:cNvCxnSpPr>
          <p:nvPr/>
        </p:nvCxnSpPr>
        <p:spPr>
          <a:xfrm flipH="1">
            <a:off x="2258345" y="2171258"/>
            <a:ext cx="3525" cy="4697777"/>
          </a:xfrm>
          <a:prstGeom prst="line">
            <a:avLst/>
          </a:prstGeom>
          <a:ln w="2540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167482" y="606793"/>
            <a:ext cx="108472" cy="5234997"/>
            <a:chOff x="3225404" y="829867"/>
            <a:chExt cx="96440" cy="3868340"/>
          </a:xfrm>
        </p:grpSpPr>
        <p:cxnSp>
          <p:nvCxnSpPr>
            <p:cNvPr id="18" name="直接连接符 13"/>
            <p:cNvCxnSpPr>
              <a:cxnSpLocks noChangeShapeType="1"/>
            </p:cNvCxnSpPr>
            <p:nvPr/>
          </p:nvCxnSpPr>
          <p:spPr bwMode="auto">
            <a:xfrm>
              <a:off x="3276600" y="829867"/>
              <a:ext cx="0" cy="3868340"/>
            </a:xfrm>
            <a:prstGeom prst="lin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53162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椭圆 14"/>
            <p:cNvSpPr>
              <a:spLocks noChangeArrowheads="1"/>
            </p:cNvSpPr>
            <p:nvPr/>
          </p:nvSpPr>
          <p:spPr bwMode="auto">
            <a:xfrm>
              <a:off x="3225404" y="145851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53162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15"/>
            <p:cNvSpPr>
              <a:spLocks noChangeArrowheads="1"/>
            </p:cNvSpPr>
            <p:nvPr/>
          </p:nvSpPr>
          <p:spPr bwMode="auto">
            <a:xfrm>
              <a:off x="3225404" y="2365443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53162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225404" y="4083839"/>
              <a:ext cx="96440" cy="9644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53162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15"/>
            <p:cNvSpPr>
              <a:spLocks noChangeArrowheads="1"/>
            </p:cNvSpPr>
            <p:nvPr/>
          </p:nvSpPr>
          <p:spPr bwMode="auto">
            <a:xfrm>
              <a:off x="3225404" y="3197857"/>
              <a:ext cx="96440" cy="9644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solidFill>
                <a:srgbClr val="453162"/>
              </a:soli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62327" y="1330899"/>
            <a:ext cx="985276" cy="3375309"/>
            <a:chOff x="2058060" y="1593090"/>
            <a:chExt cx="875991" cy="2685535"/>
          </a:xfrm>
        </p:grpSpPr>
        <p:sp>
          <p:nvSpPr>
            <p:cNvPr id="39" name="泪滴形 7"/>
            <p:cNvSpPr>
              <a:spLocks/>
            </p:cNvSpPr>
            <p:nvPr/>
          </p:nvSpPr>
          <p:spPr bwMode="auto">
            <a:xfrm rot="2700000">
              <a:off x="2058605" y="1592545"/>
              <a:ext cx="874470" cy="875559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17"/>
            <p:cNvSpPr txBox="1">
              <a:spLocks noChangeArrowheads="1"/>
            </p:cNvSpPr>
            <p:nvPr/>
          </p:nvSpPr>
          <p:spPr bwMode="auto">
            <a:xfrm>
              <a:off x="2206417" y="1799228"/>
              <a:ext cx="657266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dirty="0">
                  <a:solidFill>
                    <a:srgbClr val="4531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900" dirty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泪滴形 9"/>
            <p:cNvSpPr>
              <a:spLocks/>
            </p:cNvSpPr>
            <p:nvPr/>
          </p:nvSpPr>
          <p:spPr bwMode="auto">
            <a:xfrm rot="2700000">
              <a:off x="2058492" y="3403066"/>
              <a:ext cx="875559" cy="875559"/>
            </a:xfrm>
            <a:custGeom>
              <a:avLst/>
              <a:gdLst>
                <a:gd name="T0" fmla="*/ 0 w 1275488"/>
                <a:gd name="T1" fmla="*/ 637744 h 1275488"/>
                <a:gd name="T2" fmla="*/ 637744 w 1275488"/>
                <a:gd name="T3" fmla="*/ 0 h 1275488"/>
                <a:gd name="T4" fmla="*/ 1275488 w 1275488"/>
                <a:gd name="T5" fmla="*/ 0 h 1275488"/>
                <a:gd name="T6" fmla="*/ 1275488 w 1275488"/>
                <a:gd name="T7" fmla="*/ 637744 h 1275488"/>
                <a:gd name="T8" fmla="*/ 637744 w 1275488"/>
                <a:gd name="T9" fmla="*/ 1275488 h 1275488"/>
                <a:gd name="T10" fmla="*/ 0 w 1275488"/>
                <a:gd name="T11" fmla="*/ 637744 h 1275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5488" h="1275488">
                  <a:moveTo>
                    <a:pt x="0" y="637744"/>
                  </a:moveTo>
                  <a:cubicBezTo>
                    <a:pt x="0" y="285528"/>
                    <a:pt x="285528" y="0"/>
                    <a:pt x="637744" y="0"/>
                  </a:cubicBezTo>
                  <a:lnTo>
                    <a:pt x="1275488" y="0"/>
                  </a:lnTo>
                  <a:lnTo>
                    <a:pt x="1275488" y="637744"/>
                  </a:lnTo>
                  <a:cubicBezTo>
                    <a:pt x="1275488" y="989960"/>
                    <a:pt x="989960" y="1275488"/>
                    <a:pt x="637744" y="1275488"/>
                  </a:cubicBezTo>
                  <a:cubicBezTo>
                    <a:pt x="285528" y="1275488"/>
                    <a:pt x="0" y="989960"/>
                    <a:pt x="0" y="63774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18"/>
            <p:cNvSpPr txBox="1">
              <a:spLocks noChangeArrowheads="1"/>
            </p:cNvSpPr>
            <p:nvPr/>
          </p:nvSpPr>
          <p:spPr bwMode="auto">
            <a:xfrm>
              <a:off x="2208717" y="3642163"/>
              <a:ext cx="657266" cy="403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900" dirty="0">
                  <a:solidFill>
                    <a:srgbClr val="4531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900" dirty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4552467" y="623624"/>
            <a:ext cx="3432056" cy="723915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2400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  </a:t>
            </a:r>
            <a:endParaRPr lang="en-US" altLang="zh-CN" sz="2400" dirty="0" smtClean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en-US" altLang="zh-CN" sz="2400" dirty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endParaRPr lang="zh-CN" altLang="en-US" sz="2400" dirty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4457681" y="1578447"/>
            <a:ext cx="4241585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 smtClean="0"/>
              <a:t>         选择</a:t>
            </a:r>
            <a:r>
              <a:rPr lang="zh-CN" altLang="en-US" dirty="0"/>
              <a:t>有效的特征子集，即去掉不相关或冗余的特征</a:t>
            </a:r>
            <a:r>
              <a:rPr lang="zh-CN" altLang="en-US" dirty="0" smtClean="0"/>
              <a:t>。特征选择</a:t>
            </a:r>
            <a:r>
              <a:rPr lang="zh-CN" altLang="en-US" dirty="0"/>
              <a:t>后留下的特征值的数值在选择前后没有变化</a:t>
            </a:r>
            <a:r>
              <a:rPr lang="zh-CN" altLang="en-US" dirty="0" smtClean="0"/>
              <a:t>。</a:t>
            </a:r>
            <a:r>
              <a:rPr lang="zh-CN" altLang="en-US" dirty="0"/>
              <a:t>也就是说，特征选择后的特征是原来特征的一个子集。</a:t>
            </a:r>
            <a:r>
              <a:rPr lang="zh-CN" altLang="en-US" dirty="0" smtClean="0"/>
              <a:t>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4457681" y="4435493"/>
            <a:ext cx="424158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600" dirty="0" smtClean="0"/>
              <a:t>         </a:t>
            </a:r>
            <a:r>
              <a:rPr lang="zh-CN" altLang="en-US" dirty="0" smtClean="0"/>
              <a:t>特征抽取</a:t>
            </a:r>
            <a:r>
              <a:rPr lang="zh-CN" altLang="en-US" dirty="0"/>
              <a:t>是指</a:t>
            </a:r>
            <a:r>
              <a:rPr lang="zh-CN" altLang="en-US" dirty="0">
                <a:solidFill>
                  <a:srgbClr val="C00000"/>
                </a:solidFill>
              </a:rPr>
              <a:t>改变原有的特征空间</a:t>
            </a:r>
            <a:r>
              <a:rPr lang="zh-CN" altLang="en-US" dirty="0"/>
              <a:t>，并将其映射到一个</a:t>
            </a:r>
            <a:r>
              <a:rPr lang="zh-CN" altLang="en-US" dirty="0">
                <a:solidFill>
                  <a:srgbClr val="C00000"/>
                </a:solidFill>
              </a:rPr>
              <a:t>新的特征空间</a:t>
            </a:r>
            <a:r>
              <a:rPr lang="zh-CN" altLang="en-US" dirty="0" smtClean="0"/>
              <a:t>。</a:t>
            </a:r>
            <a:r>
              <a:rPr lang="zh-CN" altLang="en-US" dirty="0"/>
              <a:t>也就是说，特征抽取后的新特征是原来特征的一个</a:t>
            </a:r>
            <a:r>
              <a:rPr lang="zh-CN" altLang="en-US" dirty="0">
                <a:solidFill>
                  <a:srgbClr val="C00000"/>
                </a:solidFill>
              </a:rPr>
              <a:t>映射</a:t>
            </a:r>
            <a:r>
              <a:rPr lang="zh-CN" altLang="en-US" sz="1600" dirty="0"/>
              <a:t>。</a:t>
            </a:r>
          </a:p>
        </p:txBody>
      </p:sp>
      <p:sp>
        <p:nvSpPr>
          <p:cNvPr id="51" name="矩形 24"/>
          <p:cNvSpPr>
            <a:spLocks noChangeArrowheads="1"/>
          </p:cNvSpPr>
          <p:nvPr/>
        </p:nvSpPr>
        <p:spPr bwMode="auto">
          <a:xfrm>
            <a:off x="4508569" y="3414575"/>
            <a:ext cx="3635691" cy="6863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zh-CN" altLang="en-US" sz="2400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特征抽取  </a:t>
            </a:r>
            <a:endParaRPr lang="en-US" altLang="zh-CN" sz="2400" dirty="0" smtClean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Extraction</a:t>
            </a:r>
            <a:r>
              <a:rPr lang="zh-CN" altLang="en-US" sz="2400" dirty="0" smtClean="0">
                <a:solidFill>
                  <a:srgbClr val="453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400" dirty="0">
              <a:solidFill>
                <a:srgbClr val="453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00700" y="42124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068" y="765441"/>
            <a:ext cx="3032585" cy="2189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069" y="3521019"/>
            <a:ext cx="3261655" cy="17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 animBg="1"/>
      <p:bldP spid="48" grpId="0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4421" y="932310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降维算法可以根据所采用策略的不同而进行不同的分类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93371" y="1583499"/>
                <a:ext cx="3547906" cy="2260106"/>
              </a:xfrm>
              <a:prstGeom prst="rect">
                <a:avLst/>
              </a:prstGeom>
            </p:spPr>
            <p:txBody>
              <a:bodyPr wrap="square" numCol="2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一、样本信息是否利用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监督降维方法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半监督降维方法</m:t>
                              </m:r>
                            </m:e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无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监督降维方法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Aft>
                    <a:spcPts val="600"/>
                  </a:spcAft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1" y="1583499"/>
                <a:ext cx="3547906" cy="2260106"/>
              </a:xfrm>
              <a:prstGeom prst="rect">
                <a:avLst/>
              </a:prstGeom>
              <a:blipFill rotWithShape="0">
                <a:blip r:embed="rId2"/>
                <a:stretch>
                  <a:fillRect l="-2749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93371" y="3713335"/>
                <a:ext cx="8141952" cy="1774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二、根据所要处理的数据属性类型的不同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线性降维方法：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PCA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、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LDA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                     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非线性降维方法：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LLE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、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Laplacian</m:t>
                            </m:r>
                            <m:r>
                              <a:rPr lang="en-US" altLang="zh-CN" sz="2400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Eigenmaps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1" y="3713335"/>
                <a:ext cx="8141952" cy="1774845"/>
              </a:xfrm>
              <a:prstGeom prst="rect">
                <a:avLst/>
              </a:prstGeom>
              <a:blipFill rotWithShape="0">
                <a:blip r:embed="rId3"/>
                <a:stretch>
                  <a:fillRect l="-1199" t="-2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 rot="16200000">
            <a:off x="1225789" y="-1109246"/>
            <a:ext cx="653142" cy="3050931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837" y="135882"/>
            <a:ext cx="2321682" cy="514510"/>
          </a:xfrm>
          <a:prstGeom prst="rect">
            <a:avLst/>
          </a:prstGeom>
        </p:spPr>
        <p:txBody>
          <a:bodyPr wrap="none" lIns="82814" tIns="41407" rIns="82814" bIns="41407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维算法分类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93371" y="74279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1361551" y="-1132952"/>
            <a:ext cx="565221" cy="3006968"/>
          </a:xfrm>
          <a:prstGeom prst="rect">
            <a:avLst/>
          </a:prstGeom>
          <a:solidFill>
            <a:srgbClr val="4531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主成分分析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(PCA)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393371" y="653144"/>
            <a:ext cx="10798629" cy="0"/>
          </a:xfrm>
          <a:prstGeom prst="line">
            <a:avLst/>
          </a:prstGeom>
          <a:ln w="19050">
            <a:solidFill>
              <a:srgbClr val="4531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88023" y="1241783"/>
            <a:ext cx="10366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principal component analysis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的缩写，即主成分分析。此方法目标是找到数据中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最主要的元素和结构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，去除噪音和冗余，将原有的复杂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数据降维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，揭露出隐藏在复杂数据背后的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简单结构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8023" y="3005639"/>
            <a:ext cx="10366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主成分分析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就是试图在力保数据信息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丢失最少的原则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下，对这种多变量的数据表进行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最佳综合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这些综合指标就称为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主成分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也就是说，对高维变量空间进行降维处理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</a:p>
        </p:txBody>
      </p:sp>
      <p:sp>
        <p:nvSpPr>
          <p:cNvPr id="4" name="矩形 3"/>
          <p:cNvSpPr/>
          <p:nvPr/>
        </p:nvSpPr>
        <p:spPr>
          <a:xfrm>
            <a:off x="888023" y="4503606"/>
            <a:ext cx="10207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线性代数角度来看，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PCA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目标是找到一组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新正交基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去重新描述得到的数据空间，这个维度就是主元。</a:t>
            </a:r>
          </a:p>
        </p:txBody>
      </p:sp>
    </p:spTree>
    <p:extLst>
      <p:ext uri="{BB962C8B-B14F-4D97-AF65-F5344CB8AC3E}">
        <p14:creationId xmlns:p14="http://schemas.microsoft.com/office/powerpoint/2010/main" val="182453069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693" y="42180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向量的表示及基变换</a:t>
            </a:r>
          </a:p>
        </p:txBody>
      </p:sp>
      <p:sp>
        <p:nvSpPr>
          <p:cNvPr id="3" name="AutoShape 2" descr="http://blog.codinglabs.org/uploads/pictures/pca-tutorial/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blog.codinglabs.org/uploads/pictures/pca-tutorial/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3" y="1326702"/>
            <a:ext cx="3072419" cy="30518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578" y="1336459"/>
            <a:ext cx="3057449" cy="304211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1811021" y="2356338"/>
            <a:ext cx="932179" cy="58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60375" y="2936631"/>
            <a:ext cx="2874155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811022" y="1336459"/>
            <a:ext cx="193" cy="293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32059" y="2422071"/>
            <a:ext cx="6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A(3,2)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578" y="4478180"/>
            <a:ext cx="2834449" cy="556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163" y="4582081"/>
            <a:ext cx="1396444" cy="349111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530" y="5461932"/>
            <a:ext cx="5088195" cy="648116"/>
          </a:xfrm>
          <a:prstGeom prst="rect">
            <a:avLst/>
          </a:prstGeom>
        </p:spPr>
      </p:pic>
      <p:graphicFrame>
        <p:nvGraphicFramePr>
          <p:cNvPr id="45" name="图示 44"/>
          <p:cNvGraphicFramePr/>
          <p:nvPr>
            <p:extLst>
              <p:ext uri="{D42A27DB-BD31-4B8C-83A1-F6EECF244321}">
                <p14:modId xmlns:p14="http://schemas.microsoft.com/office/powerpoint/2010/main" val="175492410"/>
              </p:ext>
            </p:extLst>
          </p:nvPr>
        </p:nvGraphicFramePr>
        <p:xfrm>
          <a:off x="1062492" y="4853355"/>
          <a:ext cx="2082800" cy="186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1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Graphic spid="45" grpId="0">
        <p:bldAsOne/>
      </p:bldGraphic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39" y="497637"/>
            <a:ext cx="1988505" cy="6931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84" y="1628972"/>
            <a:ext cx="4628707" cy="45822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378" y="497637"/>
            <a:ext cx="2195120" cy="738846"/>
          </a:xfrm>
          <a:prstGeom prst="rect">
            <a:avLst/>
          </a:prstGeom>
        </p:spPr>
      </p:pic>
      <p:sp>
        <p:nvSpPr>
          <p:cNvPr id="5" name="虚尾箭头 4"/>
          <p:cNvSpPr/>
          <p:nvPr/>
        </p:nvSpPr>
        <p:spPr>
          <a:xfrm>
            <a:off x="3534983" y="737427"/>
            <a:ext cx="1055818" cy="213555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91021" y="444581"/>
            <a:ext cx="105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 去中心化</a:t>
            </a:r>
            <a:endParaRPr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7704626" y="1215489"/>
            <a:ext cx="3739662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现在问题来了：如果我们必须使用一维来表示这些数据，又希望尽量保留原始的信息，你要如何选择？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14" y="2955275"/>
            <a:ext cx="1413363" cy="14133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6281" y="476531"/>
            <a:ext cx="106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例题：</a:t>
            </a:r>
            <a:endParaRPr lang="zh-CN" altLang="en-US" sz="3200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1565" y="7077406"/>
            <a:ext cx="2527807" cy="4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CN" altLang="en-US" sz="1900" dirty="0">
                <a:solidFill>
                  <a:srgbClr val="00AEEE"/>
                </a:solidFill>
                <a:latin typeface="微软雅黑" pitchFamily="34" charset="-122"/>
                <a:ea typeface="微软雅黑" pitchFamily="34" charset="-122"/>
              </a:rPr>
              <a:t>延迟符号</a:t>
            </a:r>
            <a:endParaRPr lang="nl-NL" altLang="zh-CN" sz="1900" dirty="0">
              <a:solidFill>
                <a:srgbClr val="00AEE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2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1521</Words>
  <Application>Microsoft Office PowerPoint</Application>
  <PresentationFormat>宽屏</PresentationFormat>
  <Paragraphs>177</Paragraphs>
  <Slides>28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 Unicode MS</vt:lpstr>
      <vt:lpstr>Batang</vt:lpstr>
      <vt:lpstr>MathJax_Main</vt:lpstr>
      <vt:lpstr>MathJax_Math-italic</vt:lpstr>
      <vt:lpstr>Microsoft Yahei</vt:lpstr>
      <vt:lpstr>Ubuntu Mono</vt:lpstr>
      <vt:lpstr>华文楷体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第一PPT，www.1ppt.com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微软用户</cp:lastModifiedBy>
  <cp:revision>858</cp:revision>
  <dcterms:created xsi:type="dcterms:W3CDTF">2014-06-18T03:33:50Z</dcterms:created>
  <dcterms:modified xsi:type="dcterms:W3CDTF">2017-04-10T12:27:47Z</dcterms:modified>
</cp:coreProperties>
</file>