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385" r:id="rId3"/>
    <p:sldId id="407" r:id="rId4"/>
    <p:sldId id="408" r:id="rId5"/>
    <p:sldId id="409" r:id="rId6"/>
    <p:sldId id="398" r:id="rId7"/>
    <p:sldId id="396" r:id="rId8"/>
    <p:sldId id="397" r:id="rId9"/>
    <p:sldId id="399" r:id="rId10"/>
    <p:sldId id="403" r:id="rId11"/>
    <p:sldId id="400" r:id="rId12"/>
    <p:sldId id="417" r:id="rId13"/>
    <p:sldId id="401" r:id="rId14"/>
    <p:sldId id="402" r:id="rId15"/>
    <p:sldId id="413" r:id="rId16"/>
    <p:sldId id="411" r:id="rId17"/>
    <p:sldId id="412" r:id="rId18"/>
    <p:sldId id="415" r:id="rId19"/>
    <p:sldId id="3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orient="horz" pos="1688">
          <p15:clr>
            <a:srgbClr val="A4A3A4"/>
          </p15:clr>
        </p15:guide>
        <p15:guide id="4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162"/>
    <a:srgbClr val="513087"/>
    <a:srgbClr val="F5F1E5"/>
    <a:srgbClr val="5DCEAF"/>
    <a:srgbClr val="152F47"/>
    <a:srgbClr val="FFC000"/>
    <a:srgbClr val="B12725"/>
    <a:srgbClr val="05BAC8"/>
    <a:srgbClr val="21AB82"/>
    <a:srgbClr val="F14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8" autoAdjust="0"/>
    <p:restoredTop sz="93895" autoAdjust="0"/>
  </p:normalViewPr>
  <p:slideViewPr>
    <p:cSldViewPr snapToGrid="0">
      <p:cViewPr varScale="1">
        <p:scale>
          <a:sx n="74" d="100"/>
          <a:sy n="74" d="100"/>
        </p:scale>
        <p:origin x="702" y="54"/>
      </p:cViewPr>
      <p:guideLst>
        <p:guide orient="horz" pos="1049"/>
        <p:guide pos="5155"/>
        <p:guide orient="horz" pos="1688"/>
        <p:guide pos="38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9F1B2-2DB6-404C-85CB-700816EE412A}" type="doc">
      <dgm:prSet loTypeId="urn:microsoft.com/office/officeart/2009/3/layout/DescendingProcess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E613600-5780-43F8-8703-2324A4AB4E60}">
      <dgm:prSet phldrT="[文本]"/>
      <dgm:spPr/>
      <dgm:t>
        <a:bodyPr/>
        <a:lstStyle/>
        <a:p>
          <a:r>
            <a:rPr lang="en-US" altLang="zh-CN"/>
            <a:t>0</a:t>
          </a:r>
          <a:endParaRPr lang="zh-CN" altLang="en-US" dirty="0"/>
        </a:p>
      </dgm:t>
    </dgm:pt>
    <dgm:pt modelId="{00EA497F-1D6F-44F4-B7FA-37D9DC14DF51}" type="parTrans" cxnId="{7DD2DCCD-53D7-4C9C-BB8F-99C5D066378C}">
      <dgm:prSet/>
      <dgm:spPr/>
      <dgm:t>
        <a:bodyPr/>
        <a:lstStyle/>
        <a:p>
          <a:endParaRPr lang="zh-CN" altLang="en-US"/>
        </a:p>
      </dgm:t>
    </dgm:pt>
    <dgm:pt modelId="{8F6267A6-43F5-40AD-A388-2E7CE54EEC01}" type="sibTrans" cxnId="{7DD2DCCD-53D7-4C9C-BB8F-99C5D066378C}">
      <dgm:prSet/>
      <dgm:spPr/>
      <dgm:t>
        <a:bodyPr/>
        <a:lstStyle/>
        <a:p>
          <a:endParaRPr lang="zh-CN" altLang="en-US"/>
        </a:p>
      </dgm:t>
    </dgm:pt>
    <dgm:pt modelId="{1682BDF4-7CB2-486A-ACF1-B99DE7A9012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0</a:t>
          </a:r>
          <a:endParaRPr lang="zh-CN" altLang="en-US" dirty="0">
            <a:solidFill>
              <a:schemeClr val="bg1"/>
            </a:solidFill>
          </a:endParaRPr>
        </a:p>
      </dgm:t>
    </dgm:pt>
    <dgm:pt modelId="{5FAB39C9-983B-49D1-BB60-3571D64C2A70}" type="parTrans" cxnId="{A6BF8870-58E0-48B7-AD2D-DD66D6B92E33}">
      <dgm:prSet/>
      <dgm:spPr/>
      <dgm:t>
        <a:bodyPr/>
        <a:lstStyle/>
        <a:p>
          <a:endParaRPr lang="zh-CN" altLang="en-US"/>
        </a:p>
      </dgm:t>
    </dgm:pt>
    <dgm:pt modelId="{CA2AE8EF-6DE3-48FC-B815-128B242D0217}" type="sibTrans" cxnId="{A6BF8870-58E0-48B7-AD2D-DD66D6B92E33}">
      <dgm:prSet/>
      <dgm:spPr/>
      <dgm:t>
        <a:bodyPr/>
        <a:lstStyle/>
        <a:p>
          <a:endParaRPr lang="zh-CN" altLang="en-US"/>
        </a:p>
      </dgm:t>
    </dgm:pt>
    <dgm:pt modelId="{68BDB883-0960-4417-9EC6-72EFCB178C46}" type="pres">
      <dgm:prSet presAssocID="{DFB9F1B2-2DB6-404C-85CB-700816EE412A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1460B783-27F2-4A08-814C-D632CF6A2CEC}" type="pres">
      <dgm:prSet presAssocID="{DFB9F1B2-2DB6-404C-85CB-700816EE412A}" presName="arrowNode" presStyleLbl="node1" presStyleIdx="0" presStyleCnt="1" custAng="6920572" custScaleX="83319" custScaleY="78506" custLinFactNeighborX="-3890" custLinFactNeighborY="-4918"/>
      <dgm:spPr/>
    </dgm:pt>
    <dgm:pt modelId="{E58AFAA4-BE6C-4728-BD40-100A9CFF6FAF}" type="pres">
      <dgm:prSet presAssocID="{9E613600-5780-43F8-8703-2324A4AB4E60}" presName="txNode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9FBC46-1FC9-415D-A777-CB1EA7A6105A}" type="pres">
      <dgm:prSet presAssocID="{1682BDF4-7CB2-486A-ACF1-B99DE7A90121}" presName="txNode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BF8870-58E0-48B7-AD2D-DD66D6B92E33}" srcId="{DFB9F1B2-2DB6-404C-85CB-700816EE412A}" destId="{1682BDF4-7CB2-486A-ACF1-B99DE7A90121}" srcOrd="1" destOrd="0" parTransId="{5FAB39C9-983B-49D1-BB60-3571D64C2A70}" sibTransId="{CA2AE8EF-6DE3-48FC-B815-128B242D0217}"/>
    <dgm:cxn modelId="{DD6E2798-FB1D-44FD-BFC0-F9917541EC44}" type="presOf" srcId="{9E613600-5780-43F8-8703-2324A4AB4E60}" destId="{E58AFAA4-BE6C-4728-BD40-100A9CFF6FAF}" srcOrd="0" destOrd="0" presId="urn:microsoft.com/office/officeart/2009/3/layout/DescendingProcess"/>
    <dgm:cxn modelId="{9779A98F-9510-4CAC-AE07-E44AD6F0A198}" type="presOf" srcId="{DFB9F1B2-2DB6-404C-85CB-700816EE412A}" destId="{68BDB883-0960-4417-9EC6-72EFCB178C46}" srcOrd="0" destOrd="0" presId="urn:microsoft.com/office/officeart/2009/3/layout/DescendingProcess"/>
    <dgm:cxn modelId="{949C3A0B-0EFD-46F2-9EA4-440D71F4E349}" type="presOf" srcId="{1682BDF4-7CB2-486A-ACF1-B99DE7A90121}" destId="{489FBC46-1FC9-415D-A777-CB1EA7A6105A}" srcOrd="0" destOrd="0" presId="urn:microsoft.com/office/officeart/2009/3/layout/DescendingProcess"/>
    <dgm:cxn modelId="{7DD2DCCD-53D7-4C9C-BB8F-99C5D066378C}" srcId="{DFB9F1B2-2DB6-404C-85CB-700816EE412A}" destId="{9E613600-5780-43F8-8703-2324A4AB4E60}" srcOrd="0" destOrd="0" parTransId="{00EA497F-1D6F-44F4-B7FA-37D9DC14DF51}" sibTransId="{8F6267A6-43F5-40AD-A388-2E7CE54EEC01}"/>
    <dgm:cxn modelId="{97020343-2206-4401-B758-00ECBA153471}" type="presParOf" srcId="{68BDB883-0960-4417-9EC6-72EFCB178C46}" destId="{1460B783-27F2-4A08-814C-D632CF6A2CEC}" srcOrd="0" destOrd="0" presId="urn:microsoft.com/office/officeart/2009/3/layout/DescendingProcess"/>
    <dgm:cxn modelId="{7ACBC199-09B4-43DF-9CA7-88D38A4FA78E}" type="presParOf" srcId="{68BDB883-0960-4417-9EC6-72EFCB178C46}" destId="{E58AFAA4-BE6C-4728-BD40-100A9CFF6FAF}" srcOrd="1" destOrd="0" presId="urn:microsoft.com/office/officeart/2009/3/layout/DescendingProcess"/>
    <dgm:cxn modelId="{66960624-3CB0-43F9-BE2A-B40BF6E7E7B7}" type="presParOf" srcId="{68BDB883-0960-4417-9EC6-72EFCB178C46}" destId="{489FBC46-1FC9-415D-A777-CB1EA7A6105A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BADD4-D78C-4F83-8091-F835FC3E398C}" type="doc">
      <dgm:prSet loTypeId="urn:microsoft.com/office/officeart/2005/8/layout/hProcess3" loCatId="process" qsTypeId="urn:microsoft.com/office/officeart/2005/8/quickstyle/3d5" qsCatId="3D" csTypeId="urn:microsoft.com/office/officeart/2005/8/colors/accent4_5" csCatId="accent4" phldr="1"/>
      <dgm:spPr/>
    </dgm:pt>
    <dgm:pt modelId="{DDD785F2-CAF9-403E-A171-DC0B9BACAF2E}">
      <dgm:prSet phldrT="[文本]"/>
      <dgm:spPr/>
      <dgm:t>
        <a:bodyPr/>
        <a:lstStyle/>
        <a:p>
          <a:r>
            <a:rPr lang="zh-CN" altLang="en-US" b="1" dirty="0"/>
            <a:t>拉格朗日乘数法</a:t>
          </a:r>
          <a:endParaRPr lang="zh-CN" altLang="en-US" dirty="0"/>
        </a:p>
      </dgm:t>
    </dgm:pt>
    <dgm:pt modelId="{ED7DB1C7-632A-4F15-AF78-3AAECD869DF5}" type="par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5AB3469E-232F-491A-A4EA-CB47AC8A9E27}" type="sib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BBBA90CE-871C-4980-899D-0999A1D4E2B4}" type="pres">
      <dgm:prSet presAssocID="{C83BADD4-D78C-4F83-8091-F835FC3E398C}" presName="Name0" presStyleCnt="0">
        <dgm:presLayoutVars>
          <dgm:dir/>
          <dgm:animLvl val="lvl"/>
          <dgm:resizeHandles val="exact"/>
        </dgm:presLayoutVars>
      </dgm:prSet>
      <dgm:spPr/>
    </dgm:pt>
    <dgm:pt modelId="{3753F13D-3B90-4C93-BA95-509AD8FDC415}" type="pres">
      <dgm:prSet presAssocID="{C83BADD4-D78C-4F83-8091-F835FC3E398C}" presName="dummy" presStyleCnt="0"/>
      <dgm:spPr/>
    </dgm:pt>
    <dgm:pt modelId="{54F63C97-EFA4-4D8C-B45F-4DD14AAB38D6}" type="pres">
      <dgm:prSet presAssocID="{C83BADD4-D78C-4F83-8091-F835FC3E398C}" presName="linH" presStyleCnt="0"/>
      <dgm:spPr/>
    </dgm:pt>
    <dgm:pt modelId="{14A7452A-6AB7-4951-98E9-13ECAD66DBFE}" type="pres">
      <dgm:prSet presAssocID="{C83BADD4-D78C-4F83-8091-F835FC3E398C}" presName="padding1" presStyleCnt="0"/>
      <dgm:spPr/>
    </dgm:pt>
    <dgm:pt modelId="{35AA0CCC-F70E-4782-AA56-5AA6ADE35A47}" type="pres">
      <dgm:prSet presAssocID="{DDD785F2-CAF9-403E-A171-DC0B9BACAF2E}" presName="linV" presStyleCnt="0"/>
      <dgm:spPr/>
    </dgm:pt>
    <dgm:pt modelId="{3F439F84-09D9-433C-AF02-E7F5244BC1F9}" type="pres">
      <dgm:prSet presAssocID="{DDD785F2-CAF9-403E-A171-DC0B9BACAF2E}" presName="spVertical1" presStyleCnt="0"/>
      <dgm:spPr/>
    </dgm:pt>
    <dgm:pt modelId="{03E89F7A-BDD4-46E2-B458-17092F96DA1F}" type="pres">
      <dgm:prSet presAssocID="{DDD785F2-CAF9-403E-A171-DC0B9BACAF2E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3B375-9087-47B5-90E7-0714F6B10A65}" type="pres">
      <dgm:prSet presAssocID="{DDD785F2-CAF9-403E-A171-DC0B9BACAF2E}" presName="spVertical2" presStyleCnt="0"/>
      <dgm:spPr/>
    </dgm:pt>
    <dgm:pt modelId="{19A5194B-B32D-4D01-99A1-D35BA7E13A8D}" type="pres">
      <dgm:prSet presAssocID="{DDD785F2-CAF9-403E-A171-DC0B9BACAF2E}" presName="spVertical3" presStyleCnt="0"/>
      <dgm:spPr/>
    </dgm:pt>
    <dgm:pt modelId="{3F4CBAFE-9757-4B4F-B939-162C547D4AC7}" type="pres">
      <dgm:prSet presAssocID="{C83BADD4-D78C-4F83-8091-F835FC3E398C}" presName="padding2" presStyleCnt="0"/>
      <dgm:spPr/>
    </dgm:pt>
    <dgm:pt modelId="{D915036E-83D3-495D-908C-423550A13086}" type="pres">
      <dgm:prSet presAssocID="{C83BADD4-D78C-4F83-8091-F835FC3E398C}" presName="negArrow" presStyleCnt="0"/>
      <dgm:spPr/>
    </dgm:pt>
    <dgm:pt modelId="{5E263BB0-9085-42CF-AABF-348C15E82497}" type="pres">
      <dgm:prSet presAssocID="{C83BADD4-D78C-4F83-8091-F835FC3E398C}" presName="backgroundArrow" presStyleLbl="node1" presStyleIdx="0" presStyleCnt="1"/>
      <dgm:spPr/>
    </dgm:pt>
  </dgm:ptLst>
  <dgm:cxnLst>
    <dgm:cxn modelId="{21D6FEC0-E7ED-4E2C-A384-2193F93F7D0A}" type="presOf" srcId="{DDD785F2-CAF9-403E-A171-DC0B9BACAF2E}" destId="{03E89F7A-BDD4-46E2-B458-17092F96DA1F}" srcOrd="0" destOrd="0" presId="urn:microsoft.com/office/officeart/2005/8/layout/hProcess3"/>
    <dgm:cxn modelId="{B40DB021-A1D0-470F-9203-1B489EF825F1}" type="presOf" srcId="{C83BADD4-D78C-4F83-8091-F835FC3E398C}" destId="{BBBA90CE-871C-4980-899D-0999A1D4E2B4}" srcOrd="0" destOrd="0" presId="urn:microsoft.com/office/officeart/2005/8/layout/hProcess3"/>
    <dgm:cxn modelId="{E809EEB4-F69E-4215-8B6D-BDE4114DE970}" srcId="{C83BADD4-D78C-4F83-8091-F835FC3E398C}" destId="{DDD785F2-CAF9-403E-A171-DC0B9BACAF2E}" srcOrd="0" destOrd="0" parTransId="{ED7DB1C7-632A-4F15-AF78-3AAECD869DF5}" sibTransId="{5AB3469E-232F-491A-A4EA-CB47AC8A9E27}"/>
    <dgm:cxn modelId="{8BE0C035-5760-4D88-A010-1D54E68EFEA5}" type="presParOf" srcId="{BBBA90CE-871C-4980-899D-0999A1D4E2B4}" destId="{3753F13D-3B90-4C93-BA95-509AD8FDC415}" srcOrd="0" destOrd="0" presId="urn:microsoft.com/office/officeart/2005/8/layout/hProcess3"/>
    <dgm:cxn modelId="{78C57757-79C4-4EF4-AF0A-6F8D43D15BAA}" type="presParOf" srcId="{BBBA90CE-871C-4980-899D-0999A1D4E2B4}" destId="{54F63C97-EFA4-4D8C-B45F-4DD14AAB38D6}" srcOrd="1" destOrd="0" presId="urn:microsoft.com/office/officeart/2005/8/layout/hProcess3"/>
    <dgm:cxn modelId="{26316BDF-C022-4129-9365-75810F517195}" type="presParOf" srcId="{54F63C97-EFA4-4D8C-B45F-4DD14AAB38D6}" destId="{14A7452A-6AB7-4951-98E9-13ECAD66DBFE}" srcOrd="0" destOrd="0" presId="urn:microsoft.com/office/officeart/2005/8/layout/hProcess3"/>
    <dgm:cxn modelId="{4BC14F6E-6CA3-4270-8653-52CD50B62075}" type="presParOf" srcId="{54F63C97-EFA4-4D8C-B45F-4DD14AAB38D6}" destId="{35AA0CCC-F70E-4782-AA56-5AA6ADE35A47}" srcOrd="1" destOrd="0" presId="urn:microsoft.com/office/officeart/2005/8/layout/hProcess3"/>
    <dgm:cxn modelId="{DB474497-B0E5-4DFB-912D-3BCCACA68191}" type="presParOf" srcId="{35AA0CCC-F70E-4782-AA56-5AA6ADE35A47}" destId="{3F439F84-09D9-433C-AF02-E7F5244BC1F9}" srcOrd="0" destOrd="0" presId="urn:microsoft.com/office/officeart/2005/8/layout/hProcess3"/>
    <dgm:cxn modelId="{00CFDE84-6736-411D-AA62-A6FD677BAFEA}" type="presParOf" srcId="{35AA0CCC-F70E-4782-AA56-5AA6ADE35A47}" destId="{03E89F7A-BDD4-46E2-B458-17092F96DA1F}" srcOrd="1" destOrd="0" presId="urn:microsoft.com/office/officeart/2005/8/layout/hProcess3"/>
    <dgm:cxn modelId="{55579494-2D19-41EC-A6C5-F1C1D913FBE6}" type="presParOf" srcId="{35AA0CCC-F70E-4782-AA56-5AA6ADE35A47}" destId="{F883B375-9087-47B5-90E7-0714F6B10A65}" srcOrd="2" destOrd="0" presId="urn:microsoft.com/office/officeart/2005/8/layout/hProcess3"/>
    <dgm:cxn modelId="{5060F15C-1BA7-48D4-BDAE-9A2A18CFCEB8}" type="presParOf" srcId="{35AA0CCC-F70E-4782-AA56-5AA6ADE35A47}" destId="{19A5194B-B32D-4D01-99A1-D35BA7E13A8D}" srcOrd="3" destOrd="0" presId="urn:microsoft.com/office/officeart/2005/8/layout/hProcess3"/>
    <dgm:cxn modelId="{9322CF21-8C27-4F08-8F30-D738E35172B5}" type="presParOf" srcId="{54F63C97-EFA4-4D8C-B45F-4DD14AAB38D6}" destId="{3F4CBAFE-9757-4B4F-B939-162C547D4AC7}" srcOrd="2" destOrd="0" presId="urn:microsoft.com/office/officeart/2005/8/layout/hProcess3"/>
    <dgm:cxn modelId="{3FC87597-F493-48F9-AA7C-8FD53164777B}" type="presParOf" srcId="{54F63C97-EFA4-4D8C-B45F-4DD14AAB38D6}" destId="{D915036E-83D3-495D-908C-423550A13086}" srcOrd="3" destOrd="0" presId="urn:microsoft.com/office/officeart/2005/8/layout/hProcess3"/>
    <dgm:cxn modelId="{2AC3C4BF-6F7A-464C-8242-E9E04396923B}" type="presParOf" srcId="{54F63C97-EFA4-4D8C-B45F-4DD14AAB38D6}" destId="{5E263BB0-9085-42CF-AABF-348C15E8249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BADD4-D78C-4F83-8091-F835FC3E398C}" type="doc">
      <dgm:prSet loTypeId="urn:microsoft.com/office/officeart/2005/8/layout/hProcess3" loCatId="process" qsTypeId="urn:microsoft.com/office/officeart/2005/8/quickstyle/3d5" qsCatId="3D" csTypeId="urn:microsoft.com/office/officeart/2005/8/colors/accent4_5" csCatId="accent4" phldr="1"/>
      <dgm:spPr/>
    </dgm:pt>
    <dgm:pt modelId="{DDD785F2-CAF9-403E-A171-DC0B9BACAF2E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得到结果</a:t>
          </a:r>
          <a:endParaRPr lang="zh-CN" altLang="en-US" sz="1800" b="1" dirty="0"/>
        </a:p>
      </dgm:t>
    </dgm:pt>
    <dgm:pt modelId="{ED7DB1C7-632A-4F15-AF78-3AAECD869DF5}" type="par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5AB3469E-232F-491A-A4EA-CB47AC8A9E27}" type="sib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BBBA90CE-871C-4980-899D-0999A1D4E2B4}" type="pres">
      <dgm:prSet presAssocID="{C83BADD4-D78C-4F83-8091-F835FC3E398C}" presName="Name0" presStyleCnt="0">
        <dgm:presLayoutVars>
          <dgm:dir/>
          <dgm:animLvl val="lvl"/>
          <dgm:resizeHandles val="exact"/>
        </dgm:presLayoutVars>
      </dgm:prSet>
      <dgm:spPr/>
    </dgm:pt>
    <dgm:pt modelId="{3753F13D-3B90-4C93-BA95-509AD8FDC415}" type="pres">
      <dgm:prSet presAssocID="{C83BADD4-D78C-4F83-8091-F835FC3E398C}" presName="dummy" presStyleCnt="0"/>
      <dgm:spPr/>
    </dgm:pt>
    <dgm:pt modelId="{54F63C97-EFA4-4D8C-B45F-4DD14AAB38D6}" type="pres">
      <dgm:prSet presAssocID="{C83BADD4-D78C-4F83-8091-F835FC3E398C}" presName="linH" presStyleCnt="0"/>
      <dgm:spPr/>
    </dgm:pt>
    <dgm:pt modelId="{14A7452A-6AB7-4951-98E9-13ECAD66DBFE}" type="pres">
      <dgm:prSet presAssocID="{C83BADD4-D78C-4F83-8091-F835FC3E398C}" presName="padding1" presStyleCnt="0"/>
      <dgm:spPr/>
    </dgm:pt>
    <dgm:pt modelId="{35AA0CCC-F70E-4782-AA56-5AA6ADE35A47}" type="pres">
      <dgm:prSet presAssocID="{DDD785F2-CAF9-403E-A171-DC0B9BACAF2E}" presName="linV" presStyleCnt="0"/>
      <dgm:spPr/>
    </dgm:pt>
    <dgm:pt modelId="{3F439F84-09D9-433C-AF02-E7F5244BC1F9}" type="pres">
      <dgm:prSet presAssocID="{DDD785F2-CAF9-403E-A171-DC0B9BACAF2E}" presName="spVertical1" presStyleCnt="0"/>
      <dgm:spPr/>
    </dgm:pt>
    <dgm:pt modelId="{03E89F7A-BDD4-46E2-B458-17092F96DA1F}" type="pres">
      <dgm:prSet presAssocID="{DDD785F2-CAF9-403E-A171-DC0B9BACAF2E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3B375-9087-47B5-90E7-0714F6B10A65}" type="pres">
      <dgm:prSet presAssocID="{DDD785F2-CAF9-403E-A171-DC0B9BACAF2E}" presName="spVertical2" presStyleCnt="0"/>
      <dgm:spPr/>
    </dgm:pt>
    <dgm:pt modelId="{19A5194B-B32D-4D01-99A1-D35BA7E13A8D}" type="pres">
      <dgm:prSet presAssocID="{DDD785F2-CAF9-403E-A171-DC0B9BACAF2E}" presName="spVertical3" presStyleCnt="0"/>
      <dgm:spPr/>
    </dgm:pt>
    <dgm:pt modelId="{3F4CBAFE-9757-4B4F-B939-162C547D4AC7}" type="pres">
      <dgm:prSet presAssocID="{C83BADD4-D78C-4F83-8091-F835FC3E398C}" presName="padding2" presStyleCnt="0"/>
      <dgm:spPr/>
    </dgm:pt>
    <dgm:pt modelId="{D915036E-83D3-495D-908C-423550A13086}" type="pres">
      <dgm:prSet presAssocID="{C83BADD4-D78C-4F83-8091-F835FC3E398C}" presName="negArrow" presStyleCnt="0"/>
      <dgm:spPr/>
    </dgm:pt>
    <dgm:pt modelId="{5E263BB0-9085-42CF-AABF-348C15E82497}" type="pres">
      <dgm:prSet presAssocID="{C83BADD4-D78C-4F83-8091-F835FC3E398C}" presName="backgroundArrow" presStyleLbl="node1" presStyleIdx="0" presStyleCnt="1" custLinFactNeighborX="859" custLinFactNeighborY="20794"/>
      <dgm:spPr/>
    </dgm:pt>
  </dgm:ptLst>
  <dgm:cxnLst>
    <dgm:cxn modelId="{75244E6E-1153-4BDA-851D-98A0B57583A8}" type="presOf" srcId="{C83BADD4-D78C-4F83-8091-F835FC3E398C}" destId="{BBBA90CE-871C-4980-899D-0999A1D4E2B4}" srcOrd="0" destOrd="0" presId="urn:microsoft.com/office/officeart/2005/8/layout/hProcess3"/>
    <dgm:cxn modelId="{101724BD-03BA-4310-A7EE-B0C381FAD0D7}" type="presOf" srcId="{DDD785F2-CAF9-403E-A171-DC0B9BACAF2E}" destId="{03E89F7A-BDD4-46E2-B458-17092F96DA1F}" srcOrd="0" destOrd="0" presId="urn:microsoft.com/office/officeart/2005/8/layout/hProcess3"/>
    <dgm:cxn modelId="{E809EEB4-F69E-4215-8B6D-BDE4114DE970}" srcId="{C83BADD4-D78C-4F83-8091-F835FC3E398C}" destId="{DDD785F2-CAF9-403E-A171-DC0B9BACAF2E}" srcOrd="0" destOrd="0" parTransId="{ED7DB1C7-632A-4F15-AF78-3AAECD869DF5}" sibTransId="{5AB3469E-232F-491A-A4EA-CB47AC8A9E27}"/>
    <dgm:cxn modelId="{3F44A7A9-1D6A-40DB-A19F-5A43185D1BD5}" type="presParOf" srcId="{BBBA90CE-871C-4980-899D-0999A1D4E2B4}" destId="{3753F13D-3B90-4C93-BA95-509AD8FDC415}" srcOrd="0" destOrd="0" presId="urn:microsoft.com/office/officeart/2005/8/layout/hProcess3"/>
    <dgm:cxn modelId="{97B24334-8F62-44D5-933A-EB592D4D7FAF}" type="presParOf" srcId="{BBBA90CE-871C-4980-899D-0999A1D4E2B4}" destId="{54F63C97-EFA4-4D8C-B45F-4DD14AAB38D6}" srcOrd="1" destOrd="0" presId="urn:microsoft.com/office/officeart/2005/8/layout/hProcess3"/>
    <dgm:cxn modelId="{714BB715-5FD6-47F3-BF79-93CA082F920E}" type="presParOf" srcId="{54F63C97-EFA4-4D8C-B45F-4DD14AAB38D6}" destId="{14A7452A-6AB7-4951-98E9-13ECAD66DBFE}" srcOrd="0" destOrd="0" presId="urn:microsoft.com/office/officeart/2005/8/layout/hProcess3"/>
    <dgm:cxn modelId="{1BF6AD50-3174-425C-970B-7AC2291E881B}" type="presParOf" srcId="{54F63C97-EFA4-4D8C-B45F-4DD14AAB38D6}" destId="{35AA0CCC-F70E-4782-AA56-5AA6ADE35A47}" srcOrd="1" destOrd="0" presId="urn:microsoft.com/office/officeart/2005/8/layout/hProcess3"/>
    <dgm:cxn modelId="{16526C86-75F8-4C86-ABFD-48D889C3D5E1}" type="presParOf" srcId="{35AA0CCC-F70E-4782-AA56-5AA6ADE35A47}" destId="{3F439F84-09D9-433C-AF02-E7F5244BC1F9}" srcOrd="0" destOrd="0" presId="urn:microsoft.com/office/officeart/2005/8/layout/hProcess3"/>
    <dgm:cxn modelId="{92CE2FA5-5D8F-4773-85BA-3418FE801333}" type="presParOf" srcId="{35AA0CCC-F70E-4782-AA56-5AA6ADE35A47}" destId="{03E89F7A-BDD4-46E2-B458-17092F96DA1F}" srcOrd="1" destOrd="0" presId="urn:microsoft.com/office/officeart/2005/8/layout/hProcess3"/>
    <dgm:cxn modelId="{AE143FD7-1F4C-4ACE-A473-74DBF0485073}" type="presParOf" srcId="{35AA0CCC-F70E-4782-AA56-5AA6ADE35A47}" destId="{F883B375-9087-47B5-90E7-0714F6B10A65}" srcOrd="2" destOrd="0" presId="urn:microsoft.com/office/officeart/2005/8/layout/hProcess3"/>
    <dgm:cxn modelId="{8CF6C824-F86D-4FEE-8058-1C354A145BD1}" type="presParOf" srcId="{35AA0CCC-F70E-4782-AA56-5AA6ADE35A47}" destId="{19A5194B-B32D-4D01-99A1-D35BA7E13A8D}" srcOrd="3" destOrd="0" presId="urn:microsoft.com/office/officeart/2005/8/layout/hProcess3"/>
    <dgm:cxn modelId="{8DC0F2D1-CBA2-4029-BC56-CA5999305FB5}" type="presParOf" srcId="{54F63C97-EFA4-4D8C-B45F-4DD14AAB38D6}" destId="{3F4CBAFE-9757-4B4F-B939-162C547D4AC7}" srcOrd="2" destOrd="0" presId="urn:microsoft.com/office/officeart/2005/8/layout/hProcess3"/>
    <dgm:cxn modelId="{EA849259-AC23-4B18-8EF4-472722520F95}" type="presParOf" srcId="{54F63C97-EFA4-4D8C-B45F-4DD14AAB38D6}" destId="{D915036E-83D3-495D-908C-423550A13086}" srcOrd="3" destOrd="0" presId="urn:microsoft.com/office/officeart/2005/8/layout/hProcess3"/>
    <dgm:cxn modelId="{BAE4B2FA-C66E-40E3-A9F7-328C5C371A11}" type="presParOf" srcId="{54F63C97-EFA4-4D8C-B45F-4DD14AAB38D6}" destId="{5E263BB0-9085-42CF-AABF-348C15E8249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1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0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4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5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19276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4894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483109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86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0449020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27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4850105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6917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1355121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196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  <p:sldLayoutId id="2147483651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9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5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eelab.googlecode.com/svn/trunk/apps/drtoolbox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15.png"/><Relationship Id="rId10" Type="http://schemas.microsoft.com/office/2007/relationships/diagramDrawing" Target="../diagrams/drawing2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5.png"/><Relationship Id="rId7" Type="http://schemas.openxmlformats.org/officeDocument/2006/relationships/diagramData" Target="../diagrams/data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11" Type="http://schemas.microsoft.com/office/2007/relationships/diagramDrawing" Target="../diagrams/drawing3.xml"/><Relationship Id="rId5" Type="http://schemas.openxmlformats.org/officeDocument/2006/relationships/image" Target="../media/image27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6.png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flipH="1">
            <a:off x="7798777" y="4044843"/>
            <a:ext cx="3190494" cy="108107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453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5"/>
          <p:cNvSpPr txBox="1"/>
          <p:nvPr/>
        </p:nvSpPr>
        <p:spPr>
          <a:xfrm>
            <a:off x="7798777" y="4044843"/>
            <a:ext cx="3190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dirty="0"/>
              <a:t>讲授人：张晓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            时间：</a:t>
            </a:r>
            <a:r>
              <a:rPr lang="en-US" altLang="zh-CN" sz="2000" dirty="0" smtClean="0"/>
              <a:t>2017.5.31</a:t>
            </a:r>
            <a:endParaRPr lang="zh-CN" altLang="en-US" sz="2000" dirty="0"/>
          </a:p>
        </p:txBody>
      </p:sp>
      <p:cxnSp>
        <p:nvCxnSpPr>
          <p:cNvPr id="15" name="直接连接符 14"/>
          <p:cNvCxnSpPr>
            <a:endCxn id="20" idx="0"/>
          </p:cNvCxnSpPr>
          <p:nvPr/>
        </p:nvCxnSpPr>
        <p:spPr>
          <a:xfrm>
            <a:off x="0" y="1641928"/>
            <a:ext cx="2685143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625600" y="1641928"/>
            <a:ext cx="2119086" cy="2075543"/>
          </a:xfrm>
          <a:prstGeom prst="ellipse">
            <a:avLst/>
          </a:prstGeom>
          <a:noFill/>
          <a:ln w="25400">
            <a:solidFill>
              <a:srgbClr val="45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641599" y="3717471"/>
            <a:ext cx="8400953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971316" y="2128552"/>
            <a:ext cx="14276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机器学习</a:t>
            </a:r>
            <a:endParaRPr lang="nl-NL" altLang="zh-CN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225888" y="2405178"/>
            <a:ext cx="37158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53162"/>
                </a:solidFill>
                <a:latin typeface="微软雅黑" pitchFamily="34" charset="-122"/>
                <a:ea typeface="微软雅黑" pitchFamily="34" charset="-122"/>
              </a:rPr>
              <a:t>降维算法讲解</a:t>
            </a:r>
            <a:endParaRPr lang="nl-NL" altLang="zh-CN" sz="4400" b="1" dirty="0">
              <a:solidFill>
                <a:srgbClr val="45316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7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1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1726433" y="-1497836"/>
            <a:ext cx="565221" cy="3736733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/>
              <a:t>线性判别式分析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(LDA)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46286" y="956784"/>
            <a:ext cx="10075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线性判别分析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(Linear Discriminant Analysis, LDA)，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Fisher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线性判别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(Fisher Linear Discriminant ,FLD)，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是模式识别的经典算法，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Ronald Fisher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首次提出，并在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年由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Belhumeur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引入模式识别和人工智能领域。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30" y="3072455"/>
            <a:ext cx="2524477" cy="31722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0497" y="5177766"/>
            <a:ext cx="182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R.A  Fisher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(1890-1962)</a:t>
            </a:r>
            <a:endParaRPr lang="zh-CN" altLang="en-US" sz="2400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1759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723" y="393232"/>
            <a:ext cx="10295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  LDA</a:t>
            </a:r>
            <a:r>
              <a:rPr lang="zh-CN" altLang="en-US" sz="2000" dirty="0"/>
              <a:t>是一种</a:t>
            </a:r>
            <a:r>
              <a:rPr lang="zh-CN" altLang="en-US" sz="2000" dirty="0">
                <a:solidFill>
                  <a:srgbClr val="C00000"/>
                </a:solidFill>
              </a:rPr>
              <a:t>监督学习的降维技术</a:t>
            </a:r>
            <a:r>
              <a:rPr lang="zh-CN" altLang="en-US" sz="2000" dirty="0"/>
              <a:t>，也就是说它的数据集的每个样本是有类别输出的。这点和</a:t>
            </a:r>
            <a:r>
              <a:rPr lang="en-US" altLang="zh-CN" sz="2000" dirty="0"/>
              <a:t>PCA</a:t>
            </a:r>
            <a:r>
              <a:rPr lang="zh-CN" altLang="en-US" sz="2000" dirty="0"/>
              <a:t>不同。</a:t>
            </a:r>
            <a:r>
              <a:rPr lang="en-US" altLang="zh-CN" sz="2000" dirty="0"/>
              <a:t>PCA</a:t>
            </a:r>
            <a:r>
              <a:rPr lang="zh-CN" altLang="en-US" sz="2000" dirty="0"/>
              <a:t>是不考虑样本类别输出的</a:t>
            </a:r>
            <a:r>
              <a:rPr lang="zh-CN" altLang="en-US" sz="2000" dirty="0">
                <a:solidFill>
                  <a:srgbClr val="C00000"/>
                </a:solidFill>
              </a:rPr>
              <a:t>无监督降维技术</a:t>
            </a:r>
            <a:r>
              <a:rPr lang="zh-CN" altLang="en-US" sz="2000" dirty="0"/>
              <a:t>。</a:t>
            </a:r>
            <a:r>
              <a:rPr lang="en-US" altLang="zh-CN" sz="2000" dirty="0"/>
              <a:t>LDA</a:t>
            </a:r>
            <a:r>
              <a:rPr lang="zh-CN" altLang="en-US" sz="2000" dirty="0"/>
              <a:t>的思想可以用一句话概括，就是“</a:t>
            </a:r>
            <a:r>
              <a:rPr lang="zh-CN" altLang="en-US" sz="2000" dirty="0">
                <a:solidFill>
                  <a:srgbClr val="C00000"/>
                </a:solidFill>
              </a:rPr>
              <a:t>投影后类内方差最小，类间方差最大</a:t>
            </a:r>
            <a:r>
              <a:rPr lang="zh-CN" altLang="en-US" sz="2000" dirty="0"/>
              <a:t>”。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46" y="2228849"/>
            <a:ext cx="7476028" cy="3222382"/>
          </a:xfrm>
          <a:prstGeom prst="rect">
            <a:avLst/>
          </a:prstGeom>
        </p:spPr>
      </p:pic>
      <p:pic>
        <p:nvPicPr>
          <p:cNvPr id="4100" name="Picture 4" descr="大数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63" y="1870560"/>
            <a:ext cx="5691311" cy="45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7867" y="321339"/>
            <a:ext cx="473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两类的线性判别问题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92" y="2387481"/>
            <a:ext cx="3489445" cy="28971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49" y="2387481"/>
            <a:ext cx="3384146" cy="270141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5544" y="5478489"/>
            <a:ext cx="1039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从直观上看，右图的分类效果比较好，同类之间样本聚集，不同类之间相聚较远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452" y="940931"/>
            <a:ext cx="10518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训练样本集：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X={x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每个样本是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类的样本是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……..x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类的样本是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……..x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，寻找一个投影方向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维向量），</a:t>
            </a:r>
            <a:endParaRPr lang="zh-CN" altLang="en-US" sz="2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59" y="1415562"/>
            <a:ext cx="227924" cy="2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" y="186838"/>
            <a:ext cx="1896020" cy="646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91" y="3711158"/>
            <a:ext cx="2560148" cy="789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91" y="367857"/>
            <a:ext cx="3495318" cy="32101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9966" y="75801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加上</a:t>
            </a:r>
            <a:r>
              <a:rPr lang="en-US" altLang="zh-CN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</a:t>
            </a:r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的条件（类似于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</a:t>
            </a:r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96959" y="25307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拓展成多类：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119" y="3121273"/>
            <a:ext cx="5159225" cy="2340846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13467" y="3615927"/>
            <a:ext cx="1137505" cy="466650"/>
          </a:xfrm>
          <a:prstGeom prst="ellipse">
            <a:avLst/>
          </a:prstGeom>
          <a:noFill/>
          <a:ln>
            <a:solidFill>
              <a:srgbClr val="E713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3467" y="4058371"/>
            <a:ext cx="1137505" cy="466650"/>
          </a:xfrm>
          <a:prstGeom prst="ellipse">
            <a:avLst/>
          </a:prstGeom>
          <a:noFill/>
          <a:ln>
            <a:solidFill>
              <a:srgbClr val="E713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92D050"/>
                </a:solidFill>
              </a:ln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50795" y="4754256"/>
                <a:ext cx="2027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类间散度矩阵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5" y="4754256"/>
                <a:ext cx="202722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11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46691" y="5426508"/>
                <a:ext cx="2087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类类散度矩阵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91" y="5426508"/>
                <a:ext cx="20873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32" t="-13115" r="-1170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335" y="4787690"/>
            <a:ext cx="3141194" cy="4666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6119" y="1422614"/>
            <a:ext cx="4160496" cy="7169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48" y="5944985"/>
            <a:ext cx="5301671" cy="4604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71707" y="64359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投影以后样本：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059606" y="191720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原样本均值：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1836843" y="111994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投影均值：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5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62823" y="683184"/>
                <a:ext cx="3354795" cy="1119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23" y="683184"/>
                <a:ext cx="3354795" cy="11190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79848" y="2204607"/>
                <a:ext cx="40370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/>
                  <a:t>1)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48" y="2204607"/>
                <a:ext cx="40370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19" t="-26667" r="-90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562264" y="3235411"/>
            <a:ext cx="554739" cy="1597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13041" y="3008588"/>
                <a:ext cx="2570640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41" y="3008588"/>
                <a:ext cx="2570640" cy="543034"/>
              </a:xfrm>
              <a:prstGeom prst="rect">
                <a:avLst/>
              </a:prstGeom>
              <a:blipFill rotWithShape="0">
                <a:blip r:embed="rId4"/>
                <a:stretch>
                  <a:fillRect l="-238" b="-19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200670" y="3765353"/>
                <a:ext cx="183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70" y="3765353"/>
                <a:ext cx="18363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00670" y="4420919"/>
                <a:ext cx="2277098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70" y="4420919"/>
                <a:ext cx="2277098" cy="4855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45122" y="931985"/>
            <a:ext cx="296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目标函数</a:t>
            </a:r>
            <a:r>
              <a:rPr lang="en-US" altLang="zh-CN" sz="2400" dirty="0"/>
              <a:t>&amp;</a:t>
            </a:r>
            <a:r>
              <a:rPr lang="zh-CN" altLang="en-US" sz="2400" dirty="0"/>
              <a:t>约束条件：</a:t>
            </a:r>
          </a:p>
        </p:txBody>
      </p:sp>
      <p:sp>
        <p:nvSpPr>
          <p:cNvPr id="9" name="矩形 8"/>
          <p:cNvSpPr/>
          <p:nvPr/>
        </p:nvSpPr>
        <p:spPr>
          <a:xfrm>
            <a:off x="545122" y="214752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构造拉格朗日函数：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60963" y="3927356"/>
            <a:ext cx="554739" cy="1597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579848" y="4584297"/>
            <a:ext cx="554739" cy="1597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02715" y="4440749"/>
            <a:ext cx="1137505" cy="466650"/>
          </a:xfrm>
          <a:prstGeom prst="ellipse">
            <a:avLst/>
          </a:prstGeom>
          <a:noFill/>
          <a:ln>
            <a:solidFill>
              <a:srgbClr val="E713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46888" y="5416180"/>
                <a:ext cx="8343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* 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这同样是一个求特征值的问题，我们求出的第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大的特征向量，就是对应的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了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88" y="5416180"/>
                <a:ext cx="83439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650631" y="963459"/>
                <a:ext cx="11394832" cy="4509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         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1) 计算类内散度矩阵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i="0" dirty="0"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2) 计算类间散度矩阵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3) 计算矩阵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4）计算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的最大的d个特征值和对应的d个特征向量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)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得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      	       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到投影矩阵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CC0000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i="1" dirty="0">
                  <a:solidFill>
                    <a:srgbClr val="CC0000"/>
                  </a:solidFill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5) 对样本集中的每一个样本特征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,转化为新的样本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6) 得到输出样本集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。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/>
                </a:r>
                <a:b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</a:b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631" y="963459"/>
                <a:ext cx="11394832" cy="4509055"/>
              </a:xfrm>
              <a:prstGeom prst="rect">
                <a:avLst/>
              </a:prstGeom>
              <a:blipFill rotWithShape="0">
                <a:blip r:embed="rId2"/>
                <a:stretch>
                  <a:fillRect r="-6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287172" y="467872"/>
            <a:ext cx="1257340" cy="1256272"/>
          </a:xfrm>
          <a:prstGeom prst="ellipse">
            <a:avLst/>
          </a:prstGeom>
          <a:solidFill>
            <a:srgbClr val="453162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82822" tIns="41410" rIns="82822" bIns="41410" anchor="ctr"/>
          <a:lstStyle/>
          <a:p>
            <a:pPr algn="ctr"/>
            <a:r>
              <a:rPr lang="zh-CN" altLang="en-US" sz="1900" b="1" dirty="0">
                <a:solidFill>
                  <a:srgbClr val="F8F8F8"/>
                </a:solidFill>
                <a:ea typeface="微软雅黑" pitchFamily="34" charset="-122"/>
              </a:rPr>
              <a:t>步骤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 计算类内散度矩阵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MathJax_Math-italic"/>
              </a:rPr>
              <a:t>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MathJax_Math-italic"/>
              </a:rPr>
              <a:t>w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88" y="1724144"/>
            <a:ext cx="2410529" cy="5319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42" y="1088971"/>
            <a:ext cx="2543523" cy="507042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1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961" y="1129332"/>
            <a:ext cx="9486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　　　　</a:t>
            </a:r>
            <a:r>
              <a:rPr lang="en-US" altLang="zh-CN" sz="2400" dirty="0"/>
              <a:t>LDA</a:t>
            </a:r>
            <a:r>
              <a:rPr lang="zh-CN" altLang="en-US" sz="2400" dirty="0"/>
              <a:t>用于降维，和</a:t>
            </a:r>
            <a:r>
              <a:rPr lang="en-US" altLang="zh-CN" sz="2400" dirty="0"/>
              <a:t>PCA</a:t>
            </a:r>
            <a:r>
              <a:rPr lang="zh-CN" altLang="en-US" sz="2400" dirty="0"/>
              <a:t>有很多相同，也有很多不同的地方，因此值得好好的比较一下两者的降维异同点。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首先我们看看相同点：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1</a:t>
            </a:r>
            <a:r>
              <a:rPr lang="zh-CN" altLang="en-US" sz="2400" dirty="0"/>
              <a:t>）两者均可以对数据进行降维。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2</a:t>
            </a:r>
            <a:r>
              <a:rPr lang="zh-CN" altLang="en-US" sz="2400" dirty="0"/>
              <a:t>）两者在降维时均使用了矩阵特征分解的思想。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3</a:t>
            </a:r>
            <a:r>
              <a:rPr lang="zh-CN" altLang="en-US" sz="2400" dirty="0"/>
              <a:t>）两者都假设数据符合高斯分布。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</a:t>
            </a:r>
          </a:p>
        </p:txBody>
      </p:sp>
      <p:sp>
        <p:nvSpPr>
          <p:cNvPr id="4" name="矩形 3"/>
          <p:cNvSpPr/>
          <p:nvPr/>
        </p:nvSpPr>
        <p:spPr>
          <a:xfrm rot="16200000">
            <a:off x="1489040" y="-1260443"/>
            <a:ext cx="565221" cy="3261946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b="1" dirty="0"/>
              <a:t>LDA vs PCA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145" y="920740"/>
            <a:ext cx="9489832" cy="4414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　我们接着看看不同点：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是有监督的降维方法，而</a:t>
            </a:r>
            <a:r>
              <a:rPr lang="en-US" altLang="zh-CN" sz="2400" dirty="0"/>
              <a:t>PCA</a:t>
            </a:r>
            <a:r>
              <a:rPr lang="zh-CN" altLang="en-US" sz="2400" dirty="0"/>
              <a:t>是无监督的降维方法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降维最多降到类别数</a:t>
            </a:r>
            <a:r>
              <a:rPr lang="en-US" altLang="zh-CN" sz="2400" dirty="0"/>
              <a:t>k-1</a:t>
            </a:r>
            <a:r>
              <a:rPr lang="zh-CN" altLang="en-US" sz="2400" dirty="0"/>
              <a:t>的维数，而</a:t>
            </a:r>
            <a:r>
              <a:rPr lang="en-US" altLang="zh-CN" sz="2400" dirty="0"/>
              <a:t>PCA</a:t>
            </a:r>
            <a:r>
              <a:rPr lang="zh-CN" altLang="en-US" sz="2400" dirty="0"/>
              <a:t>没有这个限制。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除了可以用于降维，还可以用于分类。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选择分类性能最好的投影方向，而</a:t>
            </a:r>
            <a:r>
              <a:rPr lang="en-US" altLang="zh-CN" sz="2400" dirty="0"/>
              <a:t>PCA</a:t>
            </a:r>
            <a:r>
              <a:rPr lang="zh-CN" altLang="en-US" sz="2400" dirty="0"/>
              <a:t>选择样本点投影具有最大方差的方向。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5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6200000">
            <a:off x="1794783" y="-1566184"/>
            <a:ext cx="565221" cy="3873435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降维工具箱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</a:rPr>
              <a:t>drtool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5095" y="1033701"/>
            <a:ext cx="725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工具箱下载：</a:t>
            </a:r>
            <a:r>
              <a:rPr lang="en-US" altLang="zh-CN" dirty="0">
                <a:solidFill>
                  <a:srgbClr val="CA0000"/>
                </a:solidFill>
                <a:latin typeface="Arial" panose="020B0604020202020204" pitchFamily="34" charset="0"/>
                <a:hlinkClick r:id="rId2"/>
              </a:rPr>
              <a:t>http://leelab.googlecode.com/svn/trunk/apps/drtoolbox/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94" y="1685338"/>
            <a:ext cx="5418858" cy="41447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3" y="1685338"/>
            <a:ext cx="5707739" cy="40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37872" y="2000465"/>
            <a:ext cx="2608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spc="300" dirty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641928"/>
            <a:ext cx="2656115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625600" y="1641928"/>
            <a:ext cx="2119086" cy="2075543"/>
          </a:xfrm>
          <a:prstGeom prst="ellipse">
            <a:avLst/>
          </a:prstGeom>
          <a:noFill/>
          <a:ln w="25400">
            <a:solidFill>
              <a:srgbClr val="45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641599" y="3717471"/>
            <a:ext cx="8400953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2921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2540" y="1875346"/>
            <a:ext cx="865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spc="300" dirty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8800" spc="300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1361551" y="-1132952"/>
            <a:ext cx="565221" cy="3006968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主成分分析 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(PCA)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88023" y="1241783"/>
            <a:ext cx="10366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principal component analysis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的缩写，即主成分分析。此方法目标是找到数据中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最主要的元素和结构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，去除噪音和冗余，将原有的复杂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数据降维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，揭露出隐藏在复杂数据背后的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简单结构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888023" y="3005639"/>
            <a:ext cx="10366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主成分分析就是试图在力保数据信息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丢失最少的原则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下，对这种多变量的数据表进行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最佳综合简化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。这些综合指标就称为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主成分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也就是说，对高维变量空间进行降维处理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</a:p>
        </p:txBody>
      </p:sp>
      <p:sp>
        <p:nvSpPr>
          <p:cNvPr id="4" name="矩形 3"/>
          <p:cNvSpPr/>
          <p:nvPr/>
        </p:nvSpPr>
        <p:spPr>
          <a:xfrm>
            <a:off x="888023" y="4503606"/>
            <a:ext cx="10207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从线性代数角度来看，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目标是找到一组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新正交基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去重新描述得到的数据空间，这个维度就是主元。</a:t>
            </a:r>
          </a:p>
        </p:txBody>
      </p:sp>
    </p:spTree>
    <p:extLst>
      <p:ext uri="{BB962C8B-B14F-4D97-AF65-F5344CB8AC3E}">
        <p14:creationId xmlns:p14="http://schemas.microsoft.com/office/powerpoint/2010/main" val="182453069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338214300"/>
              </p:ext>
            </p:extLst>
          </p:nvPr>
        </p:nvGraphicFramePr>
        <p:xfrm>
          <a:off x="7569985" y="5348539"/>
          <a:ext cx="3220697" cy="159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509955" y="819834"/>
            <a:ext cx="1978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给定一组数据：</a:t>
            </a:r>
          </a:p>
        </p:txBody>
      </p:sp>
      <p:pic>
        <p:nvPicPr>
          <p:cNvPr id="5122" name="Picture 2" descr="http://img.blog.csdn.net/2014123014312106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95" y="778555"/>
            <a:ext cx="1510324" cy="47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9955" y="1477079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将其中心化后表示为：</a:t>
            </a:r>
          </a:p>
        </p:txBody>
      </p:sp>
      <p:pic>
        <p:nvPicPr>
          <p:cNvPr id="5124" name="Picture 4" descr="http://img.blog.csdn.net/201412301438411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72" y="1468851"/>
            <a:ext cx="49475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.blog.csdn.net/201412301439197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25" y="1300640"/>
            <a:ext cx="1052991" cy="72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09955" y="2134324"/>
            <a:ext cx="1075299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中心化后的数据在第一主轴</a:t>
            </a:r>
            <a:r>
              <a:rPr lang="en-US" altLang="zh-CN" dirty="0"/>
              <a:t>u1</a:t>
            </a:r>
            <a:r>
              <a:rPr lang="zh-CN" altLang="en-US" dirty="0"/>
              <a:t>方向上分布散的最开，也就是说在</a:t>
            </a:r>
            <a:r>
              <a:rPr lang="en-US" altLang="zh-CN" dirty="0"/>
              <a:t>u1</a:t>
            </a:r>
            <a:r>
              <a:rPr lang="zh-CN" altLang="en-US" dirty="0"/>
              <a:t>方向上的投影的绝对值之和最大（也可以说方差最大），计算投影的方法就是将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u1</a:t>
            </a:r>
            <a:r>
              <a:rPr lang="zh-CN" altLang="en-US" dirty="0"/>
              <a:t>做内积，由于只需要求</a:t>
            </a:r>
            <a:r>
              <a:rPr lang="en-US" altLang="zh-CN" dirty="0"/>
              <a:t>u1</a:t>
            </a:r>
            <a:r>
              <a:rPr lang="zh-CN" altLang="en-US" dirty="0"/>
              <a:t>的方向，所以设</a:t>
            </a:r>
            <a:r>
              <a:rPr lang="en-US" altLang="zh-CN" dirty="0"/>
              <a:t>u1</a:t>
            </a:r>
            <a:r>
              <a:rPr lang="zh-CN" altLang="en-US" dirty="0"/>
              <a:t>是单位向量。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也就是最大化下式：</a:t>
            </a:r>
          </a:p>
        </p:txBody>
      </p:sp>
      <p:pic>
        <p:nvPicPr>
          <p:cNvPr id="5128" name="Picture 8" descr="http://img.blog.csdn.net/2014123014434869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72" y="3124833"/>
            <a:ext cx="1640368" cy="5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09955" y="3956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也即最大化：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9615" y="3889355"/>
            <a:ext cx="3784723" cy="5036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955" y="467198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两个向量做内积可以转化成矩阵乘法：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625" y="4612913"/>
            <a:ext cx="1925515" cy="4874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5124" y="53180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所以目标函数可以表示为：</a:t>
            </a:r>
          </a:p>
        </p:txBody>
      </p:sp>
      <p:pic>
        <p:nvPicPr>
          <p:cNvPr id="5130" name="Picture 10" descr="http://img.blog.csdn.net/201412301454215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2" y="5220552"/>
            <a:ext cx="1555262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img.blog.csdn.net/201412301458369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49" y="5234190"/>
            <a:ext cx="2346416" cy="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虚尾箭头 12"/>
          <p:cNvSpPr/>
          <p:nvPr/>
        </p:nvSpPr>
        <p:spPr>
          <a:xfrm>
            <a:off x="5293765" y="5352621"/>
            <a:ext cx="515937" cy="2263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34" name="Picture 14" descr="http://img.blog.csdn.net/201412301459470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334" y="5206912"/>
            <a:ext cx="1994072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虚尾箭头 20"/>
          <p:cNvSpPr/>
          <p:nvPr/>
        </p:nvSpPr>
        <p:spPr>
          <a:xfrm>
            <a:off x="8495231" y="5348539"/>
            <a:ext cx="515937" cy="2263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36" name="Picture 16" descr="http://img.blog.csdn.net/201412301504306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34" y="5988980"/>
            <a:ext cx="2326048" cy="5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146714" y="1234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推导过程：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683602"/>
            <a:ext cx="2733675" cy="211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88" y="1459889"/>
            <a:ext cx="2695575" cy="561975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3992378" y="1627705"/>
            <a:ext cx="515937" cy="2263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495" y="34113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所以目标函数最后化为：</a:t>
            </a:r>
          </a:p>
        </p:txBody>
      </p:sp>
      <p:pic>
        <p:nvPicPr>
          <p:cNvPr id="6146" name="Picture 2" descr="http://img.blog.csdn.net/201412301511333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74" y="3332270"/>
            <a:ext cx="1484350" cy="5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10495" y="451702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目标函数和约束条件构成了一个最大化问题：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885" y="4048491"/>
            <a:ext cx="2975463" cy="1306024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595159369"/>
              </p:ext>
            </p:extLst>
          </p:nvPr>
        </p:nvGraphicFramePr>
        <p:xfrm>
          <a:off x="8740531" y="3780720"/>
          <a:ext cx="2953239" cy="223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2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3936" y="89678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构造拉格朗日函数：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17" y="852049"/>
            <a:ext cx="4554782" cy="4140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5994" y="1828773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u1</a:t>
            </a:r>
            <a:r>
              <a:rPr lang="zh-CN" altLang="en-US" dirty="0"/>
              <a:t>求导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170" name="Picture 2" descr="http://img.blog.csdn.net/201412301549559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33" y="1690689"/>
            <a:ext cx="4552462" cy="6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5284" y="2694640"/>
            <a:ext cx="2662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显然，</a:t>
            </a:r>
            <a:r>
              <a:rPr lang="en-US" altLang="zh-CN" dirty="0"/>
              <a:t>u1</a:t>
            </a:r>
            <a:r>
              <a:rPr lang="zh-CN" altLang="en-US" dirty="0"/>
              <a:t>即为</a:t>
            </a:r>
            <a:r>
              <a:rPr lang="en-US" altLang="zh-CN" dirty="0"/>
              <a:t>XX</a:t>
            </a:r>
            <a:r>
              <a:rPr lang="en-US" altLang="zh-CN" baseline="30000" dirty="0"/>
              <a:t>T</a:t>
            </a:r>
            <a:r>
              <a:rPr lang="zh-CN" altLang="en-US" dirty="0"/>
              <a:t>特征值</a:t>
            </a:r>
          </a:p>
        </p:txBody>
      </p:sp>
      <p:pic>
        <p:nvPicPr>
          <p:cNvPr id="7174" name="Picture 6" descr="http://img.blog.csdn.net/2014123015291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50" y="2730045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441475" y="272568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对应的特征向量！</a:t>
            </a:r>
            <a:r>
              <a:rPr lang="en-US" altLang="zh-CN" dirty="0"/>
              <a:t> XX</a:t>
            </a:r>
            <a:r>
              <a:rPr lang="en-US" altLang="zh-CN" baseline="30000" dirty="0"/>
              <a:t>T</a:t>
            </a:r>
            <a:r>
              <a:rPr lang="zh-CN" altLang="en-US" dirty="0"/>
              <a:t>的所有特征值和特征向量都满足上式，那么将上式代入</a:t>
            </a:r>
          </a:p>
        </p:txBody>
      </p:sp>
      <p:sp>
        <p:nvSpPr>
          <p:cNvPr id="9" name="矩形 8"/>
          <p:cNvSpPr/>
          <p:nvPr/>
        </p:nvSpPr>
        <p:spPr>
          <a:xfrm>
            <a:off x="603936" y="31911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目标函数表达式即可得到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18" y="3110823"/>
            <a:ext cx="2876550" cy="476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5284" y="3942503"/>
            <a:ext cx="685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所以，如果取最大的那个特征值     ，那么得到的目标值就最大。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6" descr="http://img.blog.csdn.net/2014123015291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74" y="3965244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8800" y="850808"/>
            <a:ext cx="9170377" cy="367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Ubuntu Mono"/>
              </a:rPr>
              <a:t>去均值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方差归一化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预处理的实质是将坐标原点移到样本点的中心点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求特征协方差矩阵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求协方差矩阵的特征值和特征向量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将特征值按照从大到小的顺序排序</a:t>
            </a:r>
            <a:r>
              <a:rPr lang="en-US" altLang="zh-CN" dirty="0"/>
              <a:t>,</a:t>
            </a:r>
            <a:r>
              <a:rPr lang="zh-CN" altLang="en-US" dirty="0"/>
              <a:t>选择其中最大的 </a:t>
            </a:r>
            <a:r>
              <a:rPr lang="en-US" altLang="zh-CN" dirty="0"/>
              <a:t>k </a:t>
            </a:r>
            <a:r>
              <a:rPr lang="zh-CN" altLang="en-US" dirty="0"/>
              <a:t>个</a:t>
            </a:r>
            <a:r>
              <a:rPr lang="en-US" altLang="zh-CN" dirty="0"/>
              <a:t>,</a:t>
            </a:r>
            <a:r>
              <a:rPr lang="zh-CN" altLang="en-US" dirty="0"/>
              <a:t>然后将其对应的 </a:t>
            </a:r>
            <a:r>
              <a:rPr lang="en-US" altLang="zh-CN" dirty="0"/>
              <a:t>k</a:t>
            </a:r>
            <a:r>
              <a:rPr lang="zh-CN" altLang="en-US" dirty="0"/>
              <a:t>个特征向量分别作为列向量组成特征向量矩阵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将样本点投影到选取的特征向量上。假设样例数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减去</a:t>
            </a:r>
            <a:r>
              <a:rPr lang="zh-CN" altLang="en-US" dirty="0"/>
              <a:t>均值后的样本矩阵为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DataAdjust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(m*n),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协方差矩阵是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n*n,</a:t>
            </a:r>
            <a:r>
              <a:rPr lang="zh-CN" altLang="en-US" dirty="0"/>
              <a:t>选取的 </a:t>
            </a:r>
            <a:r>
              <a:rPr lang="en-US" altLang="zh-CN" dirty="0"/>
              <a:t>k </a:t>
            </a:r>
            <a:r>
              <a:rPr lang="zh-CN" altLang="en-US" dirty="0"/>
              <a:t>个特征向量组成的矩阵为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(n*k)</a:t>
            </a:r>
            <a:r>
              <a:rPr lang="zh-CN" altLang="en-US" dirty="0"/>
              <a:t>。那么投影后的数据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69" y="4749414"/>
            <a:ext cx="6109038" cy="3765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4546" y="5242366"/>
            <a:ext cx="1019028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Ubuntu Mono"/>
              </a:rPr>
              <a:t>    这样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就将原始样例的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维特征变成了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这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维就是原始特征在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维上的投影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代表了原始的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个特征。</a:t>
            </a:r>
            <a:endParaRPr lang="zh-CN" altLang="en-US" dirty="0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87172" y="467872"/>
            <a:ext cx="1257340" cy="1256272"/>
          </a:xfrm>
          <a:prstGeom prst="ellipse">
            <a:avLst/>
          </a:prstGeom>
          <a:solidFill>
            <a:srgbClr val="453162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82822" tIns="41410" rIns="82822" bIns="41410" anchor="ctr"/>
          <a:lstStyle/>
          <a:p>
            <a:pPr algn="ctr"/>
            <a:r>
              <a:rPr lang="zh-CN" altLang="en-US" sz="1900" b="1" dirty="0">
                <a:solidFill>
                  <a:srgbClr val="F8F8F8"/>
                </a:solidFill>
                <a:ea typeface="微软雅黑" pitchFamily="34" charset="-122"/>
              </a:rPr>
              <a:t>步骤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0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361551" y="-1132952"/>
            <a:ext cx="565221" cy="3006968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具体举例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4" y="2612124"/>
            <a:ext cx="1864370" cy="25537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7892" y="98906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我举个例子来说明一下</a:t>
            </a:r>
            <a:r>
              <a:rPr lang="en-US" altLang="zh-CN" sz="2000" dirty="0"/>
              <a:t>PCA</a:t>
            </a:r>
            <a:r>
              <a:rPr lang="zh-CN" altLang="en-US" sz="2000" dirty="0"/>
              <a:t>的算法以及它的流程：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80692" y="1688794"/>
                <a:ext cx="393016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第一步：分别求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的均值，然后对于所有的样例，都减去对应的均值，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=1.81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=1.91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2" y="1688794"/>
                <a:ext cx="3930162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550" t="-4790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52ml.net/images/3773b59c213228aadf9c375aae582ed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37" y="2809183"/>
            <a:ext cx="1998594" cy="25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12468" y="2809183"/>
            <a:ext cx="3270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第二步：求特征协方差矩阵</a:t>
            </a:r>
          </a:p>
        </p:txBody>
      </p:sp>
      <p:pic>
        <p:nvPicPr>
          <p:cNvPr id="4100" name="Picture 4" descr="https://52ml.net/images/c0442a13bc8d02f8035678832f669a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3529945"/>
            <a:ext cx="2974731" cy="5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12836" y="19068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我们有以下数据：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2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622" y="951718"/>
            <a:ext cx="38803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第三步：求协方差的特征值和特征向量，得到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1930137"/>
            <a:ext cx="3930430" cy="12945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57191" y="955891"/>
            <a:ext cx="5533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第四步：将特征值按照从大到小的顺序排序，选择其中最大的</a:t>
            </a:r>
            <a:r>
              <a:rPr lang="en-US" altLang="zh-CN" sz="2000" dirty="0"/>
              <a:t>k</a:t>
            </a:r>
            <a:r>
              <a:rPr lang="zh-CN" altLang="en-US" sz="2000" dirty="0"/>
              <a:t>个，然后将其对应的</a:t>
            </a:r>
            <a:r>
              <a:rPr lang="en-US" altLang="zh-CN" sz="2000" dirty="0"/>
              <a:t>k</a:t>
            </a:r>
            <a:r>
              <a:rPr lang="zh-CN" altLang="en-US" sz="2000" dirty="0"/>
              <a:t>个特征向量分别作为列向量组成特征向量矩阵：</a:t>
            </a:r>
          </a:p>
        </p:txBody>
      </p:sp>
      <p:sp>
        <p:nvSpPr>
          <p:cNvPr id="6" name="矩形 5"/>
          <p:cNvSpPr/>
          <p:nvPr/>
        </p:nvSpPr>
        <p:spPr>
          <a:xfrm>
            <a:off x="628783" y="4153852"/>
            <a:ext cx="522262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第五步：将样本点投影到选取的特征向量上。那么投影后的数据</a:t>
            </a:r>
            <a:r>
              <a:rPr lang="en-US" altLang="zh-CN" sz="2000" dirty="0" err="1"/>
              <a:t>FinalData</a:t>
            </a:r>
            <a:r>
              <a:rPr lang="zh-CN" altLang="en-US" sz="2000" dirty="0"/>
              <a:t>为</a:t>
            </a:r>
          </a:p>
          <a:p>
            <a:endParaRPr lang="zh-CN" altLang="en-US" dirty="0"/>
          </a:p>
        </p:txBody>
      </p:sp>
      <p:pic>
        <p:nvPicPr>
          <p:cNvPr id="5124" name="Picture 4" descr="https://52ml.net/images/5091b57bc09b5272fcaccd63ab6e81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37" y="1976303"/>
            <a:ext cx="3827801" cy="3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52ml.net/images/87e78cae742c95b4eacdcdf459a76fc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2" y="5077182"/>
            <a:ext cx="5008952" cy="2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70" y="5484087"/>
            <a:ext cx="5984766" cy="289068"/>
          </a:xfrm>
          <a:prstGeom prst="rect">
            <a:avLst/>
          </a:prstGeom>
        </p:spPr>
      </p:pic>
      <p:pic>
        <p:nvPicPr>
          <p:cNvPr id="5130" name="Picture 10" descr="https://52ml.net/images/c30928e23b410ab3b30c857dfe47ae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23" y="3224646"/>
            <a:ext cx="2847815" cy="27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97043645"/>
              </p:ext>
            </p:extLst>
          </p:nvPr>
        </p:nvGraphicFramePr>
        <p:xfrm>
          <a:off x="6769893" y="4268882"/>
          <a:ext cx="1690031" cy="1047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0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7007" y="432974"/>
            <a:ext cx="9416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PCA</a:t>
            </a:r>
            <a:r>
              <a:rPr lang="zh-CN" altLang="en-US" dirty="0"/>
              <a:t>在实际中的应用：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（自己写一个</a:t>
            </a:r>
            <a:r>
              <a:rPr lang="en-US" altLang="zh-CN" dirty="0" err="1"/>
              <a:t>pca</a:t>
            </a:r>
            <a:r>
              <a:rPr lang="zh-CN" altLang="en-US" dirty="0"/>
              <a:t>函数，与</a:t>
            </a:r>
            <a:r>
              <a:rPr lang="en-US" altLang="zh-CN" dirty="0" err="1"/>
              <a:t>matlab</a:t>
            </a:r>
            <a:r>
              <a:rPr lang="zh-CN" altLang="en-US" dirty="0"/>
              <a:t>库函数对比一下）在这块也可以介绍一下库函数用法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58" y="1550237"/>
            <a:ext cx="7756351" cy="3487755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8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1021</Words>
  <Application>Microsoft Office PowerPoint</Application>
  <PresentationFormat>宽屏</PresentationFormat>
  <Paragraphs>123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 Unicode MS</vt:lpstr>
      <vt:lpstr>Batang</vt:lpstr>
      <vt:lpstr>MathJax_Main</vt:lpstr>
      <vt:lpstr>MathJax_Math-italic</vt:lpstr>
      <vt:lpstr>Microsoft Yahei</vt:lpstr>
      <vt:lpstr>Ubuntu Mono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Jo</cp:lastModifiedBy>
  <cp:revision>862</cp:revision>
  <dcterms:created xsi:type="dcterms:W3CDTF">2014-06-18T03:33:50Z</dcterms:created>
  <dcterms:modified xsi:type="dcterms:W3CDTF">2017-05-31T00:09:25Z</dcterms:modified>
</cp:coreProperties>
</file>