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6" r:id="rId20"/>
    <p:sldId id="275" r:id="rId21"/>
    <p:sldId id="277" r:id="rId22"/>
    <p:sldId id="282" r:id="rId23"/>
    <p:sldId id="278" r:id="rId24"/>
    <p:sldId id="279" r:id="rId25"/>
    <p:sldId id="280" r:id="rId26"/>
    <p:sldId id="281" r:id="rId27"/>
    <p:sldId id="284" r:id="rId28"/>
    <p:sldId id="283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C9E9-E6DA-4287-B886-917C03FD2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7ACD4-62D0-4596-A822-A90B9C640C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4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3.png"/><Relationship Id="rId11" Type="http://schemas.openxmlformats.org/officeDocument/2006/relationships/image" Target="../media/image82.png"/><Relationship Id="rId10" Type="http://schemas.openxmlformats.org/officeDocument/2006/relationships/image" Target="../media/image81.png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由于神经网络模型和线性模型有极强的相关性，且线性模型便于更好的理解，因此为便于更好的解释神经网络，先从线性模型谈起。</a:t>
            </a:r>
            <a:endParaRPr lang="en-US" altLang="zh-CN" dirty="0" smtClean="0"/>
          </a:p>
          <a:p>
            <a:r>
              <a:rPr lang="zh-CN" altLang="en-US" dirty="0" smtClean="0"/>
              <a:t>线性模型主要基于两种思想：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①线性回归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②对数几率回归（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由于神经网络模型中，会采用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函数作为激活函数，因此我们介绍对数几率回归（备注：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在之前的神经网络常被作为激活函数而使用，而现在的激活函数常用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梯度下降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7107" cy="36698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我们已经有了损失函数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a,y</a:t>
            </a:r>
            <a:r>
              <a:rPr lang="en-US" altLang="zh-CN" dirty="0" smtClean="0"/>
              <a:t>)= -</a:t>
            </a:r>
            <a:r>
              <a:rPr lang="en-US" altLang="zh-CN" dirty="0"/>
              <a:t>(</a:t>
            </a:r>
            <a:r>
              <a:rPr lang="en-US" altLang="zh-CN" dirty="0" err="1" smtClean="0"/>
              <a:t>yloga</a:t>
            </a:r>
            <a:r>
              <a:rPr lang="en-US" altLang="zh-CN" dirty="0" smtClean="0"/>
              <a:t>+(1-y)log(1-a)) 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的函数，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是关于权重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的函数。我们现在需要做的是通过减少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来修正或者说训练权重</a:t>
            </a:r>
            <a:r>
              <a:rPr lang="en-US" altLang="zh-CN" dirty="0" smtClean="0"/>
              <a:t>w</a:t>
            </a:r>
            <a:r>
              <a:rPr lang="zh-CN" altLang="en-US" dirty="0" smtClean="0"/>
              <a:t>。对于含有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个样本的数据集</a:t>
            </a:r>
            <a:r>
              <a:rPr lang="en-US" altLang="zh-CN" dirty="0" smtClean="0"/>
              <a:t>D,</a:t>
            </a:r>
            <a:r>
              <a:rPr lang="zh-CN" altLang="en-US" dirty="0" smtClean="0"/>
              <a:t>我们关注所有样本的损失，得到总的损失函数：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59523" y="3568161"/>
                <a:ext cx="7535501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/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23" y="3568161"/>
                <a:ext cx="7535501" cy="932628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梯度下降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7107" cy="36698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要使损失下降最快，我们需要沿着梯度方向进行权重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的修正，梯度方向为           ，重复进行：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w=w-α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直到损失足够小，或到达指定的迭代次数为止。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其中</a:t>
            </a:r>
            <a:r>
              <a:rPr lang="en-US" altLang="zh-CN" dirty="0" smtClean="0"/>
              <a:t>α</a:t>
            </a:r>
            <a:r>
              <a:rPr lang="zh-CN" altLang="en-US" dirty="0" smtClean="0"/>
              <a:t>为步长，是一个超参数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676806" y="1825625"/>
                <a:ext cx="7535501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/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06" y="1825625"/>
                <a:ext cx="7535501" cy="932628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003620" y="3209525"/>
                <a:ext cx="1032270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0" y="3209525"/>
                <a:ext cx="1032270" cy="6299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538589" y="3660539"/>
                <a:ext cx="1029064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89" y="3660539"/>
                <a:ext cx="1029064" cy="6299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梯度下降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7107" cy="27799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为求得            我们可以用以下计算图，做反向梯度计算。为简洁，该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计算图中的数据只是二维的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8676" y="4287"/>
            <a:ext cx="6576630" cy="1821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09" y="2781267"/>
            <a:ext cx="7568973" cy="18456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31191" y="1804037"/>
                <a:ext cx="1029064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91" y="1804037"/>
                <a:ext cx="1029064" cy="6299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内容占位符 2"/>
          <p:cNvSpPr txBox="1"/>
          <p:nvPr/>
        </p:nvSpPr>
        <p:spPr>
          <a:xfrm>
            <a:off x="838198" y="4627180"/>
            <a:ext cx="11067107" cy="1799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68269" y="4627179"/>
                <a:ext cx="1657235" cy="504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69" y="4627179"/>
                <a:ext cx="1657235" cy="504946"/>
              </a:xfrm>
              <a:prstGeom prst="rect">
                <a:avLst/>
              </a:prstGeom>
              <a:blipFill rotWithShape="0">
                <a:blip r:embed="rId4"/>
                <a:stretch>
                  <a:fillRect t="-63855" b="-5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696528" y="4573286"/>
                <a:ext cx="139660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28" y="4573286"/>
                <a:ext cx="1396601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821388" y="4573286"/>
                <a:ext cx="7532412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88" y="4573286"/>
                <a:ext cx="7532412" cy="629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18094" y="5447737"/>
                <a:ext cx="2903294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den>
                          </m:f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94" y="5447737"/>
                <a:ext cx="2903294" cy="663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4147482" y="5527055"/>
                <a:ext cx="2919261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den>
                          </m:f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482" y="5527055"/>
                <a:ext cx="2919261" cy="6635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98705" y="1269046"/>
            <a:ext cx="3542684" cy="1915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50" y="1690688"/>
            <a:ext cx="3225216" cy="10720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791466" y="2226710"/>
            <a:ext cx="1607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66250" y="3322042"/>
            <a:ext cx="892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将左图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回归的操作简化为右图的一个结点所表示。这样一个神经网络就可以由多个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回归操作所组成，如下图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223" y="4175672"/>
            <a:ext cx="3423426" cy="1776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神经网络的层级结构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368" y="1423419"/>
            <a:ext cx="3423426" cy="17760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接箭头连接符 8"/>
          <p:cNvCxnSpPr/>
          <p:nvPr/>
        </p:nvCxnSpPr>
        <p:spPr>
          <a:xfrm flipV="1">
            <a:off x="2978590" y="2580238"/>
            <a:ext cx="615636" cy="5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72832" y="3123446"/>
            <a:ext cx="13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输入层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399984" y="3114392"/>
            <a:ext cx="334978" cy="65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947311" y="3766242"/>
            <a:ext cx="135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隐层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5984341" y="2462543"/>
            <a:ext cx="1448554" cy="103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13572" y="3492778"/>
            <a:ext cx="15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95057" y="4834550"/>
            <a:ext cx="885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输入层：只能有一层，一般是多维数据，如此例中是包含三个特征的数据类型。</a:t>
            </a:r>
            <a:endParaRPr lang="en-US" altLang="zh-CN" dirty="0" smtClean="0"/>
          </a:p>
          <a:p>
            <a:r>
              <a:rPr lang="zh-CN" altLang="en-US" dirty="0" smtClean="0"/>
              <a:t>隐层：隐层是作为数据特征提取的层，常常有多层，隐层中包含激活函数。此例为单隐层</a:t>
            </a:r>
            <a:endParaRPr lang="en-US" altLang="zh-CN" dirty="0" smtClean="0"/>
          </a:p>
          <a:p>
            <a:r>
              <a:rPr lang="zh-CN" altLang="en-US" dirty="0" smtClean="0"/>
              <a:t>输出层：神经网络的最后一层，作为结果输出。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神经网络的连接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368" y="1423419"/>
            <a:ext cx="3423426" cy="1776063"/>
          </a:xfrm>
          <a:prstGeom prst="rect">
            <a:avLst/>
          </a:prstGeom>
          <a:ln>
            <a:noFill/>
          </a:ln>
        </p:spPr>
      </p:pic>
      <p:cxnSp>
        <p:nvCxnSpPr>
          <p:cNvPr id="9" name="直接箭头连接符 8"/>
          <p:cNvCxnSpPr/>
          <p:nvPr/>
        </p:nvCxnSpPr>
        <p:spPr>
          <a:xfrm flipV="1">
            <a:off x="2978590" y="2580238"/>
            <a:ext cx="615636" cy="5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72832" y="3123446"/>
            <a:ext cx="13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输入层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399984" y="3114392"/>
            <a:ext cx="334978" cy="65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947311" y="3766242"/>
            <a:ext cx="135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隐层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5984341" y="2462543"/>
            <a:ext cx="1448554" cy="103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13572" y="3492778"/>
            <a:ext cx="15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95057" y="4834550"/>
            <a:ext cx="885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63769" y="1393077"/>
            <a:ext cx="742385" cy="742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06154" y="961053"/>
            <a:ext cx="2162393" cy="653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47" y="171857"/>
            <a:ext cx="3475021" cy="16689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1195057" y="4926563"/>
            <a:ext cx="9469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全连接的神经网络的每一层中的每一个神经元，都与相邻层的每一个神经元存在一个具有特定权值的连接。以上图的红圈内的隐层神经元为例，它与输入层的输入均存在连接。输入层输入一个特定的样本数据</a:t>
            </a:r>
            <a:r>
              <a:rPr lang="en-US" altLang="zh-CN" dirty="0" smtClean="0"/>
              <a:t>(x1,x2,x3)</a:t>
            </a:r>
            <a:r>
              <a:rPr lang="zh-CN" altLang="en-US" dirty="0" smtClean="0"/>
              <a:t>，该神经元先对输入数据进行计算</a:t>
            </a:r>
            <a:r>
              <a:rPr lang="en-US" altLang="zh-CN" dirty="0" smtClean="0"/>
              <a:t>z=w1x1+w2x2+w3x3+b</a:t>
            </a:r>
            <a:r>
              <a:rPr lang="zh-CN" altLang="en-US" dirty="0" smtClean="0"/>
              <a:t>，再通过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函数进行激活</a:t>
            </a:r>
            <a:r>
              <a:rPr lang="en-US" altLang="zh-CN" dirty="0" smtClean="0"/>
              <a:t>a=sigmoid(z)</a:t>
            </a:r>
            <a:r>
              <a:rPr lang="zh-CN" altLang="en-US" dirty="0" smtClean="0"/>
              <a:t>，再将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输出到了输出层，输出层将隐层得到的结果进行类似的处理后进行最终输出。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神经网络的前向传播过程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986803" y="1348982"/>
            <a:ext cx="5839207" cy="2323050"/>
            <a:chOff x="2172832" y="1423419"/>
            <a:chExt cx="6817259" cy="271215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84368" y="1423419"/>
              <a:ext cx="3423426" cy="1776063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9" name="直接箭头连接符 8"/>
            <p:cNvCxnSpPr/>
            <p:nvPr/>
          </p:nvCxnSpPr>
          <p:spPr>
            <a:xfrm flipV="1">
              <a:off x="2978590" y="2580238"/>
              <a:ext cx="615636" cy="53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172832" y="3123446"/>
              <a:ext cx="1311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输入层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4399984" y="3114392"/>
              <a:ext cx="334978" cy="65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947311" y="3766242"/>
              <a:ext cx="135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隐层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5984341" y="2462543"/>
              <a:ext cx="1448554" cy="103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413572" y="3492778"/>
              <a:ext cx="157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输出层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195057" y="4834550"/>
            <a:ext cx="885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752668"/>
            <a:ext cx="9949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对于单个样本，参数如下：</a:t>
            </a:r>
            <a:endParaRPr lang="en-US" altLang="zh-CN" dirty="0" smtClean="0"/>
          </a:p>
          <a:p>
            <a:r>
              <a:rPr lang="zh-CN" altLang="en-US" dirty="0" smtClean="0"/>
              <a:t>①输入层</a:t>
            </a:r>
            <a:r>
              <a:rPr lang="en-US" altLang="zh-CN" dirty="0" smtClean="0"/>
              <a:t>:                              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3*1</a:t>
            </a:r>
            <a:r>
              <a:rPr lang="zh-CN" altLang="en-US" dirty="0" smtClean="0"/>
              <a:t>的向量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②隐层：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                                          为</a:t>
            </a:r>
            <a:r>
              <a:rPr lang="en-US" altLang="zh-CN" dirty="0" smtClean="0"/>
              <a:t>3*3</a:t>
            </a:r>
            <a:r>
              <a:rPr lang="zh-CN" altLang="en-US" dirty="0" smtClean="0"/>
              <a:t>的矩阵。方括号上标</a:t>
            </a:r>
            <a:r>
              <a:rPr lang="en-US" altLang="zh-CN" dirty="0" smtClean="0"/>
              <a:t>[1]</a:t>
            </a:r>
            <a:r>
              <a:rPr lang="zh-CN" altLang="en-US" dirty="0" smtClean="0"/>
              <a:t>代表第一层，每一个行向量代表隐层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的每一个神经元的权重。偏置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                                          ，为</a:t>
            </a:r>
            <a:r>
              <a:rPr lang="en-US" altLang="zh-CN" dirty="0" smtClean="0"/>
              <a:t>3*1</a:t>
            </a:r>
            <a:r>
              <a:rPr lang="zh-CN" altLang="en-US" dirty="0" smtClean="0"/>
              <a:t>向量。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③输出层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                                 ，为</a:t>
            </a:r>
            <a:r>
              <a:rPr lang="en-US" altLang="zh-CN" dirty="0" smtClean="0"/>
              <a:t>1*3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;</a:t>
            </a:r>
            <a:r>
              <a:rPr lang="zh-CN" altLang="en-US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708017" y="4442379"/>
                <a:ext cx="2699265" cy="1207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17" y="4442379"/>
                <a:ext cx="2699265" cy="12072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931191" y="6385759"/>
                <a:ext cx="257551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91" y="6385759"/>
                <a:ext cx="2575512" cy="50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204274" y="5805466"/>
                <a:ext cx="2487861" cy="5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74" y="5805466"/>
                <a:ext cx="2487861" cy="5616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843830" y="4035124"/>
                <a:ext cx="18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830" y="4035124"/>
                <a:ext cx="183313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813079" y="6367158"/>
                <a:ext cx="1696938" cy="5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079" y="6367158"/>
                <a:ext cx="1696938" cy="5860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神经网络的前向传播过程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986803" y="1348982"/>
            <a:ext cx="5839207" cy="2323050"/>
            <a:chOff x="2172832" y="1423419"/>
            <a:chExt cx="6817259" cy="271215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84368" y="1423419"/>
              <a:ext cx="3423426" cy="1776063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9" name="直接箭头连接符 8"/>
            <p:cNvCxnSpPr/>
            <p:nvPr/>
          </p:nvCxnSpPr>
          <p:spPr>
            <a:xfrm flipV="1">
              <a:off x="2978590" y="2580238"/>
              <a:ext cx="615636" cy="53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172832" y="3123446"/>
              <a:ext cx="1311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输入层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4399984" y="3114392"/>
              <a:ext cx="334978" cy="65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947311" y="3766242"/>
              <a:ext cx="135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隐层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5984341" y="2462543"/>
              <a:ext cx="1448554" cy="103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413572" y="3492778"/>
              <a:ext cx="157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输出层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200" y="3752668"/>
                <a:ext cx="9949758" cy="148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前向传播计算过程：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①隐层进行如下操作</a:t>
                </a:r>
                <a:r>
                  <a:rPr lang="en-US" altLang="zh-CN" dirty="0" smtClean="0"/>
                  <a:t>:                                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*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52668"/>
                <a:ext cx="9949758" cy="1484252"/>
              </a:xfrm>
              <a:prstGeom prst="rect">
                <a:avLst/>
              </a:prstGeom>
              <a:blipFill rotWithShape="0">
                <a:blip r:embed="rId2"/>
                <a:stretch>
                  <a:fillRect l="-551"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295500" y="608695"/>
                <a:ext cx="2699265" cy="1207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00" y="608695"/>
                <a:ext cx="2699265" cy="12072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8385385" y="2491040"/>
                <a:ext cx="257551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85" y="2491040"/>
                <a:ext cx="2575512" cy="506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445028" y="1907010"/>
                <a:ext cx="2487861" cy="5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28" y="1907010"/>
                <a:ext cx="2487861" cy="5616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401203" y="253215"/>
                <a:ext cx="18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203" y="253215"/>
                <a:ext cx="183313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076700" y="4413201"/>
                <a:ext cx="2104652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[1]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00" y="4413201"/>
                <a:ext cx="2104652" cy="388311"/>
              </a:xfrm>
              <a:prstGeom prst="rect">
                <a:avLst/>
              </a:prstGeom>
              <a:blipFill rotWithShape="0">
                <a:blip r:embed="rId7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864004" y="3979260"/>
                <a:ext cx="2731196" cy="1204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04" y="3979260"/>
                <a:ext cx="2731196" cy="12041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838200" y="4949699"/>
                <a:ext cx="936475" cy="1204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9699"/>
                <a:ext cx="936475" cy="1204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774675" y="5404920"/>
            <a:ext cx="424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为隐层对于输入层进行线性组合的结果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8469299" y="2963283"/>
                <a:ext cx="1696938" cy="5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99" y="2963283"/>
                <a:ext cx="1696938" cy="5860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神经网络的前向传播过程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986803" y="1348982"/>
            <a:ext cx="5839207" cy="2323050"/>
            <a:chOff x="2172832" y="1423419"/>
            <a:chExt cx="6817259" cy="271215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84368" y="1423419"/>
              <a:ext cx="3423426" cy="1776063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9" name="直接箭头连接符 8"/>
            <p:cNvCxnSpPr/>
            <p:nvPr/>
          </p:nvCxnSpPr>
          <p:spPr>
            <a:xfrm flipV="1">
              <a:off x="2978590" y="2580238"/>
              <a:ext cx="615636" cy="53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172832" y="3123446"/>
              <a:ext cx="1311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输入层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4399984" y="3114392"/>
              <a:ext cx="334978" cy="65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947311" y="3766242"/>
              <a:ext cx="135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隐层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5984341" y="2462543"/>
              <a:ext cx="1448554" cy="103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413572" y="3492778"/>
              <a:ext cx="157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输出层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312096" y="645885"/>
                <a:ext cx="2699265" cy="1207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096" y="645885"/>
                <a:ext cx="2699265" cy="12072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8326523" y="2381324"/>
                <a:ext cx="257551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523" y="2381324"/>
                <a:ext cx="2575512" cy="50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357377" y="1778144"/>
                <a:ext cx="2487861" cy="5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77" y="1778144"/>
                <a:ext cx="2487861" cy="5616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357377" y="194660"/>
                <a:ext cx="18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77" y="194660"/>
                <a:ext cx="183313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33743" y="4273236"/>
            <a:ext cx="1058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r>
              <a:rPr lang="zh-CN" altLang="en-US" dirty="0"/>
              <a:t> </a:t>
            </a:r>
            <a:r>
              <a:rPr lang="zh-CN" altLang="en-US" dirty="0" smtClean="0"/>
              <a:t>隐</a:t>
            </a:r>
            <a:r>
              <a:rPr lang="zh-CN" altLang="en-US" dirty="0"/>
              <a:t>层进行如下</a:t>
            </a:r>
            <a:r>
              <a:rPr lang="zh-CN" altLang="en-US" dirty="0" smtClean="0"/>
              <a:t>操作：得到了                                之后，选定合适的激活函数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sigmoid)</a:t>
            </a:r>
            <a:r>
              <a:rPr lang="zh-CN" altLang="en-US" dirty="0" smtClean="0"/>
              <a:t>进行激活，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得到                                                                                                  ，再将此结果输出到下一层，作为输出层的输入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676961" y="4157481"/>
                <a:ext cx="1802288" cy="5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61" y="4157481"/>
                <a:ext cx="1802288" cy="5616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135152" y="4640790"/>
                <a:ext cx="5376857" cy="636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52" y="4640790"/>
                <a:ext cx="5376857" cy="6369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104141" y="2716246"/>
                <a:ext cx="936475" cy="1204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141" y="2716246"/>
                <a:ext cx="936475" cy="12041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425473" y="2868021"/>
                <a:ext cx="1696938" cy="5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473" y="2868021"/>
                <a:ext cx="1696938" cy="5860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</a:t>
            </a:r>
            <a:r>
              <a:rPr lang="zh-CN" altLang="en-US" smtClean="0"/>
              <a:t>神经网络的前向传播过程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986803" y="1348982"/>
            <a:ext cx="5839207" cy="2323050"/>
            <a:chOff x="2172832" y="1423419"/>
            <a:chExt cx="6817259" cy="271215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84368" y="1423419"/>
              <a:ext cx="3423426" cy="1776063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9" name="直接箭头连接符 8"/>
            <p:cNvCxnSpPr/>
            <p:nvPr/>
          </p:nvCxnSpPr>
          <p:spPr>
            <a:xfrm flipV="1">
              <a:off x="2978590" y="2580238"/>
              <a:ext cx="615636" cy="53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172832" y="3123446"/>
              <a:ext cx="1311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输入层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4399984" y="3114392"/>
              <a:ext cx="334978" cy="65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947311" y="3766242"/>
              <a:ext cx="135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隐层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5984341" y="2462543"/>
              <a:ext cx="1448554" cy="103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413572" y="3492778"/>
              <a:ext cx="1576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输出层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150840" y="602208"/>
                <a:ext cx="2699265" cy="1207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840" y="602208"/>
                <a:ext cx="2699265" cy="12072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8212716" y="2478655"/>
                <a:ext cx="257551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716" y="2478655"/>
                <a:ext cx="2575512" cy="50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165828" y="1866287"/>
                <a:ext cx="2487861" cy="5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8" y="1866287"/>
                <a:ext cx="2487861" cy="5616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284030" y="180459"/>
                <a:ext cx="18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0" y="180459"/>
                <a:ext cx="183313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3743" y="4273236"/>
                <a:ext cx="10583501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②输出层接收到                                 后执行以下操作：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计算                                         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3" y="4273236"/>
                <a:ext cx="10583501" cy="1060868"/>
              </a:xfrm>
              <a:prstGeom prst="rect">
                <a:avLst/>
              </a:prstGeom>
              <a:blipFill rotWithShape="0">
                <a:blip r:embed="rId6"/>
                <a:stretch>
                  <a:fillRect l="-518"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258483" y="2876109"/>
                <a:ext cx="1746888" cy="5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83" y="2876109"/>
                <a:ext cx="1746888" cy="5616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2287438" y="4080876"/>
                <a:ext cx="1746888" cy="561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38" y="4080876"/>
                <a:ext cx="1746888" cy="5616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1340704" y="4855461"/>
                <a:ext cx="1055628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</m:t>
                    </m:r>
                  </m:oMath>
                </a14:m>
                <a:r>
                  <a:rPr lang="zh-CN" altLang="en-US" dirty="0" smtClean="0"/>
                  <a:t>                                                                 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4" y="4855461"/>
                <a:ext cx="10556288" cy="3883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346783" y="4764787"/>
                <a:ext cx="2822952" cy="5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83" y="4764787"/>
                <a:ext cx="2822952" cy="5860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8431175" y="3000671"/>
                <a:ext cx="1696938" cy="58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175" y="3000671"/>
                <a:ext cx="1696938" cy="58605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838200" y="5438748"/>
            <a:ext cx="7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                                   作为最终输出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1336152" y="5310914"/>
                <a:ext cx="1824730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/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52" y="5310914"/>
                <a:ext cx="1824730" cy="5821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什么是线性模型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86296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给定数据集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其中的          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是一个多维向量，代表了多个特征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；</m:t>
                    </m:r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是类别标签，对于常见的二分类模型，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通常取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代表不同的两种类型。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86296"/>
              </a:xfrm>
              <a:blipFill rotWithShape="0">
                <a:blip r:embed="rId1"/>
                <a:stretch>
                  <a:fillRect l="-869" t="-5769" r="-2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916090" y="1825625"/>
                <a:ext cx="46253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={(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)....(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20" y="1825625"/>
                <a:ext cx="6140450" cy="895350"/>
              </a:xfrm>
              <a:prstGeom prst="rect">
                <a:avLst/>
              </a:prstGeom>
              <a:blipFill rotWithShape="0">
                <a:blip r:embed="rId2"/>
                <a:stretch>
                  <a:fillRect t="-130263" r="-15020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046956" y="2320159"/>
                <a:ext cx="102216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56" y="2320159"/>
                <a:ext cx="102216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内容占位符 2"/>
          <p:cNvSpPr txBox="1"/>
          <p:nvPr/>
        </p:nvSpPr>
        <p:spPr>
          <a:xfrm>
            <a:off x="838200" y="3942627"/>
            <a:ext cx="10515600" cy="1886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线性模型试图学得一个通过属性的线性组合来进行预测的函数</a:t>
            </a:r>
            <a:endParaRPr lang="en-US" altLang="zh-CN" dirty="0" smtClean="0"/>
          </a:p>
          <a:p>
            <a:r>
              <a:rPr lang="zh-CN" altLang="en-US" dirty="0" smtClean="0"/>
              <a:t>即</a:t>
            </a:r>
            <a:endParaRPr lang="en-US" altLang="zh-CN" dirty="0" smtClean="0"/>
          </a:p>
          <a:p>
            <a:r>
              <a:rPr lang="zh-CN" altLang="en-US" dirty="0" smtClean="0"/>
              <a:t>其中的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为需要学得的权重，       为目标函数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500927" y="4403178"/>
                <a:ext cx="5057090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+.......+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+b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27" y="4403178"/>
                <a:ext cx="5057090" cy="453137"/>
              </a:xfrm>
              <a:prstGeom prst="rect">
                <a:avLst/>
              </a:prstGeom>
              <a:blipFill rotWithShape="0">
                <a:blip r:embed="rId4"/>
                <a:stretch>
                  <a:fillRect l="-964" r="-12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696370" y="4977551"/>
                <a:ext cx="74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70" y="4977551"/>
                <a:ext cx="74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7692" r="-78862" b="-19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神经网络中的激活函数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767" y="1690688"/>
            <a:ext cx="92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为什么使用非线性的激活函数？</a:t>
            </a:r>
            <a:endParaRPr lang="zh-CN" altLang="en-US" sz="2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125" y="1536967"/>
            <a:ext cx="4215002" cy="189649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7" y="3618911"/>
            <a:ext cx="3646267" cy="24553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接箭头连接符 27"/>
          <p:cNvCxnSpPr>
            <a:stCxn id="23" idx="3"/>
          </p:cNvCxnSpPr>
          <p:nvPr/>
        </p:nvCxnSpPr>
        <p:spPr>
          <a:xfrm>
            <a:off x="4919034" y="4846599"/>
            <a:ext cx="2613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919033" y="4237022"/>
            <a:ext cx="24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不使用非线性激活函数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536471" y="4114684"/>
                <a:ext cx="3642279" cy="12886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471" y="4114684"/>
                <a:ext cx="3642279" cy="12886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477347" y="5658416"/>
            <a:ext cx="643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所以，若不使用非线性激活函数，神经网络会退化为一般的线性回归网络，还只是线性组合。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神经网络中的激活函数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767" y="1690688"/>
            <a:ext cx="92473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①</a:t>
            </a:r>
            <a:r>
              <a:rPr lang="en-US" altLang="zh-CN" sz="2400" dirty="0" smtClean="0"/>
              <a:t>sigmoid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1400" dirty="0" smtClean="0"/>
              <a:t>       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dirty="0" smtClean="0"/>
              <a:t>我们之前一直使用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作为激活函数，其形式为 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                      其取值在</a:t>
            </a:r>
            <a:r>
              <a:rPr lang="en-US" altLang="zh-CN" dirty="0" smtClean="0"/>
              <a:t>0-1</a:t>
            </a:r>
            <a:r>
              <a:rPr lang="zh-CN" altLang="en-US" dirty="0" smtClean="0"/>
              <a:t>之间，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且连续可导，其导数为                              计算方便。但我们看到在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远离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的区域，其梯度很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小，在这样的情况下，做梯度下降时，其效率会很低。因此目前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已不常用做激活函数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7247134" y="2136066"/>
                <a:ext cx="142776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134" y="2136066"/>
                <a:ext cx="1427762" cy="617348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658336" y="2260074"/>
                <a:ext cx="686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36" y="2260074"/>
                <a:ext cx="68602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21667" r="-74336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587565" y="2831585"/>
                <a:ext cx="173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65" y="2831585"/>
                <a:ext cx="1731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9672" r="-29329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407" y="3921170"/>
            <a:ext cx="4877223" cy="264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神经网络中的激活函数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767" y="1690688"/>
            <a:ext cx="92473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②</a:t>
            </a:r>
            <a:r>
              <a:rPr lang="en-US" altLang="zh-CN" sz="2400" dirty="0" err="1" smtClean="0"/>
              <a:t>ReLu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    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的形式为：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其导数为：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可看出，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解决了当</a:t>
            </a:r>
            <a:r>
              <a:rPr lang="en-US" altLang="zh-CN" dirty="0" smtClean="0"/>
              <a:t>z&gt;&gt;0</a:t>
            </a:r>
            <a:r>
              <a:rPr lang="zh-CN" altLang="en-US" dirty="0" smtClean="0"/>
              <a:t>时，梯度低的问题，但是当</a:t>
            </a:r>
            <a:r>
              <a:rPr lang="en-US" altLang="zh-CN" dirty="0" smtClean="0"/>
              <a:t>z&lt;0</a:t>
            </a:r>
            <a:r>
              <a:rPr lang="zh-CN" altLang="en-US" dirty="0" smtClean="0"/>
              <a:t>时，此时梯度为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。未解决此问题，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研究者提出了</a:t>
            </a:r>
            <a:r>
              <a:rPr lang="en-US" altLang="zh-CN" dirty="0" err="1" smtClean="0"/>
              <a:t>LeakyReLU</a:t>
            </a:r>
            <a:r>
              <a:rPr lang="zh-CN" altLang="en-US" dirty="0" smtClean="0"/>
              <a:t>。但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还是常用的激活函数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366" y="4724542"/>
            <a:ext cx="2872989" cy="1935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56214" y="2490907"/>
                <a:ext cx="1932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14" y="2490907"/>
                <a:ext cx="193225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21667" r="-25868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776430" y="2860239"/>
                <a:ext cx="231204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30" y="2860239"/>
                <a:ext cx="2312043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神经网络中的激活函数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767" y="1690688"/>
            <a:ext cx="9247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③</a:t>
            </a:r>
            <a:r>
              <a:rPr lang="en-US" altLang="zh-CN" sz="2400" dirty="0" smtClean="0"/>
              <a:t>Leaky </a:t>
            </a:r>
            <a:r>
              <a:rPr lang="en-US" altLang="zh-CN" sz="2400" dirty="0" err="1"/>
              <a:t>ReLU</a:t>
            </a:r>
            <a:endParaRPr lang="en-US" altLang="zh-CN" sz="2400" dirty="0"/>
          </a:p>
          <a:p>
            <a:r>
              <a:rPr lang="en-US" altLang="zh-CN" sz="2400" dirty="0" smtClean="0"/>
              <a:t>    </a:t>
            </a:r>
            <a:endParaRPr lang="en-US" altLang="zh-CN" sz="24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Leaky 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的形式为：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其导数为：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可看出，</a:t>
            </a:r>
            <a:r>
              <a:rPr lang="en-US" altLang="zh-CN" dirty="0" smtClean="0"/>
              <a:t>Leaky 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即解决了当</a:t>
            </a:r>
            <a:r>
              <a:rPr lang="en-US" altLang="zh-CN" dirty="0" smtClean="0"/>
              <a:t>z&gt;&gt;0</a:t>
            </a:r>
            <a:r>
              <a:rPr lang="zh-CN" altLang="en-US" dirty="0" smtClean="0"/>
              <a:t>时，梯度低的问题，当</a:t>
            </a:r>
            <a:r>
              <a:rPr lang="en-US" altLang="zh-CN" dirty="0" smtClean="0"/>
              <a:t>z&lt;0</a:t>
            </a:r>
            <a:r>
              <a:rPr lang="zh-CN" altLang="en-US" dirty="0" smtClean="0"/>
              <a:t>时，此时梯度为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54155" y="2375574"/>
                <a:ext cx="2341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(0.01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5" y="2375574"/>
                <a:ext cx="2341025" cy="369332"/>
              </a:xfrm>
              <a:prstGeom prst="rect">
                <a:avLst/>
              </a:prstGeom>
              <a:blipFill rotWithShape="0">
                <a:blip r:embed="rId1"/>
                <a:stretch>
                  <a:fillRect t="-121667" r="-21354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720894" y="2744906"/>
                <a:ext cx="261661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4" y="2744906"/>
                <a:ext cx="2616614" cy="7101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001" y="4433368"/>
            <a:ext cx="2552921" cy="1775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神经网络中的参数初始化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64126" y="1609207"/>
            <a:ext cx="9247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①权重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初始化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权重</a:t>
            </a:r>
            <a:r>
              <a:rPr lang="en-US" altLang="zh-CN" dirty="0" smtClean="0">
                <a:latin typeface="+mn-ea"/>
              </a:rPr>
              <a:t>w</a:t>
            </a:r>
            <a:r>
              <a:rPr lang="zh-CN" altLang="en-US" dirty="0" smtClean="0">
                <a:latin typeface="+mn-ea"/>
              </a:rPr>
              <a:t>不能初始化为全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，一般初始化为极小的随机数。</a:t>
            </a:r>
            <a:endParaRPr lang="en-US" altLang="zh-CN" dirty="0" smtClean="0">
              <a:latin typeface="+mn-ea"/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②偏置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的初始化</a:t>
            </a:r>
            <a:endParaRPr lang="en-US" altLang="zh-CN" sz="2400" dirty="0"/>
          </a:p>
          <a:p>
            <a:r>
              <a:rPr lang="en-US" altLang="zh-CN" dirty="0" smtClean="0">
                <a:latin typeface="+mn-ea"/>
              </a:rPr>
              <a:t>    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   偏置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一般初始化</a:t>
            </a:r>
            <a:r>
              <a:rPr lang="zh-CN" altLang="en-US" dirty="0">
                <a:latin typeface="+mn-ea"/>
              </a:rPr>
              <a:t>为全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sz="2400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 损失函数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55073" y="1973112"/>
                <a:ext cx="9247360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         </a:t>
                </a:r>
                <a:r>
                  <a:rPr lang="zh-CN" altLang="en-US" sz="2400" dirty="0" smtClean="0"/>
                  <a:t>我们之前已经看到了神经网络如何通过正向传播产生一个输出，我们输入一个训练样本              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我们设神经网络的输出为</a:t>
                </a:r>
                <a:r>
                  <a:rPr lang="en-US" altLang="zh-CN" sz="2400" dirty="0" smtClean="0"/>
                  <a:t>     ,</a:t>
                </a:r>
                <a:r>
                  <a:rPr lang="zh-CN" altLang="en-US" sz="2400" dirty="0" smtClean="0"/>
                  <a:t>现在我们需要做的是确定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400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之间的偏差。</a:t>
                </a:r>
                <a:endParaRPr lang="en-US" altLang="zh-CN" sz="2400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</a:t>
                </a:r>
                <a:r>
                  <a:rPr lang="zh-CN" altLang="en-US" sz="2400" dirty="0" smtClean="0"/>
                  <a:t>若我们做的是二分类问题，那么我们可以使用之前</a:t>
                </a:r>
                <a:r>
                  <a:rPr lang="en-US" altLang="zh-CN" sz="2400" dirty="0" smtClean="0"/>
                  <a:t>Logistic</a:t>
                </a:r>
                <a:r>
                  <a:rPr lang="zh-CN" altLang="en-US" sz="2400" dirty="0" smtClean="0"/>
                  <a:t>回归损失函数。若我们做的是多分类问题，我们可以采用</a:t>
                </a:r>
                <a:r>
                  <a:rPr lang="en-US" altLang="zh-CN" sz="2400" dirty="0" smtClean="0"/>
                  <a:t>SVM</a:t>
                </a:r>
                <a:r>
                  <a:rPr lang="zh-CN" altLang="en-US" sz="2400" dirty="0" smtClean="0"/>
                  <a:t>损失或是</a:t>
                </a:r>
                <a:r>
                  <a:rPr lang="en-US" altLang="zh-CN" sz="2400" dirty="0" err="1" smtClean="0"/>
                  <a:t>softmax</a:t>
                </a:r>
                <a:r>
                  <a:rPr lang="zh-CN" altLang="en-US" sz="2400" dirty="0" smtClean="0"/>
                  <a:t>损失，这两种损失函数不再赘述，我们假设我们接下来都是做的二分类问题。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73" y="1973112"/>
                <a:ext cx="9247360" cy="2954655"/>
              </a:xfrm>
              <a:prstGeom prst="rect">
                <a:avLst/>
              </a:prstGeom>
              <a:blipFill rotWithShape="0">
                <a:blip r:embed="rId1"/>
                <a:stretch>
                  <a:fillRect l="-989" t="-2479" r="-1978" b="-3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183876" y="2308090"/>
                <a:ext cx="11435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876" y="2308090"/>
                <a:ext cx="114358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644454" y="2308089"/>
                <a:ext cx="3713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54" y="2308089"/>
                <a:ext cx="37138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279" t="-4000" r="-19672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</a:t>
            </a:r>
            <a:r>
              <a:rPr lang="zh-CN" altLang="en-US" dirty="0" smtClean="0"/>
              <a:t> 神经网络的反向传播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5073" y="1973112"/>
            <a:ext cx="92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210217" y="1981621"/>
                <a:ext cx="11435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217" y="1981621"/>
                <a:ext cx="1143583" cy="461665"/>
              </a:xfrm>
              <a:prstGeom prst="rect">
                <a:avLst/>
              </a:prstGeom>
              <a:blipFill rotWithShape="0">
                <a:blip r:embed="rId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0782008" y="2597800"/>
                <a:ext cx="3713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008" y="2597800"/>
                <a:ext cx="37138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279" t="-3947" r="-1803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430" y="243222"/>
            <a:ext cx="3398815" cy="17298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2038580"/>
            <a:ext cx="7699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通过反向传播，我们想要的是通过降低损失函数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a,y</a:t>
            </a:r>
            <a:r>
              <a:rPr lang="en-US" altLang="zh-CN" dirty="0" smtClean="0"/>
              <a:t>),</a:t>
            </a:r>
            <a:r>
              <a:rPr lang="zh-CN" altLang="en-US" dirty="0" smtClean="0"/>
              <a:t>来更新神经</a:t>
            </a:r>
            <a:endParaRPr lang="en-US" altLang="zh-CN" dirty="0" smtClean="0"/>
          </a:p>
          <a:p>
            <a:r>
              <a:rPr lang="zh-CN" altLang="en-US" dirty="0" smtClean="0"/>
              <a:t>网络中的权重，以上图的单隐层神经网络为例，我们想要重复进行以下操作：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计算：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2433" y="923501"/>
            <a:ext cx="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236968" y="3613666"/>
                <a:ext cx="3619809" cy="2367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8" y="3613666"/>
                <a:ext cx="3619809" cy="23672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155073" y="3059465"/>
            <a:ext cx="2040800" cy="311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3195873" y="4616964"/>
            <a:ext cx="2290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6400" y="3059465"/>
            <a:ext cx="265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604095" y="3818744"/>
                <a:ext cx="2470933" cy="11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095" y="3818744"/>
                <a:ext cx="2470933" cy="11977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440463" y="3059465"/>
            <a:ext cx="2534970" cy="2490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</a:t>
            </a:r>
            <a:r>
              <a:rPr lang="zh-CN" altLang="en-US" dirty="0" smtClean="0"/>
              <a:t> 神经网络的反向传播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5073" y="1973112"/>
            <a:ext cx="92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6430" y="243222"/>
            <a:ext cx="3398815" cy="17298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382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为激活函数为例：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前向传播过程：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67767" y="3016251"/>
            <a:ext cx="127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63034" y="2615362"/>
                <a:ext cx="2104652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[1]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2615362"/>
                <a:ext cx="2104652" cy="388311"/>
              </a:xfrm>
              <a:prstGeom prst="rect">
                <a:avLst/>
              </a:prstGeom>
              <a:blipFill rotWithShape="0">
                <a:blip r:embed="rId2"/>
                <a:stretch>
                  <a:fillRect t="-15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63034" y="2968160"/>
                <a:ext cx="1587101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2968160"/>
                <a:ext cx="1587101" cy="410562"/>
              </a:xfrm>
              <a:prstGeom prst="rect">
                <a:avLst/>
              </a:prstGeom>
              <a:blipFill rotWithShape="0">
                <a:blip r:embed="rId3"/>
                <a:stretch>
                  <a:fillRect t="-152239" r="-40000" b="-229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63034" y="3312263"/>
                <a:ext cx="1055628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</m:t>
                    </m:r>
                  </m:oMath>
                </a14:m>
                <a:r>
                  <a:rPr lang="zh-CN" altLang="en-US" dirty="0" smtClean="0"/>
                  <a:t>                                                                 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3312263"/>
                <a:ext cx="10556288" cy="3883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63034" y="3681595"/>
                <a:ext cx="1824730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/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3681595"/>
                <a:ext cx="1824730" cy="5821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039733" y="2304113"/>
            <a:ext cx="493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反向传播过程：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751527" y="2891017"/>
                <a:ext cx="7363875" cy="1986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损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失函数为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𝑦𝑙𝑜𝑔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𝑑𝐿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))=(−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))=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27" y="2891017"/>
                <a:ext cx="7363875" cy="19861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909150" y="4634667"/>
                <a:ext cx="2859936" cy="78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0" y="4634667"/>
                <a:ext cx="2859936" cy="780919"/>
              </a:xfrm>
              <a:prstGeom prst="rect">
                <a:avLst/>
              </a:prstGeom>
              <a:blipFill rotWithShape="0">
                <a:blip r:embed="rId7"/>
                <a:stretch>
                  <a:fillRect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838200" y="4263742"/>
            <a:ext cx="270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梯度计算中间结果：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</a:t>
            </a:r>
            <a:r>
              <a:rPr lang="zh-CN" altLang="en-US" dirty="0" smtClean="0"/>
              <a:t> 神经网络的反向传播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5073" y="1973112"/>
            <a:ext cx="92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6430" y="243222"/>
            <a:ext cx="3398815" cy="17298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382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为激活函数为例：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前向传播过程：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67767" y="3016251"/>
            <a:ext cx="127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63034" y="2615362"/>
                <a:ext cx="2104652" cy="388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[1]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2615362"/>
                <a:ext cx="2104652" cy="388311"/>
              </a:xfrm>
              <a:prstGeom prst="rect">
                <a:avLst/>
              </a:prstGeom>
              <a:blipFill rotWithShape="0">
                <a:blip r:embed="rId2"/>
                <a:stretch>
                  <a:fillRect t="-15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63034" y="2968160"/>
                <a:ext cx="1587101" cy="410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2968160"/>
                <a:ext cx="1587101" cy="410562"/>
              </a:xfrm>
              <a:prstGeom prst="rect">
                <a:avLst/>
              </a:prstGeom>
              <a:blipFill rotWithShape="0">
                <a:blip r:embed="rId3"/>
                <a:stretch>
                  <a:fillRect t="-152239" r="-40000" b="-229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63034" y="3312263"/>
                <a:ext cx="1055628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</m:t>
                    </m:r>
                  </m:oMath>
                </a14:m>
                <a:r>
                  <a:rPr lang="zh-CN" altLang="en-US" dirty="0" smtClean="0"/>
                  <a:t>                                                                 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3312263"/>
                <a:ext cx="10556288" cy="3883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63034" y="3681595"/>
                <a:ext cx="1824730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/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4" y="3681595"/>
                <a:ext cx="1824730" cy="5821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039733" y="2304113"/>
            <a:ext cx="493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反向传播过程：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909150" y="4634667"/>
                <a:ext cx="2859936" cy="78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0" y="4634667"/>
                <a:ext cx="2859936" cy="780919"/>
              </a:xfrm>
              <a:prstGeom prst="rect">
                <a:avLst/>
              </a:prstGeom>
              <a:blipFill rotWithShape="0">
                <a:blip r:embed="rId6"/>
                <a:stretch>
                  <a:fillRect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838200" y="4263742"/>
            <a:ext cx="270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梯度计算中间结果：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769086" y="2653140"/>
                <a:ext cx="5893857" cy="2892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𝑑𝐿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𝑑𝐿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∂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))=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；</m:t>
                                </m:r>
                              </m:e>
                              <m:e/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086" y="2653140"/>
                <a:ext cx="5893857" cy="28922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107416" y="5322149"/>
                <a:ext cx="5217197" cy="723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16" y="5322149"/>
                <a:ext cx="5217197" cy="7234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</a:t>
            </a:r>
            <a:r>
              <a:rPr lang="zh-CN" altLang="en-US" dirty="0" smtClean="0"/>
              <a:t> 神经网络的反向传播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5073" y="1973112"/>
            <a:ext cx="92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6430" y="243222"/>
            <a:ext cx="3398815" cy="17298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382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因此通过反向传播，我们求得了：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239246" y="2203073"/>
                <a:ext cx="4179221" cy="1898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；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；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；</m:t>
                                </m:r>
                              </m:e>
                            </m:eqAr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46" y="2203073"/>
                <a:ext cx="4179221" cy="18988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598063" y="4311297"/>
                <a:ext cx="8118505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这样就可以对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进行更新，训练出更好的神经网络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63" y="4311297"/>
                <a:ext cx="8118505" cy="388311"/>
              </a:xfrm>
              <a:prstGeom prst="rect">
                <a:avLst/>
              </a:prstGeom>
              <a:blipFill rotWithShape="0">
                <a:blip r:embed="rId3"/>
                <a:stretch>
                  <a:fillRect l="-601"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什么是线性模型</a:t>
            </a:r>
            <a:endParaRPr lang="zh-CN" altLang="en-US" dirty="0"/>
          </a:p>
        </p:txBody>
      </p:sp>
      <p:sp>
        <p:nvSpPr>
          <p:cNvPr id="12" name="内容占位符 2"/>
          <p:cNvSpPr txBox="1"/>
          <p:nvPr/>
        </p:nvSpPr>
        <p:spPr>
          <a:xfrm>
            <a:off x="838200" y="3942627"/>
            <a:ext cx="10515600" cy="2132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如图所示，对于只有两个特征</a:t>
            </a:r>
            <a:r>
              <a:rPr lang="en-US" altLang="zh-CN" dirty="0" smtClean="0"/>
              <a:t>x1,x2</a:t>
            </a:r>
            <a:r>
              <a:rPr lang="zh-CN" altLang="en-US" dirty="0" smtClean="0"/>
              <a:t>的二分类问题，线性模型是试图学习两个权重</a:t>
            </a:r>
            <a:r>
              <a:rPr lang="en-US" altLang="zh-CN" dirty="0" smtClean="0"/>
              <a:t>w1,w2</a:t>
            </a:r>
            <a:r>
              <a:rPr lang="zh-CN" altLang="en-US" dirty="0" smtClean="0"/>
              <a:t>，以获得                                    ，这样对于新的</a:t>
            </a:r>
            <a:r>
              <a:rPr lang="en-US" altLang="zh-CN" dirty="0" smtClean="0"/>
              <a:t>x1,x2</a:t>
            </a:r>
            <a:r>
              <a:rPr lang="zh-CN" altLang="en-US" dirty="0" smtClean="0"/>
              <a:t>，就能得到新的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。蓝线上的点，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；高于蓝线的点，</a:t>
            </a:r>
            <a:r>
              <a:rPr lang="en-US" altLang="zh-CN" dirty="0" smtClean="0"/>
              <a:t>f(x)&gt;0</a:t>
            </a:r>
            <a:r>
              <a:rPr lang="zh-CN" altLang="en-US" dirty="0" smtClean="0"/>
              <a:t>；低于蓝线的点，</a:t>
            </a:r>
            <a:r>
              <a:rPr lang="en-US" altLang="zh-CN" dirty="0" smtClean="0"/>
              <a:t>f(x)&lt;0</a:t>
            </a:r>
            <a:r>
              <a:rPr lang="zh-CN" altLang="en-US" dirty="0" smtClean="0"/>
              <a:t>。对于二分类问题，根据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的值，我们还需要某一种思想或者方法，来确定它属于哪一种类型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919018" y="4295456"/>
                <a:ext cx="3214213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+b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18" y="4295456"/>
                <a:ext cx="3214213" cy="453137"/>
              </a:xfrm>
              <a:prstGeom prst="rect">
                <a:avLst/>
              </a:prstGeom>
              <a:blipFill rotWithShape="0">
                <a:blip r:embed="rId1"/>
                <a:stretch>
                  <a:fillRect l="-1708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45" y="1272090"/>
            <a:ext cx="3584613" cy="2670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</a:t>
            </a:r>
            <a:r>
              <a:rPr lang="zh-CN" altLang="en-US" dirty="0" smtClean="0"/>
              <a:t> 神经网络总结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5073" y="1973112"/>
            <a:ext cx="92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6430" y="243222"/>
            <a:ext cx="3398815" cy="17298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7929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我们主要通过单隐层的神经网络模型来介绍了神经网络的原理，神经网络通常是具有多隐层结构，但原理和单隐层是类似的。神经网络模型，算法繁多，如还有</a:t>
            </a:r>
            <a:r>
              <a:rPr lang="en-US" altLang="zh-CN" dirty="0" smtClean="0"/>
              <a:t>RBF</a:t>
            </a:r>
            <a:r>
              <a:rPr lang="zh-CN" altLang="en-US" dirty="0" smtClean="0"/>
              <a:t>网络，它的隐层是使用径向基函数作为激活函数；</a:t>
            </a:r>
            <a:r>
              <a:rPr lang="en-US" altLang="zh-CN" dirty="0" smtClean="0"/>
              <a:t>SOM</a:t>
            </a:r>
            <a:r>
              <a:rPr lang="zh-CN" altLang="en-US" dirty="0" smtClean="0"/>
              <a:t>网络，市一中竞争学习型无监督神经网络</a:t>
            </a:r>
            <a:r>
              <a:rPr lang="en-US" altLang="zh-CN" dirty="0" smtClean="0"/>
              <a:t>…..</a:t>
            </a:r>
            <a:r>
              <a:rPr lang="zh-CN" altLang="en-US" dirty="0" smtClean="0"/>
              <a:t>因此我只是粗略的介绍了神经网络的原理，以后需要学习的东西还有很多。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鉴于篇幅和时间的有限，我也没有介绍数据的预处理，神经网络超参数的设置，如更新权值时步长的设置，希望以后有机会再有机会与大家共同学习。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/>
              <a:t> </a:t>
            </a:r>
            <a:r>
              <a:rPr lang="zh-CN" altLang="en-US" dirty="0" smtClean="0"/>
              <a:t>本次我介绍的神经网络模型的输出层只有一个结点，但是神经网络是千变万化的，其输出结点可以是多个。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对于输入层的参数，是根据所需要计算的数据类型而设置的，输入层甚至还可以搭配深度学习的网络完成特定的功能，如卷积神经网络的输出层就可以采用全连接神经网络。对于本节课，我们也可以用三维的空间数据结构来设计输出层的参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sigmoid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①什么是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其形式为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我们用一个符号    代表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函数。上述的函数就变成了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其曲线如下所示    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910523" y="2233087"/>
                <a:ext cx="142776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523" y="2233087"/>
                <a:ext cx="1427762" cy="617348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734239" y="2830732"/>
                <a:ext cx="4851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39" y="2830732"/>
                <a:ext cx="485196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106370" y="2793007"/>
                <a:ext cx="946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370" y="2793007"/>
                <a:ext cx="9468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978" y="3488889"/>
            <a:ext cx="4877223" cy="26443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sigmoid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②使用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函数进行分类判断的概率学根据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对于二分类问题，设两种类型分别标记为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。其概率分布服从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伯努利分布。我们设</a:t>
                </a:r>
                <a:r>
                  <a:rPr lang="en-US" altLang="zh-CN" dirty="0" smtClean="0"/>
                  <a:t>p(y=1|x)=   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                则 </a:t>
                </a:r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y|x</a:t>
                </a:r>
                <a:r>
                  <a:rPr lang="en-US" altLang="zh-CN" dirty="0" smtClean="0"/>
                  <a:t>)=                       =</a:t>
                </a:r>
                <a:r>
                  <a:rPr lang="en-US" altLang="zh-CN" dirty="0" err="1" smtClean="0"/>
                  <a:t>exp</a:t>
                </a:r>
                <a:r>
                  <a:rPr lang="en-US" altLang="zh-CN" dirty="0" smtClean="0"/>
                  <a:t>(log                       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=</a:t>
                </a:r>
                <a:r>
                  <a:rPr lang="en-US" altLang="zh-CN" dirty="0" err="1" smtClean="0"/>
                  <a:t>exp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ylog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+(1-y)log(1-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=</a:t>
                </a:r>
                <a:r>
                  <a:rPr lang="en-US" altLang="zh-CN" dirty="0" err="1" smtClean="0"/>
                  <a:t>exp</a:t>
                </a:r>
                <a:r>
                  <a:rPr lang="en-US" altLang="zh-CN" dirty="0" smtClean="0"/>
                  <a:t>(                                    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</a:t>
                </a:r>
                <a:r>
                  <a:rPr lang="zh-CN" altLang="en-US" dirty="0" smtClean="0"/>
                  <a:t>比较指数分布族分布，得到自然分布参数  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⇒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    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⇒</m:t>
                    </m:r>
                    <m:f>
                      <m:f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altLang="zh-CN" dirty="0" smtClean="0"/>
                  <a:t>=      +1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217" t="-294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366981" y="2701126"/>
                <a:ext cx="4685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81" y="2701126"/>
                <a:ext cx="46859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629571" y="3226227"/>
                <a:ext cx="2090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71" y="3226227"/>
                <a:ext cx="209063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688133" y="3226226"/>
                <a:ext cx="2090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3" y="3226226"/>
                <a:ext cx="20906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415074" y="4161295"/>
                <a:ext cx="3019288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74" y="4161295"/>
                <a:ext cx="3019288" cy="6717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801838" y="4718232"/>
                <a:ext cx="4245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838" y="4718232"/>
                <a:ext cx="42454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0636548" y="4833082"/>
                <a:ext cx="576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548" y="4833082"/>
                <a:ext cx="57656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437368" y="5541394"/>
                <a:ext cx="576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368" y="5541394"/>
                <a:ext cx="57656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849475" y="5535348"/>
                <a:ext cx="576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75" y="5535348"/>
                <a:ext cx="57656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6434362" y="5535347"/>
                <a:ext cx="576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62" y="5535347"/>
                <a:ext cx="576568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8226378" y="5367382"/>
                <a:ext cx="2535181" cy="809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8" y="5367382"/>
                <a:ext cx="2535181" cy="8095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sigmoid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③为什么要使用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通过上一页的概率学解释，我们知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道对于使用线性模型的二分类问题，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我们使用                                                              求得了一个函数值</a:t>
            </a:r>
            <a:r>
              <a:rPr lang="en-US" altLang="zh-CN" dirty="0" smtClean="0"/>
              <a:t>z=f(x)</a:t>
            </a:r>
            <a:r>
              <a:rPr lang="zh-CN" altLang="en-US" dirty="0" smtClean="0"/>
              <a:t>。将其带入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          ，若</a:t>
            </a:r>
            <a:r>
              <a:rPr lang="en-US" altLang="zh-CN" dirty="0" smtClean="0"/>
              <a:t>z&gt;0</a:t>
            </a:r>
            <a:r>
              <a:rPr lang="zh-CN" altLang="en-US" dirty="0" smtClean="0"/>
              <a:t>，则                    ，这就说明了将此数据点标记为类型为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的概率较大，即</a:t>
            </a:r>
            <a:r>
              <a:rPr lang="en-US" altLang="zh-CN" dirty="0" smtClean="0"/>
              <a:t>p(y=1|x)</a:t>
            </a:r>
            <a:r>
              <a:rPr lang="zh-CN" altLang="en-US" dirty="0" smtClean="0"/>
              <a:t>较大。这样就能通过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值进行分类。且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求导好计算，便于进行梯度计算，我之后会再说明这个问题。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4729" y="0"/>
            <a:ext cx="4877223" cy="26443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183527" y="3316700"/>
                <a:ext cx="5191742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+.......+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+b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27" y="3316700"/>
                <a:ext cx="5191742" cy="453137"/>
              </a:xfrm>
              <a:prstGeom prst="rect">
                <a:avLst/>
              </a:prstGeom>
              <a:blipFill rotWithShape="0">
                <a:blip r:embed="rId2"/>
                <a:stretch>
                  <a:fillRect r="-117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226911" y="3682470"/>
                <a:ext cx="946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1" y="3682470"/>
                <a:ext cx="9468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921612" y="3682470"/>
                <a:ext cx="16909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800" dirty="0" smtClean="0"/>
                  <a:t>0.5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12" y="3682470"/>
                <a:ext cx="1690912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575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对数几率回归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7107" cy="135009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通过之前的说明，我们实际上已经说明了对数几率（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）回归是什么，其实质就是通过线性组合求得</a:t>
            </a:r>
            <a:r>
              <a:rPr lang="en-US" altLang="zh-CN" dirty="0" smtClean="0"/>
              <a:t>z=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再使用           进行二分类判断。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888275" y="2154140"/>
                <a:ext cx="5057090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+.......+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+b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275" y="2154140"/>
                <a:ext cx="5057090" cy="453137"/>
              </a:xfrm>
              <a:prstGeom prst="rect">
                <a:avLst/>
              </a:prstGeom>
              <a:blipFill rotWithShape="0">
                <a:blip r:embed="rId1"/>
                <a:stretch>
                  <a:fillRect l="-108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981653" y="2545682"/>
                <a:ext cx="946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653" y="2545682"/>
                <a:ext cx="94686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内容占位符 2"/>
          <p:cNvSpPr txBox="1"/>
          <p:nvPr/>
        </p:nvSpPr>
        <p:spPr>
          <a:xfrm>
            <a:off x="838198" y="3560046"/>
            <a:ext cx="11067107" cy="15370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而如何通过数据集                                                      得到合适的权重</a:t>
            </a:r>
            <a:r>
              <a:rPr lang="en-US" altLang="zh-CN" dirty="0" smtClean="0"/>
              <a:t>w1,w2….</a:t>
            </a:r>
            <a:r>
              <a:rPr lang="en-US" altLang="zh-CN" dirty="0" err="1" smtClean="0"/>
              <a:t>wn</a:t>
            </a:r>
            <a:r>
              <a:rPr lang="zh-CN" altLang="en-US" dirty="0" smtClean="0"/>
              <a:t>呢？这叫要使用损失函数进行修正和拟合。接下来我们将介绍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损失函数，已经如何通过损失函数训练模型。                                                     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667528" y="3560046"/>
                <a:ext cx="46253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={(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)....(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528" y="3560046"/>
                <a:ext cx="462530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30263" r="-15040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对数几率回归损失函数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7107" cy="36698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设对于某一个数据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，我们通过线性组合得到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z=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再通过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函数得到</a:t>
            </a:r>
            <a:r>
              <a:rPr lang="en-US" altLang="zh-CN" dirty="0" smtClean="0"/>
              <a:t>a=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损失函数是</a:t>
            </a:r>
            <a:r>
              <a:rPr lang="zh-CN" altLang="en-US" dirty="0"/>
              <a:t>实际输出与我们的</a:t>
            </a:r>
            <a:r>
              <a:rPr lang="zh-CN" altLang="en-US" dirty="0" smtClean="0"/>
              <a:t>期望输出的差距，即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与数据标签</a:t>
            </a:r>
            <a:r>
              <a:rPr lang="en-US" altLang="zh-CN" dirty="0" err="1" smtClean="0"/>
              <a:t>yi</a:t>
            </a:r>
            <a:r>
              <a:rPr lang="zh-CN" altLang="en-US" dirty="0" smtClean="0"/>
              <a:t>之间的差距。我们希望的是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≈</a:t>
            </a:r>
            <a:r>
              <a:rPr lang="en-US" altLang="zh-CN" dirty="0" err="1" smtClean="0"/>
              <a:t>yi</a:t>
            </a:r>
            <a:r>
              <a:rPr lang="zh-CN" altLang="en-US" dirty="0" smtClean="0"/>
              <a:t>。我们设损失函数为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a,yi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，常见的衡量两个数的差距的函数有</a:t>
            </a:r>
            <a:r>
              <a:rPr lang="en-US" altLang="zh-CN" dirty="0" smtClean="0"/>
              <a:t>L2</a:t>
            </a:r>
            <a:r>
              <a:rPr lang="zh-CN" altLang="en-US" dirty="0" smtClean="0"/>
              <a:t>函数，即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a,yi</a:t>
            </a:r>
            <a:r>
              <a:rPr lang="en-US" altLang="zh-CN" dirty="0" smtClean="0"/>
              <a:t>)=1/2(a-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)^2</a:t>
            </a:r>
            <a:r>
              <a:rPr lang="zh-CN" altLang="en-US" dirty="0" smtClean="0"/>
              <a:t>。但是在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回归中，这样的损失函数是非凸的，即我们可能得到的是局部最优解，因此我们需要其他的思想。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227729" y="2796875"/>
                <a:ext cx="946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29" y="2796875"/>
                <a:ext cx="946861" cy="523220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434786" y="2335210"/>
                <a:ext cx="5057090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+.......+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+b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786" y="2335210"/>
                <a:ext cx="5057090" cy="453137"/>
              </a:xfrm>
              <a:prstGeom prst="rect">
                <a:avLst/>
              </a:prstGeom>
              <a:blipFill rotWithShape="0">
                <a:blip r:embed="rId2"/>
                <a:stretch>
                  <a:fillRect l="-964" r="-120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对数几率回归损失函数  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a=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7107" cy="36698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Logistic</a:t>
            </a:r>
            <a:r>
              <a:rPr lang="zh-CN" altLang="en-US" dirty="0" smtClean="0"/>
              <a:t>的思想是某种类型的数据的分布概率，用这样的思想可以来定义数据分布概率，并给出损失函数。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基于概率分布思想，设</a:t>
            </a:r>
            <a:r>
              <a:rPr lang="en-US" altLang="zh-CN" dirty="0" smtClean="0"/>
              <a:t>a=p(y=1|x)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也就是说，如果</a:t>
            </a:r>
            <a:r>
              <a:rPr lang="en-US" altLang="zh-CN" dirty="0" smtClean="0"/>
              <a:t>y=1,p(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)=a</a:t>
            </a:r>
            <a:r>
              <a:rPr lang="zh-CN" altLang="en-US" dirty="0" smtClean="0"/>
              <a:t>；如果</a:t>
            </a:r>
            <a:r>
              <a:rPr lang="en-US" altLang="zh-CN" dirty="0" smtClean="0"/>
              <a:t>y=0,p(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)=1-a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)=                              =&gt;log(p(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))=log(                           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=-</a:t>
            </a:r>
            <a:r>
              <a:rPr lang="en-US" altLang="zh-CN" dirty="0" err="1" smtClean="0"/>
              <a:t>yloga</a:t>
            </a:r>
            <a:r>
              <a:rPr lang="en-US" altLang="zh-CN" dirty="0" smtClean="0"/>
              <a:t>+(1-y)log(1-a)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因此我们定义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a,y</a:t>
            </a:r>
            <a:r>
              <a:rPr lang="en-US" altLang="zh-CN" dirty="0" smtClean="0"/>
              <a:t>)= -(</a:t>
            </a:r>
            <a:r>
              <a:rPr lang="en-US" altLang="zh-CN" dirty="0" err="1" smtClean="0"/>
              <a:t>yloga</a:t>
            </a:r>
            <a:r>
              <a:rPr lang="en-US" altLang="zh-CN" dirty="0" smtClean="0"/>
              <a:t>+(1-y)log(1-a)) </a:t>
            </a:r>
            <a:r>
              <a:rPr lang="zh-CN" altLang="en-US" dirty="0" smtClean="0"/>
              <a:t>来作为损失函数</a:t>
            </a:r>
            <a:r>
              <a:rPr lang="en-US" altLang="zh-CN" dirty="0" smtClean="0"/>
              <a:t>                         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17338" y="345203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z=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413065" y="317098"/>
                <a:ext cx="3912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+.......+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+b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065" y="317098"/>
                <a:ext cx="3912161" cy="369332"/>
              </a:xfrm>
              <a:prstGeom prst="rect">
                <a:avLst/>
              </a:prstGeom>
              <a:blipFill rotWithShape="0">
                <a:blip r:embed="rId1"/>
                <a:stretch>
                  <a:fillRect l="-467" t="-8197" r="-4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608792" y="879931"/>
                <a:ext cx="727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792" y="879931"/>
                <a:ext cx="727955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005874" y="3660539"/>
                <a:ext cx="2553712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4" y="3660539"/>
                <a:ext cx="2553712" cy="5522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965664" y="3662619"/>
                <a:ext cx="2553712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664" y="3662619"/>
                <a:ext cx="2553712" cy="5522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4689</Words>
  <Application>WPS 演示</Application>
  <PresentationFormat>宽屏</PresentationFormat>
  <Paragraphs>495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一、线性模型</vt:lpstr>
      <vt:lpstr>1.1 什么是线性模型</vt:lpstr>
      <vt:lpstr>1.1 什么是线性模型</vt:lpstr>
      <vt:lpstr>1.2 sigmoid函数</vt:lpstr>
      <vt:lpstr>1.2 sigmoid函数</vt:lpstr>
      <vt:lpstr>1.2 sigmoid函数</vt:lpstr>
      <vt:lpstr>1.3 对数几率回归</vt:lpstr>
      <vt:lpstr>1.4 对数几率回归损失函数</vt:lpstr>
      <vt:lpstr>1.4 对数几率回归损失函数        a=</vt:lpstr>
      <vt:lpstr>1.5 梯度下降</vt:lpstr>
      <vt:lpstr>1.5 梯度下降</vt:lpstr>
      <vt:lpstr>1.5 梯度下降</vt:lpstr>
      <vt:lpstr>二、神经网络</vt:lpstr>
      <vt:lpstr>2.1神经网络的层级结构</vt:lpstr>
      <vt:lpstr>2.2神经网络的连接</vt:lpstr>
      <vt:lpstr>2.3神经网络的前向传播过程</vt:lpstr>
      <vt:lpstr>2.3神经网络的前向传播过程</vt:lpstr>
      <vt:lpstr>2.3神经网络的前向传播过程</vt:lpstr>
      <vt:lpstr>2.3神经网络的前向传播过程</vt:lpstr>
      <vt:lpstr>2.4神经网络中的激活函数</vt:lpstr>
      <vt:lpstr>2.4神经网络中的激活函数</vt:lpstr>
      <vt:lpstr>2.4神经网络中的激活函数</vt:lpstr>
      <vt:lpstr>2.4神经网络中的激活函数</vt:lpstr>
      <vt:lpstr>2.5神经网络中的参数初始化</vt:lpstr>
      <vt:lpstr>2.6 损失函数</vt:lpstr>
      <vt:lpstr>2.7 神经网络的反向传播</vt:lpstr>
      <vt:lpstr>2.7 神经网络的反向传播</vt:lpstr>
      <vt:lpstr>2.7 神经网络的反向传播</vt:lpstr>
      <vt:lpstr>2.7 神经网络的反向传播</vt:lpstr>
      <vt:lpstr>2.8 神经网络总结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李涵生</dc:creator>
  <cp:lastModifiedBy>Don't touch my heart,and leave</cp:lastModifiedBy>
  <cp:revision>52</cp:revision>
  <dcterms:created xsi:type="dcterms:W3CDTF">2018-02-26T05:14:00Z</dcterms:created>
  <dcterms:modified xsi:type="dcterms:W3CDTF">2018-05-10T15:32:58Z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