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  <p:sldMasterId id="2147483664" r:id="rId5"/>
    <p:sldMasterId id="2147483666" r:id="rId6"/>
    <p:sldMasterId id="2147483670" r:id="rId7"/>
    <p:sldMasterId id="2147483672" r:id="rId8"/>
    <p:sldMasterId id="2147483674" r:id="rId9"/>
    <p:sldMasterId id="2147483677" r:id="rId10"/>
    <p:sldMasterId id="2147483679" r:id="rId11"/>
  </p:sldMasterIdLst>
  <p:sldIdLst>
    <p:sldId id="259" r:id="rId12"/>
    <p:sldId id="268" r:id="rId13"/>
    <p:sldId id="271" r:id="rId14"/>
    <p:sldId id="274" r:id="rId15"/>
    <p:sldId id="340" r:id="rId16"/>
    <p:sldId id="387" r:id="rId17"/>
    <p:sldId id="388" r:id="rId18"/>
    <p:sldId id="313" r:id="rId19"/>
    <p:sldId id="391" r:id="rId20"/>
    <p:sldId id="392" r:id="rId21"/>
    <p:sldId id="393" r:id="rId22"/>
    <p:sldId id="394" r:id="rId23"/>
    <p:sldId id="317" r:id="rId24"/>
    <p:sldId id="389" r:id="rId25"/>
    <p:sldId id="314" r:id="rId26"/>
    <p:sldId id="318" r:id="rId27"/>
    <p:sldId id="319" r:id="rId28"/>
    <p:sldId id="390" r:id="rId29"/>
    <p:sldId id="277" r:id="rId30"/>
    <p:sldId id="292" r:id="rId31"/>
    <p:sldId id="395" r:id="rId32"/>
    <p:sldId id="396" r:id="rId33"/>
    <p:sldId id="397" r:id="rId34"/>
    <p:sldId id="398" r:id="rId35"/>
    <p:sldId id="331" r:id="rId36"/>
  </p:sldIdLst>
  <p:sldSz cx="13716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" d="1"/>
          <a:sy n="1" d="1"/>
        </p:scale>
        <p:origin x="0" y="0"/>
      </p:cViewPr>
      <p:guideLst/>
    </p:cSldViewPr>
  </p:slideViewPr>
  <p:notesViewPr>
    <p:cSldViewPr>
      <p:cViewPr>
        <p:scale>
          <a:sx n="1" d="1"/>
          <a:sy n="1" d="1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0" Type="http://schemas.openxmlformats.org/officeDocument/2006/relationships/image" Target="../media/image14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11F0BE-9D2C-4DCB-94D9-C407AE135F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5431FF-9884-4BC5-B85C-B83B14E0A9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E9977B-975E-4A0D-A7AE-01CA520BCB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9E9-E6DA-4287-B886-917C03FD2E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ACD4-62D0-4596-A822-A90B9C640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5BE6FD-936E-4E12-B7F8-27D5773156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9E9-E6DA-4287-B886-917C03FD2E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ACD4-62D0-4596-A822-A90B9C640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94B1F7-A5AF-4C2A-A377-4F4FB81249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45428E7-3C1E-4B9A-BD62-64904A7E608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36F45FB-CC66-4EBF-839A-AB63FB6269C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75204DD-F5A2-4DF1-B3F4-052FFAEE869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C565D8B-9DA6-4368-9547-184219DEDC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E050AE7-7F7C-4942-A1D0-A938B562F36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1178B6F-089B-471C-A6F3-DF4475E3BFC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theme" Target="../theme/theme5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8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1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9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16.xml"/><Relationship Id="rId20" Type="http://schemas.openxmlformats.org/officeDocument/2006/relationships/image" Target="../media/image14.wmf"/><Relationship Id="rId2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31863" y="3187899"/>
            <a:ext cx="10403280" cy="321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 smtClean="0"/>
              <a:t>①</a:t>
            </a:r>
            <a:r>
              <a:rPr lang="en-US" altLang="zh-CN" sz="2700" dirty="0" smtClean="0"/>
              <a:t>sigmoid</a:t>
            </a:r>
            <a:r>
              <a:rPr lang="zh-CN" altLang="en-US" sz="2700" dirty="0" smtClean="0"/>
              <a:t>函数</a:t>
            </a:r>
            <a:endParaRPr lang="en-US" altLang="zh-CN" sz="2700" dirty="0" smtClean="0"/>
          </a:p>
          <a:p>
            <a:r>
              <a:rPr lang="en-US" altLang="zh-CN" sz="1575" dirty="0" smtClean="0"/>
              <a:t>        </a:t>
            </a:r>
            <a:endParaRPr lang="en-US" altLang="zh-CN" sz="1575" dirty="0" smtClean="0"/>
          </a:p>
          <a:p>
            <a:r>
              <a:rPr lang="en-US" altLang="zh-CN" sz="1575" dirty="0"/>
              <a:t> </a:t>
            </a:r>
            <a:r>
              <a:rPr lang="en-US" altLang="zh-CN" sz="1575" dirty="0" smtClean="0"/>
              <a:t>     </a:t>
            </a:r>
            <a:r>
              <a:rPr lang="en-US" altLang="zh-CN" dirty="0" smtClean="0"/>
              <a:t>  </a:t>
            </a:r>
            <a:r>
              <a:rPr lang="zh-CN" altLang="en-US" sz="2800" dirty="0" smtClean="0"/>
              <a:t>我们之前一直使用</a:t>
            </a:r>
            <a:r>
              <a:rPr lang="en-US" altLang="zh-CN" sz="2800" dirty="0" smtClean="0"/>
              <a:t>sigmoid</a:t>
            </a:r>
            <a:r>
              <a:rPr lang="zh-CN" altLang="en-US" sz="2800" dirty="0" smtClean="0"/>
              <a:t>作为激活函数，其形式为         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            其取值在</a:t>
            </a:r>
            <a:r>
              <a:rPr lang="en-US" altLang="zh-CN" sz="2800" dirty="0" smtClean="0"/>
              <a:t>0-1</a:t>
            </a:r>
            <a:r>
              <a:rPr lang="zh-CN" altLang="en-US" sz="2800" dirty="0" smtClean="0"/>
              <a:t>之间，且连续可导，其导数为                          计算方便。但我们看到在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远离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的区域，其梯度很小，在这样的情况下，做梯度下降时，其效率会很低。因此目前</a:t>
            </a:r>
            <a:r>
              <a:rPr lang="en-US" altLang="zh-CN" sz="2800" dirty="0" smtClean="0"/>
              <a:t>sigmoid</a:t>
            </a:r>
            <a:r>
              <a:rPr lang="zh-CN" altLang="en-US" sz="2800" dirty="0" smtClean="0"/>
              <a:t>已不常用做激活函数</a:t>
            </a:r>
            <a:endParaRPr lang="en-US" altLang="zh-CN" sz="2025" dirty="0"/>
          </a:p>
          <a:p>
            <a:endParaRPr lang="zh-CN" altLang="en-US" sz="20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7247134" y="2136066"/>
                <a:ext cx="142776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436" y="3669264"/>
                <a:ext cx="1606232" cy="69451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658336" y="2260074"/>
                <a:ext cx="6860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760" y="3413125"/>
                <a:ext cx="2331085" cy="1769110"/>
              </a:xfrm>
              <a:prstGeom prst="rect">
                <a:avLst/>
              </a:prstGeom>
              <a:blipFill rotWithShape="0">
                <a:blip r:embed="rId2"/>
                <a:stretch>
                  <a:fillRect t="-121667" r="-74336" b="-188333"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3587565" y="2831585"/>
                <a:ext cx="173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445" y="3828415"/>
                <a:ext cx="2665730" cy="1640205"/>
              </a:xfrm>
              <a:prstGeom prst="rect">
                <a:avLst/>
              </a:prstGeom>
              <a:blipFill rotWithShape="0">
                <a:blip r:embed="rId3"/>
                <a:stretch>
                  <a:fillRect t="-119672" r="-29329" b="-183607"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708" y="5697191"/>
            <a:ext cx="5486876" cy="297491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2729071" y="831595"/>
            <a:ext cx="6797992" cy="61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/>
              <a:t>神经网络中的激活函数</a:t>
            </a:r>
            <a:endParaRPr lang="zh-CN" alt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31863" y="3187899"/>
            <a:ext cx="10403280" cy="455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 smtClean="0"/>
              <a:t>②</a:t>
            </a:r>
            <a:r>
              <a:rPr lang="en-US" altLang="zh-CN" sz="2700" dirty="0" err="1" smtClean="0"/>
              <a:t>ReLu</a:t>
            </a:r>
            <a:endParaRPr lang="en-US" altLang="zh-CN" sz="2700" dirty="0" smtClean="0"/>
          </a:p>
          <a:p>
            <a:endParaRPr lang="en-US" altLang="zh-CN" sz="2700" dirty="0"/>
          </a:p>
          <a:p>
            <a:r>
              <a:rPr lang="en-US" altLang="zh-CN" sz="2700" dirty="0" smtClean="0"/>
              <a:t>  </a:t>
            </a:r>
            <a:r>
              <a:rPr lang="en-US" altLang="zh-CN" sz="3200" dirty="0" smtClean="0"/>
              <a:t>  </a:t>
            </a:r>
            <a:r>
              <a:rPr lang="en-US" altLang="zh-CN" sz="2800" dirty="0" err="1" smtClean="0"/>
              <a:t>ReLu</a:t>
            </a:r>
            <a:r>
              <a:rPr lang="zh-CN" altLang="en-US" sz="2800" dirty="0" smtClean="0"/>
              <a:t>的形式为：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r>
              <a:rPr lang="zh-CN" altLang="en-US" sz="2800" dirty="0" smtClean="0"/>
              <a:t>   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其导数为：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可看出，</a:t>
            </a:r>
            <a:r>
              <a:rPr lang="en-US" altLang="zh-CN" sz="2800" dirty="0" err="1" smtClean="0"/>
              <a:t>ReLu</a:t>
            </a:r>
            <a:r>
              <a:rPr lang="zh-CN" altLang="en-US" sz="2800" dirty="0" smtClean="0"/>
              <a:t>解决了当</a:t>
            </a:r>
            <a:r>
              <a:rPr lang="en-US" altLang="zh-CN" sz="2800" dirty="0" smtClean="0"/>
              <a:t>z&gt;&gt;0</a:t>
            </a:r>
            <a:r>
              <a:rPr lang="zh-CN" altLang="en-US" sz="2800" dirty="0" smtClean="0"/>
              <a:t>时，梯度低的问题，但是当</a:t>
            </a:r>
            <a:r>
              <a:rPr lang="en-US" altLang="zh-CN" sz="2800" dirty="0" smtClean="0"/>
              <a:t>z&lt;0</a:t>
            </a:r>
            <a:r>
              <a:rPr lang="zh-CN" altLang="en-US" sz="2800" dirty="0" smtClean="0"/>
              <a:t>时，此时梯度为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。未解决此问题，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研究者提出了</a:t>
            </a:r>
            <a:r>
              <a:rPr lang="en-US" altLang="zh-CN" sz="2800" dirty="0" err="1" smtClean="0"/>
              <a:t>LeakyReLU</a:t>
            </a:r>
            <a:r>
              <a:rPr lang="zh-CN" altLang="en-US" sz="2800" dirty="0" smtClean="0"/>
              <a:t>。但</a:t>
            </a:r>
            <a:r>
              <a:rPr lang="en-US" altLang="zh-CN" sz="2800" dirty="0" err="1" smtClean="0"/>
              <a:t>ReLu</a:t>
            </a:r>
            <a:r>
              <a:rPr lang="zh-CN" altLang="en-US" sz="2800" dirty="0" smtClean="0"/>
              <a:t>还是常用的激活函数</a:t>
            </a:r>
            <a:endParaRPr lang="en-US" altLang="zh-CN" sz="2025" dirty="0" smtClean="0"/>
          </a:p>
          <a:p>
            <a:r>
              <a:rPr lang="en-US" altLang="zh-CN" sz="2025" dirty="0"/>
              <a:t> </a:t>
            </a:r>
            <a:r>
              <a:rPr lang="en-US" altLang="zh-CN" sz="2025" dirty="0" smtClean="0"/>
              <a:t>      </a:t>
            </a:r>
            <a:endParaRPr lang="en-US" altLang="zh-CN" sz="2025" dirty="0" smtClean="0"/>
          </a:p>
          <a:p>
            <a:r>
              <a:rPr lang="en-US" altLang="zh-CN" sz="1575" dirty="0"/>
              <a:t> </a:t>
            </a:r>
            <a:r>
              <a:rPr lang="en-US" altLang="zh-CN" sz="1575" dirty="0" smtClean="0"/>
              <a:t>       </a:t>
            </a:r>
            <a:endParaRPr lang="zh-CN" altLang="en-US" sz="2025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8037" y="6600985"/>
            <a:ext cx="3232113" cy="21776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156214" y="2490907"/>
                <a:ext cx="19322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30" y="2982595"/>
                <a:ext cx="6351270" cy="3037840"/>
              </a:xfrm>
              <a:prstGeom prst="rect">
                <a:avLst/>
              </a:prstGeom>
              <a:blipFill rotWithShape="0">
                <a:blip r:embed="rId2"/>
                <a:stretch>
                  <a:fillRect t="-121667" r="-25868" b="-188333"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776430" y="2860239"/>
                <a:ext cx="231204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079" y="4744309"/>
                <a:ext cx="2601048" cy="7989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729071" y="831595"/>
            <a:ext cx="6797992" cy="615315"/>
          </a:xfrm>
        </p:spPr>
        <p:txBody>
          <a:bodyPr/>
          <a:lstStyle/>
          <a:p>
            <a:pPr algn="ctr"/>
            <a:r>
              <a:rPr lang="zh-CN" altLang="en-US" sz="4000" dirty="0" smtClean="0"/>
              <a:t>激活函数</a:t>
            </a:r>
            <a:endParaRPr lang="zh-CN" alt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99540" y="3409950"/>
            <a:ext cx="10916920" cy="411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 smtClean="0"/>
              <a:t>③</a:t>
            </a:r>
            <a:r>
              <a:rPr lang="en-US" altLang="zh-CN" sz="2700" dirty="0" smtClean="0"/>
              <a:t>Leaky </a:t>
            </a:r>
            <a:r>
              <a:rPr lang="en-US" altLang="zh-CN" sz="2700" dirty="0" err="1"/>
              <a:t>ReLU</a:t>
            </a:r>
            <a:endParaRPr lang="en-US" altLang="zh-CN" sz="2700" dirty="0"/>
          </a:p>
          <a:p>
            <a:r>
              <a:rPr lang="en-US" altLang="zh-CN" sz="2700" dirty="0" smtClean="0"/>
              <a:t>    </a:t>
            </a:r>
            <a:endParaRPr lang="en-US" altLang="zh-CN" sz="2700" dirty="0" smtClean="0"/>
          </a:p>
          <a:p>
            <a:r>
              <a:rPr lang="en-US" altLang="zh-CN" sz="2025" dirty="0"/>
              <a:t> </a:t>
            </a:r>
            <a:r>
              <a:rPr lang="en-US" altLang="zh-CN" sz="2025" dirty="0" smtClean="0"/>
              <a:t>      </a:t>
            </a:r>
            <a:r>
              <a:rPr lang="en-US" altLang="zh-CN" sz="3200" dirty="0" smtClean="0"/>
              <a:t>Leaky </a:t>
            </a:r>
            <a:r>
              <a:rPr lang="en-US" altLang="zh-CN" sz="3200" dirty="0" err="1" smtClean="0"/>
              <a:t>ReLu</a:t>
            </a:r>
            <a:r>
              <a:rPr lang="zh-CN" altLang="en-US" sz="3200" dirty="0" smtClean="0"/>
              <a:t>的形式为：</a:t>
            </a:r>
            <a:r>
              <a:rPr lang="en-US" altLang="zh-CN" sz="3200" dirty="0" smtClean="0"/>
              <a:t>     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r>
              <a:rPr lang="zh-CN" altLang="en-US" sz="3200" dirty="0" smtClean="0"/>
              <a:t>   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</a:t>
            </a:r>
            <a:r>
              <a:rPr lang="zh-CN" altLang="en-US" sz="3200" dirty="0" smtClean="0"/>
              <a:t>其导数为：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</a:t>
            </a:r>
            <a:r>
              <a:rPr lang="zh-CN" altLang="en-US" sz="3200" dirty="0" smtClean="0"/>
              <a:t>可看出，</a:t>
            </a:r>
            <a:r>
              <a:rPr lang="en-US" altLang="zh-CN" sz="3200" dirty="0" smtClean="0"/>
              <a:t>Leaky </a:t>
            </a:r>
            <a:r>
              <a:rPr lang="en-US" altLang="zh-CN" sz="3200" dirty="0" err="1" smtClean="0"/>
              <a:t>ReLu</a:t>
            </a:r>
            <a:r>
              <a:rPr lang="zh-CN" altLang="en-US" sz="3200" dirty="0" smtClean="0"/>
              <a:t>即解决了当</a:t>
            </a:r>
            <a:r>
              <a:rPr lang="en-US" altLang="zh-CN" sz="3200" dirty="0" smtClean="0"/>
              <a:t>z&gt;&gt;0</a:t>
            </a:r>
            <a:r>
              <a:rPr lang="zh-CN" altLang="en-US" sz="3200" dirty="0" smtClean="0"/>
              <a:t>时，梯度低的问题，当</a:t>
            </a:r>
            <a:r>
              <a:rPr lang="en-US" altLang="zh-CN" sz="3200" dirty="0" smtClean="0"/>
              <a:t>z&lt;0</a:t>
            </a:r>
            <a:r>
              <a:rPr lang="zh-CN" altLang="en-US" sz="3200" dirty="0" smtClean="0"/>
              <a:t>时，此时梯度为</a:t>
            </a:r>
            <a:r>
              <a:rPr lang="en-US" altLang="zh-CN" sz="3200" dirty="0" smtClean="0"/>
              <a:t>0.01</a:t>
            </a:r>
            <a:r>
              <a:rPr lang="zh-CN" altLang="en-US" sz="2025" dirty="0" smtClean="0"/>
              <a:t>。</a:t>
            </a:r>
            <a:endParaRPr lang="en-US" altLang="zh-CN" sz="2025" dirty="0" smtClean="0"/>
          </a:p>
          <a:p>
            <a:r>
              <a:rPr lang="en-US" altLang="zh-CN" sz="1575" dirty="0"/>
              <a:t> </a:t>
            </a:r>
            <a:r>
              <a:rPr lang="en-US" altLang="zh-CN" sz="1575" dirty="0" smtClean="0"/>
              <a:t>       </a:t>
            </a:r>
            <a:endParaRPr lang="zh-CN" altLang="en-US" sz="20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654155" y="2375574"/>
                <a:ext cx="2341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(0.01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970" y="3270885"/>
                <a:ext cx="3854450" cy="2398395"/>
              </a:xfrm>
              <a:prstGeom prst="rect">
                <a:avLst/>
              </a:prstGeom>
              <a:blipFill rotWithShape="0">
                <a:blip r:embed="rId1"/>
                <a:stretch>
                  <a:fillRect t="-121667" r="-21354" b="-188333"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720894" y="2744906"/>
                <a:ext cx="261661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.01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16" y="5070489"/>
                <a:ext cx="2943691" cy="7989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436" y="1698874"/>
            <a:ext cx="2872036" cy="1997566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119471" y="964945"/>
            <a:ext cx="6797992" cy="615315"/>
          </a:xfrm>
        </p:spPr>
        <p:txBody>
          <a:bodyPr/>
          <a:lstStyle/>
          <a:p>
            <a:pPr algn="ctr"/>
            <a:r>
              <a:rPr lang="zh-CN" altLang="en-US" sz="4000" dirty="0" smtClean="0"/>
              <a:t>激活函数</a:t>
            </a:r>
            <a:endParaRPr lang="zh-CN" alt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2618720" y="9464040"/>
            <a:ext cx="454660" cy="217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064260"/>
            <a:ext cx="12779375" cy="7931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32840" y="419100"/>
            <a:ext cx="5551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Sigmoid与</a:t>
            </a:r>
            <a:r>
              <a:rPr lang="en-US" altLang="zh-CN" sz="3600"/>
              <a:t>tanh</a:t>
            </a:r>
            <a:r>
              <a:rPr lang="zh-CN" altLang="en-US" sz="3600"/>
              <a:t>联系</a:t>
            </a:r>
            <a:endParaRPr lang="zh-CN" altLang="en-US" sz="36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515110"/>
            <a:ext cx="13287375" cy="80600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68395" y="697865"/>
            <a:ext cx="5551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RELU</a:t>
            </a:r>
            <a:r>
              <a:rPr lang="zh-CN" altLang="en-US" sz="3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修正线性单元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30430" y="9319895"/>
            <a:ext cx="792480" cy="504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1409700"/>
            <a:ext cx="13065760" cy="82016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68395" y="697865"/>
            <a:ext cx="5551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RELU</a:t>
            </a:r>
            <a:r>
              <a:rPr lang="zh-CN" altLang="en-US" sz="3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修正线性单元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402820" y="9175750"/>
            <a:ext cx="791845" cy="64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" y="1574165"/>
            <a:ext cx="13277850" cy="82492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68395" y="697865"/>
            <a:ext cx="5551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其他隐藏单元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" y="2573655"/>
            <a:ext cx="12161520" cy="62560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31565" y="991870"/>
            <a:ext cx="5551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其他隐藏单元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" y="2573655"/>
            <a:ext cx="12161520" cy="62560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31565" y="991870"/>
            <a:ext cx="5551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其他隐藏单元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矩形 2"/>
          <p:cNvSpPr/>
          <p:nvPr/>
        </p:nvSpPr>
        <p:spPr>
          <a:xfrm>
            <a:off x="665480" y="1183005"/>
            <a:ext cx="17278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0" b="1">
                <a:solidFill>
                  <a:schemeClr val="accent3"/>
                </a:solidFill>
              </a:rPr>
              <a:t>6.3</a:t>
            </a:r>
            <a:endParaRPr lang="en-US" altLang="zh-CN" sz="6000" b="1"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69420" y="9171940"/>
            <a:ext cx="17278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2407920"/>
            <a:ext cx="13261975" cy="7251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87370" y="1230630"/>
            <a:ext cx="82442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/>
              <a:t>6.1 </a:t>
            </a:r>
            <a:r>
              <a:rPr lang="zh-CN" altLang="en-US" sz="6000"/>
              <a:t>以学习异或</a:t>
            </a:r>
            <a:r>
              <a:rPr lang="en-US" altLang="zh-CN" sz="6000"/>
              <a:t>XOR</a:t>
            </a:r>
            <a:r>
              <a:rPr lang="zh-CN" altLang="en-US" sz="6000"/>
              <a:t>为例</a:t>
            </a:r>
            <a:endParaRPr lang="zh-CN" altLang="en-US" sz="60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矩形 2"/>
          <p:cNvSpPr/>
          <p:nvPr/>
        </p:nvSpPr>
        <p:spPr>
          <a:xfrm>
            <a:off x="737235" y="1327150"/>
            <a:ext cx="1656080" cy="57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 b="1">
                <a:solidFill>
                  <a:schemeClr val="accent3"/>
                </a:solidFill>
              </a:rPr>
              <a:t>6.3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1537315" y="9206230"/>
            <a:ext cx="1656080" cy="57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0984" y="1559500"/>
            <a:ext cx="3823667" cy="1946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015365"/>
          </a:xfrm>
        </p:spPr>
        <p:txBody>
          <a:bodyPr/>
          <a:lstStyle/>
          <a:p>
            <a:pPr algn="ctr"/>
            <a:r>
              <a:rPr lang="en-US" altLang="zh-CN" sz="6600" dirty="0" smtClean="0"/>
              <a:t>6.4</a:t>
            </a:r>
            <a:r>
              <a:rPr lang="zh-CN" altLang="en-US" sz="6600" dirty="0" smtClean="0"/>
              <a:t>反向传播</a:t>
            </a:r>
            <a:endParaRPr lang="zh-CN" altLang="en-US" sz="66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299457" y="3505626"/>
            <a:ext cx="104032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 smtClean="0"/>
              <a:t>         </a:t>
            </a:r>
            <a:endParaRPr lang="zh-CN" altLang="en-US" sz="2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0210217" y="1981621"/>
                <a:ext cx="11435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729" y="3059904"/>
                <a:ext cx="1286531" cy="519373"/>
              </a:xfrm>
              <a:prstGeom prst="rect">
                <a:avLst/>
              </a:prstGeom>
              <a:blipFill rotWithShape="0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0782008" y="2597800"/>
                <a:ext cx="3713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854" y="2728215"/>
                <a:ext cx="417807" cy="519373"/>
              </a:xfrm>
              <a:prstGeom prst="rect">
                <a:avLst/>
              </a:prstGeom>
              <a:blipFill rotWithShape="0">
                <a:blip r:embed="rId3"/>
                <a:stretch>
                  <a:fillRect l="-3279" t="-3947" r="-18033" b="-10526"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6724369" y="4935751"/>
            <a:ext cx="241300" cy="403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25" dirty="0"/>
              <a:t> </a:t>
            </a:r>
            <a:endParaRPr lang="zh-CN" altLang="en-US" sz="2025" dirty="0"/>
          </a:p>
        </p:txBody>
      </p:sp>
      <p:sp>
        <p:nvSpPr>
          <p:cNvPr id="8" name="文本框 7"/>
          <p:cNvSpPr txBox="1"/>
          <p:nvPr/>
        </p:nvSpPr>
        <p:spPr>
          <a:xfrm>
            <a:off x="942975" y="3579278"/>
            <a:ext cx="8661620" cy="1964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 smtClean="0"/>
              <a:t>         通过反向传播，我们想要的是通过降低损失函数</a:t>
            </a:r>
            <a:r>
              <a:rPr lang="en-US" altLang="zh-CN" sz="2025" dirty="0" smtClean="0"/>
              <a:t>L(</a:t>
            </a:r>
            <a:r>
              <a:rPr lang="en-US" altLang="zh-CN" sz="2025" dirty="0" err="1" smtClean="0"/>
              <a:t>a,y</a:t>
            </a:r>
            <a:r>
              <a:rPr lang="en-US" altLang="zh-CN" sz="2025" dirty="0" smtClean="0"/>
              <a:t>),</a:t>
            </a:r>
            <a:r>
              <a:rPr lang="zh-CN" altLang="en-US" sz="2025" dirty="0" smtClean="0"/>
              <a:t>来更新神经</a:t>
            </a:r>
            <a:endParaRPr lang="en-US" altLang="zh-CN" sz="2025" dirty="0" smtClean="0"/>
          </a:p>
          <a:p>
            <a:r>
              <a:rPr lang="zh-CN" altLang="en-US" sz="2025" dirty="0" smtClean="0"/>
              <a:t>网络中的权重，以上图的单隐层神经网络为例，我们想要重复进行以下操作：</a:t>
            </a:r>
            <a:endParaRPr lang="en-US" altLang="zh-CN" sz="2025" dirty="0" smtClean="0"/>
          </a:p>
          <a:p>
            <a:endParaRPr lang="en-US" altLang="zh-CN" sz="2025" dirty="0"/>
          </a:p>
          <a:p>
            <a:r>
              <a:rPr lang="en-US" altLang="zh-CN" sz="2025" dirty="0" smtClean="0"/>
              <a:t>           </a:t>
            </a:r>
            <a:r>
              <a:rPr lang="zh-CN" altLang="en-US" sz="2025" dirty="0" smtClean="0"/>
              <a:t>计算：</a:t>
            </a:r>
            <a:endParaRPr lang="en-US" altLang="zh-CN" sz="2025" dirty="0" smtClean="0"/>
          </a:p>
          <a:p>
            <a:endParaRPr lang="zh-CN" altLang="en-US" sz="2025" dirty="0"/>
          </a:p>
        </p:txBody>
      </p:sp>
      <p:sp>
        <p:nvSpPr>
          <p:cNvPr id="11" name="文本框 10"/>
          <p:cNvSpPr txBox="1"/>
          <p:nvPr/>
        </p:nvSpPr>
        <p:spPr>
          <a:xfrm>
            <a:off x="11702737" y="2324814"/>
            <a:ext cx="1008330" cy="40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25" dirty="0" smtClean="0"/>
              <a:t>=a</a:t>
            </a:r>
            <a:endParaRPr lang="zh-CN" altLang="en-US" sz="20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236968" y="3613666"/>
                <a:ext cx="3619809" cy="2367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9" y="5351249"/>
                <a:ext cx="4072285" cy="26631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299457" y="4727773"/>
            <a:ext cx="2295900" cy="3504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>
              <a:noFill/>
            </a:endParaRPr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3595357" y="6479960"/>
            <a:ext cx="2576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172200" y="4727773"/>
            <a:ext cx="2984248" cy="40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 smtClean="0"/>
              <a:t>更新：</a:t>
            </a:r>
            <a:endParaRPr lang="zh-CN" altLang="en-US" sz="20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5604095" y="3818744"/>
                <a:ext cx="2470933" cy="1197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607" y="5581962"/>
                <a:ext cx="2779800" cy="13474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6120521" y="4727773"/>
            <a:ext cx="2851841" cy="2801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107440"/>
          </a:xfrm>
        </p:spPr>
        <p:txBody>
          <a:bodyPr/>
          <a:lstStyle/>
          <a:p>
            <a:pPr algn="ctr"/>
            <a:r>
              <a:rPr lang="en-US" altLang="zh-CN" sz="7200" dirty="0" smtClean="0"/>
              <a:t>6.4 </a:t>
            </a:r>
            <a:r>
              <a:rPr lang="zh-CN" altLang="en-US" sz="7200" dirty="0" smtClean="0"/>
              <a:t>反向传播</a:t>
            </a:r>
            <a:endParaRPr lang="zh-CN" altLang="en-US" sz="72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299457" y="3505626"/>
            <a:ext cx="104032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 smtClean="0"/>
              <a:t>         </a:t>
            </a:r>
            <a:endParaRPr lang="zh-CN" altLang="en-US" sz="27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0984" y="1559500"/>
            <a:ext cx="3823667" cy="19461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24369" y="4935751"/>
            <a:ext cx="241300" cy="403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25" dirty="0"/>
              <a:t> </a:t>
            </a:r>
            <a:endParaRPr lang="zh-CN" altLang="en-US" sz="2025" dirty="0"/>
          </a:p>
        </p:txBody>
      </p:sp>
      <p:sp>
        <p:nvSpPr>
          <p:cNvPr id="8" name="文本框 7"/>
          <p:cNvSpPr txBox="1"/>
          <p:nvPr/>
        </p:nvSpPr>
        <p:spPr>
          <a:xfrm>
            <a:off x="942975" y="3187899"/>
            <a:ext cx="4302377" cy="13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 smtClean="0"/>
              <a:t>以</a:t>
            </a:r>
            <a:r>
              <a:rPr lang="en-US" altLang="zh-CN" sz="2025" dirty="0" smtClean="0"/>
              <a:t>sigmoid</a:t>
            </a:r>
            <a:r>
              <a:rPr lang="zh-CN" altLang="en-US" sz="2025" dirty="0" smtClean="0"/>
              <a:t>为激活函数为例：</a:t>
            </a:r>
            <a:endParaRPr lang="en-US" altLang="zh-CN" sz="2025" dirty="0" smtClean="0"/>
          </a:p>
          <a:p>
            <a:endParaRPr lang="en-US" altLang="zh-CN" sz="2025" dirty="0" smtClean="0"/>
          </a:p>
          <a:p>
            <a:r>
              <a:rPr lang="zh-CN" altLang="en-US" sz="2025" dirty="0" smtClean="0"/>
              <a:t>前向传播过程：</a:t>
            </a:r>
            <a:endParaRPr lang="en-US" altLang="zh-CN" sz="2025" dirty="0" smtClean="0"/>
          </a:p>
          <a:p>
            <a:endParaRPr lang="zh-CN" altLang="en-US" sz="2025" dirty="0"/>
          </a:p>
        </p:txBody>
      </p:sp>
      <p:sp>
        <p:nvSpPr>
          <p:cNvPr id="9" name="矩形 8"/>
          <p:cNvSpPr/>
          <p:nvPr/>
        </p:nvSpPr>
        <p:spPr>
          <a:xfrm>
            <a:off x="1876238" y="4679157"/>
            <a:ext cx="1433935" cy="403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25" dirty="0"/>
              <a:t>  </a:t>
            </a:r>
            <a:endParaRPr lang="zh-CN" altLang="en-US" sz="20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963034" y="2615362"/>
                <a:ext cx="2104652" cy="388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[1]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13" y="4228157"/>
                <a:ext cx="2367734" cy="436850"/>
              </a:xfrm>
              <a:prstGeom prst="rect">
                <a:avLst/>
              </a:prstGeom>
              <a:blipFill rotWithShape="0">
                <a:blip r:embed="rId2"/>
                <a:stretch>
                  <a:fillRect t="-1563" b="-25000"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963034" y="2968160"/>
                <a:ext cx="1587101" cy="410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85" y="3713480"/>
                <a:ext cx="2287270" cy="2369185"/>
              </a:xfrm>
              <a:prstGeom prst="rect">
                <a:avLst/>
              </a:prstGeom>
              <a:blipFill rotWithShape="0">
                <a:blip r:embed="rId3"/>
                <a:stretch>
                  <a:fillRect t="-152239" r="-40000" b="-229851"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963034" y="3312263"/>
                <a:ext cx="10556288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</m:t>
                    </m:r>
                  </m:oMath>
                </a14:m>
                <a:r>
                  <a:rPr lang="zh-CN" altLang="en-US" dirty="0" smtClean="0"/>
                  <a:t>                                                                          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13" y="5012171"/>
                <a:ext cx="11875824" cy="4368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963034" y="3681595"/>
                <a:ext cx="1824730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/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13" y="5427669"/>
                <a:ext cx="2052821" cy="6549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544700" y="3878002"/>
            <a:ext cx="5550906" cy="102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 smtClean="0"/>
              <a:t>反向传播过程：</a:t>
            </a:r>
            <a:endParaRPr lang="en-US" altLang="zh-CN" sz="2025" dirty="0" smtClean="0"/>
          </a:p>
          <a:p>
            <a:endParaRPr lang="en-US" altLang="zh-CN" sz="2025" dirty="0" smtClean="0"/>
          </a:p>
          <a:p>
            <a:endParaRPr lang="zh-CN" altLang="en-US" sz="20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3751527" y="2891017"/>
                <a:ext cx="7363875" cy="1986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损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失函数为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𝑦𝑙𝑜𝑔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  <m:m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𝑑𝐿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))=(−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=(−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))=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468" y="4538269"/>
                <a:ext cx="8284359" cy="22343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909150" y="4634667"/>
                <a:ext cx="2859936" cy="780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794" y="6499875"/>
                <a:ext cx="3217428" cy="878534"/>
              </a:xfrm>
              <a:prstGeom prst="rect">
                <a:avLst/>
              </a:prstGeom>
              <a:blipFill rotWithShape="0">
                <a:blip r:embed="rId7"/>
                <a:stretch>
                  <a:fillRect b="-11719"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942975" y="6082585"/>
            <a:ext cx="3040502" cy="40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 smtClean="0"/>
              <a:t>梯度计算中间结果：</a:t>
            </a:r>
            <a:endParaRPr lang="zh-CN" altLang="en-US" sz="2025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8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107440"/>
          </a:xfrm>
        </p:spPr>
        <p:txBody>
          <a:bodyPr/>
          <a:lstStyle/>
          <a:p>
            <a:pPr algn="ctr"/>
            <a:r>
              <a:rPr lang="en-US" altLang="zh-CN" sz="7200" dirty="0" smtClean="0"/>
              <a:t>6.4 </a:t>
            </a:r>
            <a:r>
              <a:rPr lang="zh-CN" altLang="en-US" sz="7200" dirty="0" smtClean="0"/>
              <a:t>反向传播</a:t>
            </a:r>
            <a:endParaRPr lang="zh-CN" altLang="en-US" sz="72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299457" y="3505626"/>
            <a:ext cx="104032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 smtClean="0"/>
              <a:t>         </a:t>
            </a:r>
            <a:endParaRPr lang="zh-CN" altLang="en-US" sz="27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0984" y="1559500"/>
            <a:ext cx="3823667" cy="19461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24369" y="4935751"/>
            <a:ext cx="241300" cy="403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25" dirty="0"/>
              <a:t> </a:t>
            </a:r>
            <a:endParaRPr lang="zh-CN" altLang="en-US" sz="2025" dirty="0"/>
          </a:p>
        </p:txBody>
      </p:sp>
      <p:sp>
        <p:nvSpPr>
          <p:cNvPr id="8" name="文本框 7"/>
          <p:cNvSpPr txBox="1"/>
          <p:nvPr/>
        </p:nvSpPr>
        <p:spPr>
          <a:xfrm>
            <a:off x="942975" y="3187899"/>
            <a:ext cx="4302377" cy="13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 smtClean="0"/>
              <a:t>以</a:t>
            </a:r>
            <a:r>
              <a:rPr lang="en-US" altLang="zh-CN" sz="2025" dirty="0" smtClean="0"/>
              <a:t>sigmoid</a:t>
            </a:r>
            <a:r>
              <a:rPr lang="zh-CN" altLang="en-US" sz="2025" dirty="0" smtClean="0"/>
              <a:t>为激活函数为例：</a:t>
            </a:r>
            <a:endParaRPr lang="en-US" altLang="zh-CN" sz="2025" dirty="0" smtClean="0"/>
          </a:p>
          <a:p>
            <a:endParaRPr lang="en-US" altLang="zh-CN" sz="2025" dirty="0" smtClean="0"/>
          </a:p>
          <a:p>
            <a:r>
              <a:rPr lang="zh-CN" altLang="en-US" sz="2025" dirty="0" smtClean="0"/>
              <a:t>前向传播过程：</a:t>
            </a:r>
            <a:endParaRPr lang="en-US" altLang="zh-CN" sz="2025" dirty="0" smtClean="0"/>
          </a:p>
          <a:p>
            <a:endParaRPr lang="zh-CN" altLang="en-US" sz="2025" dirty="0"/>
          </a:p>
        </p:txBody>
      </p:sp>
      <p:sp>
        <p:nvSpPr>
          <p:cNvPr id="9" name="矩形 8"/>
          <p:cNvSpPr/>
          <p:nvPr/>
        </p:nvSpPr>
        <p:spPr>
          <a:xfrm>
            <a:off x="1876238" y="4679157"/>
            <a:ext cx="1433935" cy="403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25" dirty="0"/>
              <a:t>  </a:t>
            </a:r>
            <a:endParaRPr lang="zh-CN" altLang="en-US" sz="20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963034" y="2615362"/>
                <a:ext cx="2104652" cy="388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[1]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13" y="4228157"/>
                <a:ext cx="2367734" cy="436850"/>
              </a:xfrm>
              <a:prstGeom prst="rect">
                <a:avLst/>
              </a:prstGeom>
              <a:blipFill rotWithShape="0">
                <a:blip r:embed="rId2"/>
                <a:stretch>
                  <a:fillRect t="-1563" b="-25000"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963034" y="2968160"/>
                <a:ext cx="1587101" cy="410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85" y="4013200"/>
                <a:ext cx="3104515" cy="1811655"/>
              </a:xfrm>
              <a:prstGeom prst="rect">
                <a:avLst/>
              </a:prstGeom>
              <a:blipFill rotWithShape="0">
                <a:blip r:embed="rId3"/>
                <a:stretch>
                  <a:fillRect t="-152239" r="-40000" b="-229851"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963034" y="3312263"/>
                <a:ext cx="10556288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</m:t>
                    </m:r>
                  </m:oMath>
                </a14:m>
                <a:r>
                  <a:rPr lang="zh-CN" altLang="en-US" dirty="0" smtClean="0"/>
                  <a:t>                                                                          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13" y="5012171"/>
                <a:ext cx="11875824" cy="4368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963034" y="3681595"/>
                <a:ext cx="1824730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/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13" y="5427669"/>
                <a:ext cx="2052821" cy="6549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544700" y="3878002"/>
            <a:ext cx="5550906" cy="102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 smtClean="0"/>
              <a:t>反向传播过程：</a:t>
            </a:r>
            <a:endParaRPr lang="en-US" altLang="zh-CN" sz="2025" dirty="0" smtClean="0"/>
          </a:p>
          <a:p>
            <a:endParaRPr lang="en-US" altLang="zh-CN" sz="2025" dirty="0" smtClean="0"/>
          </a:p>
          <a:p>
            <a:endParaRPr lang="zh-CN" altLang="en-US" sz="20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909150" y="4634667"/>
                <a:ext cx="2859936" cy="780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794" y="6499875"/>
                <a:ext cx="3217428" cy="878534"/>
              </a:xfrm>
              <a:prstGeom prst="rect">
                <a:avLst/>
              </a:prstGeom>
              <a:blipFill rotWithShape="0">
                <a:blip r:embed="rId6"/>
                <a:stretch>
                  <a:fillRect b="-11719"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942975" y="6082585"/>
            <a:ext cx="3040502" cy="40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 smtClean="0"/>
              <a:t>梯度计算中间结果：</a:t>
            </a:r>
            <a:endParaRPr lang="zh-CN" altLang="en-US" sz="20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769086" y="2653140"/>
                <a:ext cx="5893857" cy="28922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𝑑𝐿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·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∂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∂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𝑑𝐿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·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∂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∂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))=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)(1−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；</m:t>
                                </m:r>
                              </m:e>
                              <m:e/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222" y="4270658"/>
                <a:ext cx="6630589" cy="325372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107416" y="5322149"/>
                <a:ext cx="5217197" cy="723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·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43" y="7273293"/>
                <a:ext cx="5869347" cy="81390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830580"/>
          </a:xfrm>
        </p:spPr>
        <p:txBody>
          <a:bodyPr/>
          <a:lstStyle/>
          <a:p>
            <a:pPr algn="ctr"/>
            <a:r>
              <a:rPr lang="en-US" altLang="zh-CN" sz="5400" dirty="0" smtClean="0"/>
              <a:t>6.4 </a:t>
            </a:r>
            <a:r>
              <a:rPr lang="zh-CN" altLang="en-US" sz="5400" dirty="0" smtClean="0"/>
              <a:t>反向传播</a:t>
            </a:r>
            <a:endParaRPr lang="zh-CN" altLang="en-US" sz="5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299457" y="3505626"/>
            <a:ext cx="104032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 smtClean="0"/>
              <a:t>         </a:t>
            </a:r>
            <a:endParaRPr lang="zh-CN" altLang="en-US" sz="27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0984" y="1559500"/>
            <a:ext cx="3823667" cy="19461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24369" y="4935751"/>
            <a:ext cx="241300" cy="403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25" dirty="0"/>
              <a:t> </a:t>
            </a:r>
            <a:endParaRPr lang="zh-CN" altLang="en-US" sz="2025" dirty="0"/>
          </a:p>
        </p:txBody>
      </p:sp>
      <p:sp>
        <p:nvSpPr>
          <p:cNvPr id="8" name="文本框 7"/>
          <p:cNvSpPr txBox="1"/>
          <p:nvPr/>
        </p:nvSpPr>
        <p:spPr>
          <a:xfrm>
            <a:off x="942975" y="3187899"/>
            <a:ext cx="4302377" cy="715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 smtClean="0"/>
              <a:t>因此通过反向传播，我们求得了：</a:t>
            </a:r>
            <a:endParaRPr lang="en-US" altLang="zh-CN" sz="2025" dirty="0" smtClean="0"/>
          </a:p>
          <a:p>
            <a:endParaRPr lang="zh-CN" altLang="en-US" sz="20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3239246" y="2203073"/>
                <a:ext cx="4179221" cy="1898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；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；</m:t>
                                </m:r>
                              </m:e>
                            </m:eqAr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52" y="3764332"/>
                <a:ext cx="4701624" cy="21362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598063" y="4311297"/>
                <a:ext cx="8118505" cy="3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这样就可以对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 smtClean="0"/>
                  <a:t>进行更新，训练出更好的神经网络</a:t>
                </a:r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" y="6331585"/>
                <a:ext cx="13515340" cy="679450"/>
              </a:xfrm>
              <a:prstGeom prst="rect">
                <a:avLst/>
              </a:prstGeom>
              <a:blipFill rotWithShape="0">
                <a:blip r:embed="rId3"/>
                <a:stretch>
                  <a:fillRect l="-601" t="-7813" b="-18750"/>
                </a:stretch>
              </a:blipFill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62030" y="9063355"/>
            <a:ext cx="255397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2244090"/>
            <a:ext cx="12437745" cy="7756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46425" y="973455"/>
            <a:ext cx="6413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/>
              <a:t>利用链式法则反向传播</a:t>
            </a:r>
            <a:endParaRPr lang="zh-CN" altLang="en-US" sz="48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635" y="2034540"/>
            <a:ext cx="12296140" cy="73958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95930" y="680085"/>
            <a:ext cx="83540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ym typeface="+mn-ea"/>
              </a:rPr>
              <a:t>6.1</a:t>
            </a:r>
            <a:r>
              <a:rPr lang="zh-CN" altLang="en-US" sz="6000"/>
              <a:t>以学习异或</a:t>
            </a:r>
            <a:r>
              <a:rPr lang="en-US" altLang="zh-CN" sz="6000"/>
              <a:t>XOR</a:t>
            </a:r>
            <a:r>
              <a:rPr lang="zh-CN" altLang="en-US" sz="6000"/>
              <a:t>为例</a:t>
            </a:r>
            <a:endParaRPr lang="zh-CN" altLang="en-US" sz="60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" y="2402205"/>
            <a:ext cx="13618845" cy="7500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87370" y="1230630"/>
            <a:ext cx="81165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ym typeface="+mn-ea"/>
              </a:rPr>
              <a:t>6.1</a:t>
            </a:r>
            <a:r>
              <a:rPr lang="zh-CN" altLang="en-US" sz="6000"/>
              <a:t>以学习异或</a:t>
            </a:r>
            <a:r>
              <a:rPr lang="en-US" altLang="zh-CN" sz="6000"/>
              <a:t>XOR</a:t>
            </a:r>
            <a:r>
              <a:rPr lang="zh-CN" altLang="en-US" sz="6000"/>
              <a:t>为例</a:t>
            </a:r>
            <a:endParaRPr lang="zh-CN" altLang="en-US" sz="60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0800" y="50355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00800" y="50355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335915"/>
          <a:ext cx="1132141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501900" imgH="228600" progId="Equation.KSEE3">
                  <p:embed/>
                </p:oleObj>
              </mc:Choice>
              <mc:Fallback>
                <p:oleObj name="" r:id="rId3" imgW="25019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6975" y="335915"/>
                        <a:ext cx="11321415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87425" y="1616075"/>
            <a:ext cx="7337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tx1"/>
                </a:solidFill>
                <a:effectLst/>
                <a:cs typeface="+mn-lt"/>
              </a:rPr>
              <a:t>现在给出</a:t>
            </a:r>
            <a:r>
              <a:rPr lang="en-US" altLang="zh-CN" sz="3600" b="1">
                <a:solidFill>
                  <a:schemeClr val="tx1"/>
                </a:solidFill>
                <a:effectLst/>
                <a:cs typeface="+mn-lt"/>
              </a:rPr>
              <a:t>XOR</a:t>
            </a:r>
            <a:r>
              <a:rPr lang="zh-CN" altLang="en-US" sz="3600" b="1">
                <a:solidFill>
                  <a:schemeClr val="tx1"/>
                </a:solidFill>
                <a:effectLst/>
                <a:cs typeface="+mn-lt"/>
              </a:rPr>
              <a:t>问题的一个解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，令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96975" y="2541270"/>
            <a:ext cx="974090" cy="9747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rgbClr val="FF0000"/>
                </a:solidFill>
              </a:rPr>
              <a:t>y</a:t>
            </a:r>
            <a:endParaRPr lang="zh-CN" altLang="en-US" sz="3200"/>
          </a:p>
        </p:txBody>
      </p:sp>
      <p:sp>
        <p:nvSpPr>
          <p:cNvPr id="8" name="椭圆 7"/>
          <p:cNvSpPr/>
          <p:nvPr/>
        </p:nvSpPr>
        <p:spPr>
          <a:xfrm>
            <a:off x="1196975" y="4394835"/>
            <a:ext cx="974090" cy="9747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rgbClr val="FF0000"/>
                </a:solidFill>
              </a:rPr>
              <a:t>h</a:t>
            </a:r>
            <a:endParaRPr lang="zh-CN" altLang="en-US" sz="4000"/>
          </a:p>
        </p:txBody>
      </p:sp>
      <p:sp>
        <p:nvSpPr>
          <p:cNvPr id="9" name="椭圆 8"/>
          <p:cNvSpPr/>
          <p:nvPr/>
        </p:nvSpPr>
        <p:spPr>
          <a:xfrm>
            <a:off x="1196975" y="6248400"/>
            <a:ext cx="974090" cy="9747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r>
              <a:rPr lang="en-US" altLang="zh-CN" sz="4000" b="1">
                <a:solidFill>
                  <a:srgbClr val="FF0000"/>
                </a:solidFill>
              </a:rPr>
              <a:t>X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7" idx="4"/>
          </p:cNvCxnSpPr>
          <p:nvPr/>
        </p:nvCxnSpPr>
        <p:spPr>
          <a:xfrm flipV="1">
            <a:off x="1684020" y="3515995"/>
            <a:ext cx="0" cy="87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684020" y="5369560"/>
            <a:ext cx="0" cy="87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375410" y="3847465"/>
            <a:ext cx="617855" cy="54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w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75410" y="5535295"/>
            <a:ext cx="617855" cy="54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W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1815" y="3985895"/>
          <a:ext cx="8541385" cy="179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5" imgW="3467100" imgH="914400" progId="Equation.KSEE3">
                  <p:embed/>
                </p:oleObj>
              </mc:Choice>
              <mc:Fallback>
                <p:oleObj name="" r:id="rId5" imgW="3467100" imgH="9144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1815" y="3985895"/>
                        <a:ext cx="8541385" cy="1792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99105" y="5833745"/>
          <a:ext cx="8634095" cy="180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7" imgW="2794000" imgH="939800" progId="Equation.KSEE3">
                  <p:embed/>
                </p:oleObj>
              </mc:Choice>
              <mc:Fallback>
                <p:oleObj name="" r:id="rId7" imgW="2794000" imgH="9398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9105" y="5833745"/>
                        <a:ext cx="8634095" cy="180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99105" y="7638415"/>
          <a:ext cx="8779510" cy="251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9" imgW="2501900" imgH="914400" progId="Equation.KSEE3">
                  <p:embed/>
                </p:oleObj>
              </mc:Choice>
              <mc:Fallback>
                <p:oleObj name="" r:id="rId9" imgW="2501900" imgH="9144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9105" y="7638415"/>
                        <a:ext cx="8779510" cy="2510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3320415" y="1941830"/>
            <a:ext cx="8458200" cy="2102485"/>
            <a:chOff x="5229" y="3058"/>
            <a:chExt cx="13320" cy="3311"/>
          </a:xfrm>
        </p:grpSpPr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229" y="3769"/>
            <a:ext cx="3041" cy="1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" r:id="rId11" imgW="698500" imgH="457200" progId="Equation.KSEE3">
                    <p:embed/>
                  </p:oleObj>
                </mc:Choice>
                <mc:Fallback>
                  <p:oleObj name="" r:id="rId11" imgW="698500" imgH="4572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229" y="3769"/>
                          <a:ext cx="3041" cy="1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299" y="4002"/>
            <a:ext cx="1864" cy="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" r:id="rId13" imgW="558800" imgH="457200" progId="Equation.KSEE3">
                    <p:embed/>
                  </p:oleObj>
                </mc:Choice>
                <mc:Fallback>
                  <p:oleObj name="" r:id="rId13" imgW="558800" imgH="4572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299" y="4002"/>
                          <a:ext cx="1864" cy="1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883" y="4053"/>
            <a:ext cx="1935" cy="1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" r:id="rId15" imgW="622300" imgH="457200" progId="Equation.KSEE3">
                    <p:embed/>
                  </p:oleObj>
                </mc:Choice>
                <mc:Fallback>
                  <p:oleObj name="" r:id="rId15" imgW="622300" imgH="4572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883" y="4053"/>
                          <a:ext cx="1935" cy="14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296" y="3058"/>
            <a:ext cx="2253" cy="3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" r:id="rId17" imgW="622300" imgH="914400" progId="Equation.KSEE3">
                    <p:embed/>
                  </p:oleObj>
                </mc:Choice>
                <mc:Fallback>
                  <p:oleObj name="" r:id="rId17" imgW="622300" imgH="914400" progId="Equation.KSEE3">
                    <p:embed/>
                    <p:pic>
                      <p:nvPicPr>
                        <p:cNvPr id="0" name="图片 102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296" y="3058"/>
                          <a:ext cx="2253" cy="33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872" y="4373"/>
            <a:ext cx="1534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" r:id="rId19" imgW="342900" imgH="177165" progId="Equation.KSEE3">
                    <p:embed/>
                  </p:oleObj>
                </mc:Choice>
                <mc:Fallback>
                  <p:oleObj name="" r:id="rId19" imgW="342900" imgH="177165" progId="Equation.KSEE3">
                    <p:embed/>
                    <p:pic>
                      <p:nvPicPr>
                        <p:cNvPr id="0" name="图片 103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872" y="4373"/>
                          <a:ext cx="1534" cy="7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1751" y="996695"/>
            <a:ext cx="6797992" cy="738505"/>
          </a:xfrm>
        </p:spPr>
        <p:txBody>
          <a:bodyPr/>
          <a:lstStyle/>
          <a:p>
            <a:pPr algn="ctr"/>
            <a:r>
              <a:rPr lang="en-US" altLang="zh-CN" sz="4800" dirty="0" smtClean="0"/>
              <a:t>6.2 </a:t>
            </a:r>
            <a:r>
              <a:rPr lang="zh-CN" altLang="en-US" sz="4800" dirty="0" smtClean="0"/>
              <a:t>层级结构</a:t>
            </a:r>
            <a:endParaRPr lang="zh-CN" altLang="en-US" sz="4800" dirty="0" smtClean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350914" y="4188643"/>
            <a:ext cx="692591" cy="60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40725" y="5522897"/>
            <a:ext cx="1527771" cy="40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 smtClean="0"/>
              <a:t>隐层</a:t>
            </a:r>
            <a:endParaRPr lang="zh-CN" altLang="en-US" sz="2025" dirty="0"/>
          </a:p>
        </p:txBody>
      </p:sp>
      <p:grpSp>
        <p:nvGrpSpPr>
          <p:cNvPr id="3" name="组合 2"/>
          <p:cNvGrpSpPr/>
          <p:nvPr/>
        </p:nvGrpSpPr>
        <p:grpSpPr>
          <a:xfrm>
            <a:off x="2169160" y="2482072"/>
            <a:ext cx="9174605" cy="3091329"/>
            <a:chOff x="3850" y="4547"/>
            <a:chExt cx="12077" cy="421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73" y="4547"/>
              <a:ext cx="6065" cy="31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文本框 12"/>
            <p:cNvSpPr txBox="1"/>
            <p:nvPr/>
          </p:nvSpPr>
          <p:spPr>
            <a:xfrm>
              <a:off x="3850" y="7559"/>
              <a:ext cx="2324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25" dirty="0" smtClean="0"/>
                <a:t>输入层</a:t>
              </a:r>
              <a:endParaRPr lang="zh-CN" altLang="en-US" sz="2025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7795" y="7543"/>
              <a:ext cx="593" cy="1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 flipV="1">
              <a:off x="10602" y="6388"/>
              <a:ext cx="2566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3134" y="8213"/>
              <a:ext cx="2793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25" dirty="0" smtClean="0"/>
                <a:t>输出层</a:t>
              </a:r>
              <a:endParaRPr lang="zh-CN" altLang="en-US" sz="2025" dirty="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26085" y="6063615"/>
            <a:ext cx="109162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输入层：只能有一层，一般是多维数据，如此例中是包含三个特征的数据类型。</a:t>
            </a:r>
            <a:endParaRPr lang="en-US" altLang="zh-CN" sz="3200" dirty="0" smtClean="0"/>
          </a:p>
          <a:p>
            <a:r>
              <a:rPr lang="zh-CN" altLang="en-US" sz="3200" dirty="0" smtClean="0"/>
              <a:t>隐层：隐层是作为数据特征提取的层，常常有多层，隐层中包含激活函数。此例为单隐层</a:t>
            </a:r>
            <a:endParaRPr lang="en-US" altLang="zh-CN" sz="3200" dirty="0" smtClean="0"/>
          </a:p>
          <a:p>
            <a:r>
              <a:rPr lang="zh-CN" altLang="en-US" sz="3200" dirty="0" smtClean="0"/>
              <a:t>输出层：神经网络的最后一层，作为结果输出。</a:t>
            </a:r>
            <a:endParaRPr lang="zh-CN" alt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81910" y="996950"/>
            <a:ext cx="7807960" cy="738505"/>
          </a:xfrm>
        </p:spPr>
        <p:txBody>
          <a:bodyPr wrap="square"/>
          <a:p>
            <a:pPr algn="ctr"/>
            <a:r>
              <a:rPr lang="en-US" altLang="zh-CN" sz="4800" dirty="0" smtClean="0"/>
              <a:t>6.2 </a:t>
            </a:r>
            <a:r>
              <a:rPr lang="zh-CN" altLang="en-US" sz="4800" dirty="0" smtClean="0"/>
              <a:t>隐层单元</a:t>
            </a:r>
            <a:endParaRPr lang="en-US" altLang="zh-CN" sz="4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" y="2840355"/>
            <a:ext cx="13447395" cy="52412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55340" y="8339455"/>
            <a:ext cx="7391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FF0000"/>
                </a:solidFill>
              </a:rPr>
              <a:t>隐层中最重要的是激活函数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81910" y="996950"/>
            <a:ext cx="7807960" cy="738505"/>
          </a:xfrm>
        </p:spPr>
        <p:txBody>
          <a:bodyPr wrap="square"/>
          <a:p>
            <a:pPr algn="ctr"/>
            <a:r>
              <a:rPr lang="en-US" altLang="zh-CN" sz="4800" dirty="0" smtClean="0"/>
              <a:t>6.2 </a:t>
            </a:r>
            <a:r>
              <a:rPr lang="zh-CN" altLang="en-US" sz="4800" dirty="0" smtClean="0"/>
              <a:t>神经网络的隐层单元</a:t>
            </a:r>
            <a:endParaRPr lang="en-US" altLang="zh-CN" sz="4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695" y="3731260"/>
            <a:ext cx="10722610" cy="42887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12925" y="2406015"/>
            <a:ext cx="5551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Sigmoid</a:t>
            </a:r>
            <a:endParaRPr lang="zh-CN" altLang="en-US" sz="3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80" y="8020050"/>
            <a:ext cx="3656330" cy="14109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795" y="8196580"/>
            <a:ext cx="6056630" cy="10585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071" y="831595"/>
            <a:ext cx="6797992" cy="615315"/>
          </a:xfrm>
        </p:spPr>
        <p:txBody>
          <a:bodyPr/>
          <a:lstStyle/>
          <a:p>
            <a:pPr algn="ctr"/>
            <a:r>
              <a:rPr lang="zh-CN" altLang="en-US" sz="4000" dirty="0" smtClean="0"/>
              <a:t>激活函数</a:t>
            </a:r>
            <a:endParaRPr lang="zh-CN" altLang="en-US" sz="4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431863" y="3187899"/>
            <a:ext cx="104032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 smtClean="0"/>
              <a:t>为什么使用非线性的激活函数？</a:t>
            </a:r>
            <a:endParaRPr lang="zh-CN" altLang="en-US" sz="27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3266" y="3014963"/>
            <a:ext cx="4741877" cy="213355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63" y="5357150"/>
            <a:ext cx="4102050" cy="27622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接箭头连接符 27"/>
          <p:cNvCxnSpPr>
            <a:stCxn id="23" idx="3"/>
          </p:cNvCxnSpPr>
          <p:nvPr/>
        </p:nvCxnSpPr>
        <p:spPr>
          <a:xfrm>
            <a:off x="5533913" y="6738299"/>
            <a:ext cx="2940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533912" y="6052525"/>
            <a:ext cx="2787354" cy="40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 smtClean="0"/>
              <a:t>不使用非线性激活函数</a:t>
            </a:r>
            <a:endParaRPr lang="zh-CN" altLang="en-US" sz="20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7536471" y="4114684"/>
                <a:ext cx="3642279" cy="128868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0" y="5914895"/>
                <a:ext cx="4097564" cy="14497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 sz="2025">
                    <a:noFill/>
                  </a:rPr>
                  <a:t> </a:t>
                </a:r>
                <a:endParaRPr lang="zh-CN" altLang="en-US" sz="2025">
                  <a:noFill/>
                </a:endParaRP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6162015" y="7651593"/>
            <a:ext cx="7241640" cy="715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 smtClean="0">
                <a:solidFill>
                  <a:srgbClr val="FF0000"/>
                </a:solidFill>
              </a:rPr>
              <a:t>所以，若不使用非线性激活函数，神经网络会退化为一般的线性回归网络，还只是线性组合。</a:t>
            </a:r>
            <a:endParaRPr lang="zh-CN" altLang="en-US" sz="2025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WPS 演示</Application>
  <PresentationFormat>Ýêðàí (4:3)</PresentationFormat>
  <Paragraphs>211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25</vt:i4>
      </vt:variant>
    </vt:vector>
  </HeadingPairs>
  <TitlesOfParts>
    <vt:vector size="53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黑体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1_Theme Office</vt:lpstr>
      <vt:lpstr>2_Theme Office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层级结构</vt:lpstr>
      <vt:lpstr>6.2 隐层单元</vt:lpstr>
      <vt:lpstr>6.2 神经网络的隐层单元</vt:lpstr>
      <vt:lpstr>激活函数</vt:lpstr>
      <vt:lpstr>PowerPoint 演示文稿</vt:lpstr>
      <vt:lpstr>激活函数</vt:lpstr>
      <vt:lpstr>激活函数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6.4反向传播</vt:lpstr>
      <vt:lpstr>6.4 反向传播</vt:lpstr>
      <vt:lpstr>6.4 反向传播</vt:lpstr>
      <vt:lpstr>6.4 反向传播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Don't touch my heart,and leave</cp:lastModifiedBy>
  <cp:revision>19</cp:revision>
  <cp:lastPrinted>2018-05-10T19:53:00Z</cp:lastPrinted>
  <dcterms:created xsi:type="dcterms:W3CDTF">2018-05-10T11:53:00Z</dcterms:created>
  <dcterms:modified xsi:type="dcterms:W3CDTF">2018-05-14T12:31:56Z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